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  <p:sldMasterId id="2147483665" r:id="rId7"/>
    <p:sldMasterId id="2147483673" r:id="rId8"/>
    <p:sldMasterId id="2147483686" r:id="rId9"/>
  </p:sldMasterIdLst>
  <p:notesMasterIdLst>
    <p:notesMasterId r:id="rId31"/>
  </p:notesMasterIdLst>
  <p:handoutMasterIdLst>
    <p:handoutMasterId r:id="rId32"/>
  </p:handoutMasterIdLst>
  <p:sldIdLst>
    <p:sldId id="274" r:id="rId10"/>
    <p:sldId id="339" r:id="rId11"/>
    <p:sldId id="546" r:id="rId12"/>
    <p:sldId id="551" r:id="rId13"/>
    <p:sldId id="552" r:id="rId14"/>
    <p:sldId id="275" r:id="rId15"/>
    <p:sldId id="487" r:id="rId16"/>
    <p:sldId id="553" r:id="rId17"/>
    <p:sldId id="342" r:id="rId18"/>
    <p:sldId id="531" r:id="rId19"/>
    <p:sldId id="543" r:id="rId20"/>
    <p:sldId id="535" r:id="rId21"/>
    <p:sldId id="367" r:id="rId22"/>
    <p:sldId id="378" r:id="rId23"/>
    <p:sldId id="380" r:id="rId24"/>
    <p:sldId id="418" r:id="rId25"/>
    <p:sldId id="544" r:id="rId26"/>
    <p:sldId id="545" r:id="rId27"/>
    <p:sldId id="537" r:id="rId28"/>
    <p:sldId id="539" r:id="rId29"/>
    <p:sldId id="547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3468" autoAdjust="0"/>
    <p:restoredTop sz="98161" autoAdjust="0"/>
  </p:normalViewPr>
  <p:slideViewPr>
    <p:cSldViewPr>
      <p:cViewPr varScale="1">
        <p:scale>
          <a:sx n="110" d="100"/>
          <a:sy n="110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file://localhost/Users/tjt/Desktop/Bioenergy/%20Project%20areas/Renewable%20Super%20Premium/photo%201.JPG" TargetMode="External"/><Relationship Id="rId1" Type="http://schemas.openxmlformats.org/officeDocument/2006/relationships/image" Target="../media/image49.jpeg"/><Relationship Id="rId4" Type="http://schemas.openxmlformats.org/officeDocument/2006/relationships/image" Target="../media/image5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file://localhost/Users/tjt/Desktop/Bioenergy/%20Project%20areas/Renewable%20Super%20Premium/photo%201.JPG" TargetMode="External"/><Relationship Id="rId1" Type="http://schemas.openxmlformats.org/officeDocument/2006/relationships/image" Target="../media/image49.jpeg"/><Relationship Id="rId4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14CB9B-4937-8846-A64C-D1F4A0016061}" type="doc">
      <dgm:prSet loTypeId="urn:microsoft.com/office/officeart/2005/8/layout/hList7#1" loCatId="" qsTypeId="urn:microsoft.com/office/officeart/2005/8/quickstyle/simple2" qsCatId="simple" csTypeId="urn:microsoft.com/office/officeart/2005/8/colors/accent4_4" csCatId="accent4" phldr="1"/>
      <dgm:spPr/>
    </dgm:pt>
    <dgm:pt modelId="{C6BD8200-07EB-EC46-885F-5FA82F605441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800" dirty="0" smtClean="0"/>
            <a:t>Dedicated RSP Vehicle Efficiency</a:t>
          </a:r>
        </a:p>
      </dgm:t>
    </dgm:pt>
    <dgm:pt modelId="{0E1EDED6-03A9-1D44-8BF5-FD04C59BE7DE}" type="parTrans" cxnId="{FC04E8A8-D3D6-0140-A4A8-6F588BD9A22A}">
      <dgm:prSet/>
      <dgm:spPr/>
      <dgm:t>
        <a:bodyPr/>
        <a:lstStyle/>
        <a:p>
          <a:endParaRPr lang="en-US"/>
        </a:p>
      </dgm:t>
    </dgm:pt>
    <dgm:pt modelId="{B3E0EF43-2F20-5D43-9DE8-9B1D552F2875}" type="sibTrans" cxnId="{FC04E8A8-D3D6-0140-A4A8-6F588BD9A22A}">
      <dgm:prSet/>
      <dgm:spPr/>
      <dgm:t>
        <a:bodyPr/>
        <a:lstStyle/>
        <a:p>
          <a:endParaRPr lang="en-US"/>
        </a:p>
      </dgm:t>
    </dgm:pt>
    <dgm:pt modelId="{8B7C785D-4984-BB42-93C1-75D3B963EBE1}">
      <dgm:prSet phldrT="[Text]" custT="1"/>
      <dgm:spPr>
        <a:solidFill>
          <a:schemeClr val="accent4">
            <a:lumMod val="90000"/>
            <a:lumOff val="10000"/>
          </a:schemeClr>
        </a:solidFill>
      </dgm:spPr>
      <dgm:t>
        <a:bodyPr/>
        <a:lstStyle/>
        <a:p>
          <a:r>
            <a:rPr lang="en-US" sz="2000" dirty="0" smtClean="0"/>
            <a:t>Market</a:t>
          </a:r>
          <a:r>
            <a:rPr lang="en-US" sz="1800" dirty="0" smtClean="0"/>
            <a:t> </a:t>
          </a:r>
          <a:r>
            <a:rPr lang="en-US" sz="2000" dirty="0" smtClean="0"/>
            <a:t>Assessment</a:t>
          </a:r>
          <a:endParaRPr lang="en-US" sz="1800" dirty="0" smtClean="0"/>
        </a:p>
      </dgm:t>
    </dgm:pt>
    <dgm:pt modelId="{CE753A46-8AF2-E447-B52A-89ADEF4E1308}" type="parTrans" cxnId="{700E0E9A-D847-7A45-9D06-8BE4A8B0D560}">
      <dgm:prSet/>
      <dgm:spPr/>
      <dgm:t>
        <a:bodyPr/>
        <a:lstStyle/>
        <a:p>
          <a:endParaRPr lang="en-US"/>
        </a:p>
      </dgm:t>
    </dgm:pt>
    <dgm:pt modelId="{4F5DEE83-AFAD-7449-A8EC-1FCAAA8BB187}" type="sibTrans" cxnId="{700E0E9A-D847-7A45-9D06-8BE4A8B0D560}">
      <dgm:prSet/>
      <dgm:spPr/>
      <dgm:t>
        <a:bodyPr/>
        <a:lstStyle/>
        <a:p>
          <a:endParaRPr lang="en-US"/>
        </a:p>
      </dgm:t>
    </dgm:pt>
    <dgm:pt modelId="{77272A9A-5DB1-FB44-A406-017F364220D8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Well to Wheels Environmental Performance</a:t>
          </a:r>
          <a:endParaRPr lang="en-US" dirty="0"/>
        </a:p>
      </dgm:t>
    </dgm:pt>
    <dgm:pt modelId="{2E07D6BD-49FD-ED46-B8D2-00912A3F470A}" type="parTrans" cxnId="{8161053D-0611-E649-9C8F-3E6985525C3F}">
      <dgm:prSet/>
      <dgm:spPr/>
      <dgm:t>
        <a:bodyPr/>
        <a:lstStyle/>
        <a:p>
          <a:endParaRPr lang="en-US"/>
        </a:p>
      </dgm:t>
    </dgm:pt>
    <dgm:pt modelId="{255C83E5-20C4-D04C-9AB3-A3712972C16A}" type="sibTrans" cxnId="{8161053D-0611-E649-9C8F-3E6985525C3F}">
      <dgm:prSet/>
      <dgm:spPr/>
      <dgm:t>
        <a:bodyPr/>
        <a:lstStyle/>
        <a:p>
          <a:endParaRPr lang="en-US"/>
        </a:p>
      </dgm:t>
    </dgm:pt>
    <dgm:pt modelId="{5F1101D9-AC48-A14C-AFEA-31E1EC8C9B1E}" type="pres">
      <dgm:prSet presAssocID="{B914CB9B-4937-8846-A64C-D1F4A0016061}" presName="Name0" presStyleCnt="0">
        <dgm:presLayoutVars>
          <dgm:dir/>
          <dgm:resizeHandles val="exact"/>
        </dgm:presLayoutVars>
      </dgm:prSet>
      <dgm:spPr/>
    </dgm:pt>
    <dgm:pt modelId="{D7869861-E07B-2043-ABE0-577AF8247301}" type="pres">
      <dgm:prSet presAssocID="{B914CB9B-4937-8846-A64C-D1F4A0016061}" presName="fgShape" presStyleLbl="fgShp" presStyleIdx="0" presStyleCnt="1"/>
      <dgm:spPr/>
    </dgm:pt>
    <dgm:pt modelId="{3A00A264-B10F-9D41-AB93-04690EFD58FC}" type="pres">
      <dgm:prSet presAssocID="{B914CB9B-4937-8846-A64C-D1F4A0016061}" presName="linComp" presStyleCnt="0"/>
      <dgm:spPr/>
    </dgm:pt>
    <dgm:pt modelId="{423BA1BF-69E9-8441-A013-DCB1D05C17CF}" type="pres">
      <dgm:prSet presAssocID="{C6BD8200-07EB-EC46-885F-5FA82F605441}" presName="compNode" presStyleCnt="0"/>
      <dgm:spPr/>
    </dgm:pt>
    <dgm:pt modelId="{56E6A0A4-309C-5349-ADD1-FE4737D02FDB}" type="pres">
      <dgm:prSet presAssocID="{C6BD8200-07EB-EC46-885F-5FA82F605441}" presName="bkgdShape" presStyleLbl="node1" presStyleIdx="0" presStyleCnt="3"/>
      <dgm:spPr/>
      <dgm:t>
        <a:bodyPr/>
        <a:lstStyle/>
        <a:p>
          <a:endParaRPr lang="en-US"/>
        </a:p>
      </dgm:t>
    </dgm:pt>
    <dgm:pt modelId="{0CF21792-535A-D840-9AEA-EC1DEADC10F8}" type="pres">
      <dgm:prSet presAssocID="{C6BD8200-07EB-EC46-885F-5FA82F60544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9F968-1018-0D49-A5F5-F0235CE6F006}" type="pres">
      <dgm:prSet presAssocID="{C6BD8200-07EB-EC46-885F-5FA82F605441}" presName="invisiNode" presStyleLbl="node1" presStyleIdx="0" presStyleCnt="3"/>
      <dgm:spPr/>
    </dgm:pt>
    <dgm:pt modelId="{EDBD8629-6888-0846-93FD-593092B1CC93}" type="pres">
      <dgm:prSet presAssocID="{C6BD8200-07EB-EC46-885F-5FA82F605441}" presName="imagNode" presStyleLbl="fgImgPlace1" presStyleIdx="0" presStyleCnt="3" custScaleX="139541" custScaleY="126529" custLinFactNeighborY="8580"/>
      <dgm:spPr>
        <a:blipFill>
          <a:blip xmlns:r="http://schemas.openxmlformats.org/officeDocument/2006/relationships" r:embed="rId1" r:link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F8A10540-60D3-FB40-85F3-C7CF63410635}" type="pres">
      <dgm:prSet presAssocID="{B3E0EF43-2F20-5D43-9DE8-9B1D552F287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1D65446-5AE7-D844-B17C-76D34774DE07}" type="pres">
      <dgm:prSet presAssocID="{8B7C785D-4984-BB42-93C1-75D3B963EBE1}" presName="compNode" presStyleCnt="0"/>
      <dgm:spPr/>
    </dgm:pt>
    <dgm:pt modelId="{DB6E4FCD-87C5-C24A-A300-F1D00F71D624}" type="pres">
      <dgm:prSet presAssocID="{8B7C785D-4984-BB42-93C1-75D3B963EBE1}" presName="bkgdShape" presStyleLbl="node1" presStyleIdx="1" presStyleCnt="3" custScaleX="107313"/>
      <dgm:spPr/>
      <dgm:t>
        <a:bodyPr/>
        <a:lstStyle/>
        <a:p>
          <a:endParaRPr lang="en-US"/>
        </a:p>
      </dgm:t>
    </dgm:pt>
    <dgm:pt modelId="{3B6470A3-19FC-7E44-A9EA-9E187297E54D}" type="pres">
      <dgm:prSet presAssocID="{8B7C785D-4984-BB42-93C1-75D3B963EBE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35D07-DD39-D048-B32C-420BBB9A187D}" type="pres">
      <dgm:prSet presAssocID="{8B7C785D-4984-BB42-93C1-75D3B963EBE1}" presName="invisiNode" presStyleLbl="node1" presStyleIdx="1" presStyleCnt="3"/>
      <dgm:spPr/>
    </dgm:pt>
    <dgm:pt modelId="{B18C45B4-8F32-1C40-9E5F-DC7E68407C08}" type="pres">
      <dgm:prSet presAssocID="{8B7C785D-4984-BB42-93C1-75D3B963EBE1}" presName="imagNode" presStyleLbl="fgImgPlace1" presStyleIdx="1" presStyleCnt="3" custScaleX="131355" custScaleY="126529" custLinFactNeighborY="858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</dgm:pt>
    <dgm:pt modelId="{ECC92380-8957-ED49-8844-0541D0A67354}" type="pres">
      <dgm:prSet presAssocID="{4F5DEE83-AFAD-7449-A8EC-1FCAAA8BB18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83DDD15-5E0D-DB44-A265-E2817818FC4D}" type="pres">
      <dgm:prSet presAssocID="{77272A9A-5DB1-FB44-A406-017F364220D8}" presName="compNode" presStyleCnt="0"/>
      <dgm:spPr/>
    </dgm:pt>
    <dgm:pt modelId="{1EACC0C7-60E6-E44F-9458-F5D4C4693A29}" type="pres">
      <dgm:prSet presAssocID="{77272A9A-5DB1-FB44-A406-017F364220D8}" presName="bkgdShape" presStyleLbl="node1" presStyleIdx="2" presStyleCnt="3" custScaleX="80803"/>
      <dgm:spPr/>
      <dgm:t>
        <a:bodyPr/>
        <a:lstStyle/>
        <a:p>
          <a:endParaRPr lang="en-US"/>
        </a:p>
      </dgm:t>
    </dgm:pt>
    <dgm:pt modelId="{D01CED81-C6DC-2540-90B8-EF0D8904E102}" type="pres">
      <dgm:prSet presAssocID="{77272A9A-5DB1-FB44-A406-017F364220D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FA33F-26C4-FC44-87C4-54D427D1E345}" type="pres">
      <dgm:prSet presAssocID="{77272A9A-5DB1-FB44-A406-017F364220D8}" presName="invisiNode" presStyleLbl="node1" presStyleIdx="2" presStyleCnt="3"/>
      <dgm:spPr/>
    </dgm:pt>
    <dgm:pt modelId="{B3319371-A5F7-8E42-8550-18DDD2B03C6A}" type="pres">
      <dgm:prSet presAssocID="{77272A9A-5DB1-FB44-A406-017F364220D8}" presName="imagNode" presStyleLbl="fgImgPlace1" presStyleIdx="2" presStyleCnt="3" custScaleX="115714" custScaleY="113711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</dgm:pt>
  </dgm:ptLst>
  <dgm:cxnLst>
    <dgm:cxn modelId="{700E0E9A-D847-7A45-9D06-8BE4A8B0D560}" srcId="{B914CB9B-4937-8846-A64C-D1F4A0016061}" destId="{8B7C785D-4984-BB42-93C1-75D3B963EBE1}" srcOrd="1" destOrd="0" parTransId="{CE753A46-8AF2-E447-B52A-89ADEF4E1308}" sibTransId="{4F5DEE83-AFAD-7449-A8EC-1FCAAA8BB187}"/>
    <dgm:cxn modelId="{6B92D8B8-B756-2040-8EFF-779D93733B77}" type="presOf" srcId="{B3E0EF43-2F20-5D43-9DE8-9B1D552F2875}" destId="{F8A10540-60D3-FB40-85F3-C7CF63410635}" srcOrd="0" destOrd="0" presId="urn:microsoft.com/office/officeart/2005/8/layout/hList7#1"/>
    <dgm:cxn modelId="{CB6DD1DA-88B4-784A-8709-4EDF4EC4A21B}" type="presOf" srcId="{77272A9A-5DB1-FB44-A406-017F364220D8}" destId="{D01CED81-C6DC-2540-90B8-EF0D8904E102}" srcOrd="1" destOrd="0" presId="urn:microsoft.com/office/officeart/2005/8/layout/hList7#1"/>
    <dgm:cxn modelId="{549815EC-F673-3E43-9805-94B52E50E99B}" type="presOf" srcId="{8B7C785D-4984-BB42-93C1-75D3B963EBE1}" destId="{3B6470A3-19FC-7E44-A9EA-9E187297E54D}" srcOrd="1" destOrd="0" presId="urn:microsoft.com/office/officeart/2005/8/layout/hList7#1"/>
    <dgm:cxn modelId="{3BF04CB9-B86B-5246-90B0-407080ECBA08}" type="presOf" srcId="{8B7C785D-4984-BB42-93C1-75D3B963EBE1}" destId="{DB6E4FCD-87C5-C24A-A300-F1D00F71D624}" srcOrd="0" destOrd="0" presId="urn:microsoft.com/office/officeart/2005/8/layout/hList7#1"/>
    <dgm:cxn modelId="{DA62337F-37A8-A84F-8D6B-2B74D38EFE47}" type="presOf" srcId="{4F5DEE83-AFAD-7449-A8EC-1FCAAA8BB187}" destId="{ECC92380-8957-ED49-8844-0541D0A67354}" srcOrd="0" destOrd="0" presId="urn:microsoft.com/office/officeart/2005/8/layout/hList7#1"/>
    <dgm:cxn modelId="{8161053D-0611-E649-9C8F-3E6985525C3F}" srcId="{B914CB9B-4937-8846-A64C-D1F4A0016061}" destId="{77272A9A-5DB1-FB44-A406-017F364220D8}" srcOrd="2" destOrd="0" parTransId="{2E07D6BD-49FD-ED46-B8D2-00912A3F470A}" sibTransId="{255C83E5-20C4-D04C-9AB3-A3712972C16A}"/>
    <dgm:cxn modelId="{863493C2-D244-D64A-AC36-202312250902}" type="presOf" srcId="{C6BD8200-07EB-EC46-885F-5FA82F605441}" destId="{56E6A0A4-309C-5349-ADD1-FE4737D02FDB}" srcOrd="0" destOrd="0" presId="urn:microsoft.com/office/officeart/2005/8/layout/hList7#1"/>
    <dgm:cxn modelId="{DAD8D124-4BF1-EB44-8D80-C614977E0D83}" type="presOf" srcId="{B914CB9B-4937-8846-A64C-D1F4A0016061}" destId="{5F1101D9-AC48-A14C-AFEA-31E1EC8C9B1E}" srcOrd="0" destOrd="0" presId="urn:microsoft.com/office/officeart/2005/8/layout/hList7#1"/>
    <dgm:cxn modelId="{FC04E8A8-D3D6-0140-A4A8-6F588BD9A22A}" srcId="{B914CB9B-4937-8846-A64C-D1F4A0016061}" destId="{C6BD8200-07EB-EC46-885F-5FA82F605441}" srcOrd="0" destOrd="0" parTransId="{0E1EDED6-03A9-1D44-8BF5-FD04C59BE7DE}" sibTransId="{B3E0EF43-2F20-5D43-9DE8-9B1D552F2875}"/>
    <dgm:cxn modelId="{AD02E9BF-4CBC-DC4E-A866-A75397754270}" type="presOf" srcId="{77272A9A-5DB1-FB44-A406-017F364220D8}" destId="{1EACC0C7-60E6-E44F-9458-F5D4C4693A29}" srcOrd="0" destOrd="0" presId="urn:microsoft.com/office/officeart/2005/8/layout/hList7#1"/>
    <dgm:cxn modelId="{6F6D69AA-8176-184B-B5D7-977F4841E386}" type="presOf" srcId="{C6BD8200-07EB-EC46-885F-5FA82F605441}" destId="{0CF21792-535A-D840-9AEA-EC1DEADC10F8}" srcOrd="1" destOrd="0" presId="urn:microsoft.com/office/officeart/2005/8/layout/hList7#1"/>
    <dgm:cxn modelId="{83EA7D17-B7C1-7943-B8E6-CFDE70D31221}" type="presParOf" srcId="{5F1101D9-AC48-A14C-AFEA-31E1EC8C9B1E}" destId="{D7869861-E07B-2043-ABE0-577AF8247301}" srcOrd="0" destOrd="0" presId="urn:microsoft.com/office/officeart/2005/8/layout/hList7#1"/>
    <dgm:cxn modelId="{C88C136D-C4DA-414A-861D-066EFD6FCD71}" type="presParOf" srcId="{5F1101D9-AC48-A14C-AFEA-31E1EC8C9B1E}" destId="{3A00A264-B10F-9D41-AB93-04690EFD58FC}" srcOrd="1" destOrd="0" presId="urn:microsoft.com/office/officeart/2005/8/layout/hList7#1"/>
    <dgm:cxn modelId="{D03CEF87-AA29-8546-AF14-CC50B769FF7C}" type="presParOf" srcId="{3A00A264-B10F-9D41-AB93-04690EFD58FC}" destId="{423BA1BF-69E9-8441-A013-DCB1D05C17CF}" srcOrd="0" destOrd="0" presId="urn:microsoft.com/office/officeart/2005/8/layout/hList7#1"/>
    <dgm:cxn modelId="{0D256EA5-259C-594D-9C6C-AAC77735358A}" type="presParOf" srcId="{423BA1BF-69E9-8441-A013-DCB1D05C17CF}" destId="{56E6A0A4-309C-5349-ADD1-FE4737D02FDB}" srcOrd="0" destOrd="0" presId="urn:microsoft.com/office/officeart/2005/8/layout/hList7#1"/>
    <dgm:cxn modelId="{C752F3B3-B4BB-2143-8E69-FEF8D8C17E82}" type="presParOf" srcId="{423BA1BF-69E9-8441-A013-DCB1D05C17CF}" destId="{0CF21792-535A-D840-9AEA-EC1DEADC10F8}" srcOrd="1" destOrd="0" presId="urn:microsoft.com/office/officeart/2005/8/layout/hList7#1"/>
    <dgm:cxn modelId="{D4EB2198-B540-B940-AD62-D10FE573F655}" type="presParOf" srcId="{423BA1BF-69E9-8441-A013-DCB1D05C17CF}" destId="{5199F968-1018-0D49-A5F5-F0235CE6F006}" srcOrd="2" destOrd="0" presId="urn:microsoft.com/office/officeart/2005/8/layout/hList7#1"/>
    <dgm:cxn modelId="{CDD02CCE-CD60-A044-A184-3AD11880520B}" type="presParOf" srcId="{423BA1BF-69E9-8441-A013-DCB1D05C17CF}" destId="{EDBD8629-6888-0846-93FD-593092B1CC93}" srcOrd="3" destOrd="0" presId="urn:microsoft.com/office/officeart/2005/8/layout/hList7#1"/>
    <dgm:cxn modelId="{5A1D1B71-EDDD-B649-A1ED-82B804F4C44D}" type="presParOf" srcId="{3A00A264-B10F-9D41-AB93-04690EFD58FC}" destId="{F8A10540-60D3-FB40-85F3-C7CF63410635}" srcOrd="1" destOrd="0" presId="urn:microsoft.com/office/officeart/2005/8/layout/hList7#1"/>
    <dgm:cxn modelId="{61F449BC-F14B-5E4E-B981-A1F2CAA54621}" type="presParOf" srcId="{3A00A264-B10F-9D41-AB93-04690EFD58FC}" destId="{11D65446-5AE7-D844-B17C-76D34774DE07}" srcOrd="2" destOrd="0" presId="urn:microsoft.com/office/officeart/2005/8/layout/hList7#1"/>
    <dgm:cxn modelId="{78937BF6-99AB-8446-9308-55CD27513058}" type="presParOf" srcId="{11D65446-5AE7-D844-B17C-76D34774DE07}" destId="{DB6E4FCD-87C5-C24A-A300-F1D00F71D624}" srcOrd="0" destOrd="0" presId="urn:microsoft.com/office/officeart/2005/8/layout/hList7#1"/>
    <dgm:cxn modelId="{3C38FEE6-CC30-3F44-894B-19EE51C0F88A}" type="presParOf" srcId="{11D65446-5AE7-D844-B17C-76D34774DE07}" destId="{3B6470A3-19FC-7E44-A9EA-9E187297E54D}" srcOrd="1" destOrd="0" presId="urn:microsoft.com/office/officeart/2005/8/layout/hList7#1"/>
    <dgm:cxn modelId="{70D7CCAA-9724-0E44-900A-F0275CAF58E0}" type="presParOf" srcId="{11D65446-5AE7-D844-B17C-76D34774DE07}" destId="{77935D07-DD39-D048-B32C-420BBB9A187D}" srcOrd="2" destOrd="0" presId="urn:microsoft.com/office/officeart/2005/8/layout/hList7#1"/>
    <dgm:cxn modelId="{7C44C43F-B792-6E41-955E-C5A26AF40A53}" type="presParOf" srcId="{11D65446-5AE7-D844-B17C-76D34774DE07}" destId="{B18C45B4-8F32-1C40-9E5F-DC7E68407C08}" srcOrd="3" destOrd="0" presId="urn:microsoft.com/office/officeart/2005/8/layout/hList7#1"/>
    <dgm:cxn modelId="{21BFE969-F622-E84F-BF6B-3831C429BB1F}" type="presParOf" srcId="{3A00A264-B10F-9D41-AB93-04690EFD58FC}" destId="{ECC92380-8957-ED49-8844-0541D0A67354}" srcOrd="3" destOrd="0" presId="urn:microsoft.com/office/officeart/2005/8/layout/hList7#1"/>
    <dgm:cxn modelId="{6F5A1D6A-A32F-294E-B3F9-E0B74D06F8B8}" type="presParOf" srcId="{3A00A264-B10F-9D41-AB93-04690EFD58FC}" destId="{783DDD15-5E0D-DB44-A265-E2817818FC4D}" srcOrd="4" destOrd="0" presId="urn:microsoft.com/office/officeart/2005/8/layout/hList7#1"/>
    <dgm:cxn modelId="{0AFB2B77-05DF-8648-AC4F-B2214AE22926}" type="presParOf" srcId="{783DDD15-5E0D-DB44-A265-E2817818FC4D}" destId="{1EACC0C7-60E6-E44F-9458-F5D4C4693A29}" srcOrd="0" destOrd="0" presId="urn:microsoft.com/office/officeart/2005/8/layout/hList7#1"/>
    <dgm:cxn modelId="{956AFE95-CCD6-504E-91D2-C3E44CB804CF}" type="presParOf" srcId="{783DDD15-5E0D-DB44-A265-E2817818FC4D}" destId="{D01CED81-C6DC-2540-90B8-EF0D8904E102}" srcOrd="1" destOrd="0" presId="urn:microsoft.com/office/officeart/2005/8/layout/hList7#1"/>
    <dgm:cxn modelId="{B650E47A-E246-BD45-9F8A-E921FE184CAC}" type="presParOf" srcId="{783DDD15-5E0D-DB44-A265-E2817818FC4D}" destId="{833FA33F-26C4-FC44-87C4-54D427D1E345}" srcOrd="2" destOrd="0" presId="urn:microsoft.com/office/officeart/2005/8/layout/hList7#1"/>
    <dgm:cxn modelId="{B6D90987-EFCC-1443-9BDE-99CA8FB32D21}" type="presParOf" srcId="{783DDD15-5E0D-DB44-A265-E2817818FC4D}" destId="{B3319371-A5F7-8E42-8550-18DDD2B03C6A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E6A0A4-309C-5349-ADD1-FE4737D02FDB}">
      <dsp:nvSpPr>
        <dsp:cNvPr id="0" name=""/>
        <dsp:cNvSpPr/>
      </dsp:nvSpPr>
      <dsp:spPr>
        <a:xfrm>
          <a:off x="107103" y="0"/>
          <a:ext cx="2235215" cy="2667000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Dedicated RSP Vehicle Efficiency</a:t>
          </a:r>
        </a:p>
      </dsp:txBody>
      <dsp:txXfrm>
        <a:off x="107103" y="1066800"/>
        <a:ext cx="2235215" cy="1066800"/>
      </dsp:txXfrm>
    </dsp:sp>
    <dsp:sp modelId="{EDBD8629-6888-0846-93FD-593092B1CC93}">
      <dsp:nvSpPr>
        <dsp:cNvPr id="0" name=""/>
        <dsp:cNvSpPr/>
      </dsp:nvSpPr>
      <dsp:spPr>
        <a:xfrm>
          <a:off x="605071" y="118416"/>
          <a:ext cx="1239278" cy="1123717"/>
        </a:xfrm>
        <a:prstGeom prst="ellipse">
          <a:avLst/>
        </a:prstGeom>
        <a:blipFill>
          <a:blip xmlns:r="http://schemas.openxmlformats.org/officeDocument/2006/relationships" r:embed="rId1" r:link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6E4FCD-87C5-C24A-A300-F1D00F71D624}">
      <dsp:nvSpPr>
        <dsp:cNvPr id="0" name=""/>
        <dsp:cNvSpPr/>
      </dsp:nvSpPr>
      <dsp:spPr>
        <a:xfrm>
          <a:off x="2409374" y="0"/>
          <a:ext cx="2235215" cy="2667000"/>
        </a:xfrm>
        <a:prstGeom prst="roundRect">
          <a:avLst>
            <a:gd name="adj" fmla="val 10000"/>
          </a:avLst>
        </a:prstGeom>
        <a:solidFill>
          <a:schemeClr val="accent4">
            <a:lumMod val="90000"/>
            <a:lumOff val="1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Market</a:t>
          </a:r>
          <a:r>
            <a:rPr lang="en-US" sz="1800" kern="1200" dirty="0" smtClean="0"/>
            <a:t> </a:t>
          </a:r>
          <a:r>
            <a:rPr lang="en-US" sz="2000" kern="1200" dirty="0" smtClean="0"/>
            <a:t>Assessment</a:t>
          </a:r>
          <a:endParaRPr lang="en-US" sz="1800" kern="1200" dirty="0" smtClean="0"/>
        </a:p>
      </dsp:txBody>
      <dsp:txXfrm>
        <a:off x="2409374" y="1066799"/>
        <a:ext cx="2235215" cy="1066800"/>
      </dsp:txXfrm>
    </dsp:sp>
    <dsp:sp modelId="{B18C45B4-8F32-1C40-9E5F-DC7E68407C08}">
      <dsp:nvSpPr>
        <dsp:cNvPr id="0" name=""/>
        <dsp:cNvSpPr/>
      </dsp:nvSpPr>
      <dsp:spPr>
        <a:xfrm>
          <a:off x="2943693" y="118416"/>
          <a:ext cx="1166578" cy="1123717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ACC0C7-60E6-E44F-9458-F5D4C4693A29}">
      <dsp:nvSpPr>
        <dsp:cNvPr id="0" name=""/>
        <dsp:cNvSpPr/>
      </dsp:nvSpPr>
      <dsp:spPr>
        <a:xfrm>
          <a:off x="4711646" y="0"/>
          <a:ext cx="1806120" cy="266700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Well to Wheels Environmental Performance</a:t>
          </a:r>
          <a:endParaRPr lang="en-US" sz="1900" kern="1200" dirty="0"/>
        </a:p>
      </dsp:txBody>
      <dsp:txXfrm>
        <a:off x="4711646" y="1066799"/>
        <a:ext cx="1806120" cy="1066800"/>
      </dsp:txXfrm>
    </dsp:sp>
    <dsp:sp modelId="{B3319371-A5F7-8E42-8550-18DDD2B03C6A}">
      <dsp:nvSpPr>
        <dsp:cNvPr id="0" name=""/>
        <dsp:cNvSpPr/>
      </dsp:nvSpPr>
      <dsp:spPr>
        <a:xfrm>
          <a:off x="5100872" y="99135"/>
          <a:ext cx="1027668" cy="1009879"/>
        </a:xfrm>
        <a:prstGeom prst="ellipse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7869861-E07B-2043-ABE0-577AF8247301}">
      <dsp:nvSpPr>
        <dsp:cNvPr id="0" name=""/>
        <dsp:cNvSpPr/>
      </dsp:nvSpPr>
      <dsp:spPr>
        <a:xfrm>
          <a:off x="363355" y="2133600"/>
          <a:ext cx="5898159" cy="400050"/>
        </a:xfrm>
        <a:prstGeom prst="leftRightArrow">
          <a:avLst/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399F9-41F9-48F2-957E-DBF6405CEA4D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76499-6686-49D5-A025-1F93A420B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7533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042EF7-60D0-4C81-A60D-2411CCECDC6E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408358-030A-4FAC-A03B-6E886BC1F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372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----- Meeting Notes (3/19/15 11:01) -----</a:t>
            </a:r>
          </a:p>
          <a:p>
            <a:r>
              <a:rPr lang="en-US" dirty="0"/>
              <a:t>Introduce co-workers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75D11-0079-4D42-8AE6-22398F6E989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 is to demonstrate FE improvement</a:t>
            </a:r>
            <a:r>
              <a:rPr lang="en-US" baseline="0" dirty="0" smtClean="0"/>
              <a:t> on vehicle platform.</a:t>
            </a:r>
          </a:p>
          <a:p>
            <a:r>
              <a:rPr lang="en-US" baseline="0" dirty="0" smtClean="0"/>
              <a:t>Complementary to ongoing engine projects in VTO</a:t>
            </a:r>
          </a:p>
          <a:p>
            <a:pPr lvl="1">
              <a:spcBef>
                <a:spcPts val="611"/>
              </a:spcBef>
            </a:pPr>
            <a:r>
              <a:rPr lang="en-US" sz="1600" dirty="0"/>
              <a:t>Same Engine as new VTO FOA/CRC Project</a:t>
            </a:r>
          </a:p>
          <a:p>
            <a:pPr lvl="1">
              <a:spcBef>
                <a:spcPts val="611"/>
              </a:spcBef>
            </a:pPr>
            <a:r>
              <a:rPr lang="en-US" sz="1600" dirty="0"/>
              <a:t>Manual Transmission will readily enable </a:t>
            </a:r>
            <a:r>
              <a:rPr lang="en-US" sz="1600" dirty="0" err="1"/>
              <a:t>downspeeding</a:t>
            </a:r>
            <a:endParaRPr lang="en-US" dirty="0" smtClean="0"/>
          </a:p>
          <a:p>
            <a:pPr lvl="1">
              <a:spcBef>
                <a:spcPts val="611"/>
              </a:spcBef>
            </a:pPr>
            <a:r>
              <a:rPr lang="en-US" sz="1600" dirty="0"/>
              <a:t>Currently conducting baseline tests on range of fuels with factory pistons/calibration</a:t>
            </a:r>
          </a:p>
          <a:p>
            <a:pPr lvl="1">
              <a:spcBef>
                <a:spcPts val="611"/>
              </a:spcBef>
            </a:pPr>
            <a:r>
              <a:rPr lang="en-US" sz="1600" dirty="0"/>
              <a:t>Change to high compression ratio, revise calibration </a:t>
            </a:r>
          </a:p>
          <a:p>
            <a:pPr lvl="1">
              <a:spcBef>
                <a:spcPts val="611"/>
              </a:spcBef>
            </a:pPr>
            <a:r>
              <a:rPr lang="en-US" sz="1600" dirty="0"/>
              <a:t>Fuel blends will span various octane levels with different sources of octane number</a:t>
            </a:r>
          </a:p>
          <a:p>
            <a:endParaRPr lang="en-US" baseline="0" dirty="0" smtClean="0"/>
          </a:p>
          <a:p>
            <a:pPr defTabSz="931774">
              <a:defRPr/>
            </a:pPr>
            <a:r>
              <a:rPr lang="en-US" sz="1400" dirty="0"/>
              <a:t>Work supported by DOE Bioenergy Technologies Office, </a:t>
            </a:r>
            <a:r>
              <a:rPr lang="en-US" i="1" dirty="0"/>
              <a:t>GM technical support (vehicle uses same engine as DOE FOA project [CRC AVFL-26])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CCEF4-AE4A-476B-AE05-DDE1A001153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219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scenarios are not intended to be</a:t>
            </a:r>
            <a:r>
              <a:rPr lang="en-US" baseline="0" dirty="0" smtClean="0"/>
              <a:t> predictive but rather to demonstrate what factors are important and how these factors interact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22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</a:t>
            </a:r>
            <a:r>
              <a:rPr lang="en-US" baseline="0" dirty="0" smtClean="0"/>
              <a:t> is animated.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08358-030A-4FAC-A03B-6E886BC1FD0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9560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mtClean="0">
                <a:latin typeface="Times New Roman" pitchFamily="18" charset="0"/>
              </a:rPr>
              <a:t>RD&amp;D Project Presentation Template</a:t>
            </a:r>
          </a:p>
        </p:txBody>
      </p:sp>
      <p:sp>
        <p:nvSpPr>
          <p:cNvPr id="29701" name="Header Placeholder 4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mtClean="0">
                <a:latin typeface="Times New Roman" pitchFamily="18" charset="0"/>
              </a:rPr>
              <a:t>2011 DOE Biomass Program Review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09" indent="-285734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1" indent="-2285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D9C599-B241-FE47-BACB-6EF4A5EEF8C6}" type="slidenum">
              <a:rPr lang="en-US">
                <a:latin typeface="Times New Roman" charset="0"/>
              </a:rPr>
              <a:pPr/>
              <a:t>16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lvl="1" indent="-174708" defTabSz="931774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PADD2 results are provided in backup: Overall refinery and gasoline efficiencies are fairly unchanged with blending level and HOF shares</a:t>
            </a:r>
          </a:p>
          <a:p>
            <a:pPr marL="174708" lvl="1" indent="-174708" defTabSz="931774"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349415" indent="-349415" defTabSz="465887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000" dirty="0">
                <a:solidFill>
                  <a:srgbClr val="50565C">
                    <a:lumMod val="50000"/>
                  </a:srgbClr>
                </a:solidFill>
              </a:rPr>
              <a:t>No </a:t>
            </a:r>
            <a:r>
              <a:rPr lang="en-US" sz="2000" dirty="0"/>
              <a:t>significant efficiency </a:t>
            </a:r>
            <a:r>
              <a:rPr lang="en-US" sz="2000" dirty="0">
                <a:solidFill>
                  <a:srgbClr val="50565C">
                    <a:lumMod val="50000"/>
                  </a:srgbClr>
                </a:solidFill>
              </a:rPr>
              <a:t>penalty by HOF</a:t>
            </a:r>
          </a:p>
          <a:p>
            <a:pPr marL="815302" lvl="1" indent="-349415" defTabSz="465887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000" dirty="0">
                <a:solidFill>
                  <a:srgbClr val="50565C">
                    <a:lumMod val="50000"/>
                  </a:srgbClr>
                </a:solidFill>
              </a:rPr>
              <a:t>Limited market share of E10 HOF and no new capital investment assumption</a:t>
            </a:r>
          </a:p>
          <a:p>
            <a:pPr marL="815302" lvl="1" indent="-349415" defTabSz="465887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000" dirty="0">
                <a:solidFill>
                  <a:srgbClr val="50565C">
                    <a:lumMod val="50000"/>
                  </a:srgbClr>
                </a:solidFill>
              </a:rPr>
              <a:t>Larger fuel gas yield: E10 HOF </a:t>
            </a:r>
            <a:r>
              <a:rPr lang="en-US" sz="2000" dirty="0">
                <a:solidFill>
                  <a:srgbClr val="50565C">
                    <a:lumMod val="50000"/>
                  </a:srgbClr>
                </a:solidFill>
                <a:sym typeface="Wingdings" panose="05000000000000000000" pitchFamily="2" charset="2"/>
              </a:rPr>
              <a:t> More reformate  Larger fuel gas yield  Less purchased NG  Slightly higher efficiency</a:t>
            </a:r>
          </a:p>
          <a:p>
            <a:pPr marL="1222953" lvl="2" indent="-291179" defTabSz="465887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sz="1600" dirty="0">
                <a:solidFill>
                  <a:srgbClr val="50565C">
                    <a:lumMod val="50000"/>
                  </a:srgbClr>
                </a:solidFill>
                <a:sym typeface="Wingdings" panose="05000000000000000000" pitchFamily="2" charset="2"/>
              </a:rPr>
              <a:t>At expense of lower gasoline yield and loss of profit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08358-030A-4FAC-A03B-6E886BC1FD0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1710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PADD2 results are provided in backup: </a:t>
            </a:r>
            <a:r>
              <a:rPr lang="en-US" dirty="0" smtClean="0"/>
              <a:t>Vehicle fuel economy gains provides additional WTW GHG emissions reduction (per mile basis, PADD2)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08358-030A-4FAC-A03B-6E886BC1FD0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0691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is the FY15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68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EERE Black Sl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9"/>
          <p:cNvSpPr/>
          <p:nvPr/>
        </p:nvSpPr>
        <p:spPr>
          <a:xfrm flipH="1">
            <a:off x="5334000" y="3276600"/>
            <a:ext cx="3810000" cy="3365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6"/>
          <p:cNvSpPr/>
          <p:nvPr/>
        </p:nvSpPr>
        <p:spPr>
          <a:xfrm flipH="1">
            <a:off x="0" y="1905000"/>
            <a:ext cx="91440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vol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1336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Oneturbin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9050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 descr="pumpwithleaves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34000" y="1524000"/>
            <a:ext cx="21336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143000" cy="1524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467600" y="1524000"/>
            <a:ext cx="1676400" cy="1762124"/>
          </a:xfrm>
          <a:prstGeom prst="rect">
            <a:avLst/>
          </a:prstGeom>
        </p:spPr>
      </p:pic>
      <p:pic>
        <p:nvPicPr>
          <p:cNvPr id="13" name="Picture 12" descr="led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21336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insulate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0400" y="15240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66800" y="1523144"/>
            <a:ext cx="2133600" cy="17534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523144"/>
            <a:ext cx="1066800" cy="1753456"/>
          </a:xfrm>
          <a:prstGeom prst="rect">
            <a:avLst/>
          </a:prstGeom>
        </p:spPr>
      </p:pic>
      <p:sp>
        <p:nvSpPr>
          <p:cNvPr id="6" name="Rectangle 15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130175" y="6616700"/>
            <a:ext cx="7286625" cy="2413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buNone/>
              <a:defRPr sz="1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fld id="{24289C06-C21E-485E-9AAF-A99C6B017E3B}" type="slidenum">
              <a:rPr lang="en-US" smtClean="0">
                <a:solidFill>
                  <a:prstClr val="white"/>
                </a:solidFill>
                <a:latin typeface="Calibri"/>
                <a:cs typeface="Calibri"/>
              </a:rPr>
              <a:pPr marL="342900" indent="-342900" defTabSz="457200" fontAlgn="auto">
                <a:spcBef>
                  <a:spcPct val="20000"/>
                </a:spcBef>
                <a:spcAft>
                  <a:spcPts val="0"/>
                </a:spcAft>
                <a:buFont typeface="Arial"/>
                <a:buNone/>
                <a:defRPr/>
              </a:pPr>
              <a:t>‹#›</a:t>
            </a:fld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 | Bioenergy Technologies</a:t>
            </a:r>
            <a:r>
              <a:rPr lang="en-US" baseline="0" dirty="0" smtClean="0">
                <a:solidFill>
                  <a:prstClr val="white"/>
                </a:solidFill>
                <a:latin typeface="Calibri"/>
                <a:cs typeface="Calibri"/>
              </a:rPr>
              <a:t> Office</a:t>
            </a:r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5476875" y="6616700"/>
            <a:ext cx="3667125" cy="2413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buNone/>
              <a:defRPr sz="1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indent="-342900" algn="r"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eere.energy.gov</a:t>
            </a:r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62600" y="477001"/>
            <a:ext cx="3352800" cy="4927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3892815"/>
            <a:ext cx="4800600" cy="52678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0"/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4477719"/>
            <a:ext cx="4800600" cy="52678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638800" y="3886200"/>
            <a:ext cx="3200400" cy="457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4495800"/>
            <a:ext cx="3200400" cy="457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Position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533400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1524000"/>
            <a:ext cx="5453349" cy="176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P:\Communications &amp; Outreach\Graphics\Integrated Media\!!IMAGES\Biomass\banner_pump_hand w leaf_5.2x2.8s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34002" y="1524000"/>
            <a:ext cx="3809998" cy="176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623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91735"/>
            <a:ext cx="8229600" cy="480131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779272"/>
            <a:ext cx="8229600" cy="174971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900"/>
              </a:spcBef>
              <a:defRPr sz="2000">
                <a:latin typeface="+mn-lt"/>
              </a:defRPr>
            </a:lvl1pPr>
            <a:lvl2pPr marL="576263" indent="-230188">
              <a:buFont typeface="Calibri" pitchFamily="34" charset="0"/>
              <a:buChar char="‒"/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796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ERE Black Sl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/>
          <p:nvPr userDrawn="1"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9"/>
          <p:cNvSpPr/>
          <p:nvPr userDrawn="1"/>
        </p:nvSpPr>
        <p:spPr>
          <a:xfrm flipH="1">
            <a:off x="5334000" y="3276600"/>
            <a:ext cx="3810000" cy="3365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6"/>
          <p:cNvSpPr/>
          <p:nvPr userDrawn="1"/>
        </p:nvSpPr>
        <p:spPr>
          <a:xfrm flipH="1">
            <a:off x="0" y="1905000"/>
            <a:ext cx="91440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vol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1336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Oneturb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9050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 descr="pumpwithleaves.JP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34000" y="1524000"/>
            <a:ext cx="21336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143000" cy="1524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467600" y="1524000"/>
            <a:ext cx="1676400" cy="1762124"/>
          </a:xfrm>
          <a:prstGeom prst="rect">
            <a:avLst/>
          </a:prstGeom>
        </p:spPr>
      </p:pic>
      <p:pic>
        <p:nvPicPr>
          <p:cNvPr id="13" name="Picture 12" descr="led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21336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insulate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0400" y="15240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66800" y="1523144"/>
            <a:ext cx="2133600" cy="17534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523144"/>
            <a:ext cx="1066800" cy="1753456"/>
          </a:xfrm>
          <a:prstGeom prst="rect">
            <a:avLst/>
          </a:prstGeom>
        </p:spPr>
      </p:pic>
      <p:sp>
        <p:nvSpPr>
          <p:cNvPr id="6" name="Rectangle 15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130175" y="6616700"/>
            <a:ext cx="7286625" cy="2413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buNone/>
              <a:defRPr sz="1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indent="-342900" defTabSz="457200">
              <a:spcBef>
                <a:spcPct val="20000"/>
              </a:spcBef>
              <a:buFont typeface="Arial"/>
              <a:buNone/>
              <a:defRPr/>
            </a:pPr>
            <a:fld id="{24289C06-C21E-485E-9AAF-A99C6B017E3B}" type="slidenum">
              <a:rPr lang="en-US" smtClean="0">
                <a:solidFill>
                  <a:prstClr val="white"/>
                </a:solidFill>
                <a:latin typeface="Calibri"/>
                <a:cs typeface="Calibri"/>
              </a:rPr>
              <a:pPr marL="342900" indent="-342900" defTabSz="457200">
                <a:spcBef>
                  <a:spcPct val="20000"/>
                </a:spcBef>
                <a:buFont typeface="Arial"/>
                <a:buNone/>
                <a:defRPr/>
              </a:pPr>
              <a:t>‹#›</a:t>
            </a:fld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 | Bioenergy Technologies Office</a:t>
            </a:r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5476875" y="6616700"/>
            <a:ext cx="3667125" cy="2413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buNone/>
              <a:defRPr sz="1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indent="-342900" algn="r" defTabSz="457200">
              <a:spcBef>
                <a:spcPct val="20000"/>
              </a:spcBef>
              <a:buFont typeface="Arial"/>
              <a:buNone/>
              <a:defRPr/>
            </a:pP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eere.energy.gov</a:t>
            </a:r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62600" y="477001"/>
            <a:ext cx="3352800" cy="4927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3892815"/>
            <a:ext cx="4800600" cy="52678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0"/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4477719"/>
            <a:ext cx="4800600" cy="52678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638800" y="3886200"/>
            <a:ext cx="3200400" cy="457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4495800"/>
            <a:ext cx="3200400" cy="457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Position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533400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1524000"/>
            <a:ext cx="5453349" cy="176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P:\Communications &amp; Outreach\Graphics\Integrated Media\!!IMAGES\Biomass\banner_pump_hand w leaf_5.2x2.8s.jp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34002" y="1524000"/>
            <a:ext cx="3809998" cy="176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4386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ERE Black Slide I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33687" y="399405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defTabSz="457200">
              <a:spcBef>
                <a:spcPct val="20000"/>
              </a:spcBef>
              <a:buFont typeface="Arial"/>
              <a:buNone/>
            </a:pPr>
            <a:endParaRPr lang="en-US" sz="2323" b="1" dirty="0" smtClean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066800"/>
            <a:ext cx="84582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3480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914400"/>
            <a:ext cx="8077200" cy="5257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743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Text, Objec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8888" indent="-344488">
              <a:buFont typeface="Calibri" pitchFamily="34" charset="0"/>
              <a:buChar char="–"/>
              <a:defRPr sz="2000">
                <a:solidFill>
                  <a:schemeClr val="tx1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91774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EERE Black Sl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9"/>
          <p:cNvSpPr/>
          <p:nvPr/>
        </p:nvSpPr>
        <p:spPr>
          <a:xfrm flipH="1">
            <a:off x="5334000" y="3276600"/>
            <a:ext cx="3810000" cy="3365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6"/>
          <p:cNvSpPr/>
          <p:nvPr/>
        </p:nvSpPr>
        <p:spPr>
          <a:xfrm flipH="1">
            <a:off x="0" y="1905000"/>
            <a:ext cx="91440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16" descr="vol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1336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Oneturbin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9050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 descr="pumpwithleaves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34000" y="1524000"/>
            <a:ext cx="21336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143000" cy="1524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467600" y="1524000"/>
            <a:ext cx="1676400" cy="1762124"/>
          </a:xfrm>
          <a:prstGeom prst="rect">
            <a:avLst/>
          </a:prstGeom>
        </p:spPr>
      </p:pic>
      <p:pic>
        <p:nvPicPr>
          <p:cNvPr id="13" name="Picture 12" descr="led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21336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insulate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0400" y="15240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66800" y="1523144"/>
            <a:ext cx="2133600" cy="17534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523144"/>
            <a:ext cx="1066800" cy="1753456"/>
          </a:xfrm>
          <a:prstGeom prst="rect">
            <a:avLst/>
          </a:prstGeom>
        </p:spPr>
      </p:pic>
      <p:sp>
        <p:nvSpPr>
          <p:cNvPr id="6" name="Rectangle 15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130175" y="6616700"/>
            <a:ext cx="7286625" cy="2413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buNone/>
              <a:defRPr sz="1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indent="-342900" defTabSz="457200">
              <a:spcBef>
                <a:spcPct val="20000"/>
              </a:spcBef>
              <a:buFont typeface="Arial"/>
              <a:buNone/>
              <a:defRPr/>
            </a:pPr>
            <a:fld id="{24289C06-C21E-485E-9AAF-A99C6B017E3B}" type="slidenum">
              <a:rPr lang="en-US" smtClean="0">
                <a:solidFill>
                  <a:prstClr val="white"/>
                </a:solidFill>
                <a:latin typeface="Calibri"/>
                <a:cs typeface="Calibri"/>
              </a:rPr>
              <a:pPr marL="342900" indent="-342900" defTabSz="457200">
                <a:spcBef>
                  <a:spcPct val="20000"/>
                </a:spcBef>
                <a:buFont typeface="Arial"/>
                <a:buNone/>
                <a:defRPr/>
              </a:pPr>
              <a:t>‹#›</a:t>
            </a:fld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 | Bioenergy Technologies Office</a:t>
            </a:r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5476875" y="6616700"/>
            <a:ext cx="3667125" cy="2413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buNone/>
              <a:defRPr sz="1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indent="-342900" algn="r" defTabSz="457200">
              <a:spcBef>
                <a:spcPct val="20000"/>
              </a:spcBef>
              <a:buFont typeface="Arial"/>
              <a:buNone/>
              <a:defRPr/>
            </a:pP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eere.energy.gov</a:t>
            </a:r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62600" y="477001"/>
            <a:ext cx="3352800" cy="4927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3892815"/>
            <a:ext cx="4800600" cy="52678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0"/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4477719"/>
            <a:ext cx="4800600" cy="52678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638800" y="3886200"/>
            <a:ext cx="3200400" cy="457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4495800"/>
            <a:ext cx="3200400" cy="457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Position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533400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1524000"/>
            <a:ext cx="5453349" cy="176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P:\Communications &amp; Outreach\Graphics\Integrated Media\!!IMAGES\Biomass\banner_pump_hand w leaf_5.2x2.8s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34002" y="1524000"/>
            <a:ext cx="3809998" cy="176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4455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ERE Black Slide I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687" y="399405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defTabSz="457200">
              <a:spcBef>
                <a:spcPct val="20000"/>
              </a:spcBef>
              <a:buFont typeface="Arial"/>
              <a:buNone/>
            </a:pPr>
            <a:endParaRPr lang="en-US" sz="2323" b="1" dirty="0" smtClean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066800"/>
            <a:ext cx="84582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5490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914400"/>
            <a:ext cx="8077200" cy="5257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51060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91735"/>
            <a:ext cx="8229600" cy="480131"/>
          </a:xfrm>
        </p:spPr>
        <p:txBody>
          <a:bodyPr/>
          <a:lstStyle>
            <a:lvl1pPr>
              <a:defRPr sz="24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779272"/>
            <a:ext cx="8229600" cy="1621213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900"/>
              </a:spcBef>
              <a:defRPr>
                <a:latin typeface="+mn-lt"/>
              </a:defRPr>
            </a:lvl1pPr>
            <a:lvl2pPr marL="576263" indent="-230188">
              <a:buFont typeface="Calibri" pitchFamily="34" charset="0"/>
              <a:buChar char="‒"/>
              <a:defRPr sz="14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7403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Text, Objec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8888" indent="-344488">
              <a:buFont typeface="Calibri" pitchFamily="34" charset="0"/>
              <a:buChar char="–"/>
              <a:defRPr sz="2000">
                <a:solidFill>
                  <a:schemeClr val="tx1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8852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ERE Black Slide I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687" y="399405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066800"/>
            <a:ext cx="84582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434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0565C"/>
              </a:solidFill>
              <a:latin typeface="Calibri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0565C"/>
              </a:solidFill>
              <a:latin typeface="Calibri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C1951D9-9B17-914A-898B-CA2BFBEDB4F9}" type="slidenum">
              <a:rPr lang="en-US">
                <a:solidFill>
                  <a:srgbClr val="50565C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50565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384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NREL Logo2010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0538" y="304800"/>
            <a:ext cx="1516324" cy="421106"/>
          </a:xfrm>
          <a:prstGeom prst="rect">
            <a:avLst/>
          </a:prstGeom>
        </p:spPr>
      </p:pic>
      <p:pic>
        <p:nvPicPr>
          <p:cNvPr id="8" name="Picture 7" descr="image1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590800"/>
            <a:ext cx="1664208" cy="768096"/>
          </a:xfrm>
          <a:prstGeom prst="rect">
            <a:avLst/>
          </a:prstGeom>
        </p:spPr>
      </p:pic>
      <p:pic>
        <p:nvPicPr>
          <p:cNvPr id="9" name="Picture 8" descr="image2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71600" y="2590801"/>
            <a:ext cx="1901952" cy="765461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rot="5400000">
            <a:off x="-2111247" y="2111247"/>
            <a:ext cx="6858002" cy="263550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rot="5400000" flipH="1" flipV="1">
            <a:off x="-550737" y="547235"/>
            <a:ext cx="4956502" cy="385502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mage3.jpg"/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10128" y="2590800"/>
            <a:ext cx="2203704" cy="768096"/>
          </a:xfrm>
          <a:prstGeom prst="rect">
            <a:avLst/>
          </a:prstGeom>
        </p:spPr>
      </p:pic>
      <p:pic>
        <p:nvPicPr>
          <p:cNvPr id="12" name="Picture 11" descr="image4.jpg"/>
          <p:cNvPicPr>
            <a:picLocks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50408" y="2587752"/>
            <a:ext cx="1271016" cy="771402"/>
          </a:xfrm>
          <a:prstGeom prst="rect">
            <a:avLst/>
          </a:prstGeom>
        </p:spPr>
      </p:pic>
      <p:pic>
        <p:nvPicPr>
          <p:cNvPr id="13" name="Picture 12" descr="image5.jpg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58000" y="2590800"/>
            <a:ext cx="2286000" cy="768096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743200" y="3584448"/>
            <a:ext cx="6248400" cy="76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208941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29600" y="6685450"/>
            <a:ext cx="457200" cy="1524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>
                <a:solidFill>
                  <a:srgbClr val="000000"/>
                </a:solidFill>
                <a:latin typeface="Calibri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24034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914400"/>
            <a:ext cx="8077200" cy="5257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1152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91735"/>
            <a:ext cx="8229600" cy="480131"/>
          </a:xfrm>
        </p:spPr>
        <p:txBody>
          <a:bodyPr/>
          <a:lstStyle>
            <a:lvl1pPr>
              <a:defRPr sz="24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779272"/>
            <a:ext cx="8229600" cy="1621213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900"/>
              </a:spcBef>
              <a:defRPr>
                <a:latin typeface="+mn-lt"/>
              </a:defRPr>
            </a:lvl1pPr>
            <a:lvl2pPr marL="576263" indent="-230188">
              <a:buFont typeface="Calibri" pitchFamily="34" charset="0"/>
              <a:buChar char="‒"/>
              <a:defRPr sz="14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5981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Text, Objec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8888" indent="-344488">
              <a:buFont typeface="Calibri" pitchFamily="34" charset="0"/>
              <a:buChar char="–"/>
              <a:defRPr sz="2000">
                <a:solidFill>
                  <a:schemeClr val="tx1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8996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C1951D9-9B17-914A-898B-CA2BFBEDB4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877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ERE Black Sl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/>
          <p:nvPr userDrawn="1"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9"/>
          <p:cNvSpPr/>
          <p:nvPr userDrawn="1"/>
        </p:nvSpPr>
        <p:spPr>
          <a:xfrm flipH="1">
            <a:off x="5334000" y="3276600"/>
            <a:ext cx="3810000" cy="3365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6"/>
          <p:cNvSpPr/>
          <p:nvPr userDrawn="1"/>
        </p:nvSpPr>
        <p:spPr>
          <a:xfrm flipH="1">
            <a:off x="0" y="1905000"/>
            <a:ext cx="91440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16" descr="vol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1336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Oneturbin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9050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 descr="pumpwithleaves.JP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34000" y="1524000"/>
            <a:ext cx="21336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143000" cy="1524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467600" y="1524000"/>
            <a:ext cx="1676400" cy="1762124"/>
          </a:xfrm>
          <a:prstGeom prst="rect">
            <a:avLst/>
          </a:prstGeom>
        </p:spPr>
      </p:pic>
      <p:pic>
        <p:nvPicPr>
          <p:cNvPr id="13" name="Picture 12" descr="led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21336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insulate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0400" y="15240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66800" y="1523144"/>
            <a:ext cx="2133600" cy="17534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523144"/>
            <a:ext cx="1066800" cy="1753456"/>
          </a:xfrm>
          <a:prstGeom prst="rect">
            <a:avLst/>
          </a:prstGeom>
        </p:spPr>
      </p:pic>
      <p:sp>
        <p:nvSpPr>
          <p:cNvPr id="6" name="Rectangle 15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130175" y="6616700"/>
            <a:ext cx="7286625" cy="2413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buNone/>
              <a:defRPr sz="1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indent="-342900" defTabSz="457200">
              <a:spcBef>
                <a:spcPct val="20000"/>
              </a:spcBef>
              <a:buFont typeface="Arial"/>
              <a:buNone/>
              <a:defRPr/>
            </a:pPr>
            <a:fld id="{24289C06-C21E-485E-9AAF-A99C6B017E3B}" type="slidenum">
              <a:rPr lang="en-US" smtClean="0">
                <a:solidFill>
                  <a:prstClr val="white"/>
                </a:solidFill>
                <a:latin typeface="Calibri"/>
                <a:cs typeface="Calibri"/>
              </a:rPr>
              <a:pPr marL="342900" indent="-342900" defTabSz="457200">
                <a:spcBef>
                  <a:spcPct val="20000"/>
                </a:spcBef>
                <a:buFont typeface="Arial"/>
                <a:buNone/>
                <a:defRPr/>
              </a:pPr>
              <a:t>‹#›</a:t>
            </a:fld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 | Bioenergy Technologies Office</a:t>
            </a:r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5476875" y="6616700"/>
            <a:ext cx="3667125" cy="2413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buNone/>
              <a:defRPr sz="1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indent="-342900" algn="r" defTabSz="457200">
              <a:spcBef>
                <a:spcPct val="20000"/>
              </a:spcBef>
              <a:buFont typeface="Arial"/>
              <a:buNone/>
              <a:defRPr/>
            </a:pP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eere.energy.gov</a:t>
            </a:r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62600" y="477001"/>
            <a:ext cx="3352800" cy="4927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3892815"/>
            <a:ext cx="4800600" cy="52678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0"/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4477719"/>
            <a:ext cx="4800600" cy="52678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638800" y="3886200"/>
            <a:ext cx="3200400" cy="457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4495800"/>
            <a:ext cx="3200400" cy="457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Position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533400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1524000"/>
            <a:ext cx="5453349" cy="176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P:\Communications &amp; Outreach\Graphics\Integrated Media\!!IMAGES\Biomass\banner_pump_hand w leaf_5.2x2.8s.jp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34002" y="1524000"/>
            <a:ext cx="3809998" cy="176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918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ERE Black Slide I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33687" y="399405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defTabSz="457200">
              <a:spcBef>
                <a:spcPct val="20000"/>
              </a:spcBef>
              <a:buFont typeface="Arial"/>
              <a:buNone/>
            </a:pPr>
            <a:endParaRPr lang="en-US" sz="2323" b="1" dirty="0" smtClean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066800"/>
            <a:ext cx="84582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017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914400"/>
            <a:ext cx="8077200" cy="5257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9017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1"/>
          <p:cNvGrpSpPr>
            <a:grpSpLocks/>
          </p:cNvGrpSpPr>
          <p:nvPr/>
        </p:nvGrpSpPr>
        <p:grpSpPr bwMode="auto">
          <a:xfrm flipH="1" flipV="1">
            <a:off x="0" y="656987"/>
            <a:ext cx="9144000" cy="55563"/>
            <a:chOff x="0" y="832104"/>
            <a:chExt cx="9144000" cy="54864"/>
          </a:xfrm>
          <a:solidFill>
            <a:schemeClr val="accent4"/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21" name="Text Placeholder 9"/>
          <p:cNvSpPr txBox="1">
            <a:spLocks/>
          </p:cNvSpPr>
          <p:nvPr/>
        </p:nvSpPr>
        <p:spPr>
          <a:xfrm>
            <a:off x="42334" y="6532122"/>
            <a:ext cx="2853265" cy="249678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marR="0" indent="-3429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6" charset="0"/>
              <a:buNone/>
              <a:tabLst/>
              <a:defRPr/>
            </a:pPr>
            <a:fld id="{C03E0A73-E43A-4D4A-9A68-2DB57E3BDBC9}" type="slidenum">
              <a:rPr lang="en-US" sz="1000" smtClean="0">
                <a:solidFill>
                  <a:srgbClr val="50565C"/>
                </a:solidFill>
                <a:latin typeface="Calibri"/>
                <a:ea typeface="Arial" pitchFamily="-106" charset="0"/>
                <a:cs typeface="Calibri"/>
              </a:rPr>
              <a:pPr marL="342900" marR="0" indent="-342900" algn="l" defTabSz="4572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-106" charset="0"/>
                <a:buNone/>
                <a:tabLst/>
                <a:defRPr/>
              </a:pPr>
              <a:t>‹#›</a:t>
            </a:fld>
            <a:r>
              <a:rPr lang="en-US" sz="1000" dirty="0" smtClean="0">
                <a:solidFill>
                  <a:srgbClr val="50565C"/>
                </a:solidFill>
                <a:latin typeface="Calibri"/>
                <a:ea typeface="Arial" pitchFamily="-106" charset="0"/>
                <a:cs typeface="Calibri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Calibri"/>
                <a:cs typeface="Calibri"/>
              </a:rPr>
              <a:t>| Bioenergy Technologies</a:t>
            </a:r>
            <a:r>
              <a:rPr lang="en-US" sz="1000" baseline="0" dirty="0" smtClean="0">
                <a:solidFill>
                  <a:schemeClr val="tx1"/>
                </a:solidFill>
                <a:latin typeface="Calibri"/>
                <a:cs typeface="Calibri"/>
              </a:rPr>
              <a:t> Office</a:t>
            </a:r>
            <a:endParaRPr lang="en-US" sz="10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342900" indent="-342900" algn="ctr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06" charset="0"/>
              <a:buNone/>
            </a:pPr>
            <a:endParaRPr lang="en-US" sz="1000" dirty="0">
              <a:solidFill>
                <a:srgbClr val="50565C"/>
              </a:solidFill>
              <a:latin typeface="Calibri"/>
              <a:ea typeface="Arial" pitchFamily="-106" charset="0"/>
              <a:cs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43607" y="6308608"/>
            <a:ext cx="2743215" cy="40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546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1" r:id="rId4"/>
    <p:sldLayoutId id="2147483672" r:id="rId5"/>
    <p:sldLayoutId id="2147483683" r:id="rId6"/>
  </p:sldLayoutIdLst>
  <p:txStyles>
    <p:titleStyle>
      <a:lvl1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 b="1" i="0" kern="1200">
          <a:solidFill>
            <a:srgbClr val="282B2E"/>
          </a:solidFill>
          <a:latin typeface="Calibri"/>
          <a:ea typeface="+mj-ea"/>
          <a:cs typeface="Calibri"/>
        </a:defRPr>
      </a:lvl1pPr>
      <a:lvl2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2pPr>
      <a:lvl3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3pPr>
      <a:lvl4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4pPr>
      <a:lvl5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5pPr>
      <a:lvl6pPr marL="4572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6pPr>
      <a:lvl7pPr marL="9144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7pPr>
      <a:lvl8pPr marL="13716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8pPr>
      <a:lvl9pPr marL="18288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1"/>
          <p:cNvGrpSpPr>
            <a:grpSpLocks/>
          </p:cNvGrpSpPr>
          <p:nvPr userDrawn="1"/>
        </p:nvGrpSpPr>
        <p:grpSpPr bwMode="auto">
          <a:xfrm flipH="1" flipV="1">
            <a:off x="0" y="656987"/>
            <a:ext cx="9144000" cy="55563"/>
            <a:chOff x="0" y="832104"/>
            <a:chExt cx="9144000" cy="54864"/>
          </a:xfrm>
          <a:solidFill>
            <a:schemeClr val="accent4"/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alibri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alibri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alibri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21" name="Text Placeholder 9"/>
          <p:cNvSpPr txBox="1">
            <a:spLocks/>
          </p:cNvSpPr>
          <p:nvPr userDrawn="1"/>
        </p:nvSpPr>
        <p:spPr>
          <a:xfrm>
            <a:off x="42334" y="6532122"/>
            <a:ext cx="2853265" cy="249678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indent="-342900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06" charset="0"/>
              <a:buNone/>
              <a:defRPr/>
            </a:pPr>
            <a:fld id="{C03E0A73-E43A-4D4A-9A68-2DB57E3BDBC9}" type="slidenum">
              <a:rPr lang="en-US" sz="1000" smtClean="0">
                <a:solidFill>
                  <a:srgbClr val="50565C"/>
                </a:solidFill>
                <a:latin typeface="Calibri"/>
                <a:ea typeface="Arial" pitchFamily="-106" charset="0"/>
                <a:cs typeface="Calibri"/>
              </a:rPr>
              <a:pPr marL="342900" indent="-342900" defTabSz="4572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06" charset="0"/>
                <a:buNone/>
                <a:defRPr/>
              </a:pPr>
              <a:t>‹#›</a:t>
            </a:fld>
            <a:r>
              <a:rPr lang="en-US" sz="1000" dirty="0" smtClean="0">
                <a:solidFill>
                  <a:srgbClr val="50565C"/>
                </a:solidFill>
                <a:latin typeface="Calibri"/>
                <a:ea typeface="Arial" pitchFamily="-106" charset="0"/>
                <a:cs typeface="Calibri"/>
              </a:rPr>
              <a:t> </a:t>
            </a:r>
            <a:r>
              <a:rPr lang="en-US" sz="1000" dirty="0" smtClean="0">
                <a:solidFill>
                  <a:srgbClr val="50565C"/>
                </a:solidFill>
                <a:latin typeface="Calibri"/>
                <a:cs typeface="Calibri"/>
              </a:rPr>
              <a:t>| Bioenergy Technologies Office</a:t>
            </a:r>
          </a:p>
          <a:p>
            <a:pPr marL="342900" indent="-342900" algn="ctr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06" charset="0"/>
              <a:buNone/>
            </a:pPr>
            <a:endParaRPr lang="en-US" sz="1000" dirty="0">
              <a:solidFill>
                <a:srgbClr val="50565C"/>
              </a:solidFill>
              <a:latin typeface="Calibri"/>
              <a:ea typeface="Arial" pitchFamily="-106" charset="0"/>
              <a:cs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43607" y="6308608"/>
            <a:ext cx="2743215" cy="40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657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 i="0" kern="1200">
          <a:solidFill>
            <a:srgbClr val="282B2E"/>
          </a:solidFill>
          <a:latin typeface="Calibri"/>
          <a:ea typeface="+mj-ea"/>
          <a:cs typeface="Calibri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1"/>
          <p:cNvGrpSpPr>
            <a:grpSpLocks/>
          </p:cNvGrpSpPr>
          <p:nvPr userDrawn="1"/>
        </p:nvGrpSpPr>
        <p:grpSpPr bwMode="auto">
          <a:xfrm flipH="1" flipV="1">
            <a:off x="0" y="656987"/>
            <a:ext cx="9144000" cy="55563"/>
            <a:chOff x="0" y="832104"/>
            <a:chExt cx="9144000" cy="54864"/>
          </a:xfrm>
          <a:solidFill>
            <a:schemeClr val="accent4"/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21" name="Text Placeholder 9"/>
          <p:cNvSpPr txBox="1">
            <a:spLocks/>
          </p:cNvSpPr>
          <p:nvPr userDrawn="1"/>
        </p:nvSpPr>
        <p:spPr>
          <a:xfrm>
            <a:off x="42334" y="6532122"/>
            <a:ext cx="2853265" cy="249678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indent="-342900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06" charset="0"/>
              <a:buNone/>
              <a:defRPr/>
            </a:pPr>
            <a:fld id="{C03E0A73-E43A-4D4A-9A68-2DB57E3BDBC9}" type="slidenum">
              <a:rPr lang="en-US" sz="1000" smtClean="0">
                <a:solidFill>
                  <a:srgbClr val="50565C"/>
                </a:solidFill>
                <a:ea typeface="Arial" pitchFamily="-106" charset="0"/>
                <a:cs typeface="Calibri"/>
              </a:rPr>
              <a:pPr marL="342900" indent="-342900" defTabSz="4572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06" charset="0"/>
                <a:buNone/>
                <a:defRPr/>
              </a:pPr>
              <a:t>‹#›</a:t>
            </a:fld>
            <a:r>
              <a:rPr lang="en-US" sz="1000" dirty="0" smtClean="0">
                <a:solidFill>
                  <a:srgbClr val="50565C"/>
                </a:solidFill>
                <a:ea typeface="Arial" pitchFamily="-106" charset="0"/>
                <a:cs typeface="Calibri"/>
              </a:rPr>
              <a:t> </a:t>
            </a:r>
            <a:r>
              <a:rPr lang="en-US" sz="1000" dirty="0" smtClean="0">
                <a:solidFill>
                  <a:srgbClr val="50565C"/>
                </a:solidFill>
                <a:cs typeface="Calibri"/>
              </a:rPr>
              <a:t>| Bioenergy Technologies Office</a:t>
            </a:r>
          </a:p>
          <a:p>
            <a:pPr marL="342900" indent="-342900" algn="ctr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06" charset="0"/>
              <a:buNone/>
            </a:pPr>
            <a:endParaRPr lang="en-US" sz="1000" dirty="0">
              <a:solidFill>
                <a:srgbClr val="50565C"/>
              </a:solidFill>
              <a:ea typeface="Arial" pitchFamily="-106" charset="0"/>
              <a:cs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43607" y="6308608"/>
            <a:ext cx="2743215" cy="40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100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8" r:id="rId4"/>
  </p:sldLayoutIdLst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 i="0" kern="1200">
          <a:solidFill>
            <a:srgbClr val="282B2E"/>
          </a:solidFill>
          <a:latin typeface="Calibri"/>
          <a:ea typeface="+mj-ea"/>
          <a:cs typeface="Calibri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1"/>
          <p:cNvGrpSpPr>
            <a:grpSpLocks/>
          </p:cNvGrpSpPr>
          <p:nvPr/>
        </p:nvGrpSpPr>
        <p:grpSpPr bwMode="auto">
          <a:xfrm flipH="1" flipV="1">
            <a:off x="0" y="656987"/>
            <a:ext cx="9144000" cy="55563"/>
            <a:chOff x="0" y="832104"/>
            <a:chExt cx="9144000" cy="54864"/>
          </a:xfrm>
          <a:solidFill>
            <a:schemeClr val="accent4"/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alibri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alibri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alibri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21" name="Text Placeholder 9"/>
          <p:cNvSpPr txBox="1">
            <a:spLocks/>
          </p:cNvSpPr>
          <p:nvPr/>
        </p:nvSpPr>
        <p:spPr>
          <a:xfrm>
            <a:off x="42334" y="6532122"/>
            <a:ext cx="2853265" cy="249678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indent="-342900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06" charset="0"/>
              <a:buNone/>
              <a:defRPr/>
            </a:pPr>
            <a:fld id="{C03E0A73-E43A-4D4A-9A68-2DB57E3BDBC9}" type="slidenum">
              <a:rPr lang="en-US" sz="1000" smtClean="0">
                <a:solidFill>
                  <a:srgbClr val="50565C"/>
                </a:solidFill>
                <a:latin typeface="Calibri"/>
                <a:ea typeface="Arial" pitchFamily="-106" charset="0"/>
                <a:cs typeface="Calibri"/>
              </a:rPr>
              <a:pPr marL="342900" indent="-342900" defTabSz="4572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06" charset="0"/>
                <a:buNone/>
                <a:defRPr/>
              </a:pPr>
              <a:t>‹#›</a:t>
            </a:fld>
            <a:r>
              <a:rPr lang="en-US" sz="1000" dirty="0" smtClean="0">
                <a:solidFill>
                  <a:srgbClr val="50565C"/>
                </a:solidFill>
                <a:latin typeface="Calibri"/>
                <a:ea typeface="Arial" pitchFamily="-106" charset="0"/>
                <a:cs typeface="Calibri"/>
              </a:rPr>
              <a:t> </a:t>
            </a:r>
            <a:r>
              <a:rPr lang="en-US" sz="1000" dirty="0" smtClean="0">
                <a:solidFill>
                  <a:srgbClr val="50565C"/>
                </a:solidFill>
                <a:latin typeface="Calibri"/>
                <a:cs typeface="Calibri"/>
              </a:rPr>
              <a:t>| Bioenergy Technologies Office</a:t>
            </a:r>
          </a:p>
          <a:p>
            <a:pPr marL="342900" indent="-342900" algn="ctr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06" charset="0"/>
              <a:buNone/>
            </a:pPr>
            <a:endParaRPr lang="en-US" sz="1000" dirty="0">
              <a:solidFill>
                <a:srgbClr val="50565C"/>
              </a:solidFill>
              <a:latin typeface="Calibri"/>
              <a:ea typeface="Arial" pitchFamily="-106" charset="0"/>
              <a:cs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43607" y="6308608"/>
            <a:ext cx="2743215" cy="40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020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xStyles>
    <p:titleStyle>
      <a:lvl1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 b="1" i="0" kern="1200">
          <a:solidFill>
            <a:srgbClr val="282B2E"/>
          </a:solidFill>
          <a:latin typeface="Calibri"/>
          <a:ea typeface="+mj-ea"/>
          <a:cs typeface="Calibri"/>
        </a:defRPr>
      </a:lvl1pPr>
      <a:lvl2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2pPr>
      <a:lvl3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3pPr>
      <a:lvl4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4pPr>
      <a:lvl5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5pPr>
      <a:lvl6pPr marL="4572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6pPr>
      <a:lvl7pPr marL="9144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7pPr>
      <a:lvl8pPr marL="13716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8pPr>
      <a:lvl9pPr marL="18288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18" Type="http://schemas.openxmlformats.org/officeDocument/2006/relationships/image" Target="../media/image41.jpeg"/><Relationship Id="rId3" Type="http://schemas.openxmlformats.org/officeDocument/2006/relationships/image" Target="../media/image26.png"/><Relationship Id="rId21" Type="http://schemas.openxmlformats.org/officeDocument/2006/relationships/image" Target="../media/image44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" Type="http://schemas.openxmlformats.org/officeDocument/2006/relationships/image" Target="../media/image25.jpeg"/><Relationship Id="rId16" Type="http://schemas.openxmlformats.org/officeDocument/2006/relationships/image" Target="../media/image39.jpe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19" Type="http://schemas.openxmlformats.org/officeDocument/2006/relationships/image" Target="../media/image42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file://localhost/Users/tjt/Desktop/Bioenergy/%20Project%20areas/Renewable%20Super%20Premium/Cadillac%20AT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410200" y="3352800"/>
            <a:ext cx="3581400" cy="3124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March 24, 2015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Tim Theiss, ORNL</a:t>
            </a:r>
          </a:p>
          <a:p>
            <a:r>
              <a:rPr lang="en-US" dirty="0" smtClean="0"/>
              <a:t>Bob McCormick, NREL</a:t>
            </a:r>
          </a:p>
          <a:p>
            <a:r>
              <a:rPr lang="en-US" dirty="0" smtClean="0"/>
              <a:t>Michael Wang, ANL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3429000"/>
            <a:ext cx="4953000" cy="30480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i="1" dirty="0"/>
              <a:t>Increasing Biofuel Deployment through Renewable Super </a:t>
            </a:r>
            <a:r>
              <a:rPr lang="en-US" i="1" dirty="0" smtClean="0"/>
              <a:t>Premium</a:t>
            </a:r>
          </a:p>
          <a:p>
            <a:pPr algn="ctr">
              <a:spcBef>
                <a:spcPts val="0"/>
              </a:spcBef>
            </a:pPr>
            <a:endParaRPr lang="en-US" sz="2400" dirty="0" smtClean="0"/>
          </a:p>
          <a:p>
            <a:pPr algn="ctr">
              <a:spcBef>
                <a:spcPts val="0"/>
              </a:spcBef>
            </a:pPr>
            <a:r>
              <a:rPr lang="en-US" sz="1800" dirty="0"/>
              <a:t>f</a:t>
            </a:r>
            <a:r>
              <a:rPr lang="en-US" sz="1800" dirty="0" smtClean="0"/>
              <a:t>or the </a:t>
            </a:r>
          </a:p>
          <a:p>
            <a:pPr algn="ctr">
              <a:spcBef>
                <a:spcPts val="0"/>
              </a:spcBef>
            </a:pPr>
            <a:r>
              <a:rPr lang="en-US" dirty="0" smtClean="0"/>
              <a:t>Energy Future Coalition</a:t>
            </a:r>
          </a:p>
        </p:txBody>
      </p:sp>
    </p:spTree>
    <p:extLst>
      <p:ext uri="{BB962C8B-B14F-4D97-AF65-F5344CB8AC3E}">
        <p14:creationId xmlns:p14="http://schemas.microsoft.com/office/powerpoint/2010/main" xmlns="" val="109823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9706"/>
            <a:ext cx="8686800" cy="5635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Is the Retail Infrastructure the “showstopper” to RSP?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8686800" cy="3048001"/>
          </a:xfrm>
        </p:spPr>
        <p:txBody>
          <a:bodyPr>
            <a:normAutofit/>
          </a:bodyPr>
          <a:lstStyle/>
          <a:p>
            <a:pPr marL="231775" indent="-231775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Determined costs to upgrade stations for E25 and E25+</a:t>
            </a:r>
          </a:p>
          <a:p>
            <a:pPr marL="231775" indent="-231775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Identified compatible equipment by manufacturer and model</a:t>
            </a:r>
          </a:p>
          <a:p>
            <a:pPr marL="231775" indent="-231775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Technically E25/E25+ is possible.  Marketwise, E25 is less costly and more acceptable to retailers</a:t>
            </a:r>
          </a:p>
          <a:p>
            <a:pPr marL="231775" indent="-231775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000000"/>
                </a:solidFill>
              </a:rPr>
              <a:t>Most materials used are </a:t>
            </a:r>
            <a:r>
              <a:rPr lang="en-US" sz="2000" dirty="0" smtClean="0">
                <a:solidFill>
                  <a:srgbClr val="000000"/>
                </a:solidFill>
              </a:rPr>
              <a:t>compatible</a:t>
            </a:r>
          </a:p>
          <a:p>
            <a:pPr marL="231775" indent="-231775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Identified issue: refueling stations are not required to keep equipment records -  a challenge for determining compatibility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399" y="3429000"/>
            <a:ext cx="52292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5486400" y="3429000"/>
            <a:ext cx="3429000" cy="25146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31775" indent="-231775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/>
              <a:t>Estimate that ~ 20% of stations have to carry new fuel for it to be “widely available”</a:t>
            </a:r>
          </a:p>
          <a:p>
            <a:pPr marL="231775" indent="-231775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/>
              <a:t>Infrastructure barrier has been overstated!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0" y="6085000"/>
            <a:ext cx="35730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Most retail stations are small businesses 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17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5669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+mj-lt"/>
              </a:rPr>
              <a:t>Market Assessment </a:t>
            </a:r>
            <a:r>
              <a:rPr lang="en-US" dirty="0">
                <a:latin typeface="+mj-lt"/>
              </a:rPr>
              <a:t>S</a:t>
            </a:r>
            <a:r>
              <a:rPr lang="en-US" dirty="0" smtClean="0">
                <a:latin typeface="+mj-lt"/>
              </a:rPr>
              <a:t>tudy </a:t>
            </a:r>
            <a:r>
              <a:rPr lang="en-US" dirty="0">
                <a:latin typeface="+mj-lt"/>
              </a:rPr>
              <a:t>E</a:t>
            </a:r>
            <a:r>
              <a:rPr lang="en-US" dirty="0" smtClean="0">
                <a:latin typeface="+mj-lt"/>
              </a:rPr>
              <a:t>xamined </a:t>
            </a:r>
            <a:r>
              <a:rPr lang="en-US" dirty="0">
                <a:latin typeface="+mj-lt"/>
              </a:rPr>
              <a:t>E</a:t>
            </a:r>
            <a:r>
              <a:rPr lang="en-US" dirty="0" smtClean="0">
                <a:latin typeface="+mj-lt"/>
              </a:rPr>
              <a:t>ight RSPV Adoption </a:t>
            </a:r>
            <a:r>
              <a:rPr lang="en-US" dirty="0">
                <a:latin typeface="+mj-lt"/>
              </a:rPr>
              <a:t>S</a:t>
            </a:r>
            <a:r>
              <a:rPr lang="en-US" dirty="0" smtClean="0">
                <a:latin typeface="+mj-lt"/>
              </a:rPr>
              <a:t>cenarios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5212080" cy="545115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69863" indent="-169863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50" u="sng" dirty="0">
                <a:solidFill>
                  <a:schemeClr val="accent2">
                    <a:lumMod val="50000"/>
                  </a:schemeClr>
                </a:solidFill>
              </a:rPr>
              <a:t>Mandated</a:t>
            </a:r>
            <a:r>
              <a:rPr lang="en-US" sz="1850" dirty="0">
                <a:solidFill>
                  <a:schemeClr val="accent2">
                    <a:lumMod val="50000"/>
                  </a:schemeClr>
                </a:solidFill>
              </a:rPr>
              <a:t> deployment of RSP/RSPV (all vehicles starting in MY18 and largest 20% of stations</a:t>
            </a:r>
            <a:r>
              <a:rPr lang="en-US" sz="185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169863" indent="-169863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50" u="sng" dirty="0" smtClean="0">
                <a:solidFill>
                  <a:schemeClr val="accent2">
                    <a:lumMod val="50000"/>
                  </a:schemeClr>
                </a:solidFill>
              </a:rPr>
              <a:t>Replace mid-grade</a:t>
            </a:r>
            <a:r>
              <a:rPr lang="en-US" sz="185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50" dirty="0">
                <a:solidFill>
                  <a:schemeClr val="accent2">
                    <a:lumMod val="50000"/>
                  </a:schemeClr>
                </a:solidFill>
              </a:rPr>
              <a:t>with RSP and convert premium fuel vehicles to RSP-vehicles (RSPV), then highest performance next – saves stations money</a:t>
            </a:r>
          </a:p>
          <a:p>
            <a:pPr marL="169863" indent="-169863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50" u="sng" dirty="0">
                <a:solidFill>
                  <a:schemeClr val="accent2">
                    <a:lumMod val="50000"/>
                  </a:schemeClr>
                </a:solidFill>
              </a:rPr>
              <a:t>Price-driven adoption</a:t>
            </a:r>
            <a:r>
              <a:rPr lang="en-US" sz="1850" dirty="0">
                <a:solidFill>
                  <a:schemeClr val="accent2">
                    <a:lumMod val="50000"/>
                  </a:schemeClr>
                </a:solidFill>
              </a:rPr>
              <a:t> of RSPV (switch most efficient vehicles first) and station subsidies (40% &amp; 80% of incremental cost to upgrade to RSP) </a:t>
            </a:r>
          </a:p>
          <a:p>
            <a:pPr marL="169863" indent="-169863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5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Eliminate high altitude gas and </a:t>
            </a:r>
            <a:r>
              <a:rPr lang="en-US" sz="185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introduce ethanol-tolerant, premium-optimized vehicles, </a:t>
            </a:r>
            <a:r>
              <a:rPr lang="en-US" sz="185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mandate all new refueling equipment</a:t>
            </a:r>
            <a:endParaRPr lang="en-US" sz="185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marL="169863" indent="-169863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5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E85 </a:t>
            </a:r>
            <a:r>
              <a:rPr lang="en-US" sz="185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becomes 51% ethanol (currently a legal fuel), utilize FFV infrastructure; E51 is back-up fuel for RSPV until RSP is available</a:t>
            </a:r>
          </a:p>
          <a:p>
            <a:pPr marL="169863" indent="-169863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5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Require all new dispensers to be blender pumps (capable of RSP), vehicles are </a:t>
            </a:r>
            <a:r>
              <a:rPr lang="en-US" sz="185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market-driven </a:t>
            </a:r>
            <a:r>
              <a:rPr lang="en-US" sz="185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adoption</a:t>
            </a:r>
          </a:p>
          <a:p>
            <a:pPr marL="169863" indent="-169863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5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Deploy RSP Regionally (Midwest, CA), build up from existing FFV infrastructure</a:t>
            </a:r>
          </a:p>
          <a:p>
            <a:pPr marL="169863" indent="-169863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50" u="sng" dirty="0" smtClean="0"/>
              <a:t>Expensive</a:t>
            </a:r>
            <a:r>
              <a:rPr lang="en-US" sz="1850" dirty="0"/>
              <a:t> </a:t>
            </a:r>
            <a:r>
              <a:rPr lang="en-US" sz="1850" dirty="0" smtClean="0"/>
              <a:t>- new </a:t>
            </a:r>
            <a:r>
              <a:rPr lang="en-US" sz="1850" dirty="0"/>
              <a:t>UST and dispensers, $455 incremental cost for vehicles; 20% largest stations must sell RSP by </a:t>
            </a:r>
            <a:r>
              <a:rPr lang="en-US" sz="1850" dirty="0" smtClean="0"/>
              <a:t>2023</a:t>
            </a:r>
            <a:endParaRPr lang="en-US" sz="1850" dirty="0"/>
          </a:p>
        </p:txBody>
      </p:sp>
      <p:sp>
        <p:nvSpPr>
          <p:cNvPr id="8" name="Rectangle 7"/>
          <p:cNvSpPr/>
          <p:nvPr/>
        </p:nvSpPr>
        <p:spPr>
          <a:xfrm>
            <a:off x="304800" y="1016311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242560" y="5382746"/>
            <a:ext cx="374904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5181600" y="5951451"/>
            <a:ext cx="152400" cy="533400"/>
          </a:xfrm>
          <a:prstGeom prst="rightBrac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0" y="5918984"/>
            <a:ext cx="3749040" cy="59436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smtClean="0"/>
              <a:t>Slow deployment bookend  -  E40, new UST and dispenser, high vehicle cost </a:t>
            </a:r>
            <a:endParaRPr lang="en-US" i="1" dirty="0"/>
          </a:p>
        </p:txBody>
      </p:sp>
      <p:sp>
        <p:nvSpPr>
          <p:cNvPr id="13" name="Right Brace 12"/>
          <p:cNvSpPr/>
          <p:nvPr/>
        </p:nvSpPr>
        <p:spPr>
          <a:xfrm>
            <a:off x="5181600" y="2931944"/>
            <a:ext cx="152400" cy="640080"/>
          </a:xfrm>
          <a:prstGeom prst="rightBrac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4000" y="2813212"/>
            <a:ext cx="3657600" cy="84023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smtClean="0"/>
              <a:t>Consumer choice/CAFE drivers - but mandate </a:t>
            </a:r>
            <a:r>
              <a:rPr lang="en-US" i="1" dirty="0"/>
              <a:t>to optimize new vehicles to </a:t>
            </a:r>
            <a:r>
              <a:rPr lang="en-US" i="1" dirty="0" smtClean="0"/>
              <a:t>98 RON </a:t>
            </a:r>
            <a:r>
              <a:rPr lang="en-US" i="1" dirty="0"/>
              <a:t>and </a:t>
            </a:r>
            <a:r>
              <a:rPr lang="en-US" i="1" dirty="0" smtClean="0"/>
              <a:t>ethanol-tolerant</a:t>
            </a:r>
            <a:endParaRPr lang="en-US" i="1" dirty="0"/>
          </a:p>
        </p:txBody>
      </p:sp>
      <p:sp>
        <p:nvSpPr>
          <p:cNvPr id="15" name="Right Brace 14"/>
          <p:cNvSpPr/>
          <p:nvPr/>
        </p:nvSpPr>
        <p:spPr>
          <a:xfrm>
            <a:off x="5181600" y="3715276"/>
            <a:ext cx="152400" cy="2103120"/>
          </a:xfrm>
          <a:prstGeom prst="rightBrac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34000" y="4597538"/>
            <a:ext cx="3017520" cy="34163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smtClean="0"/>
              <a:t>Consumer choice/CAFE drivers</a:t>
            </a:r>
            <a:endParaRPr lang="en-US" i="1" dirty="0"/>
          </a:p>
        </p:txBody>
      </p:sp>
      <p:sp>
        <p:nvSpPr>
          <p:cNvPr id="19" name="Right Brace 18"/>
          <p:cNvSpPr/>
          <p:nvPr/>
        </p:nvSpPr>
        <p:spPr>
          <a:xfrm>
            <a:off x="5192233" y="1395892"/>
            <a:ext cx="152400" cy="640080"/>
          </a:xfrm>
          <a:prstGeom prst="rightBr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44632" y="1434907"/>
            <a:ext cx="2961168" cy="59093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smtClean="0"/>
              <a:t>Manufacturers proactively convert car models to RSPVs </a:t>
            </a:r>
            <a:endParaRPr lang="en-US" i="1" dirty="0"/>
          </a:p>
        </p:txBody>
      </p:sp>
      <p:sp>
        <p:nvSpPr>
          <p:cNvPr id="21" name="Right Brace 20"/>
          <p:cNvSpPr/>
          <p:nvPr/>
        </p:nvSpPr>
        <p:spPr>
          <a:xfrm>
            <a:off x="5181600" y="785050"/>
            <a:ext cx="152400" cy="533400"/>
          </a:xfrm>
          <a:prstGeom prst="rightBr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34000" y="759177"/>
            <a:ext cx="3810000" cy="59554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smtClean="0"/>
              <a:t>Rapid deployment bookend  - mandate fuel, retail dispensing, and vehicles </a:t>
            </a:r>
            <a:endParaRPr lang="en-US" i="1" dirty="0"/>
          </a:p>
        </p:txBody>
      </p:sp>
      <p:sp>
        <p:nvSpPr>
          <p:cNvPr id="23" name="Right Brace 22"/>
          <p:cNvSpPr/>
          <p:nvPr/>
        </p:nvSpPr>
        <p:spPr>
          <a:xfrm>
            <a:off x="5181600" y="2120487"/>
            <a:ext cx="152400" cy="640080"/>
          </a:xfrm>
          <a:prstGeom prst="rightBr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34000" y="2147779"/>
            <a:ext cx="2895600" cy="59093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/>
              <a:t>Manufacturers proactively convert </a:t>
            </a:r>
            <a:r>
              <a:rPr lang="en-US" i="1" dirty="0" smtClean="0"/>
              <a:t>car models to RSPVs </a:t>
            </a:r>
            <a:endParaRPr lang="en-US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914400" y="1371600"/>
            <a:ext cx="3383280" cy="4572000"/>
            <a:chOff x="914400" y="1371600"/>
            <a:chExt cx="3383280" cy="4572000"/>
          </a:xfrm>
        </p:grpSpPr>
        <p:sp>
          <p:nvSpPr>
            <p:cNvPr id="5" name="Right Arrow 4"/>
            <p:cNvSpPr/>
            <p:nvPr/>
          </p:nvSpPr>
          <p:spPr>
            <a:xfrm rot="5400000">
              <a:off x="320040" y="1965960"/>
              <a:ext cx="4572000" cy="3383280"/>
            </a:xfrm>
            <a:prstGeom prst="rightArrow">
              <a:avLst/>
            </a:prstGeom>
            <a:solidFill>
              <a:schemeClr val="bg1"/>
            </a:solidFill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000" y="4572000"/>
              <a:ext cx="1447800" cy="68580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kumimoji="0" lang="en-US" sz="1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Less Aggressive Policies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05000" y="1600200"/>
              <a:ext cx="1447800" cy="2667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Considered multiple policies</a:t>
              </a:r>
              <a:r>
                <a:rPr kumimoji="0" lang="en-US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 to investigate impact of the assumptions – not predict “correct” scenario</a:t>
              </a: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24281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29469"/>
            <a:ext cx="8229600" cy="48013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700" dirty="0" smtClean="0">
                <a:latin typeface="Calibri"/>
                <a:cs typeface="Arial" panose="020B0604020202020204" pitchFamily="34" charset="0"/>
              </a:rPr>
              <a:t>Ethanol </a:t>
            </a:r>
            <a:r>
              <a:rPr lang="en-US" sz="2700" dirty="0">
                <a:latin typeface="Calibri"/>
                <a:cs typeface="Arial" panose="020B0604020202020204" pitchFamily="34" charset="0"/>
              </a:rPr>
              <a:t>Demand </a:t>
            </a:r>
            <a:r>
              <a:rPr lang="en-US" sz="2700" dirty="0" smtClean="0">
                <a:latin typeface="Calibri"/>
                <a:cs typeface="Arial" panose="020B0604020202020204" pitchFamily="34" charset="0"/>
              </a:rPr>
              <a:t>from Supply Chain Simulation- </a:t>
            </a:r>
            <a:r>
              <a:rPr lang="en-US" sz="2700" dirty="0">
                <a:solidFill>
                  <a:schemeClr val="accent6"/>
                </a:solidFill>
                <a:latin typeface="Calibri"/>
                <a:cs typeface="Arial" panose="020B0604020202020204" pitchFamily="34" charset="0"/>
              </a:rPr>
              <a:t>Preliminary</a:t>
            </a:r>
            <a:endParaRPr lang="en-US" sz="27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4" y="747373"/>
            <a:ext cx="8804276" cy="5926328"/>
          </a:xfrm>
        </p:spPr>
        <p:txBody>
          <a:bodyPr/>
          <a:lstStyle/>
          <a:p>
            <a:pPr marL="169863" indent="-169863">
              <a:spcBef>
                <a:spcPts val="0"/>
              </a:spcBef>
              <a:spcAft>
                <a:spcPts val="400"/>
              </a:spcAft>
            </a:pPr>
            <a:r>
              <a:rPr lang="en-US" sz="2300" dirty="0" smtClean="0"/>
              <a:t>Feedstock availability and cost do not limit deployment of RSP</a:t>
            </a:r>
          </a:p>
          <a:p>
            <a:pPr marL="169863" indent="-169863">
              <a:spcBef>
                <a:spcPts val="0"/>
              </a:spcBef>
              <a:spcAft>
                <a:spcPts val="400"/>
              </a:spcAft>
            </a:pPr>
            <a:r>
              <a:rPr lang="en-US" sz="2300" dirty="0" smtClean="0"/>
              <a:t>In all scenarios</a:t>
            </a:r>
            <a:r>
              <a:rPr lang="en-US" sz="2300" dirty="0"/>
              <a:t>, </a:t>
            </a:r>
            <a:r>
              <a:rPr lang="en-US" sz="2300" dirty="0" smtClean="0"/>
              <a:t>dedicated RSPs make up more than a third of vehicle fleet by 2030</a:t>
            </a:r>
          </a:p>
          <a:p>
            <a:pPr marL="169863" indent="-169863">
              <a:spcBef>
                <a:spcPts val="0"/>
              </a:spcBef>
              <a:spcAft>
                <a:spcPts val="0"/>
              </a:spcAft>
            </a:pPr>
            <a:r>
              <a:rPr lang="en-US" sz="2300" dirty="0" smtClean="0"/>
              <a:t>Actual ethanol usage is limited by </a:t>
            </a:r>
            <a:r>
              <a:rPr lang="en-US" sz="2300" dirty="0" err="1" smtClean="0"/>
              <a:t>biorefinery</a:t>
            </a:r>
            <a:r>
              <a:rPr lang="en-US" sz="2300" dirty="0" smtClean="0"/>
              <a:t> construction rate for: </a:t>
            </a:r>
          </a:p>
          <a:p>
            <a:pPr marL="627063" lvl="1" indent="-169863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Rapid deployment scenario, E40 case throughout the simulation</a:t>
            </a:r>
          </a:p>
          <a:p>
            <a:pPr marL="627063" lvl="1" indent="-169863">
              <a:spcBef>
                <a:spcPts val="0"/>
              </a:spcBef>
              <a:spcAft>
                <a:spcPts val="400"/>
              </a:spcAft>
            </a:pPr>
            <a:r>
              <a:rPr lang="en-US" sz="1800" dirty="0"/>
              <a:t>S</a:t>
            </a:r>
            <a:r>
              <a:rPr lang="en-US" sz="1800" dirty="0" smtClean="0"/>
              <a:t>cenarios where only RSP refueling equipment is available drive a rapid increase in demand such that </a:t>
            </a:r>
            <a:r>
              <a:rPr lang="en-US" sz="1800" dirty="0" err="1" smtClean="0"/>
              <a:t>biorefinery</a:t>
            </a:r>
            <a:r>
              <a:rPr lang="en-US" sz="1800" dirty="0" smtClean="0"/>
              <a:t> construction is limiting in initial years (2020-2023)</a:t>
            </a:r>
            <a:endParaRPr lang="en-US" sz="1800" dirty="0"/>
          </a:p>
          <a:p>
            <a:pPr marL="169863" indent="-169863">
              <a:spcBef>
                <a:spcPts val="0"/>
              </a:spcBef>
              <a:spcAft>
                <a:spcPts val="400"/>
              </a:spcAft>
            </a:pPr>
            <a:r>
              <a:rPr lang="en-US" sz="2300" dirty="0" smtClean="0"/>
              <a:t>In scenarios with significant cost for RSP refueling equipment, RSP availability at retail limits actual demand</a:t>
            </a:r>
          </a:p>
          <a:p>
            <a:pPr marL="169863" indent="-169863">
              <a:spcBef>
                <a:spcPts val="0"/>
              </a:spcBef>
              <a:spcAft>
                <a:spcPts val="400"/>
              </a:spcAft>
            </a:pPr>
            <a:r>
              <a:rPr lang="en-US" sz="2300" dirty="0" smtClean="0">
                <a:solidFill>
                  <a:schemeClr val="accent5"/>
                </a:solidFill>
              </a:rPr>
              <a:t>Preliminary results show potential ethanol consumption in 2035 ranging from </a:t>
            </a:r>
            <a:r>
              <a:rPr lang="en-US" sz="2300" b="1" dirty="0" smtClean="0">
                <a:solidFill>
                  <a:schemeClr val="accent5"/>
                </a:solidFill>
              </a:rPr>
              <a:t>28 to 58 billion gal/</a:t>
            </a:r>
            <a:r>
              <a:rPr lang="en-US" sz="2300" b="1" dirty="0" err="1" smtClean="0">
                <a:solidFill>
                  <a:schemeClr val="accent5"/>
                </a:solidFill>
              </a:rPr>
              <a:t>yr</a:t>
            </a:r>
            <a:r>
              <a:rPr lang="en-US" sz="2300" b="1" dirty="0" smtClean="0">
                <a:solidFill>
                  <a:schemeClr val="accent5"/>
                </a:solidFill>
              </a:rPr>
              <a:t> </a:t>
            </a:r>
            <a:r>
              <a:rPr lang="en-US" sz="2300" dirty="0" smtClean="0">
                <a:solidFill>
                  <a:schemeClr val="accent5"/>
                </a:solidFill>
              </a:rPr>
              <a:t>for the E40 rapid deployment scenario and </a:t>
            </a:r>
            <a:r>
              <a:rPr lang="en-US" sz="2300" b="1" dirty="0" smtClean="0">
                <a:solidFill>
                  <a:schemeClr val="accent5"/>
                </a:solidFill>
              </a:rPr>
              <a:t>18 to 32 billion gal/</a:t>
            </a:r>
            <a:r>
              <a:rPr lang="en-US" sz="2300" b="1" dirty="0" err="1" smtClean="0">
                <a:solidFill>
                  <a:schemeClr val="accent5"/>
                </a:solidFill>
              </a:rPr>
              <a:t>yr</a:t>
            </a:r>
            <a:r>
              <a:rPr lang="en-US" sz="2300" b="1" dirty="0" smtClean="0">
                <a:solidFill>
                  <a:schemeClr val="accent5"/>
                </a:solidFill>
              </a:rPr>
              <a:t> </a:t>
            </a:r>
            <a:r>
              <a:rPr lang="en-US" sz="2300" dirty="0" smtClean="0">
                <a:solidFill>
                  <a:schemeClr val="accent5"/>
                </a:solidFill>
              </a:rPr>
              <a:t>for the E25 price driven scenario</a:t>
            </a:r>
          </a:p>
          <a:p>
            <a:pPr marL="169863" indent="-169863">
              <a:spcBef>
                <a:spcPts val="0"/>
              </a:spcBef>
              <a:spcAft>
                <a:spcPts val="400"/>
              </a:spcAft>
            </a:pPr>
            <a:r>
              <a:rPr lang="en-US" sz="2300" dirty="0" smtClean="0">
                <a:solidFill>
                  <a:srgbClr val="000000"/>
                </a:solidFill>
              </a:rPr>
              <a:t>Range is based on different assumptions for vehicle fleet mix and vehicle fuel economy</a:t>
            </a:r>
          </a:p>
          <a:p>
            <a:pPr marL="169863" indent="-169863">
              <a:spcBef>
                <a:spcPts val="0"/>
              </a:spcBef>
              <a:spcAft>
                <a:spcPts val="400"/>
              </a:spcAft>
            </a:pPr>
            <a:r>
              <a:rPr lang="en-US" sz="2300" dirty="0" smtClean="0">
                <a:solidFill>
                  <a:srgbClr val="000000"/>
                </a:solidFill>
              </a:rPr>
              <a:t>Both vehicle market penetration and ethanol demand sensitive to how RSP is treated for CAFE</a:t>
            </a:r>
          </a:p>
        </p:txBody>
      </p:sp>
    </p:spTree>
    <p:extLst>
      <p:ext uri="{BB962C8B-B14F-4D97-AF65-F5344CB8AC3E}">
        <p14:creationId xmlns:p14="http://schemas.microsoft.com/office/powerpoint/2010/main" xmlns="" val="26550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457200"/>
          </a:xfrm>
        </p:spPr>
        <p:txBody>
          <a:bodyPr>
            <a:normAutofit/>
          </a:bodyPr>
          <a:lstStyle/>
          <a:p>
            <a:r>
              <a:rPr lang="en-US" sz="2400" dirty="0"/>
              <a:t>E</a:t>
            </a:r>
            <a:r>
              <a:rPr lang="en-US" sz="2400" dirty="0" smtClean="0"/>
              <a:t>nvironmental Analysis of High Octane Fuel are Being Conducted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685800"/>
            <a:ext cx="8915400" cy="548640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b="1" dirty="0" smtClean="0">
                <a:solidFill>
                  <a:schemeClr val="accent5"/>
                </a:solidFill>
              </a:rPr>
              <a:t>Expanded definition: High Octane Fuel (HOF) = RON 100 (RSP or E10)</a:t>
            </a:r>
          </a:p>
          <a:p>
            <a:r>
              <a:rPr lang="en-US" dirty="0" smtClean="0"/>
              <a:t>Estimate well-to-wheels (WTW) energy and green house gas (GHG) emissions benefits of RSP/HOF with different ethanol blending levels</a:t>
            </a:r>
          </a:p>
          <a:p>
            <a:pPr lvl="1"/>
            <a:r>
              <a:rPr lang="en-US" dirty="0" smtClean="0"/>
              <a:t>Conduct petroleum refinery modeling of producing HOF with different ethanol blending levels</a:t>
            </a:r>
          </a:p>
          <a:p>
            <a:pPr lvl="1"/>
            <a:r>
              <a:rPr lang="en-US" dirty="0"/>
              <a:t>Update upstream crude production and cellulosic and corn ethanol </a:t>
            </a:r>
            <a:r>
              <a:rPr lang="en-US" dirty="0" smtClean="0"/>
              <a:t>production</a:t>
            </a:r>
          </a:p>
          <a:p>
            <a:r>
              <a:rPr lang="en-US" dirty="0" smtClean="0"/>
              <a:t>Estimate </a:t>
            </a:r>
            <a:r>
              <a:rPr lang="en-US" dirty="0"/>
              <a:t>WTW GHG emissions benefits of HOF</a:t>
            </a:r>
          </a:p>
          <a:p>
            <a:pPr lvl="1"/>
            <a:r>
              <a:rPr lang="en-US" dirty="0"/>
              <a:t>Assess vehicle efficiency gains by </a:t>
            </a:r>
            <a:r>
              <a:rPr lang="en-US" dirty="0" smtClean="0"/>
              <a:t>HOF</a:t>
            </a:r>
            <a:endParaRPr lang="en-US" dirty="0"/>
          </a:p>
          <a:p>
            <a:pPr lvl="1"/>
            <a:r>
              <a:rPr lang="en-US" dirty="0"/>
              <a:t>Analyze refinery challenges for </a:t>
            </a:r>
            <a:r>
              <a:rPr lang="en-US" dirty="0" smtClean="0"/>
              <a:t>meeting </a:t>
            </a:r>
            <a:r>
              <a:rPr lang="en-US" dirty="0"/>
              <a:t>RON and RVP requirements with different ethanol blending </a:t>
            </a:r>
            <a:r>
              <a:rPr lang="en-US" dirty="0" smtClean="0"/>
              <a:t>levels </a:t>
            </a:r>
            <a:r>
              <a:rPr lang="en-US" u="sng" dirty="0" smtClean="0"/>
              <a:t>without the </a:t>
            </a:r>
            <a:r>
              <a:rPr lang="en-US" dirty="0" smtClean="0"/>
              <a:t>1 psi waiver for E10+</a:t>
            </a:r>
            <a:endParaRPr lang="en-US" dirty="0"/>
          </a:p>
          <a:p>
            <a:pPr lvl="1"/>
            <a:r>
              <a:rPr lang="en-US" dirty="0"/>
              <a:t>Estimate GHG benefits of corn and cellulosic ethanol blending for HOF </a:t>
            </a:r>
            <a:r>
              <a:rPr lang="en-US" dirty="0" smtClean="0"/>
              <a:t>production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0746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RSP Reduces WTW GHG </a:t>
            </a:r>
            <a:r>
              <a:rPr lang="en-US" sz="2400" dirty="0"/>
              <a:t>E</a:t>
            </a:r>
            <a:r>
              <a:rPr lang="en-US" sz="2400" dirty="0" smtClean="0"/>
              <a:t>missions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4876800"/>
            <a:ext cx="8839200" cy="1600200"/>
          </a:xfrm>
        </p:spPr>
        <p:txBody>
          <a:bodyPr/>
          <a:lstStyle/>
          <a:p>
            <a:r>
              <a:rPr lang="en-US" sz="1800" dirty="0" smtClean="0"/>
              <a:t>GHG reductions due to efficiency gains: 5-9% respectively</a:t>
            </a:r>
          </a:p>
          <a:p>
            <a:r>
              <a:rPr lang="en-US" sz="1800" dirty="0"/>
              <a:t>M</a:t>
            </a:r>
            <a:r>
              <a:rPr lang="en-US" sz="1800" dirty="0" smtClean="0"/>
              <a:t>inimal refinery Impact: &lt;1%</a:t>
            </a:r>
          </a:p>
          <a:p>
            <a:r>
              <a:rPr lang="en-US" sz="1800" dirty="0" smtClean="0"/>
              <a:t>Additional GHG reductions for ethanol impact depends on ethanol source</a:t>
            </a:r>
          </a:p>
          <a:p>
            <a:pPr>
              <a:buFont typeface="Wingdings" charset="2"/>
              <a:buChar char="ü"/>
            </a:pPr>
            <a:r>
              <a:rPr lang="en-US" sz="1800" dirty="0" smtClean="0"/>
              <a:t>Efficiency-ethanol combined GHG reductions  ~ 30% for cellulosic ethanol with E40!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8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71600" y="731520"/>
            <a:ext cx="5840413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71600" y="731520"/>
            <a:ext cx="5840413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71600" y="731520"/>
            <a:ext cx="5846763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16037" y="731520"/>
            <a:ext cx="5846763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14800" y="838200"/>
            <a:ext cx="304800" cy="2286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normAutofit fontScale="475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1256" y="808204"/>
            <a:ext cx="1572640" cy="27642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200" b="1" dirty="0" smtClean="0">
                <a:solidFill>
                  <a:srgbClr val="FF0000"/>
                </a:solidFill>
                <a:cs typeface="Arial Narrow"/>
              </a:rPr>
              <a:t>(Only for HOF E40)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 Narrow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7086600" y="3810000"/>
            <a:ext cx="1752600" cy="838200"/>
          </a:xfrm>
          <a:prstGeom prst="leftArrow">
            <a:avLst/>
          </a:prstGeom>
          <a:solidFill>
            <a:schemeClr val="bg2"/>
          </a:solidFill>
          <a:ln w="190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30% reduction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28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u="sng" dirty="0" smtClean="0"/>
              <a:t>Provisional</a:t>
            </a:r>
            <a:r>
              <a:rPr lang="en-US" dirty="0" smtClean="0"/>
              <a:t> Results To Date </a:t>
            </a:r>
            <a:r>
              <a:rPr lang="en-US" dirty="0"/>
              <a:t>A</a:t>
            </a:r>
            <a:r>
              <a:rPr lang="en-US" dirty="0" smtClean="0"/>
              <a:t>re </a:t>
            </a:r>
            <a:r>
              <a:rPr lang="en-US" dirty="0"/>
              <a:t>E</a:t>
            </a:r>
            <a:r>
              <a:rPr lang="en-US" dirty="0" smtClean="0"/>
              <a:t>ncouraging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762000"/>
            <a:ext cx="8763000" cy="5410200"/>
          </a:xfrm>
        </p:spPr>
        <p:txBody>
          <a:bodyPr/>
          <a:lstStyle/>
          <a:p>
            <a:pPr>
              <a:spcBef>
                <a:spcPct val="0"/>
              </a:spcBef>
              <a:buFont typeface="Wingdings" charset="2"/>
              <a:buChar char="ü"/>
            </a:pPr>
            <a:r>
              <a:rPr lang="en-US" dirty="0" smtClean="0">
                <a:latin typeface="+mn-lt"/>
              </a:rPr>
              <a:t>Ethanol is a significant enabler for high octane fuels</a:t>
            </a:r>
          </a:p>
          <a:p>
            <a:pPr>
              <a:spcBef>
                <a:spcPct val="0"/>
              </a:spcBef>
              <a:buFont typeface="Wingdings" charset="2"/>
              <a:buChar char="ü"/>
            </a:pPr>
            <a:r>
              <a:rPr lang="en-US" dirty="0" smtClean="0">
                <a:latin typeface="+mn-lt"/>
              </a:rPr>
              <a:t>Potential vehicle efficiency gains significant (5-10% feasible)</a:t>
            </a:r>
          </a:p>
          <a:p>
            <a:pPr>
              <a:spcBef>
                <a:spcPct val="0"/>
              </a:spcBef>
              <a:buFont typeface="Wingdings" charset="2"/>
              <a:buChar char="ü"/>
            </a:pPr>
            <a:r>
              <a:rPr lang="en-US" dirty="0" smtClean="0">
                <a:latin typeface="+mn-lt"/>
                <a:sym typeface="Wingdings"/>
              </a:rPr>
              <a:t>Significant reductions in GHG </a:t>
            </a:r>
            <a:r>
              <a:rPr lang="en-US" dirty="0">
                <a:sym typeface="Wingdings"/>
              </a:rPr>
              <a:t>(~30</a:t>
            </a:r>
            <a:r>
              <a:rPr lang="en-US" dirty="0" smtClean="0">
                <a:sym typeface="Wingdings"/>
              </a:rPr>
              <a:t>% </a:t>
            </a:r>
            <a:r>
              <a:rPr lang="en-US" dirty="0" smtClean="0">
                <a:latin typeface="+mn-lt"/>
                <a:sym typeface="Wingdings"/>
              </a:rPr>
              <a:t>with cellulosic ethanol)</a:t>
            </a:r>
          </a:p>
          <a:p>
            <a:pPr>
              <a:spcBef>
                <a:spcPct val="0"/>
              </a:spcBef>
              <a:buFont typeface="Wingdings" charset="2"/>
              <a:buChar char="ü"/>
            </a:pPr>
            <a:r>
              <a:rPr lang="en-US" dirty="0" smtClean="0">
                <a:latin typeface="+mn-lt"/>
                <a:sym typeface="Wingdings"/>
              </a:rPr>
              <a:t>Little decrease in overall US refinery efficiency, even at very high demands</a:t>
            </a:r>
          </a:p>
          <a:p>
            <a:pPr>
              <a:spcBef>
                <a:spcPct val="0"/>
              </a:spcBef>
              <a:buFont typeface="Wingdings" charset="2"/>
              <a:buChar char="ü"/>
            </a:pPr>
            <a:r>
              <a:rPr lang="en-US" dirty="0" smtClean="0">
                <a:latin typeface="+mn-lt"/>
                <a:sym typeface="Wingdings"/>
              </a:rPr>
              <a:t>Ethanol offers higher volume of HOF and additional GHG benefits not achievable with E10 HOF</a:t>
            </a:r>
          </a:p>
          <a:p>
            <a:pPr>
              <a:spcBef>
                <a:spcPct val="0"/>
              </a:spcBef>
              <a:buFont typeface="Wingdings" charset="2"/>
              <a:buChar char="ü"/>
            </a:pPr>
            <a:r>
              <a:rPr lang="en-US" dirty="0" smtClean="0">
                <a:latin typeface="+mn-lt"/>
                <a:sym typeface="Wingdings"/>
              </a:rPr>
              <a:t>Provides opportunities for refineries to export gasoline products</a:t>
            </a:r>
          </a:p>
          <a:p>
            <a:pPr>
              <a:spcBef>
                <a:spcPct val="0"/>
              </a:spcBef>
              <a:buFont typeface="Wingdings" charset="2"/>
              <a:buChar char="ü"/>
            </a:pPr>
            <a:r>
              <a:rPr lang="en-US" dirty="0" smtClean="0">
                <a:latin typeface="+mn-lt"/>
                <a:sym typeface="Wingdings"/>
              </a:rPr>
              <a:t>Immediately usable in legacy FFVs (17M)</a:t>
            </a:r>
          </a:p>
          <a:p>
            <a:pPr>
              <a:spcBef>
                <a:spcPct val="0"/>
              </a:spcBef>
              <a:buFont typeface="Wingdings" charset="2"/>
              <a:buChar char="ü"/>
            </a:pPr>
            <a:r>
              <a:rPr lang="en-US" dirty="0" smtClean="0">
                <a:latin typeface="+mn-lt"/>
                <a:sym typeface="Wingdings"/>
              </a:rPr>
              <a:t>Reasonable path forward in infrastructure</a:t>
            </a:r>
          </a:p>
          <a:p>
            <a:pPr>
              <a:spcBef>
                <a:spcPct val="0"/>
              </a:spcBef>
              <a:buFont typeface="Wingdings" charset="2"/>
              <a:buChar char="ü"/>
            </a:pPr>
            <a:r>
              <a:rPr lang="en-US" dirty="0" smtClean="0">
                <a:latin typeface="+mn-lt"/>
                <a:sym typeface="Wingdings"/>
              </a:rPr>
              <a:t>Significant market share for dedicated RSP vehicles using different market scenarios</a:t>
            </a:r>
          </a:p>
          <a:p>
            <a:pPr>
              <a:spcBef>
                <a:spcPct val="0"/>
              </a:spcBef>
              <a:buFont typeface="Wingdings" charset="2"/>
              <a:buChar char="ü"/>
            </a:pPr>
            <a:r>
              <a:rPr lang="en-US" dirty="0" smtClean="0">
                <a:latin typeface="+mn-lt"/>
                <a:sym typeface="Wingdings"/>
              </a:rPr>
              <a:t>Significant increase in ethanol demand (~18-58 BGY ethanol)</a:t>
            </a:r>
          </a:p>
          <a:p>
            <a:pPr>
              <a:spcBef>
                <a:spcPct val="0"/>
              </a:spcBef>
              <a:buFont typeface="Wingdings" charset="2"/>
              <a:buChar char="ü"/>
            </a:pPr>
            <a:r>
              <a:rPr lang="en-US" dirty="0" smtClean="0">
                <a:latin typeface="+mn-lt"/>
                <a:sym typeface="Wingdings"/>
              </a:rPr>
              <a:t>With </a:t>
            </a:r>
            <a:r>
              <a:rPr lang="en-US" i="1" dirty="0" smtClean="0">
                <a:latin typeface="+mn-lt"/>
                <a:sym typeface="Wingdings"/>
              </a:rPr>
              <a:t>equal</a:t>
            </a:r>
            <a:r>
              <a:rPr lang="en-US" dirty="0" smtClean="0">
                <a:latin typeface="+mn-lt"/>
                <a:sym typeface="Wingdings"/>
              </a:rPr>
              <a:t> decreases in petroleum!</a:t>
            </a:r>
            <a:endParaRPr lang="en-US" dirty="0" smtClean="0">
              <a:latin typeface="+mn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764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58850"/>
            <a:fld id="{CCBE159A-5CB1-584F-941B-9AF1644DEEA2}" type="slidenum">
              <a:rPr lang="en-US" sz="1500"/>
              <a:pPr defTabSz="958850"/>
              <a:t>16</a:t>
            </a:fld>
            <a:endParaRPr lang="en-US" sz="1500"/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0"/>
            <a:ext cx="8229600" cy="2819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latin typeface="Calibri" charset="0"/>
              </a:rPr>
              <a:t>Thank you for this opportunity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/>
            </a:r>
            <a:br>
              <a:rPr lang="en-US" dirty="0" smtClean="0">
                <a:latin typeface="Calibri" charset="0"/>
              </a:rPr>
            </a:br>
            <a:r>
              <a:rPr lang="en-US" dirty="0">
                <a:latin typeface="Calibri" charset="0"/>
              </a:rPr>
              <a:t/>
            </a:r>
            <a:br>
              <a:rPr lang="en-US" dirty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/>
            </a:r>
            <a:br>
              <a:rPr lang="en-US" dirty="0" smtClean="0">
                <a:latin typeface="Calibri" charset="0"/>
              </a:rPr>
            </a:br>
            <a:r>
              <a:rPr lang="en-US" dirty="0">
                <a:latin typeface="Calibri" charset="0"/>
              </a:rPr>
              <a:t/>
            </a:r>
            <a:br>
              <a:rPr lang="en-US" dirty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Questions?</a:t>
            </a:r>
            <a:endParaRPr lang="en-US" dirty="0">
              <a:latin typeface="Calibri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96000" y="2895600"/>
            <a:ext cx="2743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360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2700" i="1" dirty="0" smtClean="0"/>
              <a:t>Accomplishment</a:t>
            </a:r>
            <a:r>
              <a:rPr lang="en-US" sz="2700" dirty="0" smtClean="0"/>
              <a:t>: Overall </a:t>
            </a:r>
            <a:r>
              <a:rPr lang="en-US" sz="2700" dirty="0"/>
              <a:t>R</a:t>
            </a:r>
            <a:r>
              <a:rPr lang="en-US" sz="2700" dirty="0" smtClean="0"/>
              <a:t>efinery </a:t>
            </a:r>
            <a:r>
              <a:rPr lang="en-US" sz="2700" dirty="0"/>
              <a:t>and </a:t>
            </a:r>
            <a:r>
              <a:rPr lang="en-US" sz="2700" dirty="0" smtClean="0"/>
              <a:t>Gasoline BOB Efficiencies </a:t>
            </a:r>
            <a:r>
              <a:rPr lang="en-US" sz="2700" dirty="0"/>
              <a:t>A</a:t>
            </a:r>
            <a:r>
              <a:rPr lang="en-US" sz="2700" dirty="0" smtClean="0"/>
              <a:t>re </a:t>
            </a:r>
            <a:r>
              <a:rPr lang="en-US" sz="2700" dirty="0"/>
              <a:t>C</a:t>
            </a:r>
            <a:r>
              <a:rPr lang="en-US" sz="2700" dirty="0" smtClean="0"/>
              <a:t>hanged </a:t>
            </a:r>
            <a:r>
              <a:rPr lang="en-US" sz="2700" dirty="0"/>
              <a:t>L</a:t>
            </a:r>
            <a:r>
              <a:rPr lang="en-US" sz="2700" dirty="0" smtClean="0"/>
              <a:t>ittle with Ethanol </a:t>
            </a:r>
            <a:r>
              <a:rPr lang="en-US" sz="2700" dirty="0"/>
              <a:t>B</a:t>
            </a:r>
            <a:r>
              <a:rPr lang="en-US" sz="2700" dirty="0" smtClean="0"/>
              <a:t>lending </a:t>
            </a:r>
            <a:r>
              <a:rPr lang="en-US" sz="2700" dirty="0"/>
              <a:t>L</a:t>
            </a:r>
            <a:r>
              <a:rPr lang="en-US" sz="2700" dirty="0" smtClean="0"/>
              <a:t>evel </a:t>
            </a:r>
            <a:r>
              <a:rPr lang="en-US" sz="2700" dirty="0"/>
              <a:t>and HOF S</a:t>
            </a:r>
            <a:r>
              <a:rPr lang="en-US" sz="2700" dirty="0" smtClean="0"/>
              <a:t>hare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5029200"/>
            <a:ext cx="8839200" cy="914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BOB: </a:t>
            </a:r>
            <a:r>
              <a:rPr lang="en-US" sz="2000" dirty="0" err="1" smtClean="0"/>
              <a:t>Blendstock</a:t>
            </a:r>
            <a:r>
              <a:rPr lang="en-US" sz="2000" dirty="0" smtClean="0"/>
              <a:t> for Oxygenate Blending; BOB + Ethanol = Finished Gasoline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E10 HOF is feasible only up </a:t>
            </a:r>
            <a:r>
              <a:rPr lang="en-US" sz="2000" dirty="0"/>
              <a:t>to ~25% of </a:t>
            </a:r>
            <a:r>
              <a:rPr lang="en-US" sz="2000" dirty="0" smtClean="0"/>
              <a:t>gasoline market share</a:t>
            </a:r>
            <a:endParaRPr lang="en-US" sz="2000" dirty="0"/>
          </a:p>
          <a:p>
            <a:pPr lvl="1"/>
            <a:r>
              <a:rPr lang="en-US" sz="1800" dirty="0" smtClean="0"/>
              <a:t>A </a:t>
            </a:r>
            <a:r>
              <a:rPr lang="en-US" sz="1800" dirty="0"/>
              <a:t>result of </a:t>
            </a:r>
            <a:r>
              <a:rPr lang="en-US" sz="1800" b="1" dirty="0">
                <a:solidFill>
                  <a:srgbClr val="FF0000"/>
                </a:solidFill>
              </a:rPr>
              <a:t>no new capital investment </a:t>
            </a:r>
            <a:r>
              <a:rPr lang="en-US" sz="1800" b="1" dirty="0" smtClean="0">
                <a:solidFill>
                  <a:srgbClr val="FF0000"/>
                </a:solidFill>
              </a:rPr>
              <a:t>assumption</a:t>
            </a:r>
            <a:endParaRPr lang="en-US" sz="18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dirty="0"/>
              <a:t>PADD2 shows similar </a:t>
            </a:r>
            <a:r>
              <a:rPr lang="en-US" sz="2000" dirty="0" smtClean="0"/>
              <a:t>trends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9007" y="736060"/>
            <a:ext cx="4300593" cy="429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52026" y="737681"/>
            <a:ext cx="4234774" cy="423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11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2400" dirty="0"/>
              <a:t>Vehicle </a:t>
            </a:r>
            <a:r>
              <a:rPr lang="en-US" sz="2400" dirty="0" smtClean="0"/>
              <a:t>Fuel </a:t>
            </a:r>
            <a:r>
              <a:rPr lang="en-US" sz="2400" dirty="0"/>
              <a:t>E</a:t>
            </a:r>
            <a:r>
              <a:rPr lang="en-US" sz="2400" dirty="0" smtClean="0"/>
              <a:t>conomy </a:t>
            </a:r>
            <a:r>
              <a:rPr lang="en-US" sz="2400" dirty="0"/>
              <a:t>G</a:t>
            </a:r>
            <a:r>
              <a:rPr lang="en-US" sz="2400" dirty="0" smtClean="0"/>
              <a:t>ains </a:t>
            </a:r>
            <a:r>
              <a:rPr lang="en-US" sz="2400" dirty="0"/>
              <a:t>P</a:t>
            </a:r>
            <a:r>
              <a:rPr lang="en-US" sz="2400" dirty="0" smtClean="0"/>
              <a:t>rovides </a:t>
            </a:r>
            <a:r>
              <a:rPr lang="en-US" sz="2400" dirty="0"/>
              <a:t>A</a:t>
            </a:r>
            <a:r>
              <a:rPr lang="en-US" sz="2400" dirty="0" smtClean="0"/>
              <a:t>dditional </a:t>
            </a:r>
            <a:r>
              <a:rPr lang="en-US" sz="2400" dirty="0"/>
              <a:t>WTW GHG </a:t>
            </a:r>
            <a:r>
              <a:rPr lang="en-US" sz="2400" dirty="0" smtClean="0"/>
              <a:t>Emissions Reductions </a:t>
            </a:r>
            <a:r>
              <a:rPr lang="en-US" sz="2400" dirty="0"/>
              <a:t>(per mile </a:t>
            </a:r>
            <a:r>
              <a:rPr lang="en-US" sz="2400" dirty="0" smtClean="0"/>
              <a:t>result, PADD3)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5256978"/>
            <a:ext cx="8458200" cy="839022"/>
          </a:xfrm>
        </p:spPr>
        <p:txBody>
          <a:bodyPr/>
          <a:lstStyle/>
          <a:p>
            <a:r>
              <a:rPr lang="en-US" sz="1800" dirty="0"/>
              <a:t>E10, E25 and E40 HOF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smtClean="0"/>
              <a:t>5</a:t>
            </a:r>
            <a:r>
              <a:rPr lang="en-US" sz="1800" dirty="0"/>
              <a:t>% MPGGE </a:t>
            </a:r>
            <a:r>
              <a:rPr lang="en-US" sz="1800" dirty="0" smtClean="0"/>
              <a:t>gain (volumetric fuel parity at E25)</a:t>
            </a:r>
            <a:endParaRPr lang="en-US" sz="1800" dirty="0"/>
          </a:p>
          <a:p>
            <a:r>
              <a:rPr lang="en-US" sz="1800" dirty="0"/>
              <a:t>E40 HOF Maximum 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/>
              <a:t>10% MPGGE gain (Volumetric fuel </a:t>
            </a:r>
            <a:r>
              <a:rPr lang="en-US" sz="1800" dirty="0" smtClean="0"/>
              <a:t>parity at E40)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09493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250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4301"/>
            <a:ext cx="8534400" cy="5669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+mj-lt"/>
              </a:rPr>
              <a:t>Objective and Approach: Market Assessment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6400800" cy="247809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u="sng" dirty="0" smtClean="0"/>
              <a:t>Approach: </a:t>
            </a:r>
            <a:endParaRPr lang="en-US" sz="2200" u="sng" dirty="0"/>
          </a:p>
          <a:p>
            <a:pPr>
              <a:spcBef>
                <a:spcPts val="0"/>
              </a:spcBef>
            </a:pPr>
            <a:r>
              <a:rPr lang="en-US" sz="2200" dirty="0" smtClean="0"/>
              <a:t>Identify </a:t>
            </a:r>
            <a:r>
              <a:rPr lang="en-US" sz="2200" dirty="0"/>
              <a:t>b</a:t>
            </a:r>
            <a:r>
              <a:rPr lang="en-US" sz="2200" dirty="0" smtClean="0"/>
              <a:t>enefits of RSP to key participants 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Define hurdles to RSP adoption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Propose resolutions to hurdles 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Model vehicle adoption rates for various</a:t>
            </a:r>
          </a:p>
          <a:p>
            <a:pPr marL="233363" indent="0">
              <a:spcBef>
                <a:spcPts val="0"/>
              </a:spcBef>
              <a:buNone/>
            </a:pPr>
            <a:r>
              <a:rPr lang="en-US" sz="2200" dirty="0" smtClean="0"/>
              <a:t>scenarios (consumer preference model)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Model biofuel production supply chain</a:t>
            </a:r>
          </a:p>
        </p:txBody>
      </p:sp>
      <p:sp>
        <p:nvSpPr>
          <p:cNvPr id="4" name="Rectangle 3"/>
          <p:cNvSpPr/>
          <p:nvPr/>
        </p:nvSpPr>
        <p:spPr>
          <a:xfrm>
            <a:off x="5460527" y="1958050"/>
            <a:ext cx="3291840" cy="92333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 smtClean="0"/>
              <a:t>Based on literature review and discussion </a:t>
            </a:r>
            <a:r>
              <a:rPr lang="en-US" i="1" dirty="0"/>
              <a:t>with industry representatives/stakeholders</a:t>
            </a:r>
          </a:p>
        </p:txBody>
      </p:sp>
      <p:sp>
        <p:nvSpPr>
          <p:cNvPr id="5" name="Right Brace 4"/>
          <p:cNvSpPr/>
          <p:nvPr/>
        </p:nvSpPr>
        <p:spPr>
          <a:xfrm>
            <a:off x="5285092" y="2002466"/>
            <a:ext cx="152400" cy="822960"/>
          </a:xfrm>
          <a:prstGeom prst="rightBr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91468" y="2980178"/>
            <a:ext cx="3657600" cy="64633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 smtClean="0"/>
              <a:t>Scenarios are resolutions grouped by compatibility and synergies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152399" y="762000"/>
            <a:ext cx="8796669" cy="646331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u="sng" dirty="0">
                <a:solidFill>
                  <a:schemeClr val="tx1">
                    <a:lumMod val="50000"/>
                  </a:schemeClr>
                </a:solidFill>
              </a:rPr>
              <a:t>Objective: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 Assess the feasibility, economics, and logistics of adopting RSP by drivers, vehicle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makers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, fuel retailers, and fuel producers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5105400" y="2995418"/>
            <a:ext cx="152400" cy="594360"/>
          </a:xfrm>
          <a:prstGeom prst="rightBr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7322839"/>
              </p:ext>
            </p:extLst>
          </p:nvPr>
        </p:nvGraphicFramePr>
        <p:xfrm>
          <a:off x="388088" y="4191000"/>
          <a:ext cx="8595360" cy="25527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286000"/>
                <a:gridCol w="1645920"/>
                <a:gridCol w="2103120"/>
                <a:gridCol w="2560320"/>
              </a:tblGrid>
              <a:tr h="312420">
                <a:tc gridSpan="4">
                  <a:txBody>
                    <a:bodyPr/>
                    <a:lstStyle/>
                    <a:p>
                      <a:pPr marL="0" algn="ctr" fontAlgn="b"/>
                      <a:r>
                        <a:rPr lang="en-US" sz="18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Industry</a:t>
                      </a:r>
                      <a:r>
                        <a:rPr lang="en-US" sz="180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and Stakeholder Interactions</a:t>
                      </a:r>
                      <a:endParaRPr lang="en-US" sz="18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i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Drivers</a:t>
                      </a:r>
                      <a:endParaRPr lang="en-US" sz="1600" b="0" i="1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Vehicle Makers</a:t>
                      </a:r>
                      <a:endParaRPr lang="en-US" sz="1600" b="0" i="1" u="none" strike="noStrike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i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Fuel Retailers</a:t>
                      </a:r>
                      <a:endParaRPr lang="en-US" sz="1600" b="0" i="1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600" i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Fuel Producers</a:t>
                      </a:r>
                      <a:endParaRPr lang="en-US" sz="1600" b="0" i="1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45720" algn="l" fontAlgn="b"/>
                      <a:r>
                        <a:rPr lang="en-US" sz="16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AAA</a:t>
                      </a:r>
                      <a:endParaRPr lang="en-US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fontAlgn="b"/>
                      <a:r>
                        <a:rPr lang="en-US" sz="16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General Motors</a:t>
                      </a:r>
                      <a:endParaRPr lang="en-US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National Association of Convenience Stores</a:t>
                      </a:r>
                      <a:endParaRPr lang="en-US" sz="1600" b="0" i="0" u="none" strike="noStrike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Renewable Fuels Association</a:t>
                      </a:r>
                      <a:endParaRPr lang="en-US" sz="1600" b="0" i="0" u="none" strike="noStrike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45720" algn="l" fontAlgn="b"/>
                      <a:r>
                        <a:rPr lang="en-US" sz="16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National Association of Fleet Administrators</a:t>
                      </a:r>
                      <a:endParaRPr lang="en-US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fontAlgn="b"/>
                      <a:r>
                        <a:rPr lang="en-US" sz="16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Honda</a:t>
                      </a:r>
                      <a:endParaRPr lang="en-US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fontAlgn="b"/>
                      <a:endParaRPr lang="en-US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fontAlgn="b"/>
                      <a:r>
                        <a:rPr lang="en-US" sz="16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Poet</a:t>
                      </a:r>
                      <a:endParaRPr lang="en-US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45720" algn="l" fontAlgn="b"/>
                      <a:r>
                        <a:rPr lang="en-US" sz="16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National Automobile Dealers Association</a:t>
                      </a:r>
                      <a:endParaRPr lang="en-US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fontAlgn="b"/>
                      <a:r>
                        <a:rPr lang="en-US" sz="16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Ford</a:t>
                      </a:r>
                      <a:endParaRPr lang="en-US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fontAlgn="b"/>
                      <a:endParaRPr lang="en-US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fontAlgn="b"/>
                      <a:r>
                        <a:rPr lang="en-US" sz="16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ICM Inc. and Ethanol Across America</a:t>
                      </a:r>
                      <a:endParaRPr lang="en-US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45720" algn="l" fontAlgn="b"/>
                      <a:endParaRPr lang="en-US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fontAlgn="b"/>
                      <a:r>
                        <a:rPr lang="en-US" sz="16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Mercedes</a:t>
                      </a:r>
                      <a:endParaRPr lang="en-US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fontAlgn="b"/>
                      <a:endParaRPr lang="en-US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fontAlgn="b"/>
                      <a:r>
                        <a:rPr lang="en-US" sz="16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Magellan Midstream Partners</a:t>
                      </a:r>
                      <a:endParaRPr lang="en-US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45720" algn="l" fontAlgn="b"/>
                      <a:endParaRPr lang="en-US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USCAR Fuels WG</a:t>
                      </a:r>
                      <a:endParaRPr lang="en-US" sz="1600" b="0" i="0" u="none" strike="noStrike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fontAlgn="b"/>
                      <a:endParaRPr lang="en-US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l" fontAlgn="b"/>
                      <a:r>
                        <a:rPr lang="en-US" sz="16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BP</a:t>
                      </a:r>
                      <a:endParaRPr lang="en-US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820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Outline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762000"/>
            <a:ext cx="8534400" cy="4572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Background &amp; motivation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Project overview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Technical highlights</a:t>
            </a:r>
          </a:p>
          <a:p>
            <a:pPr lvl="1"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Dedicated RSP Vehicle Demonstration – </a:t>
            </a:r>
            <a:r>
              <a:rPr lang="en-US" sz="2400" dirty="0" smtClean="0">
                <a:solidFill>
                  <a:srgbClr val="000000"/>
                </a:solidFill>
              </a:rPr>
              <a:t>ORNL</a:t>
            </a:r>
          </a:p>
          <a:p>
            <a:pPr lvl="1">
              <a:buFont typeface="Wingdings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Infrastructure </a:t>
            </a:r>
            <a:r>
              <a:rPr lang="en-US" sz="2400" dirty="0">
                <a:solidFill>
                  <a:srgbClr val="000000"/>
                </a:solidFill>
              </a:rPr>
              <a:t>assessment for RSP – NREL &amp; ORNL</a:t>
            </a:r>
          </a:p>
          <a:p>
            <a:pPr lvl="1">
              <a:buFont typeface="Wingdings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Market assessment of RSP – NREL &amp; ORNL</a:t>
            </a:r>
          </a:p>
          <a:p>
            <a:pPr lvl="1">
              <a:buFont typeface="Wingdings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Well-to-wheel greenhouse gas (GHG) &amp; energy analysis – ANL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Summary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Q &amp; A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6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76200"/>
            <a:ext cx="8229600" cy="609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700" dirty="0" smtClean="0">
                <a:latin typeface="+mj-lt"/>
                <a:cs typeface="Arial" panose="020B0604020202020204" pitchFamily="34" charset="0"/>
              </a:rPr>
              <a:t>Vehicle Market Penetration Simulation Results - Preliminary</a:t>
            </a:r>
            <a:endParaRPr lang="en-US" sz="2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51367"/>
            <a:ext cx="8686800" cy="3962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a typeface="Calibri"/>
                <a:cs typeface="Times New Roman"/>
              </a:rPr>
              <a:t>All scenarios achieved a substantial percentage (44</a:t>
            </a:r>
            <a:r>
              <a:rPr lang="en-US" sz="2000" dirty="0" smtClean="0">
                <a:ea typeface="Calibri"/>
                <a:cs typeface="Times New Roman"/>
              </a:rPr>
              <a:t>%−</a:t>
            </a:r>
            <a:r>
              <a:rPr lang="en-US" sz="2000" dirty="0">
                <a:ea typeface="Calibri"/>
                <a:cs typeface="Times New Roman"/>
              </a:rPr>
              <a:t>87%) of the light-duty vehicle stock by 2050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a typeface="Calibri"/>
                <a:cs typeface="Times New Roman"/>
              </a:rPr>
              <a:t>More RSPVs are adopted if RSP is E40 because they offer greater fuel cost savings and more CAFE benefit than if RSP was </a:t>
            </a:r>
            <a:r>
              <a:rPr lang="en-US" sz="2000" dirty="0" smtClean="0">
                <a:ea typeface="Calibri"/>
                <a:cs typeface="Times New Roman"/>
              </a:rPr>
              <a:t>E25</a:t>
            </a:r>
            <a:endParaRPr lang="en-US" sz="2000" dirty="0"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a typeface="Calibri"/>
                <a:cs typeface="Times New Roman"/>
              </a:rPr>
              <a:t>$2,500 purchase </a:t>
            </a:r>
            <a:r>
              <a:rPr lang="en-US" sz="2000" dirty="0" smtClean="0">
                <a:ea typeface="Calibri"/>
                <a:cs typeface="Times New Roman"/>
              </a:rPr>
              <a:t>incentive </a:t>
            </a:r>
            <a:r>
              <a:rPr lang="en-US" sz="2000" dirty="0">
                <a:ea typeface="Calibri"/>
                <a:cs typeface="Times New Roman"/>
              </a:rPr>
              <a:t>boosted 2050 penetration </a:t>
            </a:r>
            <a:r>
              <a:rPr lang="en-US" sz="2000" dirty="0" smtClean="0">
                <a:ea typeface="Calibri"/>
                <a:cs typeface="Times New Roman"/>
              </a:rPr>
              <a:t>by 55% in consumer choice driven scenarios</a:t>
            </a:r>
            <a:endParaRPr lang="en-US" sz="2000" dirty="0"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a typeface="Calibri"/>
                <a:cs typeface="Times New Roman"/>
              </a:rPr>
              <a:t>“Performance vehicles first” conversion was the slowest to gain momentum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High </a:t>
            </a:r>
            <a:r>
              <a:rPr lang="en-US" sz="2000" dirty="0" smtClean="0"/>
              <a:t>gasoline </a:t>
            </a:r>
            <a:r>
              <a:rPr lang="en-US" sz="2000" dirty="0"/>
              <a:t>prices had little effect on the rate of RSPV adoption because high gasoline prices enabled CAFÉ compliance through </a:t>
            </a:r>
            <a:r>
              <a:rPr lang="en-US" sz="2000" dirty="0" smtClean="0"/>
              <a:t>more </a:t>
            </a:r>
            <a:r>
              <a:rPr lang="en-US" sz="2000" dirty="0"/>
              <a:t>efficient vehicles</a:t>
            </a:r>
            <a:endParaRPr lang="en-US" sz="2000" dirty="0" smtClean="0">
              <a:ea typeface="Calibri"/>
              <a:cs typeface="Times New Roman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959" t="2890" r="-86" b="2151"/>
          <a:stretch/>
        </p:blipFill>
        <p:spPr bwMode="auto">
          <a:xfrm>
            <a:off x="304800" y="3861436"/>
            <a:ext cx="6309360" cy="269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1640" y="3947161"/>
            <a:ext cx="3581400" cy="283464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200" dirty="0" smtClean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Vehicles</a:t>
            </a:r>
          </a:p>
          <a:p>
            <a:pPr marL="0" marR="0" indent="0" algn="l" defTabSz="4572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200" dirty="0" smtClean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driven adoption E40</a:t>
            </a:r>
          </a:p>
          <a:p>
            <a:pPr marL="0" marR="0" indent="0" algn="l" defTabSz="4572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200" dirty="0" smtClean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Mandated deployment bookend E40</a:t>
            </a:r>
          </a:p>
          <a:p>
            <a:pPr marL="0" marR="0" indent="0" algn="l" defTabSz="4572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Mandated deployment</a:t>
            </a:r>
            <a:r>
              <a:rPr kumimoji="0" lang="en-US" sz="1200" i="0" u="none" strike="noStrike" kern="1200" cap="none" spc="0" normalizeH="0" noProof="0" dirty="0" smtClean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bookend E25</a:t>
            </a:r>
          </a:p>
          <a:p>
            <a:pPr marL="0" marR="0" indent="0" algn="l" defTabSz="4572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200" baseline="0" dirty="0" smtClean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driven adoption E25</a:t>
            </a:r>
            <a:endParaRPr lang="en-US" sz="1200" baseline="0" dirty="0">
              <a:solidFill>
                <a:srgbClr val="0404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200" i="0" u="none" strike="noStrike" kern="1200" cap="none" spc="0" normalizeH="0" noProof="0" dirty="0" smtClean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Replace mid-grade with E25/RSP performance cars</a:t>
            </a:r>
          </a:p>
          <a:p>
            <a:pPr marL="0" marR="0" indent="0" algn="l" defTabSz="4572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200" dirty="0" smtClean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</a:t>
            </a:r>
            <a:r>
              <a:rPr lang="en-US" sz="1200" dirty="0" err="1" smtClean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choice+CAFE</a:t>
            </a:r>
            <a:r>
              <a:rPr lang="en-US" sz="1200" dirty="0" smtClean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+$2500 RSPV incentive E25</a:t>
            </a:r>
            <a:endParaRPr lang="en-US" sz="1200" baseline="0" dirty="0">
              <a:solidFill>
                <a:srgbClr val="0404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200" dirty="0" smtClean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</a:t>
            </a:r>
            <a:r>
              <a:rPr lang="en-US" sz="1200" dirty="0" err="1" smtClean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choice+CAFE</a:t>
            </a:r>
            <a:r>
              <a:rPr kumimoji="0" lang="en-US" sz="1200" i="0" u="none" strike="noStrike" kern="1200" cap="none" spc="0" normalizeH="0" noProof="0" dirty="0" smtClean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E40</a:t>
            </a:r>
          </a:p>
          <a:p>
            <a:pPr marL="0" marR="0" indent="0" algn="l" defTabSz="4572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Slow deployment</a:t>
            </a:r>
            <a:r>
              <a:rPr kumimoji="0" lang="en-US" sz="1200" i="0" u="none" strike="noStrike" kern="1200" cap="none" spc="0" normalizeH="0" noProof="0" dirty="0" smtClean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bookend (E40 only)</a:t>
            </a:r>
          </a:p>
          <a:p>
            <a:pPr marL="0" marR="0" indent="0" algn="l" defTabSz="4572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200" dirty="0" smtClean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</a:t>
            </a:r>
            <a:r>
              <a:rPr lang="en-US" sz="1200" dirty="0" err="1" smtClean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choice+CAFE</a:t>
            </a:r>
            <a:r>
              <a:rPr lang="en-US" sz="1200" baseline="0" dirty="0" smtClean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E25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4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0" y="777541"/>
            <a:ext cx="6934200" cy="459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9469"/>
            <a:ext cx="8839200" cy="480131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+mj-lt"/>
              </a:rPr>
              <a:t>Increased Efficiency with High Octane </a:t>
            </a:r>
            <a:r>
              <a:rPr lang="en-US" dirty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uels </a:t>
            </a:r>
            <a:r>
              <a:rPr lang="en-US" dirty="0">
                <a:latin typeface="+mj-lt"/>
              </a:rPr>
              <a:t>H</a:t>
            </a:r>
            <a:r>
              <a:rPr lang="en-US" dirty="0" smtClean="0">
                <a:latin typeface="+mj-lt"/>
              </a:rPr>
              <a:t>as Been </a:t>
            </a:r>
            <a:r>
              <a:rPr lang="en-US" dirty="0">
                <a:latin typeface="+mj-lt"/>
              </a:rPr>
              <a:t>D</a:t>
            </a:r>
            <a:r>
              <a:rPr lang="en-US" dirty="0" smtClean="0">
                <a:latin typeface="+mj-lt"/>
              </a:rPr>
              <a:t>emonstrated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562600"/>
            <a:ext cx="8686800" cy="609600"/>
          </a:xfr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5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Higher octane increases maximum efficiency &amp; high efficiency plateau of engines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 rot="18434142">
            <a:off x="5745541" y="199561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RON Increasing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019800" y="1499932"/>
            <a:ext cx="990601" cy="12192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90800" y="10668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Results with standard factory pistons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0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607013"/>
          </a:xfrm>
        </p:spPr>
        <p:txBody>
          <a:bodyPr>
            <a:noAutofit/>
          </a:bodyPr>
          <a:lstStyle/>
          <a:p>
            <a:r>
              <a:rPr lang="en-US" sz="2800" dirty="0" smtClean="0"/>
              <a:t>Transportation Industry Faces </a:t>
            </a:r>
            <a:r>
              <a:rPr lang="en-US" sz="2800" dirty="0"/>
              <a:t>U</a:t>
            </a:r>
            <a:r>
              <a:rPr lang="en-US" sz="2800" dirty="0" smtClean="0"/>
              <a:t>nprecedented </a:t>
            </a:r>
            <a:r>
              <a:rPr lang="en-US" sz="2800" dirty="0"/>
              <a:t>C</a:t>
            </a:r>
            <a:r>
              <a:rPr lang="en-US" sz="2800" dirty="0" smtClean="0"/>
              <a:t>hallenges</a:t>
            </a:r>
            <a:endParaRPr lang="en-US" sz="28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2895600" y="838200"/>
            <a:ext cx="2918778" cy="2534730"/>
            <a:chOff x="140574" y="932675"/>
            <a:chExt cx="2918778" cy="2534730"/>
          </a:xfrm>
        </p:grpSpPr>
        <p:sp>
          <p:nvSpPr>
            <p:cNvPr id="30" name="Rounded Rectangle 29"/>
            <p:cNvSpPr/>
            <p:nvPr/>
          </p:nvSpPr>
          <p:spPr>
            <a:xfrm>
              <a:off x="222326" y="932675"/>
              <a:ext cx="2731722" cy="2534730"/>
            </a:xfrm>
            <a:prstGeom prst="roundRect">
              <a:avLst>
                <a:gd name="adj" fmla="val 6457"/>
              </a:avLst>
            </a:prstGeom>
            <a:solidFill>
              <a:schemeClr val="bg2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0574" y="1726588"/>
              <a:ext cx="2918778" cy="561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US" sz="1400" b="1" dirty="0" smtClean="0">
                  <a:latin typeface="Calibri" pitchFamily="34" charset="0"/>
                </a:rPr>
                <a:t>2025 CAFE Standards</a:t>
              </a:r>
              <a:endParaRPr lang="en-US" sz="1400" dirty="0" smtClean="0">
                <a:latin typeface="Calibri" pitchFamily="34" charset="0"/>
              </a:endParaRPr>
            </a:p>
            <a:p>
              <a:pPr algn="ctr">
                <a:spcBef>
                  <a:spcPts val="300"/>
                </a:spcBef>
              </a:pPr>
              <a:r>
                <a:rPr lang="en-US" sz="1300" i="1" dirty="0" smtClean="0">
                  <a:latin typeface="Calibri" pitchFamily="34" charset="0"/>
                </a:rPr>
                <a:t>(U.S. EPA and U.S. NHTSA standards)</a:t>
              </a:r>
            </a:p>
          </p:txBody>
        </p:sp>
        <p:pic>
          <p:nvPicPr>
            <p:cNvPr id="8" name="Picture 2" descr="http://stwot.motortrend.com/files/2012/08/White-House-CAFE-standards-infographic-623x389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794809" y="2414015"/>
              <a:ext cx="1610308" cy="822960"/>
            </a:xfrm>
            <a:prstGeom prst="roundRect">
              <a:avLst>
                <a:gd name="adj" fmla="val 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0" name="TextBox 9"/>
            <p:cNvSpPr txBox="1"/>
            <p:nvPr/>
          </p:nvSpPr>
          <p:spPr>
            <a:xfrm>
              <a:off x="409408" y="1009485"/>
              <a:ext cx="2381110" cy="715089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b="1" cap="small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Fuel Economy Standards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019800" y="838200"/>
            <a:ext cx="2918778" cy="2534730"/>
            <a:chOff x="3189420" y="939448"/>
            <a:chExt cx="2918778" cy="2534730"/>
          </a:xfrm>
        </p:grpSpPr>
        <p:sp>
          <p:nvSpPr>
            <p:cNvPr id="31" name="Rounded Rectangle 30"/>
            <p:cNvSpPr/>
            <p:nvPr/>
          </p:nvSpPr>
          <p:spPr>
            <a:xfrm>
              <a:off x="3242072" y="939448"/>
              <a:ext cx="2813474" cy="2534730"/>
            </a:xfrm>
            <a:prstGeom prst="roundRect">
              <a:avLst>
                <a:gd name="adj" fmla="val 6457"/>
              </a:avLst>
            </a:prstGeom>
            <a:solidFill>
              <a:schemeClr val="bg2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89420" y="1726588"/>
              <a:ext cx="291877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US" sz="1400" b="1" dirty="0" smtClean="0">
                  <a:latin typeface="Calibri" pitchFamily="34" charset="0"/>
                </a:rPr>
                <a:t>70% </a:t>
              </a:r>
              <a:r>
                <a:rPr lang="en-US" sz="1400" b="1" dirty="0" err="1" smtClean="0">
                  <a:latin typeface="Calibri" pitchFamily="34" charset="0"/>
                </a:rPr>
                <a:t>NO</a:t>
              </a:r>
              <a:r>
                <a:rPr lang="en-US" sz="1400" b="1" baseline="-25000" dirty="0" err="1" smtClean="0">
                  <a:latin typeface="Calibri" pitchFamily="34" charset="0"/>
                </a:rPr>
                <a:t>x</a:t>
              </a:r>
              <a:r>
                <a:rPr lang="en-US" sz="1400" b="1" dirty="0" smtClean="0">
                  <a:latin typeface="Calibri" pitchFamily="34" charset="0"/>
                </a:rPr>
                <a:t> &amp; PM, 85% NMOG</a:t>
              </a:r>
            </a:p>
            <a:p>
              <a:pPr algn="ctr">
                <a:spcBef>
                  <a:spcPts val="300"/>
                </a:spcBef>
              </a:pPr>
              <a:r>
                <a:rPr lang="en-US" sz="1400" b="1" dirty="0" smtClean="0">
                  <a:latin typeface="Calibri" pitchFamily="34" charset="0"/>
                </a:rPr>
                <a:t>&lt; 10 ppm sulfur in gasoline</a:t>
              </a:r>
            </a:p>
            <a:p>
              <a:pPr algn="ctr">
                <a:spcBef>
                  <a:spcPts val="300"/>
                </a:spcBef>
              </a:pPr>
              <a:r>
                <a:rPr lang="en-US" sz="1300" i="1" dirty="0" smtClean="0">
                  <a:latin typeface="Calibri" pitchFamily="34" charset="0"/>
                </a:rPr>
                <a:t>(U.S. EPA Tier 3 regulations)</a:t>
              </a:r>
            </a:p>
          </p:txBody>
        </p:sp>
        <p:pic>
          <p:nvPicPr>
            <p:cNvPr id="7" name="Picture 6" descr="http://images4.wikia.nocookie.net/__cb20120221003654/logopedia/images/8/85/EPA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3953090" y="2632928"/>
              <a:ext cx="1391439" cy="457200"/>
            </a:xfrm>
            <a:prstGeom prst="rect">
              <a:avLst/>
            </a:prstGeom>
            <a:noFill/>
            <a:effectLst>
              <a:reflection blurRad="6350" stA="50000" endA="300" endPos="55000" dir="5400000" sy="-100000" algn="bl" rotWithShape="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596948" y="1009485"/>
              <a:ext cx="2103722" cy="715089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b="1" cap="small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Emissions Regulations</a:t>
              </a: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3418020" y="1775859"/>
              <a:ext cx="182880" cy="228600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4800" y="838200"/>
            <a:ext cx="2457920" cy="2534730"/>
            <a:chOff x="6285372" y="922195"/>
            <a:chExt cx="2457920" cy="2534730"/>
          </a:xfrm>
        </p:grpSpPr>
        <p:sp>
          <p:nvSpPr>
            <p:cNvPr id="32" name="Rounded Rectangle 31"/>
            <p:cNvSpPr/>
            <p:nvPr/>
          </p:nvSpPr>
          <p:spPr>
            <a:xfrm>
              <a:off x="6338630" y="922195"/>
              <a:ext cx="2366255" cy="2534730"/>
            </a:xfrm>
            <a:prstGeom prst="roundRect">
              <a:avLst>
                <a:gd name="adj" fmla="val 6457"/>
              </a:avLst>
            </a:prstGeom>
            <a:solidFill>
              <a:schemeClr val="bg2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285372" y="1726588"/>
              <a:ext cx="2457920" cy="561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US" sz="1400" b="1" dirty="0" smtClean="0">
                  <a:latin typeface="Calibri" pitchFamily="34" charset="0"/>
                </a:rPr>
                <a:t>36 billion gallons by 2022</a:t>
              </a:r>
              <a:endParaRPr lang="en-US" sz="1400" dirty="0" smtClean="0">
                <a:latin typeface="Calibri" pitchFamily="34" charset="0"/>
              </a:endParaRPr>
            </a:p>
            <a:p>
              <a:pPr algn="ctr">
                <a:spcBef>
                  <a:spcPts val="300"/>
                </a:spcBef>
              </a:pPr>
              <a:r>
                <a:rPr lang="en-US" sz="1300" i="1" dirty="0" smtClean="0">
                  <a:latin typeface="Calibri" pitchFamily="34" charset="0"/>
                </a:rPr>
                <a:t>(EISA 2007)</a:t>
              </a:r>
            </a:p>
          </p:txBody>
        </p:sp>
        <p:pic>
          <p:nvPicPr>
            <p:cNvPr id="9" name="Picture 2" descr="http://farmfutures.com/cdfm/Faress1/author/2/2013/10/petroleum_group_sues_renewable_fuel_standard_1_635168449366712000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6612" y="2414015"/>
              <a:ext cx="18694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510849" y="1009485"/>
              <a:ext cx="2006967" cy="715089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b="1" cap="small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Renewable Fuel Standard</a:t>
              </a:r>
            </a:p>
          </p:txBody>
        </p:sp>
      </p:grpSp>
      <p:sp>
        <p:nvSpPr>
          <p:cNvPr id="19" name="Content Placeholder 6"/>
          <p:cNvSpPr>
            <a:spLocks noGrp="1"/>
          </p:cNvSpPr>
          <p:nvPr>
            <p:ph idx="1"/>
          </p:nvPr>
        </p:nvSpPr>
        <p:spPr>
          <a:xfrm>
            <a:off x="228600" y="3810000"/>
            <a:ext cx="8686800" cy="2286000"/>
          </a:xfrm>
        </p:spPr>
        <p:txBody>
          <a:bodyPr/>
          <a:lstStyle/>
          <a:p>
            <a:r>
              <a:rPr lang="en-US" dirty="0" smtClean="0"/>
              <a:t>Renewable Super Premium (RSP) can create additional demand for large amounts of ethanol &amp; enable improved fuel economy in </a:t>
            </a:r>
            <a:r>
              <a:rPr lang="en-US" b="1" dirty="0" smtClean="0">
                <a:solidFill>
                  <a:schemeClr val="accent5"/>
                </a:solidFill>
              </a:rPr>
              <a:t>dedicated vehicles </a:t>
            </a:r>
            <a:r>
              <a:rPr lang="en-US" dirty="0" smtClean="0"/>
              <a:t>(supports biofuels &amp; automobile industries)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Existing project is “scoping study” to address barriers, quantify benefits and determine if additional R&amp;D is warranted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47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45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Team … a 3-Lab Collaboration </a:t>
            </a:r>
            <a:endParaRPr lang="en-US" sz="2400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603250" y="825500"/>
            <a:ext cx="3977264" cy="2832100"/>
            <a:chOff x="603250" y="825500"/>
            <a:chExt cx="3977264" cy="2832100"/>
          </a:xfrm>
        </p:grpSpPr>
        <p:grpSp>
          <p:nvGrpSpPr>
            <p:cNvPr id="118" name="Group 117"/>
            <p:cNvGrpSpPr/>
            <p:nvPr/>
          </p:nvGrpSpPr>
          <p:grpSpPr>
            <a:xfrm>
              <a:off x="603250" y="825500"/>
              <a:ext cx="2150533" cy="2651128"/>
              <a:chOff x="603250" y="825500"/>
              <a:chExt cx="2150533" cy="2651128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603250" y="825500"/>
                <a:ext cx="2150533" cy="2651128"/>
              </a:xfrm>
              <a:prstGeom prst="rect">
                <a:avLst/>
              </a:prstGeom>
              <a:gradFill>
                <a:gsLst>
                  <a:gs pos="100000">
                    <a:srgbClr val="FF6464"/>
                  </a:gs>
                  <a:gs pos="0">
                    <a:srgbClr val="DB1516"/>
                  </a:gs>
                </a:gsLst>
              </a:gradFill>
              <a:ln>
                <a:solidFill>
                  <a:srgbClr val="DB1516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09600" y="3092448"/>
                <a:ext cx="2133600" cy="381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 defTabSz="457200">
                  <a:spcBef>
                    <a:spcPct val="20000"/>
                  </a:spcBef>
                </a:pPr>
                <a:r>
                  <a:rPr lang="en-US" sz="1000" dirty="0" smtClean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Jeongwoo Han, Amgad Elgowainy </a:t>
                </a:r>
                <a:r>
                  <a:rPr lang="en-US" sz="10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&amp; Michael </a:t>
                </a:r>
                <a:r>
                  <a:rPr lang="en-US" sz="1000" dirty="0" smtClean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Wang</a:t>
                </a:r>
              </a:p>
            </p:txBody>
          </p:sp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654048" y="875400"/>
                <a:ext cx="2045208" cy="2249424"/>
              </a:xfrm>
              <a:prstGeom prst="rect">
                <a:avLst/>
              </a:prstGeom>
              <a:ln w="3175" cap="sq" cmpd="sng">
                <a:solidFill>
                  <a:srgbClr val="000000"/>
                </a:solidFill>
                <a:prstDash val="solid"/>
                <a:miter lim="800000"/>
              </a:ln>
              <a:effectLst/>
            </p:spPr>
          </p:pic>
        </p:grpSp>
        <p:pic>
          <p:nvPicPr>
            <p:cNvPr id="99" name="Picture 98" descr="ANL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048000" y="2286000"/>
              <a:ext cx="1532514" cy="1371600"/>
            </a:xfrm>
            <a:prstGeom prst="rect">
              <a:avLst/>
            </a:prstGeom>
          </p:spPr>
        </p:pic>
      </p:grpSp>
      <p:grpSp>
        <p:nvGrpSpPr>
          <p:cNvPr id="126" name="Group 125"/>
          <p:cNvGrpSpPr/>
          <p:nvPr/>
        </p:nvGrpSpPr>
        <p:grpSpPr>
          <a:xfrm>
            <a:off x="596904" y="3581462"/>
            <a:ext cx="5625036" cy="2736819"/>
            <a:chOff x="596904" y="3581462"/>
            <a:chExt cx="5625036" cy="2736819"/>
          </a:xfrm>
        </p:grpSpPr>
        <p:grpSp>
          <p:nvGrpSpPr>
            <p:cNvPr id="114" name="Group 113"/>
            <p:cNvGrpSpPr/>
            <p:nvPr/>
          </p:nvGrpSpPr>
          <p:grpSpPr>
            <a:xfrm>
              <a:off x="1747309" y="4962587"/>
              <a:ext cx="1003300" cy="1355694"/>
              <a:chOff x="1747309" y="4962587"/>
              <a:chExt cx="1003300" cy="1355694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747309" y="4962587"/>
                <a:ext cx="1003300" cy="1276350"/>
              </a:xfrm>
              <a:prstGeom prst="rect">
                <a:avLst/>
              </a:prstGeom>
              <a:gradFill>
                <a:gsLst>
                  <a:gs pos="0">
                    <a:srgbClr val="0079C2"/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</a:gradFill>
              <a:ln>
                <a:solidFill>
                  <a:srgbClr val="005272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0079C2"/>
                    </a:solidFill>
                  </a:ln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752600" y="6013481"/>
                <a:ext cx="990600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 algn="ctr" defTabSz="457200">
                  <a:spcBef>
                    <a:spcPct val="20000"/>
                  </a:spcBef>
                  <a:buFont typeface="Arial"/>
                  <a:buNone/>
                </a:pPr>
                <a:r>
                  <a:rPr lang="en-US" sz="10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Caley Johnson</a:t>
                </a: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 flipH="1">
                <a:off x="1799125" y="5012026"/>
                <a:ext cx="899160" cy="1008888"/>
              </a:xfrm>
              <a:prstGeom prst="rect">
                <a:avLst/>
              </a:prstGeom>
              <a:ln w="3175" cap="sq" cmpd="sng">
                <a:solidFill>
                  <a:srgbClr val="000000"/>
                </a:solidFill>
                <a:prstDash val="solid"/>
                <a:miter lim="800000"/>
              </a:ln>
              <a:effectLst/>
            </p:spPr>
          </p:pic>
        </p:grpSp>
        <p:grpSp>
          <p:nvGrpSpPr>
            <p:cNvPr id="113" name="Group 112"/>
            <p:cNvGrpSpPr/>
            <p:nvPr/>
          </p:nvGrpSpPr>
          <p:grpSpPr>
            <a:xfrm>
              <a:off x="596904" y="4962587"/>
              <a:ext cx="1003300" cy="1355694"/>
              <a:chOff x="596904" y="4962587"/>
              <a:chExt cx="1003300" cy="1355694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596904" y="4962587"/>
                <a:ext cx="1003300" cy="1276350"/>
              </a:xfrm>
              <a:prstGeom prst="rect">
                <a:avLst/>
              </a:prstGeom>
              <a:gradFill>
                <a:gsLst>
                  <a:gs pos="0">
                    <a:srgbClr val="0079C2"/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</a:gradFill>
              <a:ln>
                <a:solidFill>
                  <a:srgbClr val="005272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0079C2"/>
                    </a:solidFill>
                  </a:ln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09600" y="6013481"/>
                <a:ext cx="990600" cy="304800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 algn="ctr" defTabSz="457200">
                  <a:spcBef>
                    <a:spcPct val="20000"/>
                  </a:spcBef>
                  <a:buFont typeface="Arial"/>
                  <a:buNone/>
                </a:pPr>
                <a:r>
                  <a:rPr lang="en-US" sz="10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Gina Chupka</a:t>
                </a:r>
              </a:p>
            </p:txBody>
          </p:sp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650424" y="5012026"/>
                <a:ext cx="899160" cy="1008888"/>
              </a:xfrm>
              <a:prstGeom prst="rect">
                <a:avLst/>
              </a:prstGeom>
              <a:ln w="3175" cap="sq" cmpd="sng">
                <a:solidFill>
                  <a:srgbClr val="000000"/>
                </a:solidFill>
                <a:prstDash val="solid"/>
                <a:miter lim="800000"/>
              </a:ln>
              <a:effectLst/>
            </p:spPr>
          </p:pic>
        </p:grpSp>
        <p:grpSp>
          <p:nvGrpSpPr>
            <p:cNvPr id="115" name="Group 114"/>
            <p:cNvGrpSpPr/>
            <p:nvPr/>
          </p:nvGrpSpPr>
          <p:grpSpPr>
            <a:xfrm>
              <a:off x="2906183" y="4962587"/>
              <a:ext cx="1003300" cy="1355694"/>
              <a:chOff x="2906183" y="4962587"/>
              <a:chExt cx="1003300" cy="135569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2906183" y="4962587"/>
                <a:ext cx="1003300" cy="1276350"/>
              </a:xfrm>
              <a:prstGeom prst="rect">
                <a:avLst/>
              </a:prstGeom>
              <a:gradFill>
                <a:gsLst>
                  <a:gs pos="0">
                    <a:srgbClr val="0079C2"/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</a:gradFill>
              <a:ln>
                <a:solidFill>
                  <a:srgbClr val="005272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0079C2"/>
                    </a:solidFill>
                  </a:ln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916768" y="6013481"/>
                <a:ext cx="990600" cy="3048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 algn="ctr" defTabSz="457200">
                  <a:spcBef>
                    <a:spcPct val="20000"/>
                  </a:spcBef>
                  <a:buFont typeface="Arial"/>
                  <a:buNone/>
                </a:pPr>
                <a:r>
                  <a:rPr lang="en-US" sz="10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Bob McCormick</a:t>
                </a:r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2958192" y="5012026"/>
                <a:ext cx="899160" cy="1005840"/>
              </a:xfrm>
              <a:prstGeom prst="rect">
                <a:avLst/>
              </a:prstGeom>
              <a:ln w="3175" cap="sq" cmpd="sng">
                <a:solidFill>
                  <a:srgbClr val="000000"/>
                </a:solidFill>
                <a:prstDash val="solid"/>
                <a:miter lim="800000"/>
              </a:ln>
              <a:effectLst/>
            </p:spPr>
          </p:pic>
        </p:grpSp>
        <p:grpSp>
          <p:nvGrpSpPr>
            <p:cNvPr id="116" name="Group 115"/>
            <p:cNvGrpSpPr/>
            <p:nvPr/>
          </p:nvGrpSpPr>
          <p:grpSpPr>
            <a:xfrm>
              <a:off x="4054474" y="4962587"/>
              <a:ext cx="1003300" cy="1355694"/>
              <a:chOff x="4054474" y="4962587"/>
              <a:chExt cx="1003300" cy="1355694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4054474" y="4962587"/>
                <a:ext cx="1003300" cy="1276350"/>
              </a:xfrm>
              <a:prstGeom prst="rect">
                <a:avLst/>
              </a:prstGeom>
              <a:gradFill>
                <a:gsLst>
                  <a:gs pos="0">
                    <a:srgbClr val="0079C2"/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</a:gradFill>
              <a:ln>
                <a:solidFill>
                  <a:srgbClr val="005272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0079C2"/>
                    </a:solidFill>
                  </a:ln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065060" y="6013481"/>
                <a:ext cx="990600" cy="3048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 algn="ctr" defTabSz="457200">
                  <a:spcBef>
                    <a:spcPct val="20000"/>
                  </a:spcBef>
                  <a:buFont typeface="Arial"/>
                  <a:buNone/>
                </a:pPr>
                <a:r>
                  <a:rPr lang="en-US" sz="10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Kristi Moriarty</a:t>
                </a:r>
              </a:p>
            </p:txBody>
          </p:sp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4103736" y="5012026"/>
                <a:ext cx="899160" cy="1008888"/>
              </a:xfrm>
              <a:prstGeom prst="rect">
                <a:avLst/>
              </a:prstGeom>
              <a:ln w="3175" cap="sq" cmpd="sng">
                <a:solidFill>
                  <a:srgbClr val="000000"/>
                </a:solidFill>
                <a:prstDash val="solid"/>
                <a:miter lim="800000"/>
              </a:ln>
              <a:effectLst/>
            </p:spPr>
          </p:pic>
        </p:grpSp>
        <p:grpSp>
          <p:nvGrpSpPr>
            <p:cNvPr id="111" name="Group 110"/>
            <p:cNvGrpSpPr/>
            <p:nvPr/>
          </p:nvGrpSpPr>
          <p:grpSpPr>
            <a:xfrm>
              <a:off x="604309" y="3581462"/>
              <a:ext cx="1003300" cy="1281204"/>
              <a:chOff x="604309" y="3581462"/>
              <a:chExt cx="1003300" cy="1281204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604309" y="3581462"/>
                <a:ext cx="1003300" cy="1276350"/>
              </a:xfrm>
              <a:prstGeom prst="rect">
                <a:avLst/>
              </a:prstGeom>
              <a:gradFill>
                <a:gsLst>
                  <a:gs pos="0">
                    <a:srgbClr val="0079C2"/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</a:gra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0079C2"/>
                    </a:solidFill>
                  </a:ln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09600" y="4634066"/>
                <a:ext cx="990600" cy="2286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ctr" defTabSz="457200">
                  <a:spcBef>
                    <a:spcPct val="20000"/>
                  </a:spcBef>
                  <a:buFont typeface="Arial"/>
                  <a:buNone/>
                </a:pPr>
                <a:r>
                  <a:rPr lang="en-US" sz="10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Teresa Alleman</a:t>
                </a:r>
              </a:p>
            </p:txBody>
          </p:sp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 flipH="1">
                <a:off x="655680" y="3635890"/>
                <a:ext cx="899160" cy="1005840"/>
              </a:xfrm>
              <a:prstGeom prst="rect">
                <a:avLst/>
              </a:prstGeom>
              <a:ln w="3175" cap="sq" cmpd="sng">
                <a:solidFill>
                  <a:srgbClr val="000000"/>
                </a:solidFill>
                <a:prstDash val="solid"/>
                <a:miter lim="800000"/>
              </a:ln>
              <a:effectLst/>
            </p:spPr>
          </p:pic>
        </p:grpSp>
        <p:grpSp>
          <p:nvGrpSpPr>
            <p:cNvPr id="112" name="Group 111"/>
            <p:cNvGrpSpPr/>
            <p:nvPr/>
          </p:nvGrpSpPr>
          <p:grpSpPr>
            <a:xfrm>
              <a:off x="1747309" y="3581462"/>
              <a:ext cx="1003300" cy="1281204"/>
              <a:chOff x="1747309" y="3581462"/>
              <a:chExt cx="1003300" cy="1281204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1747309" y="3581462"/>
                <a:ext cx="1003300" cy="1276350"/>
              </a:xfrm>
              <a:prstGeom prst="rect">
                <a:avLst/>
              </a:prstGeom>
              <a:gradFill>
                <a:gsLst>
                  <a:gs pos="0">
                    <a:srgbClr val="0079C2"/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</a:gradFill>
              <a:ln>
                <a:solidFill>
                  <a:srgbClr val="005272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0079C2"/>
                    </a:solidFill>
                  </a:ln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752600" y="4634066"/>
                <a:ext cx="990600" cy="2286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 defTabSz="457200">
                  <a:spcBef>
                    <a:spcPct val="20000"/>
                  </a:spcBef>
                  <a:buFont typeface="Arial"/>
                  <a:buNone/>
                </a:pPr>
                <a:r>
                  <a:rPr lang="en-US" sz="10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Aaron Brooker</a:t>
                </a:r>
              </a:p>
            </p:txBody>
          </p:sp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 flipH="1">
                <a:off x="1801584" y="3635890"/>
                <a:ext cx="899160" cy="1008888"/>
              </a:xfrm>
              <a:prstGeom prst="rect">
                <a:avLst/>
              </a:prstGeom>
              <a:ln w="3175" cap="sq" cmpd="sng">
                <a:solidFill>
                  <a:srgbClr val="000000"/>
                </a:solidFill>
                <a:prstDash val="solid"/>
                <a:miter lim="800000"/>
              </a:ln>
              <a:effectLst/>
            </p:spPr>
          </p:pic>
        </p:grpSp>
        <p:grpSp>
          <p:nvGrpSpPr>
            <p:cNvPr id="117" name="Group 116"/>
            <p:cNvGrpSpPr/>
            <p:nvPr/>
          </p:nvGrpSpPr>
          <p:grpSpPr>
            <a:xfrm>
              <a:off x="5218640" y="4962587"/>
              <a:ext cx="1003300" cy="1355694"/>
              <a:chOff x="5218640" y="4962587"/>
              <a:chExt cx="1003300" cy="1355694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218640" y="4962587"/>
                <a:ext cx="1003300" cy="1276350"/>
              </a:xfrm>
              <a:prstGeom prst="rect">
                <a:avLst/>
              </a:prstGeom>
              <a:gradFill>
                <a:gsLst>
                  <a:gs pos="0">
                    <a:srgbClr val="0079C2"/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</a:gradFill>
              <a:ln>
                <a:solidFill>
                  <a:srgbClr val="005272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0079C2"/>
                    </a:solidFill>
                  </a:ln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226048" y="6013481"/>
                <a:ext cx="990600" cy="3048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 algn="ctr" defTabSz="457200">
                  <a:spcBef>
                    <a:spcPct val="20000"/>
                  </a:spcBef>
                  <a:buFont typeface="Arial"/>
                  <a:buNone/>
                </a:pPr>
                <a:r>
                  <a:rPr lang="en-US" sz="1000" dirty="0" smtClean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Emily Newes</a:t>
                </a:r>
              </a:p>
            </p:txBody>
          </p:sp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5271408" y="5012026"/>
                <a:ext cx="899160" cy="1008888"/>
              </a:xfrm>
              <a:prstGeom prst="rect">
                <a:avLst/>
              </a:prstGeom>
              <a:ln w="3175" cap="sq" cmpd="sng">
                <a:solidFill>
                  <a:srgbClr val="000000"/>
                </a:solidFill>
                <a:prstDash val="solid"/>
                <a:miter lim="800000"/>
              </a:ln>
              <a:effectLst/>
            </p:spPr>
          </p:pic>
        </p:grpSp>
        <p:pic>
          <p:nvPicPr>
            <p:cNvPr id="100" name="Picture 99" descr="NREL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581400" y="3992576"/>
              <a:ext cx="2209800" cy="57942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908300" y="825500"/>
            <a:ext cx="5626100" cy="5492781"/>
            <a:chOff x="2908300" y="825500"/>
            <a:chExt cx="5626100" cy="5492781"/>
          </a:xfrm>
        </p:grpSpPr>
        <p:grpSp>
          <p:nvGrpSpPr>
            <p:cNvPr id="108" name="Group 107"/>
            <p:cNvGrpSpPr/>
            <p:nvPr/>
          </p:nvGrpSpPr>
          <p:grpSpPr>
            <a:xfrm>
              <a:off x="7531100" y="3581462"/>
              <a:ext cx="1003300" cy="1295338"/>
              <a:chOff x="7531100" y="3581462"/>
              <a:chExt cx="1003300" cy="1295338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7531100" y="3581462"/>
                <a:ext cx="1003300" cy="1276350"/>
              </a:xfrm>
              <a:prstGeom prst="rect">
                <a:avLst/>
              </a:prstGeom>
              <a:gradFill>
                <a:gsLst>
                  <a:gs pos="0">
                    <a:srgbClr val="007833"/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rgbClr val="007833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543800" y="4634066"/>
                <a:ext cx="990600" cy="242734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normAutofit lnSpcReduction="10000"/>
              </a:bodyPr>
              <a:lstStyle/>
              <a:p>
                <a:pPr algn="ctr" defTabSz="457200">
                  <a:spcBef>
                    <a:spcPct val="20000"/>
                  </a:spcBef>
                  <a:buFont typeface="Arial"/>
                  <a:buNone/>
                </a:pPr>
                <a:r>
                  <a:rPr lang="en-US" sz="10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John Thomas</a:t>
                </a:r>
              </a:p>
            </p:txBody>
          </p:sp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7582776" y="3629087"/>
                <a:ext cx="899160" cy="1005840"/>
              </a:xfrm>
              <a:prstGeom prst="rect">
                <a:avLst/>
              </a:prstGeom>
              <a:ln w="3175" cap="sq" cmpd="sng">
                <a:solidFill>
                  <a:srgbClr val="000000"/>
                </a:solidFill>
                <a:prstDash val="solid"/>
                <a:miter lim="800000"/>
              </a:ln>
              <a:effectLst/>
            </p:spPr>
          </p:pic>
        </p:grpSp>
        <p:grpSp>
          <p:nvGrpSpPr>
            <p:cNvPr id="104" name="Group 103"/>
            <p:cNvGrpSpPr/>
            <p:nvPr/>
          </p:nvGrpSpPr>
          <p:grpSpPr>
            <a:xfrm>
              <a:off x="5222875" y="825500"/>
              <a:ext cx="1003300" cy="1347926"/>
              <a:chOff x="5222875" y="825500"/>
              <a:chExt cx="1003300" cy="1347926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222875" y="825500"/>
                <a:ext cx="1003300" cy="1276350"/>
              </a:xfrm>
              <a:prstGeom prst="rect">
                <a:avLst/>
              </a:prstGeom>
              <a:gradFill>
                <a:gsLst>
                  <a:gs pos="0">
                    <a:srgbClr val="007833"/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rgbClr val="007833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229225" y="1868626"/>
                <a:ext cx="990600" cy="3048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 algn="ctr" defTabSz="457200">
                  <a:spcBef>
                    <a:spcPct val="20000"/>
                  </a:spcBef>
                  <a:buFont typeface="Arial"/>
                  <a:buNone/>
                </a:pPr>
                <a:r>
                  <a:rPr lang="en-US" sz="10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Paul Leiby</a:t>
                </a:r>
              </a:p>
            </p:txBody>
          </p: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5274439" y="875400"/>
                <a:ext cx="899160" cy="1008888"/>
              </a:xfrm>
              <a:prstGeom prst="rect">
                <a:avLst/>
              </a:prstGeom>
              <a:ln w="3175" cap="sq" cmpd="sng">
                <a:solidFill>
                  <a:srgbClr val="000000"/>
                </a:solidFill>
                <a:prstDash val="solid"/>
                <a:miter lim="800000"/>
              </a:ln>
              <a:effectLst/>
            </p:spPr>
          </p:pic>
        </p:grpSp>
        <p:grpSp>
          <p:nvGrpSpPr>
            <p:cNvPr id="105" name="Group 104"/>
            <p:cNvGrpSpPr/>
            <p:nvPr/>
          </p:nvGrpSpPr>
          <p:grpSpPr>
            <a:xfrm>
              <a:off x="6375400" y="825500"/>
              <a:ext cx="1003300" cy="1347926"/>
              <a:chOff x="6375400" y="825500"/>
              <a:chExt cx="1003300" cy="134792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375400" y="825500"/>
                <a:ext cx="1003300" cy="1276350"/>
              </a:xfrm>
              <a:prstGeom prst="rect">
                <a:avLst/>
              </a:prstGeom>
              <a:gradFill>
                <a:gsLst>
                  <a:gs pos="0">
                    <a:srgbClr val="007833"/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rgbClr val="007833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381750" y="1868626"/>
                <a:ext cx="990600" cy="3048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 algn="ctr" defTabSz="457200">
                  <a:spcBef>
                    <a:spcPct val="20000"/>
                  </a:spcBef>
                  <a:buFont typeface="Arial"/>
                  <a:buNone/>
                </a:pPr>
                <a:r>
                  <a:rPr lang="en-US" sz="10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‘Debo Oladosu</a:t>
                </a:r>
              </a:p>
            </p:txBody>
          </p:sp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6428736" y="875400"/>
                <a:ext cx="899160" cy="1008888"/>
              </a:xfrm>
              <a:prstGeom prst="rect">
                <a:avLst/>
              </a:prstGeom>
              <a:ln w="3175" cap="sq" cmpd="sng">
                <a:solidFill>
                  <a:srgbClr val="000000"/>
                </a:solidFill>
                <a:prstDash val="solid"/>
                <a:miter lim="800000"/>
              </a:ln>
              <a:effectLst/>
            </p:spPr>
          </p:pic>
        </p:grpSp>
        <p:grpSp>
          <p:nvGrpSpPr>
            <p:cNvPr id="110" name="Group 109"/>
            <p:cNvGrpSpPr/>
            <p:nvPr/>
          </p:nvGrpSpPr>
          <p:grpSpPr>
            <a:xfrm>
              <a:off x="6324600" y="4962587"/>
              <a:ext cx="1045634" cy="1355694"/>
              <a:chOff x="6324600" y="4962587"/>
              <a:chExt cx="1045634" cy="135569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6366934" y="4962587"/>
                <a:ext cx="1003300" cy="1276350"/>
              </a:xfrm>
              <a:prstGeom prst="rect">
                <a:avLst/>
              </a:prstGeom>
              <a:gradFill>
                <a:gsLst>
                  <a:gs pos="0">
                    <a:srgbClr val="007833"/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rgbClr val="007833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324600" y="6013481"/>
                <a:ext cx="990600" cy="3048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 algn="ctr" defTabSz="457200">
                  <a:spcBef>
                    <a:spcPct val="20000"/>
                  </a:spcBef>
                  <a:buFont typeface="Arial"/>
                  <a:buNone/>
                </a:pPr>
                <a:r>
                  <a:rPr lang="en-US" sz="10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Brian West </a:t>
                </a:r>
              </a:p>
            </p:txBody>
          </p:sp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6422568" y="5012026"/>
                <a:ext cx="899160" cy="1008888"/>
              </a:xfrm>
              <a:prstGeom prst="rect">
                <a:avLst/>
              </a:prstGeom>
              <a:ln w="3175" cap="sq" cmpd="sng">
                <a:solidFill>
                  <a:srgbClr val="000000"/>
                </a:solidFill>
                <a:prstDash val="solid"/>
                <a:miter lim="800000"/>
              </a:ln>
              <a:effectLst/>
            </p:spPr>
          </p:pic>
        </p:grpSp>
        <p:grpSp>
          <p:nvGrpSpPr>
            <p:cNvPr id="103" name="Group 102"/>
            <p:cNvGrpSpPr/>
            <p:nvPr/>
          </p:nvGrpSpPr>
          <p:grpSpPr>
            <a:xfrm>
              <a:off x="4064000" y="825500"/>
              <a:ext cx="1003300" cy="1347926"/>
              <a:chOff x="4064000" y="825500"/>
              <a:chExt cx="1003300" cy="1347926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064000" y="825500"/>
                <a:ext cx="1003300" cy="1276350"/>
              </a:xfrm>
              <a:prstGeom prst="rect">
                <a:avLst/>
              </a:prstGeom>
              <a:gradFill>
                <a:gsLst>
                  <a:gs pos="0">
                    <a:srgbClr val="007833"/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rgbClr val="007833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070350" y="1868626"/>
                <a:ext cx="990600" cy="3048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 algn="ctr" defTabSz="457200">
                  <a:spcBef>
                    <a:spcPct val="20000"/>
                  </a:spcBef>
                  <a:buFont typeface="Arial"/>
                  <a:buNone/>
                </a:pPr>
                <a:r>
                  <a:rPr lang="en-US" sz="1000" dirty="0" smtClean="0">
                    <a:solidFill>
                      <a:schemeClr val="bg1"/>
                    </a:solidFill>
                    <a:latin typeface="Arial Narrow"/>
                    <a:cs typeface="Arial Narrow"/>
                  </a:rPr>
                  <a:t>Mike Kass</a:t>
                </a:r>
              </a:p>
            </p:txBody>
          </p:sp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4119336" y="875400"/>
                <a:ext cx="899160" cy="1008888"/>
              </a:xfrm>
              <a:prstGeom prst="rect">
                <a:avLst/>
              </a:prstGeom>
              <a:ln w="3175" cap="sq" cmpd="sng">
                <a:solidFill>
                  <a:srgbClr val="000000"/>
                </a:solidFill>
                <a:prstDash val="solid"/>
                <a:miter lim="800000"/>
              </a:ln>
              <a:effectLst/>
            </p:spPr>
          </p:pic>
        </p:grpSp>
        <p:grpSp>
          <p:nvGrpSpPr>
            <p:cNvPr id="122" name="Group 121"/>
            <p:cNvGrpSpPr/>
            <p:nvPr/>
          </p:nvGrpSpPr>
          <p:grpSpPr>
            <a:xfrm>
              <a:off x="7531100" y="4962587"/>
              <a:ext cx="1003300" cy="1355694"/>
              <a:chOff x="7531100" y="4962587"/>
              <a:chExt cx="1003300" cy="1355694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7531100" y="4962587"/>
                <a:ext cx="1003300" cy="1276350"/>
              </a:xfrm>
              <a:prstGeom prst="rect">
                <a:avLst/>
              </a:prstGeom>
              <a:gradFill>
                <a:gsLst>
                  <a:gs pos="0">
                    <a:srgbClr val="007833"/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rgbClr val="007833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533216" y="6013481"/>
                <a:ext cx="990600" cy="3048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 algn="ctr" defTabSz="457200">
                  <a:spcBef>
                    <a:spcPct val="20000"/>
                  </a:spcBef>
                  <a:buFont typeface="Arial"/>
                  <a:buNone/>
                </a:pPr>
                <a:r>
                  <a:rPr lang="en-US" sz="10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Rocio </a:t>
                </a:r>
                <a:r>
                  <a:rPr lang="en-US" sz="1000" dirty="0" smtClean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Uria</a:t>
                </a:r>
                <a:r>
                  <a:rPr lang="en-US" sz="10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-Martinez</a:t>
                </a:r>
              </a:p>
            </p:txBody>
          </p:sp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7584624" y="5012026"/>
                <a:ext cx="899160" cy="1008888"/>
              </a:xfrm>
              <a:prstGeom prst="rect">
                <a:avLst/>
              </a:prstGeom>
              <a:ln w="3175" cap="sq" cmpd="sng">
                <a:solidFill>
                  <a:srgbClr val="000000"/>
                </a:solidFill>
                <a:prstDash val="solid"/>
                <a:miter lim="800000"/>
              </a:ln>
              <a:effectLst/>
            </p:spPr>
          </p:pic>
        </p:grpSp>
        <p:grpSp>
          <p:nvGrpSpPr>
            <p:cNvPr id="102" name="Group 101"/>
            <p:cNvGrpSpPr/>
            <p:nvPr/>
          </p:nvGrpSpPr>
          <p:grpSpPr>
            <a:xfrm>
              <a:off x="2908300" y="825500"/>
              <a:ext cx="1003300" cy="1347926"/>
              <a:chOff x="2908300" y="825500"/>
              <a:chExt cx="1003300" cy="1347926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2908300" y="825500"/>
                <a:ext cx="1003300" cy="1276350"/>
              </a:xfrm>
              <a:prstGeom prst="rect">
                <a:avLst/>
              </a:prstGeom>
              <a:gradFill>
                <a:gsLst>
                  <a:gs pos="0">
                    <a:srgbClr val="007833"/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rgbClr val="007833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914650" y="1868626"/>
                <a:ext cx="990600" cy="3048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 algn="ctr" defTabSz="457200">
                  <a:spcBef>
                    <a:spcPct val="20000"/>
                  </a:spcBef>
                </a:pPr>
                <a:r>
                  <a:rPr lang="en-US" sz="10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Shean Huff </a:t>
                </a:r>
              </a:p>
            </p:txBody>
          </p:sp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2958912" y="875400"/>
                <a:ext cx="899160" cy="1005840"/>
              </a:xfrm>
              <a:prstGeom prst="rect">
                <a:avLst/>
              </a:prstGeom>
              <a:noFill/>
              <a:ln w="3175" cmpd="sng">
                <a:solidFill>
                  <a:srgbClr val="000000"/>
                </a:solidFill>
              </a:ln>
            </p:spPr>
          </p:pic>
        </p:grpSp>
        <p:pic>
          <p:nvPicPr>
            <p:cNvPr id="101" name="Picture 100" descr="ORNL Two-line_color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724400" y="2743200"/>
              <a:ext cx="2423544" cy="583225"/>
            </a:xfrm>
            <a:prstGeom prst="rect">
              <a:avLst/>
            </a:prstGeom>
          </p:spPr>
        </p:pic>
        <p:grpSp>
          <p:nvGrpSpPr>
            <p:cNvPr id="121" name="Group 120"/>
            <p:cNvGrpSpPr/>
            <p:nvPr/>
          </p:nvGrpSpPr>
          <p:grpSpPr>
            <a:xfrm>
              <a:off x="7531100" y="825500"/>
              <a:ext cx="1003300" cy="1347926"/>
              <a:chOff x="7531100" y="825500"/>
              <a:chExt cx="1003300" cy="1347926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7531100" y="825500"/>
                <a:ext cx="1003300" cy="1276350"/>
              </a:xfrm>
              <a:prstGeom prst="rect">
                <a:avLst/>
              </a:prstGeom>
              <a:gradFill>
                <a:gsLst>
                  <a:gs pos="0">
                    <a:srgbClr val="007833"/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rgbClr val="007833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 flipH="1">
                <a:off x="7581720" y="875400"/>
                <a:ext cx="899160" cy="1008888"/>
              </a:xfrm>
              <a:prstGeom prst="rect">
                <a:avLst/>
              </a:prstGeom>
              <a:ln w="3175" cap="sq" cmpd="sng">
                <a:solidFill>
                  <a:srgbClr val="000000"/>
                </a:solidFill>
                <a:prstDash val="solid"/>
                <a:miter lim="800000"/>
              </a:ln>
              <a:effectLst/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7537450" y="1868626"/>
                <a:ext cx="990600" cy="3048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 algn="ctr" defTabSz="457200">
                  <a:spcBef>
                    <a:spcPct val="20000"/>
                  </a:spcBef>
                  <a:buFont typeface="Arial"/>
                  <a:buNone/>
                </a:pPr>
                <a:r>
                  <a:rPr lang="en-US" sz="10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Jim Szybist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7531100" y="2202391"/>
              <a:ext cx="1003300" cy="1276350"/>
              <a:chOff x="7531100" y="2202391"/>
              <a:chExt cx="1003300" cy="127635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7531100" y="2202391"/>
                <a:ext cx="1003300" cy="1276350"/>
              </a:xfrm>
              <a:prstGeom prst="rect">
                <a:avLst/>
              </a:prstGeom>
              <a:gradFill>
                <a:gsLst>
                  <a:gs pos="0">
                    <a:srgbClr val="007833"/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</a:gradFill>
              <a:ln>
                <a:solidFill>
                  <a:srgbClr val="007833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543800" y="3249384"/>
                <a:ext cx="990600" cy="2286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ctr" defTabSz="457200">
                  <a:spcBef>
                    <a:spcPct val="20000"/>
                  </a:spcBef>
                  <a:buFont typeface="Arial"/>
                  <a:buNone/>
                </a:pPr>
                <a:r>
                  <a:rPr lang="en-US" sz="1000" dirty="0">
                    <a:solidFill>
                      <a:schemeClr val="bg1"/>
                    </a:solidFill>
                    <a:latin typeface="Arial Narrow"/>
                    <a:cs typeface="Arial Narrow"/>
                  </a:rPr>
                  <a:t>Tim Theiss</a:t>
                </a: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7582012" y="2244183"/>
                <a:ext cx="899160" cy="1008888"/>
              </a:xfrm>
              <a:prstGeom prst="rect">
                <a:avLst/>
              </a:prstGeom>
              <a:ln w="3175" cap="sq" cmpd="sng">
                <a:solidFill>
                  <a:srgbClr val="000000"/>
                </a:solidFill>
                <a:prstDash val="solid"/>
                <a:miter lim="800000"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xmlns="" val="98446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68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Background on Fuel Octane Number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3429000"/>
            <a:ext cx="8458200" cy="2895600"/>
          </a:xfrm>
        </p:spPr>
        <p:txBody>
          <a:bodyPr/>
          <a:lstStyle/>
          <a:p>
            <a:r>
              <a:rPr lang="en-US" sz="2000" dirty="0"/>
              <a:t>Octane is measured by RON (research octane number); MON (motor octane number) and AKI (anti-knock index) which is the average of RON + MON</a:t>
            </a:r>
          </a:p>
          <a:p>
            <a:pPr lvl="1"/>
            <a:r>
              <a:rPr lang="en-US" sz="1800" dirty="0"/>
              <a:t>Isooctane has an AKI, RON and MON of 100</a:t>
            </a:r>
          </a:p>
          <a:p>
            <a:r>
              <a:rPr lang="en-US" sz="2000" dirty="0"/>
              <a:t>For modern technology engines, RON is the better measure of knock </a:t>
            </a:r>
            <a:r>
              <a:rPr lang="en-US" sz="2000" dirty="0" smtClean="0"/>
              <a:t>prevention</a:t>
            </a:r>
          </a:p>
          <a:p>
            <a:r>
              <a:rPr lang="en-US" sz="2000" dirty="0" smtClean="0"/>
              <a:t>Fuel octane number can be changed by using different octane petroleum or ethanol concentration</a:t>
            </a:r>
          </a:p>
          <a:p>
            <a:r>
              <a:rPr lang="en-US" sz="2000" dirty="0"/>
              <a:t>Higher octane </a:t>
            </a:r>
            <a:r>
              <a:rPr lang="en-US" sz="2000" dirty="0" smtClean="0"/>
              <a:t>number allows </a:t>
            </a:r>
            <a:r>
              <a:rPr lang="en-US" sz="2000" dirty="0"/>
              <a:t>for more aggressive engine design, which can improve </a:t>
            </a:r>
            <a:r>
              <a:rPr lang="en-US" sz="2000" dirty="0" smtClean="0"/>
              <a:t>efficiency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96335" y="841397"/>
            <a:ext cx="8544278" cy="2282803"/>
            <a:chOff x="430558" y="525852"/>
            <a:chExt cx="8307120" cy="2282803"/>
          </a:xfrm>
        </p:grpSpPr>
        <p:grpSp>
          <p:nvGrpSpPr>
            <p:cNvPr id="5" name="Group 4"/>
            <p:cNvGrpSpPr/>
            <p:nvPr/>
          </p:nvGrpSpPr>
          <p:grpSpPr>
            <a:xfrm>
              <a:off x="430558" y="1163441"/>
              <a:ext cx="8161593" cy="1645214"/>
              <a:chOff x="500894" y="776593"/>
              <a:chExt cx="8161593" cy="164521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2178718" y="776593"/>
                <a:ext cx="1676400" cy="1609935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500894" y="812056"/>
                <a:ext cx="1618656" cy="1554480"/>
              </a:xfrm>
              <a:prstGeom prst="rect">
                <a:avLst/>
              </a:prstGeom>
            </p:spPr>
          </p:pic>
          <p:cxnSp>
            <p:nvCxnSpPr>
              <p:cNvPr id="12" name="Straight Arrow Connector 11"/>
              <p:cNvCxnSpPr/>
              <p:nvPr/>
            </p:nvCxnSpPr>
            <p:spPr>
              <a:xfrm>
                <a:off x="5683917" y="1581560"/>
                <a:ext cx="1143000" cy="0"/>
              </a:xfrm>
              <a:prstGeom prst="straightConnector1">
                <a:avLst/>
              </a:prstGeom>
              <a:ln w="136525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3866665" y="776593"/>
                <a:ext cx="1676399" cy="1609934"/>
              </a:xfrm>
              <a:prstGeom prst="rect">
                <a:avLst/>
              </a:prstGeom>
            </p:spPr>
          </p:pic>
          <p:grpSp>
            <p:nvGrpSpPr>
              <p:cNvPr id="14" name="Group 13"/>
              <p:cNvGrpSpPr/>
              <p:nvPr/>
            </p:nvGrpSpPr>
            <p:grpSpPr>
              <a:xfrm>
                <a:off x="6986088" y="811873"/>
                <a:ext cx="1676399" cy="1609934"/>
                <a:chOff x="6986088" y="811874"/>
                <a:chExt cx="1676399" cy="1609934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86088" y="811874"/>
                  <a:ext cx="1676399" cy="1609934"/>
                </a:xfrm>
                <a:prstGeom prst="rect">
                  <a:avLst/>
                </a:prstGeom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7217376" y="1300563"/>
                  <a:ext cx="1300336" cy="846386"/>
                </a:xfrm>
                <a:prstGeom prst="rect">
                  <a:avLst/>
                </a:prstGeom>
                <a:solidFill>
                  <a:srgbClr val="FEE01C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4900" b="1" dirty="0" smtClean="0">
                      <a:solidFill>
                        <a:srgbClr val="000000"/>
                      </a:solidFill>
                    </a:rPr>
                    <a:t>95</a:t>
                  </a:r>
                  <a:endParaRPr lang="en-US" sz="49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7138381" y="1037301"/>
                  <a:ext cx="1389396" cy="323165"/>
                </a:xfrm>
                <a:prstGeom prst="rect">
                  <a:avLst/>
                </a:prstGeom>
                <a:solidFill>
                  <a:srgbClr val="FEE01C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600" b="1" dirty="0" smtClean="0"/>
                    <a:t>MINIMUM OCTANE RATING</a:t>
                  </a:r>
                </a:p>
                <a:p>
                  <a:pPr algn="ctr">
                    <a:buNone/>
                  </a:pPr>
                  <a:r>
                    <a:rPr lang="en-US" sz="900" b="1" dirty="0" smtClean="0">
                      <a:latin typeface="Arial Black" pitchFamily="34" charset="0"/>
                    </a:rPr>
                    <a:t>(R+M)/2 METHOD</a:t>
                  </a:r>
                  <a:endParaRPr lang="en-US" sz="900" b="1" dirty="0">
                    <a:latin typeface="Arial Black" pitchFamily="34" charset="0"/>
                  </a:endParaRPr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6782659" y="525852"/>
              <a:ext cx="1955019" cy="923330"/>
            </a:xfrm>
            <a:prstGeom prst="rect">
              <a:avLst/>
            </a:prstGeom>
            <a:solidFill>
              <a:srgbClr val="006C3A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b="1" dirty="0" smtClean="0">
                  <a:solidFill>
                    <a:schemeClr val="bg1"/>
                  </a:solidFill>
                  <a:latin typeface="Arial Black" pitchFamily="34" charset="0"/>
                </a:rPr>
                <a:t>RENEWABLE SUPER PREMIUM *</a:t>
              </a:r>
              <a:endParaRPr lang="en-US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22154" y="936303"/>
              <a:ext cx="1375983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b="1" dirty="0" smtClean="0">
                  <a:solidFill>
                    <a:schemeClr val="bg1"/>
                  </a:solidFill>
                  <a:latin typeface="Arial Black" pitchFamily="34" charset="0"/>
                </a:rPr>
                <a:t>PREMIUM</a:t>
              </a:r>
              <a:endParaRPr lang="en-US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34663" y="922191"/>
              <a:ext cx="1375528" cy="369332"/>
            </a:xfrm>
            <a:prstGeom prst="rect">
              <a:avLst/>
            </a:prstGeom>
            <a:solidFill>
              <a:srgbClr val="0033CC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b="1" dirty="0" smtClean="0">
                  <a:solidFill>
                    <a:schemeClr val="bg1"/>
                  </a:solidFill>
                  <a:latin typeface="Arial Black" pitchFamily="34" charset="0"/>
                </a:rPr>
                <a:t>PLUS</a:t>
              </a:r>
              <a:endParaRPr lang="en-US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6275" y="915135"/>
              <a:ext cx="1397718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b="1" dirty="0" smtClean="0">
                  <a:solidFill>
                    <a:srgbClr val="0033CC"/>
                  </a:solidFill>
                  <a:latin typeface="Arial Black" pitchFamily="34" charset="0"/>
                </a:rPr>
                <a:t>REGULAR</a:t>
              </a:r>
              <a:endParaRPr lang="en-US" b="1" dirty="0">
                <a:solidFill>
                  <a:srgbClr val="0033CC"/>
                </a:solidFill>
                <a:latin typeface="Arial Black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81000" y="3048000"/>
            <a:ext cx="1524000" cy="304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RON 91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33600" y="3048000"/>
            <a:ext cx="1524000" cy="304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RON 93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86200" y="3048000"/>
            <a:ext cx="1524000" cy="304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RON 95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86600" y="3048000"/>
            <a:ext cx="1524000" cy="304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RON 100</a:t>
            </a:r>
          </a:p>
        </p:txBody>
      </p:sp>
    </p:spTree>
    <p:extLst>
      <p:ext uri="{BB962C8B-B14F-4D97-AF65-F5344CB8AC3E}">
        <p14:creationId xmlns:p14="http://schemas.microsoft.com/office/powerpoint/2010/main" xmlns="" val="18690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777113" cy="58849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Motivation for High-Octane, Mid-Level Ethanol Blends</a:t>
            </a:r>
          </a:p>
        </p:txBody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>
          <a:xfrm>
            <a:off x="228600" y="762000"/>
            <a:ext cx="3505200" cy="5105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576263" algn="l"/>
              </a:tabLst>
            </a:pPr>
            <a:r>
              <a:rPr lang="en-US" dirty="0" smtClean="0"/>
              <a:t>Ethanol has 2/3 energy density of gasoline but high octane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576263" algn="l"/>
              </a:tabLst>
            </a:pPr>
            <a:r>
              <a:rPr lang="en-US" dirty="0" smtClean="0"/>
              <a:t>Non-linear influence of ethanol content </a:t>
            </a:r>
            <a:r>
              <a:rPr lang="en-US" dirty="0" smtClean="0">
                <a:sym typeface="Wingdings"/>
              </a:rPr>
              <a:t> most benefit at lower levels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576263" algn="l"/>
              </a:tabLst>
            </a:pPr>
            <a:r>
              <a:rPr lang="en-US" dirty="0" smtClean="0"/>
              <a:t>Efficiency gains have been demonstrated in </a:t>
            </a:r>
            <a:r>
              <a:rPr lang="en-US" u="sng" dirty="0" smtClean="0"/>
              <a:t>research studies </a:t>
            </a:r>
            <a:r>
              <a:rPr lang="en-US" dirty="0" smtClean="0"/>
              <a:t>at ORNL, Ford &amp; others</a:t>
            </a:r>
          </a:p>
          <a:p>
            <a:pPr>
              <a:spcBef>
                <a:spcPts val="300"/>
              </a:spcBef>
              <a:spcAft>
                <a:spcPts val="600"/>
              </a:spcAft>
              <a:tabLst>
                <a:tab pos="576263" algn="l"/>
              </a:tabLst>
            </a:pPr>
            <a:r>
              <a:rPr lang="en-US" dirty="0">
                <a:solidFill>
                  <a:srgbClr val="000000"/>
                </a:solidFill>
              </a:rPr>
              <a:t>Optimum blend likely </a:t>
            </a:r>
            <a:r>
              <a:rPr lang="en-US" dirty="0" smtClean="0">
                <a:solidFill>
                  <a:srgbClr val="000000"/>
                </a:solidFill>
              </a:rPr>
              <a:t>20-</a:t>
            </a:r>
            <a:r>
              <a:rPr lang="en-US" dirty="0">
                <a:solidFill>
                  <a:srgbClr val="000000"/>
                </a:solidFill>
              </a:rPr>
              <a:t>40% ethanol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non-linear benefit of higher octane vs. linear decrease in energy density</a:t>
            </a:r>
            <a:endParaRPr lang="en-US" b="1" dirty="0">
              <a:solidFill>
                <a:srgbClr val="00853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715000"/>
            <a:ext cx="8458200" cy="533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Define “Renewable Super Premium” as</a:t>
            </a:r>
            <a:r>
              <a:rPr kumimoji="0" lang="en-US" sz="2323" b="1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RON ~ 100 with 25-40% ethanol </a:t>
            </a: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33800" y="1171576"/>
            <a:ext cx="5257800" cy="4086224"/>
            <a:chOff x="5135327" y="1095375"/>
            <a:chExt cx="3970573" cy="324802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327" y="1095375"/>
              <a:ext cx="3970573" cy="3248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264475" y="2857414"/>
              <a:ext cx="1265980" cy="4770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Low-Octane BOB  </a:t>
              </a:r>
            </a:p>
            <a:p>
              <a:pPr>
                <a:buNone/>
              </a:pPr>
              <a:r>
                <a:rPr 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Regular Gasoline</a:t>
              </a:r>
            </a:p>
            <a:p>
              <a:pPr>
                <a:buNone/>
              </a:pPr>
              <a:r>
                <a:rPr 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Premium Gasoline    </a:t>
              </a:r>
              <a:endPara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788944" y="2845594"/>
              <a:ext cx="1795463" cy="2381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Double Bracket 5"/>
          <p:cNvSpPr/>
          <p:nvPr/>
        </p:nvSpPr>
        <p:spPr>
          <a:xfrm>
            <a:off x="5715000" y="2286000"/>
            <a:ext cx="533400" cy="152400"/>
          </a:xfrm>
          <a:prstGeom prst="bracketPair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RSP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4996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6096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Considering the Viability of Renewable Super Premium</a:t>
            </a:r>
            <a:endParaRPr lang="en-US" sz="2700" dirty="0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xmlns="" val="3112862975"/>
              </p:ext>
            </p:extLst>
          </p:nvPr>
        </p:nvGraphicFramePr>
        <p:xfrm>
          <a:off x="2366730" y="3558468"/>
          <a:ext cx="662487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Hexagon 2"/>
          <p:cNvSpPr/>
          <p:nvPr/>
        </p:nvSpPr>
        <p:spPr>
          <a:xfrm>
            <a:off x="2209800" y="2057400"/>
            <a:ext cx="1905000" cy="1524000"/>
          </a:xfrm>
          <a:prstGeom prst="hexagon">
            <a:avLst>
              <a:gd name="adj" fmla="val 28030"/>
              <a:gd name="vf" fmla="val 115470"/>
            </a:avLst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Knock Resistance</a:t>
            </a:r>
            <a:endParaRPr lang="en-US" sz="1600" dirty="0"/>
          </a:p>
        </p:txBody>
      </p:sp>
      <p:sp>
        <p:nvSpPr>
          <p:cNvPr id="10" name="Hexagon 9"/>
          <p:cNvSpPr/>
          <p:nvPr/>
        </p:nvSpPr>
        <p:spPr>
          <a:xfrm>
            <a:off x="6934200" y="2057400"/>
            <a:ext cx="1828800" cy="1524000"/>
          </a:xfrm>
          <a:prstGeom prst="hexagon">
            <a:avLst>
              <a:gd name="adj" fmla="val 28030"/>
              <a:gd name="vf" fmla="val 115470"/>
            </a:avLst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Low-Cost</a:t>
            </a:r>
          </a:p>
          <a:p>
            <a:pPr algn="ctr"/>
            <a:r>
              <a:rPr lang="en-US" sz="1600" dirty="0" err="1" smtClean="0"/>
              <a:t>Blendstocks</a:t>
            </a:r>
            <a:endParaRPr lang="en-US" sz="1600" dirty="0"/>
          </a:p>
        </p:txBody>
      </p:sp>
      <p:sp>
        <p:nvSpPr>
          <p:cNvPr id="11" name="Hexagon 10"/>
          <p:cNvSpPr/>
          <p:nvPr/>
        </p:nvSpPr>
        <p:spPr>
          <a:xfrm>
            <a:off x="4419600" y="2057400"/>
            <a:ext cx="1981200" cy="1524000"/>
          </a:xfrm>
          <a:prstGeom prst="hexagon">
            <a:avLst>
              <a:gd name="adj" fmla="val 28030"/>
              <a:gd name="vf" fmla="val 115470"/>
            </a:avLst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Existing</a:t>
            </a:r>
          </a:p>
          <a:p>
            <a:pPr algn="ctr"/>
            <a:r>
              <a:rPr lang="en-US" sz="1600" dirty="0" smtClean="0"/>
              <a:t>Infrastructure</a:t>
            </a:r>
            <a:endParaRPr lang="en-US" sz="1600" dirty="0"/>
          </a:p>
        </p:txBody>
      </p:sp>
      <p:sp>
        <p:nvSpPr>
          <p:cNvPr id="12" name="Hexagon 11"/>
          <p:cNvSpPr/>
          <p:nvPr/>
        </p:nvSpPr>
        <p:spPr>
          <a:xfrm>
            <a:off x="5791200" y="1371600"/>
            <a:ext cx="1752600" cy="1447800"/>
          </a:xfrm>
          <a:prstGeom prst="hexagon">
            <a:avLst>
              <a:gd name="adj" fmla="val 28030"/>
              <a:gd name="vf" fmla="val 115470"/>
            </a:avLst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Refinery Impact</a:t>
            </a:r>
            <a:endParaRPr lang="en-US" sz="1600" dirty="0"/>
          </a:p>
        </p:txBody>
      </p:sp>
      <p:sp>
        <p:nvSpPr>
          <p:cNvPr id="13" name="Hexagon 12"/>
          <p:cNvSpPr/>
          <p:nvPr/>
        </p:nvSpPr>
        <p:spPr>
          <a:xfrm>
            <a:off x="3352800" y="1371600"/>
            <a:ext cx="1828800" cy="1447800"/>
          </a:xfrm>
          <a:prstGeom prst="hexagon">
            <a:avLst>
              <a:gd name="adj" fmla="val 28030"/>
              <a:gd name="vf" fmla="val 115470"/>
            </a:avLst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Existing Flex-Fuel Vehicles</a:t>
            </a:r>
            <a:endParaRPr lang="en-US" sz="1600" dirty="0"/>
          </a:p>
        </p:txBody>
      </p:sp>
      <p:sp>
        <p:nvSpPr>
          <p:cNvPr id="14" name="Freeform 13"/>
          <p:cNvSpPr/>
          <p:nvPr/>
        </p:nvSpPr>
        <p:spPr>
          <a:xfrm>
            <a:off x="304801" y="685800"/>
            <a:ext cx="1828799" cy="2590800"/>
          </a:xfrm>
          <a:custGeom>
            <a:avLst/>
            <a:gdLst>
              <a:gd name="connsiteX0" fmla="*/ 0 w 2652117"/>
              <a:gd name="connsiteY0" fmla="*/ 0 h 1856482"/>
              <a:gd name="connsiteX1" fmla="*/ 1723876 w 2652117"/>
              <a:gd name="connsiteY1" fmla="*/ 0 h 1856482"/>
              <a:gd name="connsiteX2" fmla="*/ 2652117 w 2652117"/>
              <a:gd name="connsiteY2" fmla="*/ 928241 h 1856482"/>
              <a:gd name="connsiteX3" fmla="*/ 1723876 w 2652117"/>
              <a:gd name="connsiteY3" fmla="*/ 1856482 h 1856482"/>
              <a:gd name="connsiteX4" fmla="*/ 0 w 2652117"/>
              <a:gd name="connsiteY4" fmla="*/ 1856482 h 1856482"/>
              <a:gd name="connsiteX5" fmla="*/ 928241 w 2652117"/>
              <a:gd name="connsiteY5" fmla="*/ 928241 h 1856482"/>
              <a:gd name="connsiteX6" fmla="*/ 0 w 2652117"/>
              <a:gd name="connsiteY6" fmla="*/ 0 h 185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2117" h="1856482">
                <a:moveTo>
                  <a:pt x="2652116" y="0"/>
                </a:moveTo>
                <a:lnTo>
                  <a:pt x="2652116" y="1206713"/>
                </a:lnTo>
                <a:lnTo>
                  <a:pt x="1326059" y="1856482"/>
                </a:lnTo>
                <a:lnTo>
                  <a:pt x="1" y="1206713"/>
                </a:lnTo>
                <a:lnTo>
                  <a:pt x="1" y="0"/>
                </a:lnTo>
                <a:lnTo>
                  <a:pt x="1326059" y="649769"/>
                </a:lnTo>
                <a:lnTo>
                  <a:pt x="2652116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4606" tIns="942846" rIns="14605" bIns="942847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Stakeholder Engagement</a:t>
            </a:r>
            <a:endParaRPr lang="en-US" sz="23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304800" y="2362200"/>
            <a:ext cx="1828799" cy="2590800"/>
          </a:xfrm>
          <a:custGeom>
            <a:avLst/>
            <a:gdLst>
              <a:gd name="connsiteX0" fmla="*/ 0 w 2652117"/>
              <a:gd name="connsiteY0" fmla="*/ 0 h 1856482"/>
              <a:gd name="connsiteX1" fmla="*/ 1723876 w 2652117"/>
              <a:gd name="connsiteY1" fmla="*/ 0 h 1856482"/>
              <a:gd name="connsiteX2" fmla="*/ 2652117 w 2652117"/>
              <a:gd name="connsiteY2" fmla="*/ 928241 h 1856482"/>
              <a:gd name="connsiteX3" fmla="*/ 1723876 w 2652117"/>
              <a:gd name="connsiteY3" fmla="*/ 1856482 h 1856482"/>
              <a:gd name="connsiteX4" fmla="*/ 0 w 2652117"/>
              <a:gd name="connsiteY4" fmla="*/ 1856482 h 1856482"/>
              <a:gd name="connsiteX5" fmla="*/ 928241 w 2652117"/>
              <a:gd name="connsiteY5" fmla="*/ 928241 h 1856482"/>
              <a:gd name="connsiteX6" fmla="*/ 0 w 2652117"/>
              <a:gd name="connsiteY6" fmla="*/ 0 h 185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2117" h="1856482">
                <a:moveTo>
                  <a:pt x="2652116" y="0"/>
                </a:moveTo>
                <a:lnTo>
                  <a:pt x="2652116" y="1206713"/>
                </a:lnTo>
                <a:lnTo>
                  <a:pt x="1326059" y="1856482"/>
                </a:lnTo>
                <a:lnTo>
                  <a:pt x="1" y="1206713"/>
                </a:lnTo>
                <a:lnTo>
                  <a:pt x="1" y="0"/>
                </a:lnTo>
                <a:lnTo>
                  <a:pt x="1326059" y="649769"/>
                </a:lnTo>
                <a:lnTo>
                  <a:pt x="2652116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4606" tIns="942846" rIns="14605" bIns="942847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Barriers &amp; Opportunities</a:t>
            </a:r>
            <a:endParaRPr lang="en-US" sz="23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304800" y="4038600"/>
            <a:ext cx="1828799" cy="2590800"/>
          </a:xfrm>
          <a:custGeom>
            <a:avLst/>
            <a:gdLst>
              <a:gd name="connsiteX0" fmla="*/ 0 w 2652117"/>
              <a:gd name="connsiteY0" fmla="*/ 0 h 1856482"/>
              <a:gd name="connsiteX1" fmla="*/ 1723876 w 2652117"/>
              <a:gd name="connsiteY1" fmla="*/ 0 h 1856482"/>
              <a:gd name="connsiteX2" fmla="*/ 2652117 w 2652117"/>
              <a:gd name="connsiteY2" fmla="*/ 928241 h 1856482"/>
              <a:gd name="connsiteX3" fmla="*/ 1723876 w 2652117"/>
              <a:gd name="connsiteY3" fmla="*/ 1856482 h 1856482"/>
              <a:gd name="connsiteX4" fmla="*/ 0 w 2652117"/>
              <a:gd name="connsiteY4" fmla="*/ 1856482 h 1856482"/>
              <a:gd name="connsiteX5" fmla="*/ 928241 w 2652117"/>
              <a:gd name="connsiteY5" fmla="*/ 928241 h 1856482"/>
              <a:gd name="connsiteX6" fmla="*/ 0 w 2652117"/>
              <a:gd name="connsiteY6" fmla="*/ 0 h 185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2117" h="1856482">
                <a:moveTo>
                  <a:pt x="2652116" y="0"/>
                </a:moveTo>
                <a:lnTo>
                  <a:pt x="2652116" y="1206713"/>
                </a:lnTo>
                <a:lnTo>
                  <a:pt x="1326059" y="1856482"/>
                </a:lnTo>
                <a:lnTo>
                  <a:pt x="1" y="1206713"/>
                </a:lnTo>
                <a:lnTo>
                  <a:pt x="1" y="0"/>
                </a:lnTo>
                <a:lnTo>
                  <a:pt x="1326059" y="649769"/>
                </a:lnTo>
                <a:lnTo>
                  <a:pt x="2652116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4606" tIns="942846" rIns="14605" bIns="942847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Information for Decision-Makers</a:t>
            </a:r>
            <a:endParaRPr lang="en-US" sz="2300" kern="1200" dirty="0"/>
          </a:p>
        </p:txBody>
      </p:sp>
    </p:spTree>
    <p:extLst>
      <p:ext uri="{BB962C8B-B14F-4D97-AF65-F5344CB8AC3E}">
        <p14:creationId xmlns:p14="http://schemas.microsoft.com/office/powerpoint/2010/main" xmlns="" val="33618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/>
          <p:cNvGrpSpPr/>
          <p:nvPr/>
        </p:nvGrpSpPr>
        <p:grpSpPr>
          <a:xfrm>
            <a:off x="5704864" y="803562"/>
            <a:ext cx="3338324" cy="3058224"/>
            <a:chOff x="4538557" y="2286000"/>
            <a:chExt cx="3338324" cy="3058224"/>
          </a:xfrm>
        </p:grpSpPr>
        <p:pic>
          <p:nvPicPr>
            <p:cNvPr id="12" name="Picture 3" descr="C:\Wagner T5400\FY 2010\DOE 2010\Combustion Meeting 2010 - USCAR\Old\BTE Example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4538557" y="2286000"/>
              <a:ext cx="3338324" cy="3058224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538557" y="2330604"/>
              <a:ext cx="300665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300" b="1" dirty="0" smtClean="0">
                  <a:latin typeface="Calibri" pitchFamily="34" charset="0"/>
                </a:rPr>
                <a:t>Efficiency Contours for Light-Duty Engine</a:t>
              </a:r>
              <a:endParaRPr lang="en-US" sz="1300" b="1" dirty="0">
                <a:latin typeface="Calibri" pitchFamily="34" charset="0"/>
              </a:endParaRPr>
            </a:p>
          </p:txBody>
        </p:sp>
      </p:grpSp>
      <p:pic>
        <p:nvPicPr>
          <p:cNvPr id="31" name="Picture 5" descr="C:\Wagner T5400\FY 2010\DOE 2010\Combustion Meeting 2010 - USCAR\Old\GM BTE FTP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10199" y="803562"/>
            <a:ext cx="3633221" cy="322953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400110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latin typeface="+mj-lt"/>
              </a:rPr>
              <a:t>Higher Octane Fuel Enables Both Engine and Vehicle Efficiency Gains</a:t>
            </a:r>
            <a:endParaRPr lang="en-US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914400"/>
            <a:ext cx="5137440" cy="5334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800" dirty="0" smtClean="0"/>
              <a:t>Many drive cycles do not coincide with engine’s most efficient operating range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Engine based technologies can improve the maximum efficiency</a:t>
            </a: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1800" dirty="0" smtClean="0"/>
              <a:t>Vehicle based technologies can shift engine drive-cycle demands to higher efficiency region</a:t>
            </a:r>
          </a:p>
          <a:p>
            <a:pPr lvl="1"/>
            <a:r>
              <a:rPr lang="en-US" sz="1600" dirty="0" smtClean="0"/>
              <a:t>Down-speeding and down-sizing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New technologies can help promote operation in the high efficiency plateau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These technologies are being applied in real engines – leveraging projects from Bioenergy and Vehicle Technologies Offices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4.5% efficiency gain has been demonstrated in turbo-charged GDI vehicle on high load driving cycle</a:t>
            </a:r>
          </a:p>
        </p:txBody>
      </p:sp>
      <p:grpSp>
        <p:nvGrpSpPr>
          <p:cNvPr id="17" name="Group 15"/>
          <p:cNvGrpSpPr/>
          <p:nvPr/>
        </p:nvGrpSpPr>
        <p:grpSpPr>
          <a:xfrm>
            <a:off x="5730002" y="2952965"/>
            <a:ext cx="2759525" cy="800675"/>
            <a:chOff x="4563695" y="4435403"/>
            <a:chExt cx="2759525" cy="800675"/>
          </a:xfrm>
        </p:grpSpPr>
        <p:sp>
          <p:nvSpPr>
            <p:cNvPr id="18" name="Oval 17"/>
            <p:cNvSpPr/>
            <p:nvPr/>
          </p:nvSpPr>
          <p:spPr bwMode="auto">
            <a:xfrm rot="20108026">
              <a:off x="4563695" y="4435403"/>
              <a:ext cx="1449977" cy="800675"/>
            </a:xfrm>
            <a:prstGeom prst="ellipse">
              <a:avLst/>
            </a:prstGeom>
            <a:noFill/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657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flipH="1">
              <a:off x="6054289" y="4570396"/>
              <a:ext cx="1268931" cy="529390"/>
            </a:xfrm>
            <a:prstGeom prst="roundRect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sz="1200" b="1" dirty="0" smtClean="0">
                  <a:solidFill>
                    <a:schemeClr val="tx1"/>
                  </a:solidFill>
                  <a:latin typeface="Calibri" pitchFamily="34" charset="0"/>
                </a:rPr>
                <a:t>Light-duty drive cycle</a:t>
              </a:r>
              <a:endParaRPr lang="en-US" sz="12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20" name="Rounded Rectangle 4"/>
          <p:cNvSpPr/>
          <p:nvPr/>
        </p:nvSpPr>
        <p:spPr>
          <a:xfrm>
            <a:off x="5562600" y="4267200"/>
            <a:ext cx="3269057" cy="13716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91440" rIns="57150" bIns="0" numCol="1" spcCol="1270" anchor="t" anchorCtr="0">
            <a:noAutofit/>
          </a:bodyPr>
          <a:lstStyle/>
          <a:p>
            <a:pPr lvl="0" defTabSz="1333500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i="1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High fuel efficiency region of current passenger vehicle production engines is small and does not intersect light-duty drive cycle speed/load requirements.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543820" y="1588021"/>
            <a:ext cx="1414914" cy="529390"/>
          </a:xfrm>
          <a:prstGeom prst="round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Peak BTE region of speed/load map</a:t>
            </a:r>
            <a:endParaRPr lang="en-US" sz="1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5106192" y="2348975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Engine Load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99490" y="3804886"/>
            <a:ext cx="1043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Engine Speed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85010" y="1470345"/>
            <a:ext cx="2034537" cy="1344175"/>
            <a:chOff x="6185010" y="1470345"/>
            <a:chExt cx="2034537" cy="1344175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6631235" y="2238445"/>
              <a:ext cx="245065" cy="576075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6185010" y="1470345"/>
              <a:ext cx="2034537" cy="1129087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4712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90961" cy="45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High-Octane Efficiency Benefits Demonstrated at the Vehicle Level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4800600" cy="30480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2000" b="1" dirty="0" smtClean="0"/>
              <a:t>Acquired vehicle suitable as “dedicated RSP vehicle”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/>
              <a:t>Currently conducting baseline tests on range of fuels with factory pistons/calibration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/>
              <a:t>Fuel blends will span various octane levels with different sources of octane number</a:t>
            </a:r>
            <a:r>
              <a:rPr lang="en-US" sz="1800" dirty="0" smtClean="0"/>
              <a:t> </a:t>
            </a:r>
            <a:r>
              <a:rPr lang="en-US" sz="1600" dirty="0" smtClean="0"/>
              <a:t>(e.g., Regular, Premium, E10-100 RON, E25-100 RON, E40-100 RON)</a:t>
            </a:r>
            <a:endParaRPr lang="en-US" sz="1800" dirty="0" smtClean="0"/>
          </a:p>
          <a:p>
            <a:pPr marL="0" indent="0">
              <a:spcBef>
                <a:spcPts val="400"/>
              </a:spcBef>
              <a:buNone/>
            </a:pPr>
            <a:endParaRPr lang="en-US" sz="3000" dirty="0" smtClean="0"/>
          </a:p>
          <a:p>
            <a:pPr lvl="2">
              <a:spcBef>
                <a:spcPts val="400"/>
              </a:spcBef>
            </a:pPr>
            <a:endParaRPr lang="en-US" sz="1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343400" y="2678668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400"/>
              </a:spcBef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GM ATS Vehicle with 2.0 Turbo GDI Engine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3505200"/>
            <a:ext cx="3810000" cy="2133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</p:spPr>
        <p:txBody>
          <a:bodyPr vert="horz" wrap="square" lIns="91440" tIns="45720" rIns="91440" bIns="45720" rtlCol="0">
            <a:normAutofit fontScale="925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Key Assumption/Goal:</a:t>
            </a:r>
            <a:r>
              <a:rPr kumimoji="0" lang="en-US" sz="2323" b="1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323" b="1" dirty="0" smtClean="0">
                <a:solidFill>
                  <a:schemeClr val="accent4"/>
                </a:solidFill>
                <a:latin typeface="Arial Narrow"/>
                <a:cs typeface="Arial Narrow"/>
              </a:rPr>
              <a:t>Volumetric Fuel Economy Parity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E25 – 5% efficiency</a:t>
            </a:r>
            <a:r>
              <a:rPr kumimoji="0" lang="en-US" sz="2323" b="1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gain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</a:pPr>
            <a:r>
              <a:rPr lang="en-US" sz="2323" b="1" baseline="0" dirty="0" smtClean="0">
                <a:solidFill>
                  <a:schemeClr val="accent4"/>
                </a:solidFill>
                <a:latin typeface="Arial Narrow"/>
                <a:cs typeface="Arial Narrow"/>
              </a:rPr>
              <a:t>E40</a:t>
            </a:r>
            <a:r>
              <a:rPr lang="en-US" sz="2323" b="1" dirty="0" smtClean="0">
                <a:solidFill>
                  <a:schemeClr val="accent4"/>
                </a:solidFill>
                <a:latin typeface="Arial Narrow"/>
                <a:cs typeface="Arial Narrow"/>
              </a:rPr>
              <a:t> – 10% efficiency gain (stretch)</a:t>
            </a: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3733800"/>
            <a:ext cx="4800600" cy="2667000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fontAlgn="base" hangingPunct="1">
              <a:spcBef>
                <a:spcPts val="9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Calibri"/>
              </a:defRPr>
            </a:lvl1pPr>
            <a:lvl2pPr marL="57626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‒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Calibri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Calibri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Calibri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Implement engine and vehicle based tools to improve efficiency</a:t>
            </a:r>
            <a:endParaRPr lang="en-US" sz="2000" b="1" dirty="0" smtClean="0">
              <a:solidFill>
                <a:schemeClr val="accent5"/>
              </a:solidFill>
            </a:endParaRPr>
          </a:p>
          <a:p>
            <a:pPr>
              <a:spcBef>
                <a:spcPts val="400"/>
              </a:spcBef>
            </a:pPr>
            <a:r>
              <a:rPr lang="en-US" sz="2000" b="1" dirty="0" smtClean="0">
                <a:solidFill>
                  <a:schemeClr val="accent5"/>
                </a:solidFill>
              </a:rPr>
              <a:t>Will be able to demonstrate possible efficiency gains with “dedicated” RSP vehicle</a:t>
            </a:r>
          </a:p>
          <a:p>
            <a:pPr lvl="1">
              <a:spcBef>
                <a:spcPts val="400"/>
              </a:spcBef>
            </a:pPr>
            <a:r>
              <a:rPr lang="en-US" sz="1800" b="1" dirty="0" smtClean="0">
                <a:solidFill>
                  <a:schemeClr val="accent5"/>
                </a:solidFill>
              </a:rPr>
              <a:t>Compare high octane from ethanol and gasoline</a:t>
            </a:r>
          </a:p>
          <a:p>
            <a:pPr lvl="1">
              <a:spcBef>
                <a:spcPts val="400"/>
              </a:spcBef>
            </a:pPr>
            <a:r>
              <a:rPr lang="en-US" sz="1800" b="1" dirty="0" smtClean="0">
                <a:solidFill>
                  <a:schemeClr val="accent5"/>
                </a:solidFill>
              </a:rPr>
              <a:t>Will not universally apply to all vehicles or conditions</a:t>
            </a:r>
            <a:endParaRPr lang="en-US" b="1" dirty="0" smtClean="0">
              <a:solidFill>
                <a:schemeClr val="accent5"/>
              </a:solidFill>
            </a:endParaRPr>
          </a:p>
          <a:p>
            <a:pPr lvl="2">
              <a:spcBef>
                <a:spcPts val="400"/>
              </a:spcBef>
            </a:pPr>
            <a:endParaRPr lang="en-US" sz="1400" dirty="0" smtClean="0"/>
          </a:p>
        </p:txBody>
      </p:sp>
      <p:pic>
        <p:nvPicPr>
          <p:cNvPr id="5" name="Cadillac ATS.JPG" descr="/Users/tjt/Desktop/Bioenergy/ Project areas/Renewable Super Premium/Cadillac ATS.JPG"/>
          <p:cNvPicPr>
            <a:picLocks noChangeAspect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68452" y="762000"/>
            <a:ext cx="4375547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938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ERE Black">
  <a:themeElements>
    <a:clrScheme name="EERE 2012-2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425D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3_EERE Black">
  <a:themeElements>
    <a:clrScheme name="EERE 2012-2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425D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4_EERE Black">
  <a:themeElements>
    <a:clrScheme name="EERE 2012-2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425D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5_EERE Black">
  <a:themeElements>
    <a:clrScheme name="EERE 2012-2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425D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d9b406-8ab6-4e35-b189-c607f551e6ff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7bbd8d32-57eb-4c25-a7af-abe0816fa3e8" ContentTypeId="0x0101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92D6137A2B04AA3DC791C859E9C95" ma:contentTypeVersion="0" ma:contentTypeDescription="Create a new document." ma:contentTypeScope="" ma:versionID="e5d6ca31be56d07ff1fa9f40770ae009">
  <xsd:schema xmlns:xsd="http://www.w3.org/2001/XMLSchema" xmlns:xs="http://www.w3.org/2001/XMLSchema" xmlns:p="http://schemas.microsoft.com/office/2006/metadata/properties" xmlns:ns2="c6d9b406-8ab6-4e35-b189-c607f551e6ff" targetNamespace="http://schemas.microsoft.com/office/2006/metadata/properties" ma:root="true" ma:fieldsID="aa2eeed0ca3d73e8b94e3d3fd7dab2d1" ns2:_="">
    <xsd:import namespace="c6d9b406-8ab6-4e35-b189-c607f551e6f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9b406-8ab6-4e35-b189-c607f551e6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description="" ma:hidden="true" ma:list="{1d55f818-a2ca-4dc7-a84a-9a4e61986744}" ma:internalName="TaxCatchAll" ma:showField="CatchAllData" ma:web="1d087245-c717-4f41-907c-087a28f9d9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1d55f818-a2ca-4dc7-a84a-9a4e61986744}" ma:internalName="TaxCatchAllLabel" ma:readOnly="true" ma:showField="CatchAllDataLabel" ma:web="1d087245-c717-4f41-907c-087a28f9d9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60DA41-E851-4D9F-8760-E8DCA8724F4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0B1179E-249A-419C-B553-663EA1A0BAE4}">
  <ds:schemaRefs>
    <ds:schemaRef ds:uri="http://purl.org/dc/terms/"/>
    <ds:schemaRef ds:uri="http://www.w3.org/XML/1998/namespace"/>
    <ds:schemaRef ds:uri="c6d9b406-8ab6-4e35-b189-c607f551e6ff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9F32F82-F699-46E4-B804-FB9EC037D03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BDDDEC2-1CB8-4E9B-ABDB-5A50291C157A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7C1241D1-4BB3-47EB-A00E-C6D72067FD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d9b406-8ab6-4e35-b189-c607f551e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Template_EERE_External1_BETO</Template>
  <TotalTime>8145</TotalTime>
  <Words>2162</Words>
  <Application>Microsoft Office PowerPoint</Application>
  <PresentationFormat>On-screen Show (4:3)</PresentationFormat>
  <Paragraphs>277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2_EERE Black</vt:lpstr>
      <vt:lpstr>3_EERE Black</vt:lpstr>
      <vt:lpstr>4_EERE Black</vt:lpstr>
      <vt:lpstr>5_EERE Black</vt:lpstr>
      <vt:lpstr>Slide 1</vt:lpstr>
      <vt:lpstr>Outline of Presentation</vt:lpstr>
      <vt:lpstr>Transportation Industry Faces Unprecedented Challenges</vt:lpstr>
      <vt:lpstr>The Team … a 3-Lab Collaboration </vt:lpstr>
      <vt:lpstr>Background on Fuel Octane Number</vt:lpstr>
      <vt:lpstr>Motivation for High-Octane, Mid-Level Ethanol Blends</vt:lpstr>
      <vt:lpstr>Considering the Viability of Renewable Super Premium</vt:lpstr>
      <vt:lpstr>Higher Octane Fuel Enables Both Engine and Vehicle Efficiency Gains</vt:lpstr>
      <vt:lpstr>High-Octane Efficiency Benefits Demonstrated at the Vehicle Level</vt:lpstr>
      <vt:lpstr>Is the Retail Infrastructure the “showstopper” to RSP?</vt:lpstr>
      <vt:lpstr>Market Assessment Study Examined Eight RSPV Adoption Scenarios</vt:lpstr>
      <vt:lpstr>Ethanol Demand from Supply Chain Simulation- Preliminary</vt:lpstr>
      <vt:lpstr>Environmental Analysis of High Octane Fuel are Being Conducted</vt:lpstr>
      <vt:lpstr>RSP Reduces WTW GHG Emissions</vt:lpstr>
      <vt:lpstr>Provisional Results To Date Are Encouraging …</vt:lpstr>
      <vt:lpstr>Thank you for this opportunity     Questions?</vt:lpstr>
      <vt:lpstr>Accomplishment: Overall Refinery and Gasoline BOB Efficiencies Are Changed Little with Ethanol Blending Level and HOF Share</vt:lpstr>
      <vt:lpstr>Vehicle Fuel Economy Gains Provides Additional WTW GHG Emissions Reductions (per mile result, PADD3)</vt:lpstr>
      <vt:lpstr>Objective and Approach: Market Assessment</vt:lpstr>
      <vt:lpstr>Vehicle Market Penetration Simulation Results - Preliminary</vt:lpstr>
      <vt:lpstr>Increased Efficiency with High Octane Fuels Has Been Demonstrated</vt:lpstr>
    </vt:vector>
  </TitlesOfParts>
  <Company>EERE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 Christiansen</dc:creator>
  <cp:lastModifiedBy>Owner</cp:lastModifiedBy>
  <cp:revision>421</cp:revision>
  <cp:lastPrinted>2015-03-16T15:24:36Z</cp:lastPrinted>
  <dcterms:created xsi:type="dcterms:W3CDTF">2013-09-04T17:58:46Z</dcterms:created>
  <dcterms:modified xsi:type="dcterms:W3CDTF">2015-04-02T15:40:45Z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0x010100BEA92D6137A2B04AA3DC791C859E9C95</vt:lpwstr>
  </property>
</Properties>
</file>