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2"/>
  </p:notesMasterIdLst>
  <p:sldIdLst>
    <p:sldId id="256" r:id="rId2"/>
    <p:sldId id="278" r:id="rId3"/>
    <p:sldId id="267" r:id="rId4"/>
    <p:sldId id="282" r:id="rId5"/>
    <p:sldId id="257" r:id="rId6"/>
    <p:sldId id="258" r:id="rId7"/>
    <p:sldId id="279" r:id="rId8"/>
    <p:sldId id="268" r:id="rId9"/>
    <p:sldId id="260" r:id="rId10"/>
    <p:sldId id="261" r:id="rId11"/>
    <p:sldId id="280" r:id="rId12"/>
    <p:sldId id="263" r:id="rId13"/>
    <p:sldId id="264" r:id="rId14"/>
    <p:sldId id="265" r:id="rId15"/>
    <p:sldId id="269" r:id="rId16"/>
    <p:sldId id="266" r:id="rId17"/>
    <p:sldId id="270"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84" y="-72"/>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612" y="52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F06F34-BD09-4181-87A6-C28A1314FE3A}" type="doc">
      <dgm:prSet loTypeId="urn:microsoft.com/office/officeart/2005/8/layout/hProcess9" loCatId="process" qsTypeId="urn:microsoft.com/office/officeart/2005/8/quickstyle/simple1" qsCatId="simple" csTypeId="urn:microsoft.com/office/officeart/2005/8/colors/accent1_2" csCatId="accent1" phldr="1"/>
      <dgm:spPr/>
    </dgm:pt>
    <dgm:pt modelId="{709A14F0-C910-44C8-A1C1-2E360FC9A66A}">
      <dgm:prSet phldrT="[Text]"/>
      <dgm:spPr/>
      <dgm:t>
        <a:bodyPr/>
        <a:lstStyle/>
        <a:p>
          <a:r>
            <a:rPr lang="en-US" dirty="0" smtClean="0"/>
            <a:t>Renewable fuel produced</a:t>
          </a:r>
          <a:endParaRPr lang="en-US" dirty="0"/>
        </a:p>
      </dgm:t>
    </dgm:pt>
    <dgm:pt modelId="{C9122249-E909-49ED-AA15-450858C28DBC}" type="parTrans" cxnId="{9D627853-C4DC-477E-8583-D7021B5105CF}">
      <dgm:prSet/>
      <dgm:spPr/>
      <dgm:t>
        <a:bodyPr/>
        <a:lstStyle/>
        <a:p>
          <a:endParaRPr lang="en-US"/>
        </a:p>
      </dgm:t>
    </dgm:pt>
    <dgm:pt modelId="{2E12F0F2-0ED7-4509-AE1C-D6FEB39DBFE5}" type="sibTrans" cxnId="{9D627853-C4DC-477E-8583-D7021B5105CF}">
      <dgm:prSet/>
      <dgm:spPr/>
      <dgm:t>
        <a:bodyPr/>
        <a:lstStyle/>
        <a:p>
          <a:endParaRPr lang="en-US"/>
        </a:p>
      </dgm:t>
    </dgm:pt>
    <dgm:pt modelId="{0F204219-44F1-4015-9A1E-3619B27576A5}">
      <dgm:prSet phldrT="[Text]"/>
      <dgm:spPr/>
      <dgm:t>
        <a:bodyPr/>
        <a:lstStyle/>
        <a:p>
          <a:r>
            <a:rPr lang="en-US" dirty="0" smtClean="0"/>
            <a:t>Fuel sold to obligated party with RIN attached</a:t>
          </a:r>
          <a:endParaRPr lang="en-US" dirty="0"/>
        </a:p>
      </dgm:t>
    </dgm:pt>
    <dgm:pt modelId="{4FD08E22-86DE-4EBE-81D5-4831CEE7DADD}" type="parTrans" cxnId="{8F679B8F-0CE5-4C05-8336-C7809DF8CA8A}">
      <dgm:prSet/>
      <dgm:spPr/>
      <dgm:t>
        <a:bodyPr/>
        <a:lstStyle/>
        <a:p>
          <a:endParaRPr lang="en-US"/>
        </a:p>
      </dgm:t>
    </dgm:pt>
    <dgm:pt modelId="{BEFD8633-A2BA-4003-B4CD-7DEDB50CE58F}" type="sibTrans" cxnId="{8F679B8F-0CE5-4C05-8336-C7809DF8CA8A}">
      <dgm:prSet/>
      <dgm:spPr/>
      <dgm:t>
        <a:bodyPr/>
        <a:lstStyle/>
        <a:p>
          <a:endParaRPr lang="en-US"/>
        </a:p>
      </dgm:t>
    </dgm:pt>
    <dgm:pt modelId="{A163F36A-7D35-4441-A25D-65E52F960229}">
      <dgm:prSet phldrT="[Text]"/>
      <dgm:spPr/>
      <dgm:t>
        <a:bodyPr/>
        <a:lstStyle/>
        <a:p>
          <a:r>
            <a:rPr lang="en-US" dirty="0" smtClean="0"/>
            <a:t>Obligated Party gives RINs to EPA to prove use in market</a:t>
          </a:r>
          <a:endParaRPr lang="en-US" dirty="0"/>
        </a:p>
      </dgm:t>
    </dgm:pt>
    <dgm:pt modelId="{F572A62E-54C3-4CB9-BBDB-C4D35134DABD}" type="parTrans" cxnId="{32102D42-A120-477A-B962-0E3E4A373E1F}">
      <dgm:prSet/>
      <dgm:spPr/>
      <dgm:t>
        <a:bodyPr/>
        <a:lstStyle/>
        <a:p>
          <a:endParaRPr lang="en-US"/>
        </a:p>
      </dgm:t>
    </dgm:pt>
    <dgm:pt modelId="{ABF26C34-216F-453C-A9F3-AFD0B85D67C1}" type="sibTrans" cxnId="{32102D42-A120-477A-B962-0E3E4A373E1F}">
      <dgm:prSet/>
      <dgm:spPr/>
      <dgm:t>
        <a:bodyPr/>
        <a:lstStyle/>
        <a:p>
          <a:endParaRPr lang="en-US"/>
        </a:p>
      </dgm:t>
    </dgm:pt>
    <dgm:pt modelId="{7BBC177D-F532-4691-B14A-CA04D58AEDBF}" type="pres">
      <dgm:prSet presAssocID="{B2F06F34-BD09-4181-87A6-C28A1314FE3A}" presName="CompostProcess" presStyleCnt="0">
        <dgm:presLayoutVars>
          <dgm:dir/>
          <dgm:resizeHandles val="exact"/>
        </dgm:presLayoutVars>
      </dgm:prSet>
      <dgm:spPr/>
    </dgm:pt>
    <dgm:pt modelId="{D3489F71-D279-4FE5-8CA2-AE2397CDDB3F}" type="pres">
      <dgm:prSet presAssocID="{B2F06F34-BD09-4181-87A6-C28A1314FE3A}" presName="arrow" presStyleLbl="bgShp" presStyleIdx="0" presStyleCnt="1"/>
      <dgm:spPr/>
    </dgm:pt>
    <dgm:pt modelId="{39833B6E-1120-4BB2-8A11-367608D46921}" type="pres">
      <dgm:prSet presAssocID="{B2F06F34-BD09-4181-87A6-C28A1314FE3A}" presName="linearProcess" presStyleCnt="0"/>
      <dgm:spPr/>
    </dgm:pt>
    <dgm:pt modelId="{005EBC7C-D477-4ADB-B687-298B6A34A624}" type="pres">
      <dgm:prSet presAssocID="{709A14F0-C910-44C8-A1C1-2E360FC9A66A}" presName="textNode" presStyleLbl="node1" presStyleIdx="0" presStyleCnt="3">
        <dgm:presLayoutVars>
          <dgm:bulletEnabled val="1"/>
        </dgm:presLayoutVars>
      </dgm:prSet>
      <dgm:spPr/>
      <dgm:t>
        <a:bodyPr/>
        <a:lstStyle/>
        <a:p>
          <a:endParaRPr lang="en-US"/>
        </a:p>
      </dgm:t>
    </dgm:pt>
    <dgm:pt modelId="{8CC28036-E513-4C06-99E8-8F220510C5B7}" type="pres">
      <dgm:prSet presAssocID="{2E12F0F2-0ED7-4509-AE1C-D6FEB39DBFE5}" presName="sibTrans" presStyleCnt="0"/>
      <dgm:spPr/>
    </dgm:pt>
    <dgm:pt modelId="{F8E3AFB5-6408-4A5C-A143-0A6AC6BD9B0F}" type="pres">
      <dgm:prSet presAssocID="{0F204219-44F1-4015-9A1E-3619B27576A5}" presName="textNode" presStyleLbl="node1" presStyleIdx="1" presStyleCnt="3">
        <dgm:presLayoutVars>
          <dgm:bulletEnabled val="1"/>
        </dgm:presLayoutVars>
      </dgm:prSet>
      <dgm:spPr/>
      <dgm:t>
        <a:bodyPr/>
        <a:lstStyle/>
        <a:p>
          <a:endParaRPr lang="en-US"/>
        </a:p>
      </dgm:t>
    </dgm:pt>
    <dgm:pt modelId="{49A6F2EE-7E31-44E0-9530-CCD770BDA5C4}" type="pres">
      <dgm:prSet presAssocID="{BEFD8633-A2BA-4003-B4CD-7DEDB50CE58F}" presName="sibTrans" presStyleCnt="0"/>
      <dgm:spPr/>
    </dgm:pt>
    <dgm:pt modelId="{DB907F26-8534-407C-B890-5007FB369541}" type="pres">
      <dgm:prSet presAssocID="{A163F36A-7D35-4441-A25D-65E52F960229}" presName="textNode" presStyleLbl="node1" presStyleIdx="2" presStyleCnt="3">
        <dgm:presLayoutVars>
          <dgm:bulletEnabled val="1"/>
        </dgm:presLayoutVars>
      </dgm:prSet>
      <dgm:spPr/>
      <dgm:t>
        <a:bodyPr/>
        <a:lstStyle/>
        <a:p>
          <a:endParaRPr lang="en-US"/>
        </a:p>
      </dgm:t>
    </dgm:pt>
  </dgm:ptLst>
  <dgm:cxnLst>
    <dgm:cxn modelId="{50ADDCC8-AA06-41B2-972B-FC8DD756EB4E}" type="presOf" srcId="{B2F06F34-BD09-4181-87A6-C28A1314FE3A}" destId="{7BBC177D-F532-4691-B14A-CA04D58AEDBF}" srcOrd="0" destOrd="0" presId="urn:microsoft.com/office/officeart/2005/8/layout/hProcess9"/>
    <dgm:cxn modelId="{187D081F-9091-4E05-AA04-FDD67FC97186}" type="presOf" srcId="{0F204219-44F1-4015-9A1E-3619B27576A5}" destId="{F8E3AFB5-6408-4A5C-A143-0A6AC6BD9B0F}" srcOrd="0" destOrd="0" presId="urn:microsoft.com/office/officeart/2005/8/layout/hProcess9"/>
    <dgm:cxn modelId="{D64053C2-272F-41E3-90EB-CE52814BF13C}" type="presOf" srcId="{A163F36A-7D35-4441-A25D-65E52F960229}" destId="{DB907F26-8534-407C-B890-5007FB369541}" srcOrd="0" destOrd="0" presId="urn:microsoft.com/office/officeart/2005/8/layout/hProcess9"/>
    <dgm:cxn modelId="{8F679B8F-0CE5-4C05-8336-C7809DF8CA8A}" srcId="{B2F06F34-BD09-4181-87A6-C28A1314FE3A}" destId="{0F204219-44F1-4015-9A1E-3619B27576A5}" srcOrd="1" destOrd="0" parTransId="{4FD08E22-86DE-4EBE-81D5-4831CEE7DADD}" sibTransId="{BEFD8633-A2BA-4003-B4CD-7DEDB50CE58F}"/>
    <dgm:cxn modelId="{32102D42-A120-477A-B962-0E3E4A373E1F}" srcId="{B2F06F34-BD09-4181-87A6-C28A1314FE3A}" destId="{A163F36A-7D35-4441-A25D-65E52F960229}" srcOrd="2" destOrd="0" parTransId="{F572A62E-54C3-4CB9-BBDB-C4D35134DABD}" sibTransId="{ABF26C34-216F-453C-A9F3-AFD0B85D67C1}"/>
    <dgm:cxn modelId="{AA38DB9C-A66C-4692-BC22-F9F5E9C5C508}" type="presOf" srcId="{709A14F0-C910-44C8-A1C1-2E360FC9A66A}" destId="{005EBC7C-D477-4ADB-B687-298B6A34A624}" srcOrd="0" destOrd="0" presId="urn:microsoft.com/office/officeart/2005/8/layout/hProcess9"/>
    <dgm:cxn modelId="{9D627853-C4DC-477E-8583-D7021B5105CF}" srcId="{B2F06F34-BD09-4181-87A6-C28A1314FE3A}" destId="{709A14F0-C910-44C8-A1C1-2E360FC9A66A}" srcOrd="0" destOrd="0" parTransId="{C9122249-E909-49ED-AA15-450858C28DBC}" sibTransId="{2E12F0F2-0ED7-4509-AE1C-D6FEB39DBFE5}"/>
    <dgm:cxn modelId="{DB5BBEC3-41A2-47F8-8A4D-8CC2990CF8F9}" type="presParOf" srcId="{7BBC177D-F532-4691-B14A-CA04D58AEDBF}" destId="{D3489F71-D279-4FE5-8CA2-AE2397CDDB3F}" srcOrd="0" destOrd="0" presId="urn:microsoft.com/office/officeart/2005/8/layout/hProcess9"/>
    <dgm:cxn modelId="{5C7FC909-5778-4DB4-9645-689D2DD9E015}" type="presParOf" srcId="{7BBC177D-F532-4691-B14A-CA04D58AEDBF}" destId="{39833B6E-1120-4BB2-8A11-367608D46921}" srcOrd="1" destOrd="0" presId="urn:microsoft.com/office/officeart/2005/8/layout/hProcess9"/>
    <dgm:cxn modelId="{DF7ECF9B-F9AE-4FB4-BD07-50BF8BAE702B}" type="presParOf" srcId="{39833B6E-1120-4BB2-8A11-367608D46921}" destId="{005EBC7C-D477-4ADB-B687-298B6A34A624}" srcOrd="0" destOrd="0" presId="urn:microsoft.com/office/officeart/2005/8/layout/hProcess9"/>
    <dgm:cxn modelId="{2B49C8A5-4A9C-4E4A-B022-A5C6046A5243}" type="presParOf" srcId="{39833B6E-1120-4BB2-8A11-367608D46921}" destId="{8CC28036-E513-4C06-99E8-8F220510C5B7}" srcOrd="1" destOrd="0" presId="urn:microsoft.com/office/officeart/2005/8/layout/hProcess9"/>
    <dgm:cxn modelId="{3F4D7A60-A275-44A9-AB55-992F054B6AED}" type="presParOf" srcId="{39833B6E-1120-4BB2-8A11-367608D46921}" destId="{F8E3AFB5-6408-4A5C-A143-0A6AC6BD9B0F}" srcOrd="2" destOrd="0" presId="urn:microsoft.com/office/officeart/2005/8/layout/hProcess9"/>
    <dgm:cxn modelId="{13ACFAD6-2FFA-4D6A-AD7F-122DA132251C}" type="presParOf" srcId="{39833B6E-1120-4BB2-8A11-367608D46921}" destId="{49A6F2EE-7E31-44E0-9530-CCD770BDA5C4}" srcOrd="3" destOrd="0" presId="urn:microsoft.com/office/officeart/2005/8/layout/hProcess9"/>
    <dgm:cxn modelId="{A67F0579-600E-4290-8CC9-ABF216E89DDA}" type="presParOf" srcId="{39833B6E-1120-4BB2-8A11-367608D46921}" destId="{DB907F26-8534-407C-B890-5007FB369541}"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F06F34-BD09-4181-87A6-C28A1314FE3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09A14F0-C910-44C8-A1C1-2E360FC9A66A}">
      <dgm:prSet phldrT="[Text]"/>
      <dgm:spPr/>
      <dgm:t>
        <a:bodyPr/>
        <a:lstStyle/>
        <a:p>
          <a:r>
            <a:rPr lang="en-US" dirty="0" smtClean="0"/>
            <a:t>Terminal Operator/Blender or Obligated Party has extra RINs</a:t>
          </a:r>
          <a:endParaRPr lang="en-US" dirty="0"/>
        </a:p>
      </dgm:t>
    </dgm:pt>
    <dgm:pt modelId="{C9122249-E909-49ED-AA15-450858C28DBC}" type="parTrans" cxnId="{9D627853-C4DC-477E-8583-D7021B5105CF}">
      <dgm:prSet/>
      <dgm:spPr/>
      <dgm:t>
        <a:bodyPr/>
        <a:lstStyle/>
        <a:p>
          <a:endParaRPr lang="en-US"/>
        </a:p>
      </dgm:t>
    </dgm:pt>
    <dgm:pt modelId="{2E12F0F2-0ED7-4509-AE1C-D6FEB39DBFE5}" type="sibTrans" cxnId="{9D627853-C4DC-477E-8583-D7021B5105CF}">
      <dgm:prSet/>
      <dgm:spPr/>
      <dgm:t>
        <a:bodyPr/>
        <a:lstStyle/>
        <a:p>
          <a:endParaRPr lang="en-US"/>
        </a:p>
      </dgm:t>
    </dgm:pt>
    <dgm:pt modelId="{0F204219-44F1-4015-9A1E-3619B27576A5}">
      <dgm:prSet phldrT="[Text]"/>
      <dgm:spPr/>
      <dgm:t>
        <a:bodyPr/>
        <a:lstStyle/>
        <a:p>
          <a:r>
            <a:rPr lang="en-US" dirty="0" smtClean="0"/>
            <a:t>Sells RINs in open market</a:t>
          </a:r>
          <a:endParaRPr lang="en-US" dirty="0"/>
        </a:p>
      </dgm:t>
    </dgm:pt>
    <dgm:pt modelId="{4FD08E22-86DE-4EBE-81D5-4831CEE7DADD}" type="parTrans" cxnId="{8F679B8F-0CE5-4C05-8336-C7809DF8CA8A}">
      <dgm:prSet/>
      <dgm:spPr/>
      <dgm:t>
        <a:bodyPr/>
        <a:lstStyle/>
        <a:p>
          <a:endParaRPr lang="en-US"/>
        </a:p>
      </dgm:t>
    </dgm:pt>
    <dgm:pt modelId="{BEFD8633-A2BA-4003-B4CD-7DEDB50CE58F}" type="sibTrans" cxnId="{8F679B8F-0CE5-4C05-8336-C7809DF8CA8A}">
      <dgm:prSet/>
      <dgm:spPr/>
      <dgm:t>
        <a:bodyPr/>
        <a:lstStyle/>
        <a:p>
          <a:endParaRPr lang="en-US"/>
        </a:p>
      </dgm:t>
    </dgm:pt>
    <dgm:pt modelId="{A163F36A-7D35-4441-A25D-65E52F960229}">
      <dgm:prSet phldrT="[Text]"/>
      <dgm:spPr/>
      <dgm:t>
        <a:bodyPr/>
        <a:lstStyle/>
        <a:p>
          <a:r>
            <a:rPr lang="en-US" dirty="0" smtClean="0"/>
            <a:t>RIN-needy Obligated Party buys RINS to give to EPA to prove use in market</a:t>
          </a:r>
          <a:endParaRPr lang="en-US" dirty="0"/>
        </a:p>
      </dgm:t>
    </dgm:pt>
    <dgm:pt modelId="{F572A62E-54C3-4CB9-BBDB-C4D35134DABD}" type="parTrans" cxnId="{32102D42-A120-477A-B962-0E3E4A373E1F}">
      <dgm:prSet/>
      <dgm:spPr/>
      <dgm:t>
        <a:bodyPr/>
        <a:lstStyle/>
        <a:p>
          <a:endParaRPr lang="en-US"/>
        </a:p>
      </dgm:t>
    </dgm:pt>
    <dgm:pt modelId="{ABF26C34-216F-453C-A9F3-AFD0B85D67C1}" type="sibTrans" cxnId="{32102D42-A120-477A-B962-0E3E4A373E1F}">
      <dgm:prSet/>
      <dgm:spPr/>
      <dgm:t>
        <a:bodyPr/>
        <a:lstStyle/>
        <a:p>
          <a:endParaRPr lang="en-US"/>
        </a:p>
      </dgm:t>
    </dgm:pt>
    <dgm:pt modelId="{79BED5C3-F12D-4010-9682-B1D8CF6FE7FC}">
      <dgm:prSet phldrT="[Text]"/>
      <dgm:spPr/>
      <dgm:t>
        <a:bodyPr/>
        <a:lstStyle/>
        <a:p>
          <a:r>
            <a:rPr lang="en-US" dirty="0" smtClean="0"/>
            <a:t>Speculator buys RINs to keep for future sale </a:t>
          </a:r>
          <a:endParaRPr lang="en-US" dirty="0"/>
        </a:p>
      </dgm:t>
    </dgm:pt>
    <dgm:pt modelId="{A4836478-2B27-40D1-87AE-38094FB4C710}" type="parTrans" cxnId="{2498E157-DF38-49E6-9A8D-88A8B1720AFF}">
      <dgm:prSet/>
      <dgm:spPr/>
      <dgm:t>
        <a:bodyPr/>
        <a:lstStyle/>
        <a:p>
          <a:endParaRPr lang="en-US"/>
        </a:p>
      </dgm:t>
    </dgm:pt>
    <dgm:pt modelId="{AE1D1CAA-7BC3-47A2-AE59-406279A13170}" type="sibTrans" cxnId="{2498E157-DF38-49E6-9A8D-88A8B1720AFF}">
      <dgm:prSet/>
      <dgm:spPr/>
      <dgm:t>
        <a:bodyPr/>
        <a:lstStyle/>
        <a:p>
          <a:endParaRPr lang="en-US"/>
        </a:p>
      </dgm:t>
    </dgm:pt>
    <dgm:pt modelId="{7BBC177D-F532-4691-B14A-CA04D58AEDBF}" type="pres">
      <dgm:prSet presAssocID="{B2F06F34-BD09-4181-87A6-C28A1314FE3A}" presName="CompostProcess" presStyleCnt="0">
        <dgm:presLayoutVars>
          <dgm:dir/>
          <dgm:resizeHandles val="exact"/>
        </dgm:presLayoutVars>
      </dgm:prSet>
      <dgm:spPr/>
      <dgm:t>
        <a:bodyPr/>
        <a:lstStyle/>
        <a:p>
          <a:endParaRPr lang="en-US"/>
        </a:p>
      </dgm:t>
    </dgm:pt>
    <dgm:pt modelId="{D3489F71-D279-4FE5-8CA2-AE2397CDDB3F}" type="pres">
      <dgm:prSet presAssocID="{B2F06F34-BD09-4181-87A6-C28A1314FE3A}" presName="arrow" presStyleLbl="bgShp" presStyleIdx="0" presStyleCnt="1"/>
      <dgm:spPr/>
    </dgm:pt>
    <dgm:pt modelId="{39833B6E-1120-4BB2-8A11-367608D46921}" type="pres">
      <dgm:prSet presAssocID="{B2F06F34-BD09-4181-87A6-C28A1314FE3A}" presName="linearProcess" presStyleCnt="0"/>
      <dgm:spPr/>
    </dgm:pt>
    <dgm:pt modelId="{005EBC7C-D477-4ADB-B687-298B6A34A624}" type="pres">
      <dgm:prSet presAssocID="{709A14F0-C910-44C8-A1C1-2E360FC9A66A}" presName="textNode" presStyleLbl="node1" presStyleIdx="0" presStyleCnt="4">
        <dgm:presLayoutVars>
          <dgm:bulletEnabled val="1"/>
        </dgm:presLayoutVars>
      </dgm:prSet>
      <dgm:spPr/>
      <dgm:t>
        <a:bodyPr/>
        <a:lstStyle/>
        <a:p>
          <a:endParaRPr lang="en-US"/>
        </a:p>
      </dgm:t>
    </dgm:pt>
    <dgm:pt modelId="{8CC28036-E513-4C06-99E8-8F220510C5B7}" type="pres">
      <dgm:prSet presAssocID="{2E12F0F2-0ED7-4509-AE1C-D6FEB39DBFE5}" presName="sibTrans" presStyleCnt="0"/>
      <dgm:spPr/>
    </dgm:pt>
    <dgm:pt modelId="{F8E3AFB5-6408-4A5C-A143-0A6AC6BD9B0F}" type="pres">
      <dgm:prSet presAssocID="{0F204219-44F1-4015-9A1E-3619B27576A5}" presName="textNode" presStyleLbl="node1" presStyleIdx="1" presStyleCnt="4" custLinFactX="20571" custLinFactNeighborX="100000" custLinFactNeighborY="763">
        <dgm:presLayoutVars>
          <dgm:bulletEnabled val="1"/>
        </dgm:presLayoutVars>
      </dgm:prSet>
      <dgm:spPr/>
      <dgm:t>
        <a:bodyPr/>
        <a:lstStyle/>
        <a:p>
          <a:endParaRPr lang="en-US"/>
        </a:p>
      </dgm:t>
    </dgm:pt>
    <dgm:pt modelId="{49A6F2EE-7E31-44E0-9530-CCD770BDA5C4}" type="pres">
      <dgm:prSet presAssocID="{BEFD8633-A2BA-4003-B4CD-7DEDB50CE58F}" presName="sibTrans" presStyleCnt="0"/>
      <dgm:spPr/>
    </dgm:pt>
    <dgm:pt modelId="{DB907F26-8534-407C-B890-5007FB369541}" type="pres">
      <dgm:prSet presAssocID="{A163F36A-7D35-4441-A25D-65E52F960229}" presName="textNode" presStyleLbl="node1" presStyleIdx="2" presStyleCnt="4" custLinFactX="38657" custLinFactNeighborX="100000" custLinFactNeighborY="-58164">
        <dgm:presLayoutVars>
          <dgm:bulletEnabled val="1"/>
        </dgm:presLayoutVars>
      </dgm:prSet>
      <dgm:spPr/>
      <dgm:t>
        <a:bodyPr/>
        <a:lstStyle/>
        <a:p>
          <a:endParaRPr lang="en-US"/>
        </a:p>
      </dgm:t>
    </dgm:pt>
    <dgm:pt modelId="{8A2866D1-8F85-4ED1-B9D8-491E8FB4DC4A}" type="pres">
      <dgm:prSet presAssocID="{ABF26C34-216F-453C-A9F3-AFD0B85D67C1}" presName="sibTrans" presStyleCnt="0"/>
      <dgm:spPr/>
    </dgm:pt>
    <dgm:pt modelId="{62ABB862-6E88-4E31-882E-9CF22DCF10A4}" type="pres">
      <dgm:prSet presAssocID="{79BED5C3-F12D-4010-9682-B1D8CF6FE7FC}" presName="textNode" presStyleLbl="node1" presStyleIdx="3" presStyleCnt="4" custLinFactX="-52496" custLinFactNeighborX="-100000" custLinFactNeighborY="55481">
        <dgm:presLayoutVars>
          <dgm:bulletEnabled val="1"/>
        </dgm:presLayoutVars>
      </dgm:prSet>
      <dgm:spPr/>
      <dgm:t>
        <a:bodyPr/>
        <a:lstStyle/>
        <a:p>
          <a:endParaRPr lang="en-US"/>
        </a:p>
      </dgm:t>
    </dgm:pt>
  </dgm:ptLst>
  <dgm:cxnLst>
    <dgm:cxn modelId="{56253FDC-52CD-40AF-A55E-06704D1AAF6A}" type="presOf" srcId="{709A14F0-C910-44C8-A1C1-2E360FC9A66A}" destId="{005EBC7C-D477-4ADB-B687-298B6A34A624}" srcOrd="0" destOrd="0" presId="urn:microsoft.com/office/officeart/2005/8/layout/hProcess9"/>
    <dgm:cxn modelId="{8F679B8F-0CE5-4C05-8336-C7809DF8CA8A}" srcId="{B2F06F34-BD09-4181-87A6-C28A1314FE3A}" destId="{0F204219-44F1-4015-9A1E-3619B27576A5}" srcOrd="1" destOrd="0" parTransId="{4FD08E22-86DE-4EBE-81D5-4831CEE7DADD}" sibTransId="{BEFD8633-A2BA-4003-B4CD-7DEDB50CE58F}"/>
    <dgm:cxn modelId="{4A996203-5129-4923-A81E-29DB34944520}" type="presOf" srcId="{0F204219-44F1-4015-9A1E-3619B27576A5}" destId="{F8E3AFB5-6408-4A5C-A143-0A6AC6BD9B0F}" srcOrd="0" destOrd="0" presId="urn:microsoft.com/office/officeart/2005/8/layout/hProcess9"/>
    <dgm:cxn modelId="{32102D42-A120-477A-B962-0E3E4A373E1F}" srcId="{B2F06F34-BD09-4181-87A6-C28A1314FE3A}" destId="{A163F36A-7D35-4441-A25D-65E52F960229}" srcOrd="2" destOrd="0" parTransId="{F572A62E-54C3-4CB9-BBDB-C4D35134DABD}" sibTransId="{ABF26C34-216F-453C-A9F3-AFD0B85D67C1}"/>
    <dgm:cxn modelId="{75E02025-B02E-453A-92EC-EAAD3026E893}" type="presOf" srcId="{79BED5C3-F12D-4010-9682-B1D8CF6FE7FC}" destId="{62ABB862-6E88-4E31-882E-9CF22DCF10A4}" srcOrd="0" destOrd="0" presId="urn:microsoft.com/office/officeart/2005/8/layout/hProcess9"/>
    <dgm:cxn modelId="{5C1C7C10-40E9-4C4B-9403-9FB707EBE7D8}" type="presOf" srcId="{A163F36A-7D35-4441-A25D-65E52F960229}" destId="{DB907F26-8534-407C-B890-5007FB369541}" srcOrd="0" destOrd="0" presId="urn:microsoft.com/office/officeart/2005/8/layout/hProcess9"/>
    <dgm:cxn modelId="{CAA63330-C2AF-4E82-BEA4-6A2441096A29}" type="presOf" srcId="{B2F06F34-BD09-4181-87A6-C28A1314FE3A}" destId="{7BBC177D-F532-4691-B14A-CA04D58AEDBF}" srcOrd="0" destOrd="0" presId="urn:microsoft.com/office/officeart/2005/8/layout/hProcess9"/>
    <dgm:cxn modelId="{2498E157-DF38-49E6-9A8D-88A8B1720AFF}" srcId="{B2F06F34-BD09-4181-87A6-C28A1314FE3A}" destId="{79BED5C3-F12D-4010-9682-B1D8CF6FE7FC}" srcOrd="3" destOrd="0" parTransId="{A4836478-2B27-40D1-87AE-38094FB4C710}" sibTransId="{AE1D1CAA-7BC3-47A2-AE59-406279A13170}"/>
    <dgm:cxn modelId="{9D627853-C4DC-477E-8583-D7021B5105CF}" srcId="{B2F06F34-BD09-4181-87A6-C28A1314FE3A}" destId="{709A14F0-C910-44C8-A1C1-2E360FC9A66A}" srcOrd="0" destOrd="0" parTransId="{C9122249-E909-49ED-AA15-450858C28DBC}" sibTransId="{2E12F0F2-0ED7-4509-AE1C-D6FEB39DBFE5}"/>
    <dgm:cxn modelId="{86E949AB-FAC6-43A2-BA17-47AEA99345E5}" type="presParOf" srcId="{7BBC177D-F532-4691-B14A-CA04D58AEDBF}" destId="{D3489F71-D279-4FE5-8CA2-AE2397CDDB3F}" srcOrd="0" destOrd="0" presId="urn:microsoft.com/office/officeart/2005/8/layout/hProcess9"/>
    <dgm:cxn modelId="{8BC75AEA-E305-4286-98F0-832F9289DD57}" type="presParOf" srcId="{7BBC177D-F532-4691-B14A-CA04D58AEDBF}" destId="{39833B6E-1120-4BB2-8A11-367608D46921}" srcOrd="1" destOrd="0" presId="urn:microsoft.com/office/officeart/2005/8/layout/hProcess9"/>
    <dgm:cxn modelId="{C6A542B6-9095-4F0A-B89C-230C893D9479}" type="presParOf" srcId="{39833B6E-1120-4BB2-8A11-367608D46921}" destId="{005EBC7C-D477-4ADB-B687-298B6A34A624}" srcOrd="0" destOrd="0" presId="urn:microsoft.com/office/officeart/2005/8/layout/hProcess9"/>
    <dgm:cxn modelId="{70050DC6-1B72-44A0-915A-13DD356F106C}" type="presParOf" srcId="{39833B6E-1120-4BB2-8A11-367608D46921}" destId="{8CC28036-E513-4C06-99E8-8F220510C5B7}" srcOrd="1" destOrd="0" presId="urn:microsoft.com/office/officeart/2005/8/layout/hProcess9"/>
    <dgm:cxn modelId="{E9794B41-F392-4CA1-8DB4-500F098A09C3}" type="presParOf" srcId="{39833B6E-1120-4BB2-8A11-367608D46921}" destId="{F8E3AFB5-6408-4A5C-A143-0A6AC6BD9B0F}" srcOrd="2" destOrd="0" presId="urn:microsoft.com/office/officeart/2005/8/layout/hProcess9"/>
    <dgm:cxn modelId="{EBD3F121-FAFD-4FF8-9DCD-7FBC9BF3271B}" type="presParOf" srcId="{39833B6E-1120-4BB2-8A11-367608D46921}" destId="{49A6F2EE-7E31-44E0-9530-CCD770BDA5C4}" srcOrd="3" destOrd="0" presId="urn:microsoft.com/office/officeart/2005/8/layout/hProcess9"/>
    <dgm:cxn modelId="{6E9D6C3F-7350-40C2-8C1F-873007F5F364}" type="presParOf" srcId="{39833B6E-1120-4BB2-8A11-367608D46921}" destId="{DB907F26-8534-407C-B890-5007FB369541}" srcOrd="4" destOrd="0" presId="urn:microsoft.com/office/officeart/2005/8/layout/hProcess9"/>
    <dgm:cxn modelId="{3EC12D2D-F0FC-43A5-BC53-2EADA6A6D066}" type="presParOf" srcId="{39833B6E-1120-4BB2-8A11-367608D46921}" destId="{8A2866D1-8F85-4ED1-B9D8-491E8FB4DC4A}" srcOrd="5" destOrd="0" presId="urn:microsoft.com/office/officeart/2005/8/layout/hProcess9"/>
    <dgm:cxn modelId="{8A52EB78-0ABD-4117-9980-0C8C2B27EC35}" type="presParOf" srcId="{39833B6E-1120-4BB2-8A11-367608D46921}" destId="{62ABB862-6E88-4E31-882E-9CF22DCF10A4}"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89698F-5764-46CD-B122-A903F5E3669A}" type="datetimeFigureOut">
              <a:rPr lang="en-US" smtClean="0"/>
              <a:pPr/>
              <a:t>6/4/2015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41EA3D-3FBB-47B1-A70A-996AE83D8B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nergy.gov/eere/bioenergy/biomass-feedstock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biofuelsdigest.com/bdigest/2012/10/24/the-dandelion-model-two-step-biofuels-technologies-and-the-emergence-of-super-refineri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41EA3D-3FBB-47B1-A70A-996AE83D8B6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Fuel with RINs attached also has added value because RINs can be traded and sold.</a:t>
            </a:r>
          </a:p>
          <a:p>
            <a:endParaRPr lang="en-US" dirty="0" smtClean="0"/>
          </a:p>
          <a:p>
            <a:r>
              <a:rPr lang="en-US" dirty="0" smtClean="0"/>
              <a:t>Here’s how it usually works.</a:t>
            </a:r>
          </a:p>
          <a:p>
            <a:endParaRPr lang="en-US" dirty="0" smtClean="0"/>
          </a:p>
          <a:p>
            <a:r>
              <a:rPr lang="en-US" dirty="0" smtClean="0"/>
              <a:t>Obligated parties are usually refiners; however the renewable fuel is usually delivered to the blender.  The blender then sells or trades the RINs to the refiners; and can also sell them to speculators who bet on the price of the RINs going up and down.</a:t>
            </a:r>
          </a:p>
          <a:p>
            <a:endParaRPr lang="en-US" dirty="0" smtClean="0"/>
          </a:p>
          <a:p>
            <a:r>
              <a:rPr lang="en-US" dirty="0" smtClean="0"/>
              <a:t>So, again, renewable fuel without RINs is at a disadvantage.</a:t>
            </a:r>
            <a:endParaRPr lang="en-US" dirty="0"/>
          </a:p>
        </p:txBody>
      </p:sp>
      <p:sp>
        <p:nvSpPr>
          <p:cNvPr id="4" name="Slide Number Placeholder 3"/>
          <p:cNvSpPr>
            <a:spLocks noGrp="1"/>
          </p:cNvSpPr>
          <p:nvPr>
            <p:ph type="sldNum" sz="quarter" idx="10"/>
          </p:nvPr>
        </p:nvSpPr>
        <p:spPr/>
        <p:txBody>
          <a:bodyPr/>
          <a:lstStyle/>
          <a:p>
            <a:fld id="{0D41EA3D-3FBB-47B1-A70A-996AE83D8B6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EPA is interpreting this system that includes transportation from a pre-processing site to a final refinery to not meet the definition of “facility” that we looked at before.</a:t>
            </a:r>
          </a:p>
          <a:p>
            <a:endParaRPr lang="en-US" dirty="0" smtClean="0"/>
          </a:p>
          <a:p>
            <a:r>
              <a:rPr lang="en-US" dirty="0" smtClean="0"/>
              <a:t>The White Paper explains that EPA should re-think how it interprets the term “feedstock material” in that definition, so that it accommodates the reality of advanced biofuels production.</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D41EA3D-3FBB-47B1-A70A-996AE83D8B6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government should harmonize the work by DOE, USDA that has encouraged development of advanced biofuels using this model with its interpretation of “feedstock material” to include these intermediates.</a:t>
            </a:r>
          </a:p>
          <a:p>
            <a:endParaRPr lang="en-US" dirty="0" smtClean="0"/>
          </a:p>
          <a:p>
            <a:r>
              <a:rPr lang="en-US" dirty="0" smtClean="0"/>
              <a:t>For one, government-supported organizations have developed advanced biofuels using the pre-processing/intermediate model.</a:t>
            </a:r>
            <a:endParaRPr lang="en-US" dirty="0"/>
          </a:p>
        </p:txBody>
      </p:sp>
      <p:sp>
        <p:nvSpPr>
          <p:cNvPr id="4" name="Slide Number Placeholder 3"/>
          <p:cNvSpPr>
            <a:spLocks noGrp="1"/>
          </p:cNvSpPr>
          <p:nvPr>
            <p:ph type="sldNum" sz="quarter" idx="10"/>
          </p:nvPr>
        </p:nvSpPr>
        <p:spPr/>
        <p:txBody>
          <a:bodyPr/>
          <a:lstStyle/>
          <a:p>
            <a:fld id="{0D41EA3D-3FBB-47B1-A70A-996AE83D8B6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the agencies listed, the Department of Defense, particularly the Navy, has been testing fuels made using the pre-processing/intermediate model.</a:t>
            </a:r>
            <a:endParaRPr lang="en-US" dirty="0"/>
          </a:p>
        </p:txBody>
      </p:sp>
      <p:sp>
        <p:nvSpPr>
          <p:cNvPr id="4" name="Slide Number Placeholder 3"/>
          <p:cNvSpPr>
            <a:spLocks noGrp="1"/>
          </p:cNvSpPr>
          <p:nvPr>
            <p:ph type="sldNum" sz="quarter" idx="10"/>
          </p:nvPr>
        </p:nvSpPr>
        <p:spPr/>
        <p:txBody>
          <a:bodyPr/>
          <a:lstStyle/>
          <a:p>
            <a:fld id="{0D41EA3D-3FBB-47B1-A70A-996AE83D8B6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government should harmonize the work by DOE, USDA that has encouraged development of advanced biofuels using this model with its interpretation of “feedstock material” to include these intermediates.</a:t>
            </a:r>
          </a:p>
          <a:p>
            <a:endParaRPr lang="en-US" dirty="0"/>
          </a:p>
        </p:txBody>
      </p:sp>
      <p:sp>
        <p:nvSpPr>
          <p:cNvPr id="4" name="Slide Number Placeholder 3"/>
          <p:cNvSpPr>
            <a:spLocks noGrp="1"/>
          </p:cNvSpPr>
          <p:nvPr>
            <p:ph type="sldNum" sz="quarter" idx="10"/>
          </p:nvPr>
        </p:nvSpPr>
        <p:spPr/>
        <p:txBody>
          <a:bodyPr/>
          <a:lstStyle/>
          <a:p>
            <a:fld id="{0D41EA3D-3FBB-47B1-A70A-996AE83D8B6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clarification that we suggest EPA adopt.</a:t>
            </a:r>
            <a:endParaRPr lang="en-US" dirty="0"/>
          </a:p>
        </p:txBody>
      </p:sp>
      <p:sp>
        <p:nvSpPr>
          <p:cNvPr id="4" name="Slide Number Placeholder 3"/>
          <p:cNvSpPr>
            <a:spLocks noGrp="1"/>
          </p:cNvSpPr>
          <p:nvPr>
            <p:ph type="sldNum" sz="quarter" idx="10"/>
          </p:nvPr>
        </p:nvSpPr>
        <p:spPr/>
        <p:txBody>
          <a:bodyPr/>
          <a:lstStyle/>
          <a:p>
            <a:fld id="{0D41EA3D-3FBB-47B1-A70A-996AE83D8B6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there are any concerns about compliance, the responsibility would still be with the final fuel producer, the one that generates the RINs.</a:t>
            </a:r>
          </a:p>
          <a:p>
            <a:endParaRPr lang="en-US" dirty="0" smtClean="0"/>
          </a:p>
          <a:p>
            <a:r>
              <a:rPr lang="en-US" dirty="0" smtClean="0"/>
              <a:t>The White Paper goes into more detail about the specifics of compliance assurance.</a:t>
            </a:r>
          </a:p>
          <a:p>
            <a:endParaRPr lang="en-US" dirty="0" smtClean="0"/>
          </a:p>
          <a:p>
            <a:r>
              <a:rPr lang="en-US" dirty="0" smtClean="0"/>
              <a:t>Here’s a quick overview.</a:t>
            </a:r>
            <a:endParaRPr lang="en-US" dirty="0"/>
          </a:p>
        </p:txBody>
      </p:sp>
      <p:sp>
        <p:nvSpPr>
          <p:cNvPr id="4" name="Slide Number Placeholder 3"/>
          <p:cNvSpPr>
            <a:spLocks noGrp="1"/>
          </p:cNvSpPr>
          <p:nvPr>
            <p:ph type="sldNum" sz="quarter" idx="10"/>
          </p:nvPr>
        </p:nvSpPr>
        <p:spPr/>
        <p:txBody>
          <a:bodyPr/>
          <a:lstStyle/>
          <a:p>
            <a:fld id="{0D41EA3D-3FBB-47B1-A70A-996AE83D8B6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41EA3D-3FBB-47B1-A70A-996AE83D8B6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41EA3D-3FBB-47B1-A70A-996AE83D8B6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41EA3D-3FBB-47B1-A70A-996AE83D8B6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Advanced Biofuels USA, a nonprofit educational organization advocates for the adoption of advanced biofuels as an energy security, military flexibility, economic development and climate change mitigation/pollution control solution.  Our key tool for accomplishing this is our web site, www.AdvancedBiofuelsUSA.org, a resource for everyone from opinion-leaders, decision-makers and legislators to industry professionals, investors, feedstock growers and researchers; as well as journalists, teachers and students.</a:t>
            </a:r>
          </a:p>
          <a:p>
            <a:endParaRPr lang="en-US" dirty="0" smtClean="0"/>
          </a:p>
          <a:p>
            <a:r>
              <a:rPr lang="en-US" dirty="0" smtClean="0"/>
              <a:t>In addition, we prepare technology assessments, present briefing documents to Congressional staff, participate in international conferences on renewable fuels, provide both background and attributed interviews for a wide range of journalists and broadcast reporters, consult with international conference organizers, conduct presentations and lectures for civic and school groups, and provide general assistance to those interested in any facet of the world of advanced biofuels.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C641F30-722F-4BEF-85B0-EADF049E7805}"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 to ACORE for organizing the working group that  pulled together this paper.</a:t>
            </a:r>
          </a:p>
          <a:p>
            <a:endParaRPr lang="en-US" dirty="0" smtClean="0"/>
          </a:p>
        </p:txBody>
      </p:sp>
      <p:sp>
        <p:nvSpPr>
          <p:cNvPr id="4" name="Slide Number Placeholder 3"/>
          <p:cNvSpPr>
            <a:spLocks noGrp="1"/>
          </p:cNvSpPr>
          <p:nvPr>
            <p:ph type="sldNum" sz="quarter" idx="10"/>
          </p:nvPr>
        </p:nvSpPr>
        <p:spPr/>
        <p:txBody>
          <a:bodyPr/>
          <a:lstStyle/>
          <a:p>
            <a:fld id="{0D41EA3D-3FBB-47B1-A70A-996AE83D8B6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included these people and companies.    Those who are here will be happy to answer specific questions you have about  an important problem  with the RFS that I’m going to describe.</a:t>
            </a:r>
            <a:endParaRPr lang="en-US" dirty="0"/>
          </a:p>
        </p:txBody>
      </p:sp>
      <p:sp>
        <p:nvSpPr>
          <p:cNvPr id="4" name="Slide Number Placeholder 3"/>
          <p:cNvSpPr>
            <a:spLocks noGrp="1"/>
          </p:cNvSpPr>
          <p:nvPr>
            <p:ph type="sldNum" sz="quarter" idx="10"/>
          </p:nvPr>
        </p:nvSpPr>
        <p:spPr/>
        <p:txBody>
          <a:bodyPr/>
          <a:lstStyle/>
          <a:p>
            <a:fld id="{0D41EA3D-3FBB-47B1-A70A-996AE83D8B6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to start with the RFS.</a:t>
            </a:r>
          </a:p>
          <a:p>
            <a:r>
              <a:rPr lang="en-US" dirty="0" smtClean="0"/>
              <a:t>The idea is to increase advanced biofuels in the marketplace over time.</a:t>
            </a:r>
          </a:p>
          <a:p>
            <a:endParaRPr lang="en-US" dirty="0"/>
          </a:p>
        </p:txBody>
      </p:sp>
      <p:sp>
        <p:nvSpPr>
          <p:cNvPr id="4" name="Slide Number Placeholder 3"/>
          <p:cNvSpPr>
            <a:spLocks noGrp="1"/>
          </p:cNvSpPr>
          <p:nvPr>
            <p:ph type="sldNum" sz="quarter" idx="10"/>
          </p:nvPr>
        </p:nvSpPr>
        <p:spPr/>
        <p:txBody>
          <a:bodyPr/>
          <a:lstStyle/>
          <a:p>
            <a:fld id="{0D41EA3D-3FBB-47B1-A70A-996AE83D8B6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start out, if you want to make a fuel that is counted toward achieving  the  RFS goals, you have to make it in a facility that meets this definition which pretty much reflects how a corn-ethanol plant operates. </a:t>
            </a:r>
            <a:endParaRPr lang="en-US" dirty="0"/>
          </a:p>
        </p:txBody>
      </p:sp>
      <p:sp>
        <p:nvSpPr>
          <p:cNvPr id="4" name="Slide Number Placeholder 3"/>
          <p:cNvSpPr>
            <a:spLocks noGrp="1"/>
          </p:cNvSpPr>
          <p:nvPr>
            <p:ph type="sldNum" sz="quarter" idx="10"/>
          </p:nvPr>
        </p:nvSpPr>
        <p:spPr/>
        <p:txBody>
          <a:bodyPr/>
          <a:lstStyle/>
          <a:p>
            <a:fld id="{0D41EA3D-3FBB-47B1-A70A-996AE83D8B6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as advanced biofuels have been developed, that “everything happens in one location” model doesn’t apply.</a:t>
            </a:r>
          </a:p>
          <a:p>
            <a:endParaRPr lang="en-US" dirty="0" smtClean="0"/>
          </a:p>
          <a:p>
            <a:r>
              <a:rPr lang="en-US" dirty="0" smtClean="0"/>
              <a:t>It looks more like this with production of intermediates or pre-processing taking place close to the growing and harvesting site or food processing location --  with pre-processed feedstock then being transported to another location for final conversion into fuels.</a:t>
            </a:r>
          </a:p>
          <a:p>
            <a:endParaRPr lang="en-US" dirty="0" smtClean="0"/>
          </a:p>
        </p:txBody>
      </p:sp>
      <p:sp>
        <p:nvSpPr>
          <p:cNvPr id="4" name="Slide Number Placeholder 3"/>
          <p:cNvSpPr>
            <a:spLocks noGrp="1"/>
          </p:cNvSpPr>
          <p:nvPr>
            <p:ph type="sldNum" sz="quarter" idx="10"/>
          </p:nvPr>
        </p:nvSpPr>
        <p:spPr/>
        <p:txBody>
          <a:bodyPr/>
          <a:lstStyle/>
          <a:p>
            <a:fld id="{0D41EA3D-3FBB-47B1-A70A-996AE83D8B6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http://www.energy.gov/eere/bioenergy/biomass-feedstocks</a:t>
            </a:r>
            <a:r>
              <a:rPr lang="en-US" dirty="0" smtClean="0"/>
              <a:t> </a:t>
            </a:r>
          </a:p>
          <a:p>
            <a:r>
              <a:rPr lang="en-US" dirty="0" smtClean="0">
                <a:hlinkClick r:id="rId4"/>
              </a:rPr>
              <a:t>http://www.biofuelsdigest.com/bdigest/2012/10/24/the-dandelion-model-two-step-biofuels-technologies-and-the-emergence-of-super-refineries/</a:t>
            </a:r>
            <a:endParaRPr lang="en-US" dirty="0" smtClean="0"/>
          </a:p>
          <a:p>
            <a:endParaRPr lang="en-US" dirty="0" smtClean="0"/>
          </a:p>
          <a:p>
            <a:r>
              <a:rPr lang="en-US" dirty="0" smtClean="0"/>
              <a:t>A number of people and organizations have described this phenomena.</a:t>
            </a:r>
          </a:p>
          <a:p>
            <a:endParaRPr lang="en-US" dirty="0" smtClean="0"/>
          </a:p>
          <a:p>
            <a:r>
              <a:rPr lang="en-US" dirty="0" smtClean="0"/>
              <a:t>Jim Lane calls it the dandelion model</a:t>
            </a:r>
          </a:p>
          <a:p>
            <a:r>
              <a:rPr lang="en-US" dirty="0" smtClean="0"/>
              <a:t>Bruce Dale at Michigan State calls it a depot system</a:t>
            </a:r>
          </a:p>
          <a:p>
            <a:r>
              <a:rPr lang="en-US" dirty="0" smtClean="0"/>
              <a:t>Bob Kozak at Atlantic Biomass refers to a “Follow-the-Crop” system</a:t>
            </a:r>
          </a:p>
          <a:p>
            <a:endParaRPr lang="en-US" dirty="0" smtClean="0"/>
          </a:p>
          <a:p>
            <a:r>
              <a:rPr lang="en-US" dirty="0" smtClean="0"/>
              <a:t>The US Department of Energy has this graphic on the EERE Biomass </a:t>
            </a:r>
            <a:r>
              <a:rPr lang="en-US" dirty="0" err="1" smtClean="0"/>
              <a:t>Feedstocks</a:t>
            </a:r>
            <a:r>
              <a:rPr lang="en-US" dirty="0" smtClean="0"/>
              <a:t> website.</a:t>
            </a:r>
          </a:p>
          <a:p>
            <a:endParaRPr lang="en-US" dirty="0" smtClean="0"/>
          </a:p>
          <a:p>
            <a:r>
              <a:rPr lang="en-US" dirty="0" smtClean="0"/>
              <a:t>All clearly anticipate that raw material will be partially converted (to oils, sugars, etc.) and then transported for final refining.</a:t>
            </a:r>
          </a:p>
          <a:p>
            <a:endParaRPr lang="en-US" dirty="0" smtClean="0"/>
          </a:p>
          <a:p>
            <a:r>
              <a:rPr lang="en-US" dirty="0" smtClean="0"/>
              <a:t>Much like the oil extracted from wells, tar sands, etc., is partially processed before shipping to large scale petroleum refineries.</a:t>
            </a:r>
          </a:p>
          <a:p>
            <a:endParaRPr lang="en-US" dirty="0"/>
          </a:p>
        </p:txBody>
      </p:sp>
      <p:sp>
        <p:nvSpPr>
          <p:cNvPr id="4" name="Slide Number Placeholder 3"/>
          <p:cNvSpPr>
            <a:spLocks noGrp="1"/>
          </p:cNvSpPr>
          <p:nvPr>
            <p:ph type="sldNum" sz="quarter" idx="10"/>
          </p:nvPr>
        </p:nvSpPr>
        <p:spPr/>
        <p:txBody>
          <a:bodyPr/>
          <a:lstStyle/>
          <a:p>
            <a:fld id="{0D41EA3D-3FBB-47B1-A70A-996AE83D8B6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a:t>
            </a:r>
          </a:p>
          <a:p>
            <a:endParaRPr lang="en-US" dirty="0" smtClean="0"/>
          </a:p>
          <a:p>
            <a:r>
              <a:rPr lang="en-US" dirty="0" smtClean="0"/>
              <a:t>RINs.</a:t>
            </a:r>
          </a:p>
          <a:p>
            <a:endParaRPr lang="en-US" dirty="0" smtClean="0"/>
          </a:p>
          <a:p>
            <a:r>
              <a:rPr lang="en-US" dirty="0" smtClean="0"/>
              <a:t>If renewable fuel doesn’t have a RIN attached, it is worth less in the marketplace.</a:t>
            </a:r>
          </a:p>
          <a:p>
            <a:endParaRPr lang="en-US" dirty="0" smtClean="0"/>
          </a:p>
          <a:p>
            <a:r>
              <a:rPr lang="en-US" dirty="0" smtClean="0"/>
              <a:t>At it’s most basic, this is how Renewable Identification Numbers are used to prove that the objectives of the RFS are being met.</a:t>
            </a:r>
          </a:p>
          <a:p>
            <a:endParaRPr lang="en-US" dirty="0" smtClean="0"/>
          </a:p>
          <a:p>
            <a:r>
              <a:rPr lang="en-US" dirty="0" smtClean="0"/>
              <a:t>Renewable fuel that does not have a RIN attached has less value because it doesn’t help the obligated party prove to EPA that it has put renewable fuel into the market.</a:t>
            </a:r>
            <a:endParaRPr lang="en-US" dirty="0"/>
          </a:p>
        </p:txBody>
      </p:sp>
      <p:sp>
        <p:nvSpPr>
          <p:cNvPr id="4" name="Slide Number Placeholder 3"/>
          <p:cNvSpPr>
            <a:spLocks noGrp="1"/>
          </p:cNvSpPr>
          <p:nvPr>
            <p:ph type="sldNum" sz="quarter" idx="10"/>
          </p:nvPr>
        </p:nvSpPr>
        <p:spPr/>
        <p:txBody>
          <a:bodyPr/>
          <a:lstStyle/>
          <a:p>
            <a:fld id="{0D41EA3D-3FBB-47B1-A70A-996AE83D8B6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0BF0C3B6-B1BA-4DCF-9EB7-504B567F4AC1}" type="datetime1">
              <a:rPr lang="en-US" smtClean="0"/>
              <a:pPr/>
              <a:t>6/4/2015</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8790FD9-FA8C-4992-AA7D-3652D014D0D0}"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r>
              <a:rPr lang="en-US" smtClean="0"/>
              <a:t>Advanced Biofuels USA  2015</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48FD98-50F4-4493-AEFD-C38D43D92680}" type="datetime1">
              <a:rPr lang="en-US" smtClean="0"/>
              <a:pPr/>
              <a:t>6/4/2015</a:t>
            </a:fld>
            <a:endParaRPr lang="en-US"/>
          </a:p>
        </p:txBody>
      </p:sp>
      <p:sp>
        <p:nvSpPr>
          <p:cNvPr id="5" name="Footer Placeholder 4"/>
          <p:cNvSpPr>
            <a:spLocks noGrp="1"/>
          </p:cNvSpPr>
          <p:nvPr>
            <p:ph type="ftr" sz="quarter" idx="11"/>
          </p:nvPr>
        </p:nvSpPr>
        <p:spPr/>
        <p:txBody>
          <a:bodyPr/>
          <a:lstStyle>
            <a:extLst/>
          </a:lstStyle>
          <a:p>
            <a:r>
              <a:rPr lang="en-US" smtClean="0"/>
              <a:t>Advanced Biofuels USA  2015</a:t>
            </a:r>
            <a:endParaRPr lang="en-US"/>
          </a:p>
        </p:txBody>
      </p:sp>
      <p:sp>
        <p:nvSpPr>
          <p:cNvPr id="6" name="Slide Number Placeholder 5"/>
          <p:cNvSpPr>
            <a:spLocks noGrp="1"/>
          </p:cNvSpPr>
          <p:nvPr>
            <p:ph type="sldNum" sz="quarter" idx="12"/>
          </p:nvPr>
        </p:nvSpPr>
        <p:spPr/>
        <p:txBody>
          <a:bodyPr/>
          <a:lstStyle>
            <a:extLst/>
          </a:lstStyle>
          <a:p>
            <a:fld id="{F8790FD9-FA8C-4992-AA7D-3652D014D0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C17AB76-6B5C-45F3-9AA6-4D22A799C516}" type="datetime1">
              <a:rPr lang="en-US" smtClean="0"/>
              <a:pPr/>
              <a:t>6/4/2015</a:t>
            </a:fld>
            <a:endParaRPr lang="en-US"/>
          </a:p>
        </p:txBody>
      </p:sp>
      <p:sp>
        <p:nvSpPr>
          <p:cNvPr id="5" name="Footer Placeholder 4"/>
          <p:cNvSpPr>
            <a:spLocks noGrp="1"/>
          </p:cNvSpPr>
          <p:nvPr>
            <p:ph type="ftr" sz="quarter" idx="11"/>
          </p:nvPr>
        </p:nvSpPr>
        <p:spPr/>
        <p:txBody>
          <a:bodyPr/>
          <a:lstStyle>
            <a:extLst/>
          </a:lstStyle>
          <a:p>
            <a:r>
              <a:rPr lang="en-US" smtClean="0"/>
              <a:t>Advanced Biofuels USA  2015</a:t>
            </a:r>
            <a:endParaRPr lang="en-US"/>
          </a:p>
        </p:txBody>
      </p:sp>
      <p:sp>
        <p:nvSpPr>
          <p:cNvPr id="6" name="Slide Number Placeholder 5"/>
          <p:cNvSpPr>
            <a:spLocks noGrp="1"/>
          </p:cNvSpPr>
          <p:nvPr>
            <p:ph type="sldNum" sz="quarter" idx="12"/>
          </p:nvPr>
        </p:nvSpPr>
        <p:spPr/>
        <p:txBody>
          <a:bodyPr/>
          <a:lstStyle>
            <a:extLst/>
          </a:lstStyle>
          <a:p>
            <a:fld id="{F8790FD9-FA8C-4992-AA7D-3652D014D0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B76BB8E-FDBD-44CA-AC1F-35D6EF75572B}" type="datetime1">
              <a:rPr lang="en-US" smtClean="0"/>
              <a:pPr/>
              <a:t>6/4/2015</a:t>
            </a:fld>
            <a:endParaRPr lang="en-US"/>
          </a:p>
        </p:txBody>
      </p:sp>
      <p:sp>
        <p:nvSpPr>
          <p:cNvPr id="5" name="Footer Placeholder 4"/>
          <p:cNvSpPr>
            <a:spLocks noGrp="1"/>
          </p:cNvSpPr>
          <p:nvPr>
            <p:ph type="ftr" sz="quarter" idx="11"/>
          </p:nvPr>
        </p:nvSpPr>
        <p:spPr/>
        <p:txBody>
          <a:bodyPr/>
          <a:lstStyle>
            <a:extLst/>
          </a:lstStyle>
          <a:p>
            <a:r>
              <a:rPr lang="en-US" smtClean="0"/>
              <a:t>Advanced Biofuels USA  2015</a:t>
            </a:r>
            <a:endParaRPr lang="en-US"/>
          </a:p>
        </p:txBody>
      </p:sp>
      <p:sp>
        <p:nvSpPr>
          <p:cNvPr id="6" name="Slide Number Placeholder 5"/>
          <p:cNvSpPr>
            <a:spLocks noGrp="1"/>
          </p:cNvSpPr>
          <p:nvPr>
            <p:ph type="sldNum" sz="quarter" idx="12"/>
          </p:nvPr>
        </p:nvSpPr>
        <p:spPr/>
        <p:txBody>
          <a:bodyPr/>
          <a:lstStyle>
            <a:extLst/>
          </a:lstStyle>
          <a:p>
            <a:fld id="{F8790FD9-FA8C-4992-AA7D-3652D014D0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7F640A5A-4F86-4C6E-8333-389DE10D83B9}" type="datetime1">
              <a:rPr lang="en-US" smtClean="0"/>
              <a:pPr/>
              <a:t>6/4/2015</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8790FD9-FA8C-4992-AA7D-3652D014D0D0}"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r>
              <a:rPr lang="en-US" smtClean="0"/>
              <a:t>Advanced Biofuels USA  2015</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0BBBA1-8A9D-4D1E-9F23-6771A44B2DAE}" type="datetime1">
              <a:rPr lang="en-US" smtClean="0"/>
              <a:pPr/>
              <a:t>6/4/2015</a:t>
            </a:fld>
            <a:endParaRPr lang="en-US"/>
          </a:p>
        </p:txBody>
      </p:sp>
      <p:sp>
        <p:nvSpPr>
          <p:cNvPr id="6" name="Footer Placeholder 5"/>
          <p:cNvSpPr>
            <a:spLocks noGrp="1"/>
          </p:cNvSpPr>
          <p:nvPr>
            <p:ph type="ftr" sz="quarter" idx="11"/>
          </p:nvPr>
        </p:nvSpPr>
        <p:spPr/>
        <p:txBody>
          <a:bodyPr/>
          <a:lstStyle>
            <a:extLst/>
          </a:lstStyle>
          <a:p>
            <a:r>
              <a:rPr lang="en-US" smtClean="0"/>
              <a:t>Advanced Biofuels USA  2015</a:t>
            </a:r>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F8790FD9-FA8C-4992-AA7D-3652D014D0D0}"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8ED2AFB-5FEC-4E27-A1CD-33FC37955ABC}" type="datetime1">
              <a:rPr lang="en-US" smtClean="0"/>
              <a:pPr/>
              <a:t>6/4/2015</a:t>
            </a:fld>
            <a:endParaRPr lang="en-US"/>
          </a:p>
        </p:txBody>
      </p:sp>
      <p:sp>
        <p:nvSpPr>
          <p:cNvPr id="8" name="Footer Placeholder 7"/>
          <p:cNvSpPr>
            <a:spLocks noGrp="1"/>
          </p:cNvSpPr>
          <p:nvPr>
            <p:ph type="ftr" sz="quarter" idx="11"/>
          </p:nvPr>
        </p:nvSpPr>
        <p:spPr/>
        <p:txBody>
          <a:bodyPr/>
          <a:lstStyle>
            <a:extLst/>
          </a:lstStyle>
          <a:p>
            <a:r>
              <a:rPr lang="en-US" smtClean="0"/>
              <a:t>Advanced Biofuels USA  2015</a:t>
            </a:r>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F8790FD9-FA8C-4992-AA7D-3652D014D0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696B9E9-BD45-4D74-8BBF-BCCEF0AC415C}" type="datetime1">
              <a:rPr lang="en-US" smtClean="0"/>
              <a:pPr/>
              <a:t>6/4/2015</a:t>
            </a:fld>
            <a:endParaRPr lang="en-US"/>
          </a:p>
        </p:txBody>
      </p:sp>
      <p:sp>
        <p:nvSpPr>
          <p:cNvPr id="4" name="Footer Placeholder 3"/>
          <p:cNvSpPr>
            <a:spLocks noGrp="1"/>
          </p:cNvSpPr>
          <p:nvPr>
            <p:ph type="ftr" sz="quarter" idx="11"/>
          </p:nvPr>
        </p:nvSpPr>
        <p:spPr/>
        <p:txBody>
          <a:bodyPr/>
          <a:lstStyle>
            <a:extLst/>
          </a:lstStyle>
          <a:p>
            <a:r>
              <a:rPr lang="en-US" smtClean="0"/>
              <a:t>Advanced Biofuels USA  2015</a:t>
            </a:r>
            <a:endParaRPr lang="en-US"/>
          </a:p>
        </p:txBody>
      </p:sp>
      <p:sp>
        <p:nvSpPr>
          <p:cNvPr id="5" name="Slide Number Placeholder 4"/>
          <p:cNvSpPr>
            <a:spLocks noGrp="1"/>
          </p:cNvSpPr>
          <p:nvPr>
            <p:ph type="sldNum" sz="quarter" idx="12"/>
          </p:nvPr>
        </p:nvSpPr>
        <p:spPr/>
        <p:txBody>
          <a:bodyPr/>
          <a:lstStyle>
            <a:extLst/>
          </a:lstStyle>
          <a:p>
            <a:fld id="{F8790FD9-FA8C-4992-AA7D-3652D014D0D0}"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C8535AC-859E-40A0-942A-7A65DC13BA36}" type="datetime1">
              <a:rPr lang="en-US" smtClean="0"/>
              <a:pPr/>
              <a:t>6/4/2015</a:t>
            </a:fld>
            <a:endParaRPr lang="en-US"/>
          </a:p>
        </p:txBody>
      </p:sp>
      <p:sp>
        <p:nvSpPr>
          <p:cNvPr id="3" name="Footer Placeholder 2"/>
          <p:cNvSpPr>
            <a:spLocks noGrp="1"/>
          </p:cNvSpPr>
          <p:nvPr>
            <p:ph type="ftr" sz="quarter" idx="11"/>
          </p:nvPr>
        </p:nvSpPr>
        <p:spPr/>
        <p:txBody>
          <a:bodyPr/>
          <a:lstStyle>
            <a:extLst/>
          </a:lstStyle>
          <a:p>
            <a:r>
              <a:rPr lang="en-US" smtClean="0"/>
              <a:t>Advanced Biofuels USA  2015</a:t>
            </a:r>
            <a:endParaRPr lang="en-US"/>
          </a:p>
        </p:txBody>
      </p:sp>
      <p:sp>
        <p:nvSpPr>
          <p:cNvPr id="4" name="Slide Number Placeholder 3"/>
          <p:cNvSpPr>
            <a:spLocks noGrp="1"/>
          </p:cNvSpPr>
          <p:nvPr>
            <p:ph type="sldNum" sz="quarter" idx="12"/>
          </p:nvPr>
        </p:nvSpPr>
        <p:spPr/>
        <p:txBody>
          <a:bodyPr/>
          <a:lstStyle>
            <a:extLst/>
          </a:lstStyle>
          <a:p>
            <a:fld id="{F8790FD9-FA8C-4992-AA7D-3652D014D0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1B3D7C2-CABD-4C3B-902C-A9A5A9BE7905}" type="datetime1">
              <a:rPr lang="en-US" smtClean="0"/>
              <a:pPr/>
              <a:t>6/4/2015</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8790FD9-FA8C-4992-AA7D-3652D014D0D0}"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r>
              <a:rPr lang="en-US" smtClean="0"/>
              <a:t>Advanced Biofuels USA  2015</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D40FD8ED-2FDB-4E2A-859E-07EA693BBEDF}" type="datetime1">
              <a:rPr lang="en-US" smtClean="0"/>
              <a:pPr/>
              <a:t>6/4/2015</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8790FD9-FA8C-4992-AA7D-3652D014D0D0}"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r>
              <a:rPr lang="en-US" smtClean="0"/>
              <a:t>Advanced Biofuels USA  2015</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r>
              <a:rPr lang="en-US" smtClean="0"/>
              <a:t>Advanced Biofuels USA  2015</a:t>
            </a:r>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9D1F70B-22A1-4289-85CA-3F5589858FD5}" type="datetime1">
              <a:rPr lang="en-US" smtClean="0"/>
              <a:pPr/>
              <a:t>6/4/2015</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8790FD9-FA8C-4992-AA7D-3652D014D0D0}"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Fixing Weaknesses in the Feedstock Regulatory Landscape</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solidFill>
                  <a:schemeClr val="accent3">
                    <a:lumMod val="40000"/>
                    <a:lumOff val="60000"/>
                  </a:schemeClr>
                </a:solidFill>
              </a:rPr>
              <a:t>Pre-Processing, Follow-the-Crop, Depot, Dandelion Model— </a:t>
            </a:r>
            <a:r>
              <a:rPr lang="en-US" dirty="0" smtClean="0">
                <a:solidFill>
                  <a:srgbClr val="FFC000"/>
                </a:solidFill>
              </a:rPr>
              <a:t>Taking a New Look at the Definition of </a:t>
            </a:r>
            <a:r>
              <a:rPr lang="en-US" i="1" dirty="0" smtClean="0">
                <a:solidFill>
                  <a:srgbClr val="FFFF00"/>
                </a:solidFill>
              </a:rPr>
              <a:t>Feedstock Material </a:t>
            </a:r>
            <a:r>
              <a:rPr lang="en-US" dirty="0" smtClean="0">
                <a:solidFill>
                  <a:srgbClr val="FFC000"/>
                </a:solidFill>
              </a:rPr>
              <a:t>at a Biofuels Production</a:t>
            </a:r>
            <a:r>
              <a:rPr lang="en-US" dirty="0" smtClean="0">
                <a:solidFill>
                  <a:srgbClr val="FFFF00"/>
                </a:solidFill>
              </a:rPr>
              <a:t> </a:t>
            </a:r>
            <a:r>
              <a:rPr lang="en-US" i="1" dirty="0" smtClean="0">
                <a:solidFill>
                  <a:srgbClr val="FFFF00"/>
                </a:solidFill>
              </a:rPr>
              <a:t>Facility</a:t>
            </a:r>
            <a:endParaRPr lang="en-US" i="1" dirty="0">
              <a:solidFill>
                <a:srgbClr val="FFFF00"/>
              </a:solidFill>
            </a:endParaRPr>
          </a:p>
        </p:txBody>
      </p:sp>
      <p:sp>
        <p:nvSpPr>
          <p:cNvPr id="4" name="Slide Number Placeholder 3"/>
          <p:cNvSpPr>
            <a:spLocks noGrp="1"/>
          </p:cNvSpPr>
          <p:nvPr>
            <p:ph type="sldNum" sz="quarter" idx="11"/>
          </p:nvPr>
        </p:nvSpPr>
        <p:spPr/>
        <p:txBody>
          <a:bodyPr/>
          <a:lstStyle/>
          <a:p>
            <a:fld id="{F8790FD9-FA8C-4992-AA7D-3652D014D0D0}" type="slidenum">
              <a:rPr lang="en-US" smtClean="0"/>
              <a:pPr/>
              <a:t>1</a:t>
            </a:fld>
            <a:endParaRPr lang="en-US"/>
          </a:p>
        </p:txBody>
      </p:sp>
      <p:sp>
        <p:nvSpPr>
          <p:cNvPr id="5" name="Footer Placeholder 4"/>
          <p:cNvSpPr>
            <a:spLocks noGrp="1"/>
          </p:cNvSpPr>
          <p:nvPr>
            <p:ph type="ftr" sz="quarter" idx="12"/>
          </p:nvPr>
        </p:nvSpPr>
        <p:spPr/>
        <p:txBody>
          <a:bodyPr/>
          <a:lstStyle/>
          <a:p>
            <a:r>
              <a:rPr lang="en-US" dirty="0" smtClean="0"/>
              <a:t>Advanced Biofuels USA  2015</a:t>
            </a:r>
            <a:endParaRPr lang="en-US" dirty="0"/>
          </a:p>
        </p:txBody>
      </p:sp>
      <p:sp>
        <p:nvSpPr>
          <p:cNvPr id="8" name="TextBox 7"/>
          <p:cNvSpPr txBox="1"/>
          <p:nvPr/>
        </p:nvSpPr>
        <p:spPr>
          <a:xfrm>
            <a:off x="1828800" y="5791200"/>
            <a:ext cx="7086600" cy="369332"/>
          </a:xfrm>
          <a:prstGeom prst="rect">
            <a:avLst/>
          </a:prstGeom>
          <a:noFill/>
        </p:spPr>
        <p:txBody>
          <a:bodyPr wrap="square" rtlCol="0">
            <a:spAutoFit/>
          </a:bodyPr>
          <a:lstStyle/>
          <a:p>
            <a:r>
              <a:rPr lang="en-US" dirty="0" smtClean="0">
                <a:solidFill>
                  <a:schemeClr val="accent3"/>
                </a:solidFill>
              </a:rPr>
              <a:t>Advanced </a:t>
            </a:r>
            <a:r>
              <a:rPr lang="en-US" dirty="0" err="1" smtClean="0">
                <a:solidFill>
                  <a:schemeClr val="accent3"/>
                </a:solidFill>
              </a:rPr>
              <a:t>Bioeconomy</a:t>
            </a:r>
            <a:r>
              <a:rPr lang="en-US" dirty="0" smtClean="0">
                <a:solidFill>
                  <a:schemeClr val="accent3"/>
                </a:solidFill>
              </a:rPr>
              <a:t> </a:t>
            </a:r>
            <a:r>
              <a:rPr lang="en-US" dirty="0" err="1" smtClean="0">
                <a:solidFill>
                  <a:srgbClr val="FFC000"/>
                </a:solidFill>
              </a:rPr>
              <a:t>Feedstocks</a:t>
            </a:r>
            <a:r>
              <a:rPr lang="en-US" dirty="0" smtClean="0">
                <a:solidFill>
                  <a:schemeClr val="accent3"/>
                </a:solidFill>
              </a:rPr>
              <a:t> Conference   June 9, 2015</a:t>
            </a:r>
            <a:endParaRPr lang="en-US" dirty="0">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RINs Work  Part B</a:t>
            </a:r>
            <a:endParaRPr lang="en-US" dirty="0"/>
          </a:p>
        </p:txBody>
      </p:sp>
      <p:graphicFrame>
        <p:nvGraphicFramePr>
          <p:cNvPr id="6" name="Content Placeholder 5"/>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Advanced Biofuels USA  2015</a:t>
            </a:r>
            <a:endParaRPr lang="en-US"/>
          </a:p>
        </p:txBody>
      </p:sp>
      <p:sp>
        <p:nvSpPr>
          <p:cNvPr id="5" name="Slide Number Placeholder 4"/>
          <p:cNvSpPr>
            <a:spLocks noGrp="1"/>
          </p:cNvSpPr>
          <p:nvPr>
            <p:ph type="sldNum" sz="quarter" idx="12"/>
          </p:nvPr>
        </p:nvSpPr>
        <p:spPr/>
        <p:txBody>
          <a:bodyPr/>
          <a:lstStyle/>
          <a:p>
            <a:fld id="{F8790FD9-FA8C-4992-AA7D-3652D014D0D0}" type="slidenum">
              <a:rPr lang="en-US" smtClean="0"/>
              <a:pPr/>
              <a:t>10</a:t>
            </a:fld>
            <a:endParaRPr lang="en-US"/>
          </a:p>
        </p:txBody>
      </p:sp>
      <p:sp>
        <p:nvSpPr>
          <p:cNvPr id="7" name="TextBox 6"/>
          <p:cNvSpPr txBox="1"/>
          <p:nvPr/>
        </p:nvSpPr>
        <p:spPr>
          <a:xfrm>
            <a:off x="457200" y="5410200"/>
            <a:ext cx="4953000" cy="461665"/>
          </a:xfrm>
          <a:prstGeom prst="rect">
            <a:avLst/>
          </a:prstGeom>
          <a:noFill/>
        </p:spPr>
        <p:txBody>
          <a:bodyPr wrap="square" rtlCol="0">
            <a:spAutoFit/>
          </a:bodyPr>
          <a:lstStyle/>
          <a:p>
            <a:r>
              <a:rPr lang="en-US" sz="2400" b="1" dirty="0" smtClean="0">
                <a:solidFill>
                  <a:srgbClr val="FFC000"/>
                </a:solidFill>
              </a:rPr>
              <a:t>Fuel sold without RINs has less value</a:t>
            </a:r>
            <a:r>
              <a:rPr lang="en-US" b="1" dirty="0" smtClean="0">
                <a:solidFill>
                  <a:srgbClr val="FFC000"/>
                </a:solidFill>
              </a:rPr>
              <a:t>.</a:t>
            </a:r>
            <a:endParaRPr lang="en-US" b="1" dirty="0">
              <a:solidFill>
                <a:srgbClr val="FFC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But … How does it </a:t>
            </a:r>
            <a:r>
              <a:rPr lang="en-US" i="1" dirty="0" smtClean="0"/>
              <a:t>really</a:t>
            </a:r>
            <a:r>
              <a:rPr lang="en-US" dirty="0" smtClean="0"/>
              <a:t> work for many advanced biofuels?</a:t>
            </a:r>
            <a:endParaRPr lang="en-US" dirty="0"/>
          </a:p>
        </p:txBody>
      </p:sp>
      <p:sp>
        <p:nvSpPr>
          <p:cNvPr id="4" name="Footer Placeholder 3"/>
          <p:cNvSpPr>
            <a:spLocks noGrp="1"/>
          </p:cNvSpPr>
          <p:nvPr>
            <p:ph type="ftr" sz="quarter" idx="11"/>
          </p:nvPr>
        </p:nvSpPr>
        <p:spPr/>
        <p:txBody>
          <a:bodyPr/>
          <a:lstStyle/>
          <a:p>
            <a:r>
              <a:rPr lang="en-US" smtClean="0"/>
              <a:t>Advanced Biofuels USA  2015</a:t>
            </a:r>
            <a:endParaRPr lang="en-US"/>
          </a:p>
        </p:txBody>
      </p:sp>
      <p:sp>
        <p:nvSpPr>
          <p:cNvPr id="5" name="Slide Number Placeholder 4"/>
          <p:cNvSpPr>
            <a:spLocks noGrp="1"/>
          </p:cNvSpPr>
          <p:nvPr>
            <p:ph type="sldNum" sz="quarter" idx="12"/>
          </p:nvPr>
        </p:nvSpPr>
        <p:spPr/>
        <p:txBody>
          <a:bodyPr/>
          <a:lstStyle/>
          <a:p>
            <a:fld id="{F8790FD9-FA8C-4992-AA7D-3652D014D0D0}" type="slidenum">
              <a:rPr lang="en-US" smtClean="0"/>
              <a:pPr/>
              <a:t>11</a:t>
            </a:fld>
            <a:endParaRPr lang="en-US"/>
          </a:p>
        </p:txBody>
      </p:sp>
      <p:pic>
        <p:nvPicPr>
          <p:cNvPr id="7" name="Picture 6" descr="unintegrated biorefinery cropped.png"/>
          <p:cNvPicPr>
            <a:picLocks noChangeAspect="1"/>
          </p:cNvPicPr>
          <p:nvPr/>
        </p:nvPicPr>
        <p:blipFill>
          <a:blip r:embed="rId3" cstate="print"/>
          <a:stretch>
            <a:fillRect/>
          </a:stretch>
        </p:blipFill>
        <p:spPr>
          <a:xfrm>
            <a:off x="156702" y="1905000"/>
            <a:ext cx="8987298" cy="42364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andelion-hub"/>
          <p:cNvPicPr>
            <a:picLocks noChangeAspect="1" noChangeArrowheads="1"/>
          </p:cNvPicPr>
          <p:nvPr/>
        </p:nvPicPr>
        <p:blipFill>
          <a:blip r:embed="rId3" cstate="print"/>
          <a:srcRect/>
          <a:stretch>
            <a:fillRect/>
          </a:stretch>
        </p:blipFill>
        <p:spPr bwMode="auto">
          <a:xfrm>
            <a:off x="0" y="2590800"/>
            <a:ext cx="1600200" cy="1315720"/>
          </a:xfrm>
          <a:prstGeom prst="rect">
            <a:avLst/>
          </a:prstGeom>
          <a:noFill/>
        </p:spPr>
      </p:pic>
      <p:sp>
        <p:nvSpPr>
          <p:cNvPr id="2" name="Title 1"/>
          <p:cNvSpPr>
            <a:spLocks noGrp="1"/>
          </p:cNvSpPr>
          <p:nvPr>
            <p:ph type="title"/>
          </p:nvPr>
        </p:nvSpPr>
        <p:spPr/>
        <p:txBody>
          <a:bodyPr>
            <a:normAutofit fontScale="90000"/>
          </a:bodyPr>
          <a:lstStyle/>
          <a:p>
            <a:r>
              <a:rPr lang="en-US" b="1" dirty="0">
                <a:solidFill>
                  <a:schemeClr val="accent2">
                    <a:lumMod val="40000"/>
                    <a:lumOff val="60000"/>
                  </a:schemeClr>
                </a:solidFill>
              </a:rPr>
              <a:t>Federal Government </a:t>
            </a:r>
            <a:r>
              <a:rPr lang="en-US" b="1" dirty="0" smtClean="0">
                <a:solidFill>
                  <a:schemeClr val="accent2">
                    <a:lumMod val="40000"/>
                    <a:lumOff val="60000"/>
                  </a:schemeClr>
                </a:solidFill>
              </a:rPr>
              <a:t>Support-</a:t>
            </a:r>
            <a:r>
              <a:rPr lang="en-US" b="1" dirty="0">
                <a:solidFill>
                  <a:schemeClr val="accent2">
                    <a:lumMod val="40000"/>
                    <a:lumOff val="60000"/>
                  </a:schemeClr>
                </a:solidFill>
              </a:rPr>
              <a:t>-Consortium funded by DOE</a:t>
            </a:r>
            <a:endParaRPr lang="en-US" dirty="0">
              <a:solidFill>
                <a:schemeClr val="accent2">
                  <a:lumMod val="40000"/>
                  <a:lumOff val="60000"/>
                </a:schemeClr>
              </a:solidFill>
            </a:endParaRPr>
          </a:p>
        </p:txBody>
      </p:sp>
      <p:sp>
        <p:nvSpPr>
          <p:cNvPr id="5" name="Content Placeholder 4"/>
          <p:cNvSpPr>
            <a:spLocks noGrp="1"/>
          </p:cNvSpPr>
          <p:nvPr>
            <p:ph idx="1"/>
          </p:nvPr>
        </p:nvSpPr>
        <p:spPr>
          <a:xfrm>
            <a:off x="1066800" y="1447800"/>
            <a:ext cx="8229600" cy="4526280"/>
          </a:xfrm>
        </p:spPr>
        <p:txBody>
          <a:bodyPr>
            <a:normAutofit fontScale="85000" lnSpcReduction="20000"/>
          </a:bodyPr>
          <a:lstStyle/>
          <a:p>
            <a:r>
              <a:rPr lang="en-US" b="1" dirty="0"/>
              <a:t>National Advanced Biofuels Consortium (NABC).</a:t>
            </a:r>
            <a:r>
              <a:rPr lang="en-US" dirty="0"/>
              <a:t> </a:t>
            </a:r>
            <a:endParaRPr lang="en-US" dirty="0" smtClean="0"/>
          </a:p>
          <a:p>
            <a:pPr lvl="1"/>
            <a:r>
              <a:rPr lang="en-US" dirty="0" smtClean="0"/>
              <a:t>three </a:t>
            </a:r>
            <a:r>
              <a:rPr lang="en-US" dirty="0"/>
              <a:t>intermediates to be further processed in standard refinery </a:t>
            </a:r>
            <a:r>
              <a:rPr lang="en-US" dirty="0" smtClean="0"/>
              <a:t>operations:</a:t>
            </a:r>
          </a:p>
          <a:p>
            <a:pPr lvl="2"/>
            <a:r>
              <a:rPr lang="en-US" dirty="0" smtClean="0"/>
              <a:t>bio-crudes </a:t>
            </a:r>
            <a:r>
              <a:rPr lang="en-US" dirty="0"/>
              <a:t>for co-processing with crude </a:t>
            </a:r>
            <a:r>
              <a:rPr lang="en-US" dirty="0" smtClean="0"/>
              <a:t>oil;</a:t>
            </a:r>
          </a:p>
          <a:p>
            <a:pPr lvl="2"/>
            <a:r>
              <a:rPr lang="en-US" dirty="0" smtClean="0"/>
              <a:t>refinery-ready </a:t>
            </a:r>
            <a:r>
              <a:rPr lang="en-US" dirty="0"/>
              <a:t>intermediates substantial downstream processing; and </a:t>
            </a:r>
            <a:endParaRPr lang="en-US" dirty="0" smtClean="0"/>
          </a:p>
          <a:p>
            <a:pPr lvl="2"/>
            <a:r>
              <a:rPr lang="en-US" dirty="0" smtClean="0"/>
              <a:t>near-finished </a:t>
            </a:r>
            <a:r>
              <a:rPr lang="en-US" dirty="0"/>
              <a:t>fuels or </a:t>
            </a:r>
            <a:r>
              <a:rPr lang="en-US" dirty="0" err="1"/>
              <a:t>blendstocks</a:t>
            </a:r>
            <a:r>
              <a:rPr lang="en-US" dirty="0"/>
              <a:t>. </a:t>
            </a:r>
          </a:p>
          <a:p>
            <a:pPr>
              <a:buNone/>
            </a:pPr>
            <a:r>
              <a:rPr lang="en-US" dirty="0"/>
              <a:t> </a:t>
            </a:r>
          </a:p>
          <a:p>
            <a:r>
              <a:rPr lang="en-US" b="1" dirty="0"/>
              <a:t>National Alliance for Advanced Biofuels and </a:t>
            </a:r>
            <a:r>
              <a:rPr lang="en-US" b="1" dirty="0" err="1"/>
              <a:t>Bioproducts</a:t>
            </a:r>
            <a:r>
              <a:rPr lang="en-US" b="1" dirty="0"/>
              <a:t>  (NAABB). </a:t>
            </a:r>
            <a:endParaRPr lang="en-US" b="1" dirty="0" smtClean="0"/>
          </a:p>
          <a:p>
            <a:pPr lvl="1"/>
            <a:r>
              <a:rPr lang="en-US" dirty="0" smtClean="0"/>
              <a:t>Goal: to </a:t>
            </a:r>
            <a:r>
              <a:rPr lang="en-US" dirty="0"/>
              <a:t>reduce the cost of producing algae-based “</a:t>
            </a:r>
            <a:r>
              <a:rPr lang="en-US" dirty="0" err="1"/>
              <a:t>biocrude</a:t>
            </a:r>
            <a:r>
              <a:rPr lang="en-US" dirty="0"/>
              <a:t>” as an intermediate that could be processed into hydrocarbon fuels at a refinery location.</a:t>
            </a:r>
          </a:p>
          <a:p>
            <a:endParaRPr lang="en-US" dirty="0"/>
          </a:p>
        </p:txBody>
      </p:sp>
      <p:sp>
        <p:nvSpPr>
          <p:cNvPr id="3" name="Footer Placeholder 2"/>
          <p:cNvSpPr>
            <a:spLocks noGrp="1"/>
          </p:cNvSpPr>
          <p:nvPr>
            <p:ph type="ftr" sz="quarter" idx="11"/>
          </p:nvPr>
        </p:nvSpPr>
        <p:spPr/>
        <p:txBody>
          <a:bodyPr/>
          <a:lstStyle/>
          <a:p>
            <a:r>
              <a:rPr lang="en-US" smtClean="0"/>
              <a:t>Advanced Biofuels USA  2015</a:t>
            </a:r>
            <a:endParaRPr lang="en-US"/>
          </a:p>
        </p:txBody>
      </p:sp>
      <p:sp>
        <p:nvSpPr>
          <p:cNvPr id="4" name="Slide Number Placeholder 3"/>
          <p:cNvSpPr>
            <a:spLocks noGrp="1"/>
          </p:cNvSpPr>
          <p:nvPr>
            <p:ph type="sldNum" sz="quarter" idx="12"/>
          </p:nvPr>
        </p:nvSpPr>
        <p:spPr/>
        <p:txBody>
          <a:bodyPr/>
          <a:lstStyle/>
          <a:p>
            <a:fld id="{F8790FD9-FA8C-4992-AA7D-3652D014D0D0}"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828800"/>
          </a:xfrm>
        </p:spPr>
        <p:txBody>
          <a:bodyPr>
            <a:normAutofit fontScale="90000"/>
          </a:bodyPr>
          <a:lstStyle/>
          <a:p>
            <a:r>
              <a:rPr lang="en-US" b="1" dirty="0">
                <a:solidFill>
                  <a:schemeClr val="accent2">
                    <a:lumMod val="40000"/>
                    <a:lumOff val="60000"/>
                  </a:schemeClr>
                </a:solidFill>
              </a:rPr>
              <a:t>Federal Government </a:t>
            </a:r>
            <a:r>
              <a:rPr lang="en-US" b="1" dirty="0" smtClean="0">
                <a:solidFill>
                  <a:schemeClr val="accent2">
                    <a:lumMod val="40000"/>
                    <a:lumOff val="60000"/>
                  </a:schemeClr>
                </a:solidFill>
              </a:rPr>
              <a:t>Support-</a:t>
            </a:r>
            <a:r>
              <a:rPr lang="en-US" b="1" dirty="0">
                <a:solidFill>
                  <a:schemeClr val="accent2">
                    <a:lumMod val="40000"/>
                    <a:lumOff val="60000"/>
                  </a:schemeClr>
                </a:solidFill>
              </a:rPr>
              <a:t>-Technologies investments by DOE, USDA, FAA, DOE</a:t>
            </a:r>
            <a:endParaRPr lang="en-US" dirty="0">
              <a:solidFill>
                <a:schemeClr val="accent2">
                  <a:lumMod val="40000"/>
                  <a:lumOff val="60000"/>
                </a:schemeClr>
              </a:solidFill>
            </a:endParaRPr>
          </a:p>
        </p:txBody>
      </p:sp>
      <p:sp>
        <p:nvSpPr>
          <p:cNvPr id="3" name="Content Placeholder 2"/>
          <p:cNvSpPr>
            <a:spLocks noGrp="1"/>
          </p:cNvSpPr>
          <p:nvPr>
            <p:ph idx="1"/>
          </p:nvPr>
        </p:nvSpPr>
        <p:spPr>
          <a:xfrm>
            <a:off x="2286000" y="2133600"/>
            <a:ext cx="6324600" cy="4297363"/>
          </a:xfrm>
        </p:spPr>
        <p:txBody>
          <a:bodyPr>
            <a:normAutofit fontScale="92500" lnSpcReduction="20000"/>
          </a:bodyPr>
          <a:lstStyle/>
          <a:p>
            <a:r>
              <a:rPr lang="en-US" b="1" dirty="0"/>
              <a:t>DOE Integrated </a:t>
            </a:r>
            <a:r>
              <a:rPr lang="en-US" b="1" dirty="0" err="1"/>
              <a:t>Biorefineries</a:t>
            </a:r>
            <a:r>
              <a:rPr lang="en-US" b="1" dirty="0"/>
              <a:t>.</a:t>
            </a:r>
            <a:r>
              <a:rPr lang="en-US" dirty="0"/>
              <a:t> </a:t>
            </a:r>
            <a:endParaRPr lang="en-US" dirty="0" smtClean="0"/>
          </a:p>
          <a:p>
            <a:pPr lvl="1"/>
            <a:r>
              <a:rPr lang="en-US" dirty="0" err="1" smtClean="0"/>
              <a:t>Solazyme</a:t>
            </a:r>
            <a:endParaRPr lang="en-US" dirty="0" smtClean="0"/>
          </a:p>
          <a:p>
            <a:pPr lvl="1"/>
            <a:r>
              <a:rPr lang="en-US" dirty="0" err="1" smtClean="0"/>
              <a:t>Algenol</a:t>
            </a:r>
            <a:r>
              <a:rPr lang="en-US" dirty="0" smtClean="0"/>
              <a:t> </a:t>
            </a:r>
            <a:endParaRPr lang="en-US" dirty="0"/>
          </a:p>
          <a:p>
            <a:r>
              <a:rPr lang="en-US" b="1" dirty="0" err="1" smtClean="0"/>
              <a:t>DoDAlgal</a:t>
            </a:r>
            <a:r>
              <a:rPr lang="en-US" b="1" dirty="0" smtClean="0"/>
              <a:t>-derived </a:t>
            </a:r>
            <a:r>
              <a:rPr lang="en-US" b="1" dirty="0"/>
              <a:t>Jet Fuel.</a:t>
            </a:r>
            <a:r>
              <a:rPr lang="en-US" dirty="0"/>
              <a:t> </a:t>
            </a:r>
            <a:endParaRPr lang="en-US" dirty="0" smtClean="0"/>
          </a:p>
          <a:p>
            <a:pPr lvl="1"/>
            <a:r>
              <a:rPr lang="en-US" dirty="0" smtClean="0"/>
              <a:t>DARPA </a:t>
            </a:r>
            <a:r>
              <a:rPr lang="en-US" dirty="0"/>
              <a:t>awarded </a:t>
            </a:r>
            <a:r>
              <a:rPr lang="en-US" dirty="0" smtClean="0"/>
              <a:t>to General Atomics </a:t>
            </a:r>
          </a:p>
          <a:p>
            <a:pPr lvl="1"/>
            <a:r>
              <a:rPr lang="en-US" dirty="0" smtClean="0"/>
              <a:t>Dynamic </a:t>
            </a:r>
            <a:r>
              <a:rPr lang="en-US" dirty="0"/>
              <a:t>Fuels </a:t>
            </a:r>
            <a:endParaRPr lang="en-US" dirty="0" smtClean="0"/>
          </a:p>
          <a:p>
            <a:pPr lvl="1"/>
            <a:r>
              <a:rPr lang="en-US" dirty="0" err="1" smtClean="0"/>
              <a:t>Solazyme</a:t>
            </a:r>
            <a:endParaRPr lang="en-US" dirty="0"/>
          </a:p>
          <a:p>
            <a:r>
              <a:rPr lang="en-US" b="1" dirty="0"/>
              <a:t>Alcohol-to-Jet (ATJ</a:t>
            </a:r>
            <a:r>
              <a:rPr lang="en-US" b="1" dirty="0" smtClean="0"/>
              <a:t>).</a:t>
            </a:r>
            <a:r>
              <a:rPr lang="en-US" dirty="0"/>
              <a:t> </a:t>
            </a:r>
            <a:endParaRPr lang="en-US" dirty="0" smtClean="0"/>
          </a:p>
          <a:p>
            <a:pPr lvl="1"/>
            <a:r>
              <a:rPr lang="en-US" dirty="0" err="1" smtClean="0"/>
              <a:t>LanzaTech</a:t>
            </a:r>
            <a:endParaRPr lang="en-US" dirty="0" smtClean="0"/>
          </a:p>
          <a:p>
            <a:pPr lvl="1"/>
            <a:r>
              <a:rPr lang="en-US" dirty="0" smtClean="0"/>
              <a:t>Pacific </a:t>
            </a:r>
            <a:r>
              <a:rPr lang="en-US" dirty="0"/>
              <a:t>Northwest National </a:t>
            </a:r>
            <a:r>
              <a:rPr lang="en-US" dirty="0" smtClean="0"/>
              <a:t>Lab</a:t>
            </a:r>
          </a:p>
          <a:p>
            <a:pPr lvl="1"/>
            <a:r>
              <a:rPr lang="en-US" dirty="0" smtClean="0"/>
              <a:t>Swedish </a:t>
            </a:r>
            <a:r>
              <a:rPr lang="en-US" dirty="0"/>
              <a:t>Biofuels </a:t>
            </a:r>
          </a:p>
        </p:txBody>
      </p:sp>
      <p:sp>
        <p:nvSpPr>
          <p:cNvPr id="4" name="Footer Placeholder 3"/>
          <p:cNvSpPr>
            <a:spLocks noGrp="1"/>
          </p:cNvSpPr>
          <p:nvPr>
            <p:ph type="ftr" sz="quarter" idx="11"/>
          </p:nvPr>
        </p:nvSpPr>
        <p:spPr/>
        <p:txBody>
          <a:bodyPr/>
          <a:lstStyle/>
          <a:p>
            <a:r>
              <a:rPr lang="en-US" smtClean="0"/>
              <a:t>Advanced Biofuels USA  2015</a:t>
            </a:r>
            <a:endParaRPr lang="en-US"/>
          </a:p>
        </p:txBody>
      </p:sp>
      <p:sp>
        <p:nvSpPr>
          <p:cNvPr id="5" name="Slide Number Placeholder 4"/>
          <p:cNvSpPr>
            <a:spLocks noGrp="1"/>
          </p:cNvSpPr>
          <p:nvPr>
            <p:ph type="sldNum" sz="quarter" idx="12"/>
          </p:nvPr>
        </p:nvSpPr>
        <p:spPr/>
        <p:txBody>
          <a:bodyPr/>
          <a:lstStyle/>
          <a:p>
            <a:fld id="{F8790FD9-FA8C-4992-AA7D-3652D014D0D0}" type="slidenum">
              <a:rPr lang="en-US" smtClean="0"/>
              <a:pPr/>
              <a:t>13</a:t>
            </a:fld>
            <a:endParaRPr lang="en-US"/>
          </a:p>
        </p:txBody>
      </p:sp>
      <p:pic>
        <p:nvPicPr>
          <p:cNvPr id="6" name="Picture 4" descr="hub-spoke"/>
          <p:cNvPicPr>
            <a:picLocks noChangeAspect="1" noChangeArrowheads="1"/>
          </p:cNvPicPr>
          <p:nvPr/>
        </p:nvPicPr>
        <p:blipFill>
          <a:blip r:embed="rId3" cstate="print"/>
          <a:srcRect/>
          <a:stretch>
            <a:fillRect/>
          </a:stretch>
        </p:blipFill>
        <p:spPr bwMode="auto">
          <a:xfrm>
            <a:off x="457200" y="2971800"/>
            <a:ext cx="1752600" cy="1752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40000"/>
                    <a:lumOff val="60000"/>
                  </a:schemeClr>
                </a:solidFill>
              </a:rPr>
              <a:t>How to Fix the Problem?</a:t>
            </a:r>
            <a:endParaRPr lang="en-US" dirty="0">
              <a:solidFill>
                <a:schemeClr val="accent2">
                  <a:lumMod val="40000"/>
                  <a:lumOff val="60000"/>
                </a:schemeClr>
              </a:solidFill>
            </a:endParaRPr>
          </a:p>
        </p:txBody>
      </p:sp>
      <p:sp>
        <p:nvSpPr>
          <p:cNvPr id="3" name="Content Placeholder 2"/>
          <p:cNvSpPr>
            <a:spLocks noGrp="1"/>
          </p:cNvSpPr>
          <p:nvPr>
            <p:ph idx="1"/>
          </p:nvPr>
        </p:nvSpPr>
        <p:spPr>
          <a:xfrm>
            <a:off x="457200" y="1646237"/>
            <a:ext cx="5486400" cy="4526280"/>
          </a:xfrm>
        </p:spPr>
        <p:txBody>
          <a:bodyPr/>
          <a:lstStyle/>
          <a:p>
            <a:r>
              <a:rPr lang="en-US" dirty="0" smtClean="0"/>
              <a:t>Doesn’t need an Act of Congress</a:t>
            </a:r>
          </a:p>
          <a:p>
            <a:endParaRPr lang="en-US" dirty="0" smtClean="0"/>
          </a:p>
          <a:p>
            <a:r>
              <a:rPr lang="en-US" b="1" dirty="0" smtClean="0">
                <a:solidFill>
                  <a:srgbClr val="FFC000"/>
                </a:solidFill>
              </a:rPr>
              <a:t>EPA can address by </a:t>
            </a:r>
          </a:p>
          <a:p>
            <a:pPr lvl="1"/>
            <a:r>
              <a:rPr lang="en-US" dirty="0" smtClean="0"/>
              <a:t>Clarify interpretation of </a:t>
            </a:r>
            <a:r>
              <a:rPr lang="en-US" i="1" dirty="0" smtClean="0">
                <a:solidFill>
                  <a:srgbClr val="FFFF00"/>
                </a:solidFill>
              </a:rPr>
              <a:t>feedstock material </a:t>
            </a:r>
            <a:r>
              <a:rPr lang="en-US" dirty="0" smtClean="0"/>
              <a:t>in the definition of </a:t>
            </a:r>
            <a:r>
              <a:rPr lang="en-US" i="1" dirty="0" smtClean="0"/>
              <a:t>facility</a:t>
            </a:r>
            <a:r>
              <a:rPr lang="en-US" dirty="0" smtClean="0"/>
              <a:t> in the RFS consistent with government research, investment and practice</a:t>
            </a:r>
          </a:p>
        </p:txBody>
      </p:sp>
      <p:sp>
        <p:nvSpPr>
          <p:cNvPr id="4" name="Footer Placeholder 3"/>
          <p:cNvSpPr>
            <a:spLocks noGrp="1"/>
          </p:cNvSpPr>
          <p:nvPr>
            <p:ph type="ftr" sz="quarter" idx="11"/>
          </p:nvPr>
        </p:nvSpPr>
        <p:spPr/>
        <p:txBody>
          <a:bodyPr/>
          <a:lstStyle/>
          <a:p>
            <a:r>
              <a:rPr lang="en-US" smtClean="0"/>
              <a:t>Advanced Biofuels USA  2015</a:t>
            </a:r>
            <a:endParaRPr lang="en-US"/>
          </a:p>
        </p:txBody>
      </p:sp>
      <p:sp>
        <p:nvSpPr>
          <p:cNvPr id="5" name="Slide Number Placeholder 4"/>
          <p:cNvSpPr>
            <a:spLocks noGrp="1"/>
          </p:cNvSpPr>
          <p:nvPr>
            <p:ph type="sldNum" sz="quarter" idx="12"/>
          </p:nvPr>
        </p:nvSpPr>
        <p:spPr/>
        <p:txBody>
          <a:bodyPr/>
          <a:lstStyle/>
          <a:p>
            <a:fld id="{F8790FD9-FA8C-4992-AA7D-3652D014D0D0}" type="slidenum">
              <a:rPr lang="en-US" smtClean="0"/>
              <a:pPr/>
              <a:t>14</a:t>
            </a:fld>
            <a:endParaRPr lang="en-US"/>
          </a:p>
        </p:txBody>
      </p:sp>
      <p:pic>
        <p:nvPicPr>
          <p:cNvPr id="6" name="Picture 8" descr="http://www.energy.gov/sites/prod/files/styles/large/public/adv_feedstock_supply_system.png?itok=NVVCYICa"/>
          <p:cNvPicPr>
            <a:picLocks noChangeAspect="1" noChangeArrowheads="1"/>
          </p:cNvPicPr>
          <p:nvPr/>
        </p:nvPicPr>
        <p:blipFill>
          <a:blip r:embed="rId3" cstate="print"/>
          <a:srcRect/>
          <a:stretch>
            <a:fillRect/>
          </a:stretch>
        </p:blipFill>
        <p:spPr bwMode="auto">
          <a:xfrm>
            <a:off x="6096000" y="2438400"/>
            <a:ext cx="2687955" cy="3505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40000"/>
                    <a:lumOff val="60000"/>
                  </a:schemeClr>
                </a:solidFill>
              </a:rPr>
              <a:t>How to Fix the Problem?</a:t>
            </a:r>
            <a:endParaRPr lang="en-US" dirty="0">
              <a:solidFill>
                <a:schemeClr val="accent2">
                  <a:lumMod val="40000"/>
                  <a:lumOff val="60000"/>
                </a:schemeClr>
              </a:solidFill>
            </a:endParaRPr>
          </a:p>
        </p:txBody>
      </p:sp>
      <p:sp>
        <p:nvSpPr>
          <p:cNvPr id="3" name="Content Placeholder 2"/>
          <p:cNvSpPr>
            <a:spLocks noGrp="1"/>
          </p:cNvSpPr>
          <p:nvPr>
            <p:ph idx="1"/>
          </p:nvPr>
        </p:nvSpPr>
        <p:spPr/>
        <p:txBody>
          <a:bodyPr>
            <a:normAutofit/>
          </a:bodyPr>
          <a:lstStyle/>
          <a:p>
            <a:r>
              <a:rPr lang="en-US" b="1" dirty="0" smtClean="0">
                <a:solidFill>
                  <a:srgbClr val="FFC000"/>
                </a:solidFill>
              </a:rPr>
              <a:t>EPA </a:t>
            </a:r>
            <a:r>
              <a:rPr lang="en-US" dirty="0" smtClean="0">
                <a:solidFill>
                  <a:srgbClr val="FFC000"/>
                </a:solidFill>
              </a:rPr>
              <a:t>should clarify that For the purposes of section 80.1401 it understands, within the definition of </a:t>
            </a:r>
            <a:r>
              <a:rPr lang="en-US" i="1" dirty="0" smtClean="0">
                <a:solidFill>
                  <a:srgbClr val="FFC000"/>
                </a:solidFill>
              </a:rPr>
              <a:t>facility,</a:t>
            </a:r>
            <a:endParaRPr lang="en-US" b="1" dirty="0" smtClean="0">
              <a:solidFill>
                <a:srgbClr val="FFC000"/>
              </a:solidFill>
            </a:endParaRPr>
          </a:p>
          <a:p>
            <a:pPr>
              <a:buNone/>
            </a:pPr>
            <a:r>
              <a:rPr lang="en-US" dirty="0" smtClean="0"/>
              <a:t> </a:t>
            </a:r>
          </a:p>
          <a:p>
            <a:pPr>
              <a:buNone/>
            </a:pPr>
            <a:r>
              <a:rPr lang="en-US" dirty="0" smtClean="0"/>
              <a:t>“</a:t>
            </a:r>
            <a:r>
              <a:rPr lang="en-US" i="1" dirty="0" smtClean="0">
                <a:solidFill>
                  <a:srgbClr val="FFFF00"/>
                </a:solidFill>
              </a:rPr>
              <a:t>feedstock material </a:t>
            </a:r>
            <a:r>
              <a:rPr lang="en-US" dirty="0" smtClean="0"/>
              <a:t>means </a:t>
            </a:r>
          </a:p>
          <a:p>
            <a:pPr>
              <a:buNone/>
            </a:pPr>
            <a:r>
              <a:rPr lang="en-US" dirty="0" smtClean="0"/>
              <a:t>   </a:t>
            </a:r>
            <a:r>
              <a:rPr lang="en-US" dirty="0" smtClean="0">
                <a:solidFill>
                  <a:srgbClr val="FFFF00"/>
                </a:solidFill>
              </a:rPr>
              <a:t>any material that arrives at the </a:t>
            </a:r>
            <a:r>
              <a:rPr lang="en-US" i="1" dirty="0" smtClean="0">
                <a:solidFill>
                  <a:srgbClr val="FFFF00"/>
                </a:solidFill>
              </a:rPr>
              <a:t>facility</a:t>
            </a:r>
            <a:r>
              <a:rPr lang="en-US" dirty="0" smtClean="0">
                <a:solidFill>
                  <a:srgbClr val="FFFF00"/>
                </a:solidFill>
              </a:rPr>
              <a:t> that is processed into the end renewable fuel product</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Advanced Biofuels USA  2015</a:t>
            </a:r>
            <a:endParaRPr lang="en-US"/>
          </a:p>
        </p:txBody>
      </p:sp>
      <p:sp>
        <p:nvSpPr>
          <p:cNvPr id="5" name="Slide Number Placeholder 4"/>
          <p:cNvSpPr>
            <a:spLocks noGrp="1"/>
          </p:cNvSpPr>
          <p:nvPr>
            <p:ph type="sldNum" sz="quarter" idx="12"/>
          </p:nvPr>
        </p:nvSpPr>
        <p:spPr/>
        <p:txBody>
          <a:bodyPr/>
          <a:lstStyle/>
          <a:p>
            <a:fld id="{F8790FD9-FA8C-4992-AA7D-3652D014D0D0}"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536"/>
            <a:ext cx="8686800" cy="1143000"/>
          </a:xfrm>
        </p:spPr>
        <p:txBody>
          <a:bodyPr>
            <a:normAutofit fontScale="90000"/>
          </a:bodyPr>
          <a:lstStyle/>
          <a:p>
            <a:r>
              <a:rPr lang="en-US" dirty="0" smtClean="0">
                <a:solidFill>
                  <a:schemeClr val="accent2">
                    <a:lumMod val="40000"/>
                    <a:lumOff val="60000"/>
                  </a:schemeClr>
                </a:solidFill>
              </a:rPr>
              <a:t>Addressing Compliance Concerns</a:t>
            </a:r>
            <a:endParaRPr lang="en-US" dirty="0">
              <a:solidFill>
                <a:schemeClr val="accent2">
                  <a:lumMod val="40000"/>
                  <a:lumOff val="60000"/>
                </a:schemeClr>
              </a:solidFill>
            </a:endParaRPr>
          </a:p>
        </p:txBody>
      </p:sp>
      <p:sp>
        <p:nvSpPr>
          <p:cNvPr id="3" name="Content Placeholder 2"/>
          <p:cNvSpPr>
            <a:spLocks noGrp="1"/>
          </p:cNvSpPr>
          <p:nvPr>
            <p:ph idx="1"/>
          </p:nvPr>
        </p:nvSpPr>
        <p:spPr/>
        <p:txBody>
          <a:bodyPr/>
          <a:lstStyle/>
          <a:p>
            <a:r>
              <a:rPr lang="en-US" dirty="0" smtClean="0"/>
              <a:t>Doesn’t need an Act of Congress</a:t>
            </a:r>
          </a:p>
          <a:p>
            <a:endParaRPr lang="en-US" dirty="0" smtClean="0"/>
          </a:p>
          <a:p>
            <a:r>
              <a:rPr lang="en-US" b="1" dirty="0" smtClean="0">
                <a:solidFill>
                  <a:srgbClr val="FFC000"/>
                </a:solidFill>
              </a:rPr>
              <a:t>EPA can address by </a:t>
            </a:r>
          </a:p>
          <a:p>
            <a:pPr lvl="1"/>
            <a:r>
              <a:rPr lang="en-US" dirty="0" smtClean="0"/>
              <a:t>Reporting and Recordkeeping Requirements</a:t>
            </a:r>
          </a:p>
          <a:p>
            <a:pPr lvl="1"/>
            <a:r>
              <a:rPr lang="en-US" dirty="0" smtClean="0"/>
              <a:t>Strengthening the Quality Assurance Program (QAP)</a:t>
            </a:r>
          </a:p>
          <a:p>
            <a:pPr lvl="1"/>
            <a:r>
              <a:rPr lang="en-US" dirty="0" smtClean="0"/>
              <a:t>Improving Testing</a:t>
            </a:r>
          </a:p>
          <a:p>
            <a:pPr lvl="1"/>
            <a:endParaRPr lang="en-US" dirty="0"/>
          </a:p>
        </p:txBody>
      </p:sp>
      <p:sp>
        <p:nvSpPr>
          <p:cNvPr id="4" name="Footer Placeholder 3"/>
          <p:cNvSpPr>
            <a:spLocks noGrp="1"/>
          </p:cNvSpPr>
          <p:nvPr>
            <p:ph type="ftr" sz="quarter" idx="11"/>
          </p:nvPr>
        </p:nvSpPr>
        <p:spPr/>
        <p:txBody>
          <a:bodyPr/>
          <a:lstStyle/>
          <a:p>
            <a:r>
              <a:rPr lang="en-US" smtClean="0"/>
              <a:t>Advanced Biofuels USA  2015</a:t>
            </a:r>
            <a:endParaRPr lang="en-US"/>
          </a:p>
        </p:txBody>
      </p:sp>
      <p:sp>
        <p:nvSpPr>
          <p:cNvPr id="5" name="Slide Number Placeholder 4"/>
          <p:cNvSpPr>
            <a:spLocks noGrp="1"/>
          </p:cNvSpPr>
          <p:nvPr>
            <p:ph type="sldNum" sz="quarter" idx="12"/>
          </p:nvPr>
        </p:nvSpPr>
        <p:spPr/>
        <p:txBody>
          <a:bodyPr/>
          <a:lstStyle/>
          <a:p>
            <a:fld id="{F8790FD9-FA8C-4992-AA7D-3652D014D0D0}"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536"/>
            <a:ext cx="8686800" cy="1143000"/>
          </a:xfrm>
        </p:spPr>
        <p:txBody>
          <a:bodyPr>
            <a:normAutofit fontScale="90000"/>
          </a:bodyPr>
          <a:lstStyle/>
          <a:p>
            <a:r>
              <a:rPr lang="en-US" dirty="0" smtClean="0">
                <a:solidFill>
                  <a:schemeClr val="accent2">
                    <a:lumMod val="40000"/>
                    <a:lumOff val="60000"/>
                  </a:schemeClr>
                </a:solidFill>
              </a:rPr>
              <a:t>Addressing Compliance Concerns</a:t>
            </a:r>
            <a:endParaRPr lang="en-US" dirty="0">
              <a:solidFill>
                <a:schemeClr val="accent2">
                  <a:lumMod val="40000"/>
                  <a:lumOff val="60000"/>
                </a:schemeClr>
              </a:solidFill>
            </a:endParaRPr>
          </a:p>
        </p:txBody>
      </p:sp>
      <p:sp>
        <p:nvSpPr>
          <p:cNvPr id="3" name="Content Placeholder 2"/>
          <p:cNvSpPr>
            <a:spLocks noGrp="1"/>
          </p:cNvSpPr>
          <p:nvPr>
            <p:ph idx="1"/>
          </p:nvPr>
        </p:nvSpPr>
        <p:spPr/>
        <p:txBody>
          <a:bodyPr>
            <a:normAutofit lnSpcReduction="10000"/>
          </a:bodyPr>
          <a:lstStyle/>
          <a:p>
            <a:r>
              <a:rPr lang="en-US" dirty="0" smtClean="0"/>
              <a:t>Reporting and Recordkeeping Requirements</a:t>
            </a:r>
          </a:p>
          <a:p>
            <a:endParaRPr lang="en-US" dirty="0" smtClean="0"/>
          </a:p>
          <a:p>
            <a:pPr lvl="1"/>
            <a:r>
              <a:rPr lang="en-US" dirty="0" smtClean="0">
                <a:solidFill>
                  <a:srgbClr val="92D050"/>
                </a:solidFill>
              </a:rPr>
              <a:t>The generator of RINs would be responsible for compliance with requirements of the appropriate pathways.</a:t>
            </a:r>
          </a:p>
          <a:p>
            <a:pPr lvl="1"/>
            <a:endParaRPr lang="en-US" dirty="0" smtClean="0">
              <a:solidFill>
                <a:srgbClr val="92D050"/>
              </a:solidFill>
            </a:endParaRPr>
          </a:p>
          <a:p>
            <a:pPr lvl="1"/>
            <a:r>
              <a:rPr lang="en-US" dirty="0" smtClean="0">
                <a:solidFill>
                  <a:srgbClr val="92D050"/>
                </a:solidFill>
              </a:rPr>
              <a:t>The RFS rules already provide for the tracking and accounting for the integrity of “renewable biomass” pre-processing at a location different from fuel production.</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Advanced Biofuels USA  2015</a:t>
            </a:r>
            <a:endParaRPr lang="en-US"/>
          </a:p>
        </p:txBody>
      </p:sp>
      <p:sp>
        <p:nvSpPr>
          <p:cNvPr id="5" name="Slide Number Placeholder 4"/>
          <p:cNvSpPr>
            <a:spLocks noGrp="1"/>
          </p:cNvSpPr>
          <p:nvPr>
            <p:ph type="sldNum" sz="quarter" idx="12"/>
          </p:nvPr>
        </p:nvSpPr>
        <p:spPr/>
        <p:txBody>
          <a:bodyPr/>
          <a:lstStyle/>
          <a:p>
            <a:fld id="{F8790FD9-FA8C-4992-AA7D-3652D014D0D0}"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536"/>
            <a:ext cx="8686800" cy="1143000"/>
          </a:xfrm>
        </p:spPr>
        <p:txBody>
          <a:bodyPr>
            <a:normAutofit fontScale="90000"/>
          </a:bodyPr>
          <a:lstStyle/>
          <a:p>
            <a:r>
              <a:rPr lang="en-US" dirty="0" smtClean="0">
                <a:solidFill>
                  <a:schemeClr val="accent2">
                    <a:lumMod val="40000"/>
                    <a:lumOff val="60000"/>
                  </a:schemeClr>
                </a:solidFill>
              </a:rPr>
              <a:t>Addressing Compliance Concerns</a:t>
            </a:r>
            <a:endParaRPr lang="en-US" dirty="0">
              <a:solidFill>
                <a:schemeClr val="accent2">
                  <a:lumMod val="40000"/>
                  <a:lumOff val="60000"/>
                </a:schemeClr>
              </a:solidFill>
            </a:endParaRPr>
          </a:p>
        </p:txBody>
      </p:sp>
      <p:sp>
        <p:nvSpPr>
          <p:cNvPr id="3" name="Content Placeholder 2"/>
          <p:cNvSpPr>
            <a:spLocks noGrp="1"/>
          </p:cNvSpPr>
          <p:nvPr>
            <p:ph idx="1"/>
          </p:nvPr>
        </p:nvSpPr>
        <p:spPr/>
        <p:txBody>
          <a:bodyPr/>
          <a:lstStyle/>
          <a:p>
            <a:r>
              <a:rPr lang="en-US" dirty="0" smtClean="0"/>
              <a:t>Strengthening the Quality Assurance Program (QAP)</a:t>
            </a:r>
          </a:p>
          <a:p>
            <a:pPr lvl="1"/>
            <a:r>
              <a:rPr lang="en-US" dirty="0" smtClean="0">
                <a:solidFill>
                  <a:srgbClr val="92D050"/>
                </a:solidFill>
              </a:rPr>
              <a:t>Third-party site visits, </a:t>
            </a:r>
          </a:p>
          <a:p>
            <a:pPr lvl="1"/>
            <a:r>
              <a:rPr lang="en-US" dirty="0" smtClean="0">
                <a:solidFill>
                  <a:srgbClr val="92D050"/>
                </a:solidFill>
              </a:rPr>
              <a:t>Mass and energy balance that include pre-processing, </a:t>
            </a:r>
          </a:p>
          <a:p>
            <a:pPr lvl="1"/>
            <a:r>
              <a:rPr lang="en-US" dirty="0" smtClean="0">
                <a:solidFill>
                  <a:srgbClr val="92D050"/>
                </a:solidFill>
              </a:rPr>
              <a:t>Appropriate documentation, </a:t>
            </a:r>
          </a:p>
          <a:p>
            <a:pPr lvl="1"/>
            <a:r>
              <a:rPr lang="en-US" dirty="0" smtClean="0">
                <a:solidFill>
                  <a:srgbClr val="92D050"/>
                </a:solidFill>
              </a:rPr>
              <a:t>Technical methods of measuring the renewable energy content of a finished product.</a:t>
            </a:r>
          </a:p>
          <a:p>
            <a:pPr lvl="1"/>
            <a:endParaRPr lang="en-US" dirty="0"/>
          </a:p>
        </p:txBody>
      </p:sp>
      <p:sp>
        <p:nvSpPr>
          <p:cNvPr id="4" name="Footer Placeholder 3"/>
          <p:cNvSpPr>
            <a:spLocks noGrp="1"/>
          </p:cNvSpPr>
          <p:nvPr>
            <p:ph type="ftr" sz="quarter" idx="11"/>
          </p:nvPr>
        </p:nvSpPr>
        <p:spPr/>
        <p:txBody>
          <a:bodyPr/>
          <a:lstStyle/>
          <a:p>
            <a:r>
              <a:rPr lang="en-US" smtClean="0"/>
              <a:t>Advanced Biofuels USA  2015</a:t>
            </a:r>
            <a:endParaRPr lang="en-US"/>
          </a:p>
        </p:txBody>
      </p:sp>
      <p:sp>
        <p:nvSpPr>
          <p:cNvPr id="5" name="Slide Number Placeholder 4"/>
          <p:cNvSpPr>
            <a:spLocks noGrp="1"/>
          </p:cNvSpPr>
          <p:nvPr>
            <p:ph type="sldNum" sz="quarter" idx="12"/>
          </p:nvPr>
        </p:nvSpPr>
        <p:spPr/>
        <p:txBody>
          <a:bodyPr/>
          <a:lstStyle/>
          <a:p>
            <a:fld id="{F8790FD9-FA8C-4992-AA7D-3652D014D0D0}"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536"/>
            <a:ext cx="8686800" cy="1143000"/>
          </a:xfrm>
        </p:spPr>
        <p:txBody>
          <a:bodyPr>
            <a:normAutofit fontScale="90000"/>
          </a:bodyPr>
          <a:lstStyle/>
          <a:p>
            <a:r>
              <a:rPr lang="en-US" dirty="0" smtClean="0">
                <a:solidFill>
                  <a:schemeClr val="accent2">
                    <a:lumMod val="40000"/>
                    <a:lumOff val="60000"/>
                  </a:schemeClr>
                </a:solidFill>
              </a:rPr>
              <a:t>Addressing Compliance Concerns</a:t>
            </a:r>
            <a:endParaRPr lang="en-US" dirty="0">
              <a:solidFill>
                <a:schemeClr val="accent2">
                  <a:lumMod val="40000"/>
                  <a:lumOff val="60000"/>
                </a:schemeClr>
              </a:solidFill>
            </a:endParaRPr>
          </a:p>
        </p:txBody>
      </p:sp>
      <p:sp>
        <p:nvSpPr>
          <p:cNvPr id="3" name="Content Placeholder 2"/>
          <p:cNvSpPr>
            <a:spLocks noGrp="1"/>
          </p:cNvSpPr>
          <p:nvPr>
            <p:ph idx="1"/>
          </p:nvPr>
        </p:nvSpPr>
        <p:spPr/>
        <p:txBody>
          <a:bodyPr/>
          <a:lstStyle/>
          <a:p>
            <a:r>
              <a:rPr lang="en-US" dirty="0" smtClean="0"/>
              <a:t>Improving Testing</a:t>
            </a:r>
          </a:p>
          <a:p>
            <a:pPr lvl="1"/>
            <a:r>
              <a:rPr lang="en-US" dirty="0" smtClean="0">
                <a:solidFill>
                  <a:srgbClr val="92D050"/>
                </a:solidFill>
              </a:rPr>
              <a:t>Gauge biogenic fuel content through isotope testing methods</a:t>
            </a:r>
          </a:p>
          <a:p>
            <a:pPr lvl="1"/>
            <a:endParaRPr lang="en-US" dirty="0" smtClean="0">
              <a:solidFill>
                <a:srgbClr val="92D050"/>
              </a:solidFill>
            </a:endParaRPr>
          </a:p>
          <a:p>
            <a:pPr lvl="2"/>
            <a:r>
              <a:rPr lang="en-US" dirty="0" smtClean="0">
                <a:solidFill>
                  <a:srgbClr val="92D050"/>
                </a:solidFill>
              </a:rPr>
              <a:t>Accelerator Mass Spectrometer (AMS) </a:t>
            </a:r>
          </a:p>
          <a:p>
            <a:pPr lvl="2"/>
            <a:endParaRPr lang="en-US" dirty="0" smtClean="0">
              <a:solidFill>
                <a:srgbClr val="92D050"/>
              </a:solidFill>
            </a:endParaRPr>
          </a:p>
          <a:p>
            <a:pPr lvl="2"/>
            <a:r>
              <a:rPr lang="en-US" dirty="0" smtClean="0">
                <a:solidFill>
                  <a:srgbClr val="92D050"/>
                </a:solidFill>
              </a:rPr>
              <a:t>Liquid Scintillation Counter (LSC),</a:t>
            </a:r>
          </a:p>
          <a:p>
            <a:pPr lvl="1"/>
            <a:endParaRPr lang="en-US" dirty="0"/>
          </a:p>
        </p:txBody>
      </p:sp>
      <p:sp>
        <p:nvSpPr>
          <p:cNvPr id="4" name="Footer Placeholder 3"/>
          <p:cNvSpPr>
            <a:spLocks noGrp="1"/>
          </p:cNvSpPr>
          <p:nvPr>
            <p:ph type="ftr" sz="quarter" idx="11"/>
          </p:nvPr>
        </p:nvSpPr>
        <p:spPr/>
        <p:txBody>
          <a:bodyPr/>
          <a:lstStyle/>
          <a:p>
            <a:r>
              <a:rPr lang="en-US" smtClean="0"/>
              <a:t>Advanced Biofuels USA  2015</a:t>
            </a:r>
            <a:endParaRPr lang="en-US"/>
          </a:p>
        </p:txBody>
      </p:sp>
      <p:sp>
        <p:nvSpPr>
          <p:cNvPr id="5" name="Slide Number Placeholder 4"/>
          <p:cNvSpPr>
            <a:spLocks noGrp="1"/>
          </p:cNvSpPr>
          <p:nvPr>
            <p:ph type="sldNum" sz="quarter" idx="12"/>
          </p:nvPr>
        </p:nvSpPr>
        <p:spPr/>
        <p:txBody>
          <a:bodyPr/>
          <a:lstStyle/>
          <a:p>
            <a:fld id="{F8790FD9-FA8C-4992-AA7D-3652D014D0D0}"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546350"/>
          </a:xfrm>
        </p:spPr>
        <p:txBody>
          <a:bodyPr/>
          <a:lstStyle/>
          <a:p>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3962400" y="1524000"/>
            <a:ext cx="5181600" cy="4800600"/>
          </a:xfrm>
        </p:spPr>
        <p:txBody>
          <a:bodyPr>
            <a:normAutofit fontScale="92500" lnSpcReduction="20000"/>
          </a:bodyPr>
          <a:lstStyle/>
          <a:p>
            <a:pPr>
              <a:buNone/>
            </a:pPr>
            <a:r>
              <a:rPr lang="en-US" sz="3600" b="1" dirty="0" smtClean="0">
                <a:solidFill>
                  <a:srgbClr val="FFC000"/>
                </a:solidFill>
              </a:rPr>
              <a:t>Advocates</a:t>
            </a:r>
            <a:r>
              <a:rPr lang="en-US" sz="3600" dirty="0" smtClean="0"/>
              <a:t> for the adoption of advanced biofuels as an </a:t>
            </a:r>
          </a:p>
          <a:p>
            <a:pPr>
              <a:buNone/>
            </a:pPr>
            <a:endParaRPr lang="en-US" sz="2800" dirty="0" smtClean="0"/>
          </a:p>
          <a:p>
            <a:r>
              <a:rPr lang="en-US" dirty="0" smtClean="0"/>
              <a:t>energy security, </a:t>
            </a:r>
          </a:p>
          <a:p>
            <a:r>
              <a:rPr lang="en-US" dirty="0" smtClean="0"/>
              <a:t>military flexibility, </a:t>
            </a:r>
          </a:p>
          <a:p>
            <a:r>
              <a:rPr lang="en-US" dirty="0" smtClean="0"/>
              <a:t>economic development</a:t>
            </a:r>
          </a:p>
          <a:p>
            <a:r>
              <a:rPr lang="en-US" dirty="0" smtClean="0"/>
              <a:t>climate change mitigation</a:t>
            </a:r>
          </a:p>
          <a:p>
            <a:r>
              <a:rPr lang="en-US" dirty="0" smtClean="0"/>
              <a:t>pollution control </a:t>
            </a:r>
          </a:p>
          <a:p>
            <a:pPr>
              <a:buNone/>
            </a:pPr>
            <a:r>
              <a:rPr lang="en-US" sz="8000" dirty="0" smtClean="0">
                <a:solidFill>
                  <a:srgbClr val="FFC000"/>
                </a:solidFill>
              </a:rPr>
              <a:t>solution. </a:t>
            </a:r>
            <a:endParaRPr lang="en-US" sz="8000" dirty="0">
              <a:solidFill>
                <a:srgbClr val="FFC000"/>
              </a:solidFill>
            </a:endParaRPr>
          </a:p>
        </p:txBody>
      </p:sp>
      <p:sp>
        <p:nvSpPr>
          <p:cNvPr id="4" name="Text Placeholder 3"/>
          <p:cNvSpPr>
            <a:spLocks noGrp="1"/>
          </p:cNvSpPr>
          <p:nvPr>
            <p:ph type="body" sz="half" idx="2"/>
          </p:nvPr>
        </p:nvSpPr>
        <p:spPr>
          <a:xfrm>
            <a:off x="457200" y="2514600"/>
            <a:ext cx="3008313" cy="3611563"/>
          </a:xfrm>
        </p:spPr>
        <p:txBody>
          <a:bodyPr>
            <a:normAutofit/>
          </a:bodyPr>
          <a:lstStyle/>
          <a:p>
            <a:endParaRPr lang="en-US" dirty="0" smtClean="0"/>
          </a:p>
          <a:p>
            <a:endParaRPr lang="en-US" dirty="0" smtClean="0"/>
          </a:p>
          <a:p>
            <a:r>
              <a:rPr lang="en-US" sz="2400" dirty="0" smtClean="0"/>
              <a:t>Advanced Biofuels USA</a:t>
            </a:r>
          </a:p>
          <a:p>
            <a:endParaRPr lang="en-US" dirty="0" smtClean="0"/>
          </a:p>
          <a:p>
            <a:r>
              <a:rPr lang="en-US" dirty="0" smtClean="0"/>
              <a:t>501(c)3 Nonprofit</a:t>
            </a:r>
          </a:p>
          <a:p>
            <a:r>
              <a:rPr lang="en-US" dirty="0" smtClean="0"/>
              <a:t>Educational Organization</a:t>
            </a:r>
          </a:p>
          <a:p>
            <a:endParaRPr lang="en-US" dirty="0" smtClean="0"/>
          </a:p>
          <a:p>
            <a:r>
              <a:rPr lang="en-US" dirty="0" smtClean="0"/>
              <a:t>Founded April 2008</a:t>
            </a:r>
          </a:p>
          <a:p>
            <a:endParaRPr lang="en-US" dirty="0" smtClean="0"/>
          </a:p>
          <a:p>
            <a:r>
              <a:rPr lang="en-US" dirty="0" smtClean="0">
                <a:solidFill>
                  <a:srgbClr val="FFFF00"/>
                </a:solidFill>
              </a:rPr>
              <a:t>Website:</a:t>
            </a:r>
          </a:p>
          <a:p>
            <a:r>
              <a:rPr lang="en-US" dirty="0" smtClean="0">
                <a:solidFill>
                  <a:srgbClr val="FFFF00"/>
                </a:solidFill>
              </a:rPr>
              <a:t>www.AdvancedBiofuelsUSA.org</a:t>
            </a:r>
          </a:p>
          <a:p>
            <a:endParaRPr lang="en-US" dirty="0" smtClean="0"/>
          </a:p>
          <a:p>
            <a:r>
              <a:rPr lang="en-US" dirty="0" smtClean="0"/>
              <a:t>Frederick, MD</a:t>
            </a:r>
          </a:p>
          <a:p>
            <a:endParaRPr lang="en-US" dirty="0" smtClean="0"/>
          </a:p>
          <a:p>
            <a:endParaRPr lang="en-US" dirty="0" smtClean="0"/>
          </a:p>
          <a:p>
            <a:endParaRPr lang="en-US" dirty="0"/>
          </a:p>
        </p:txBody>
      </p:sp>
      <p:pic>
        <p:nvPicPr>
          <p:cNvPr id="5" name="Picture 8"/>
          <p:cNvPicPr>
            <a:picLocks noChangeAspect="1" noChangeArrowheads="1"/>
          </p:cNvPicPr>
          <p:nvPr/>
        </p:nvPicPr>
        <p:blipFill>
          <a:blip r:embed="rId3" cstate="print"/>
          <a:stretch>
            <a:fillRect/>
          </a:stretch>
        </p:blipFill>
        <p:spPr bwMode="auto">
          <a:xfrm>
            <a:off x="152400" y="685800"/>
            <a:ext cx="3421224" cy="1828800"/>
          </a:xfrm>
          <a:prstGeom prst="rect">
            <a:avLst/>
          </a:prstGeom>
          <a:noFill/>
          <a:ln>
            <a:noFill/>
          </a:ln>
          <a:effectLst>
            <a:outerShdw blurRad="63500" sx="102000" sy="102000" algn="ctr" rotWithShape="0">
              <a:prstClr val="black">
                <a:alpha val="40000"/>
              </a:prstClr>
            </a:outerShdw>
          </a:effectLst>
        </p:spPr>
      </p:pic>
      <p:sp>
        <p:nvSpPr>
          <p:cNvPr id="6" name="Slide Number Placeholder 5"/>
          <p:cNvSpPr>
            <a:spLocks noGrp="1"/>
          </p:cNvSpPr>
          <p:nvPr>
            <p:ph type="sldNum" sz="quarter" idx="12"/>
          </p:nvPr>
        </p:nvSpPr>
        <p:spPr/>
        <p:txBody>
          <a:bodyPr/>
          <a:lstStyle/>
          <a:p>
            <a:pPr>
              <a:defRPr/>
            </a:pPr>
            <a:fld id="{6E0F5964-843F-4C42-A2F7-AC035455B299}"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Advanced Biofuels USA  2015</a:t>
            </a:r>
            <a:endParaRPr lang="en-US"/>
          </a:p>
        </p:txBody>
      </p:sp>
      <p:sp>
        <p:nvSpPr>
          <p:cNvPr id="3" name="Slide Number Placeholder 2"/>
          <p:cNvSpPr>
            <a:spLocks noGrp="1"/>
          </p:cNvSpPr>
          <p:nvPr>
            <p:ph type="sldNum" sz="quarter" idx="12"/>
          </p:nvPr>
        </p:nvSpPr>
        <p:spPr/>
        <p:txBody>
          <a:bodyPr/>
          <a:lstStyle/>
          <a:p>
            <a:fld id="{F8790FD9-FA8C-4992-AA7D-3652D014D0D0}" type="slidenum">
              <a:rPr lang="en-US" smtClean="0"/>
              <a:pPr/>
              <a:t>20</a:t>
            </a:fld>
            <a:endParaRPr lang="en-US"/>
          </a:p>
        </p:txBody>
      </p:sp>
      <p:pic>
        <p:nvPicPr>
          <p:cNvPr id="5" name="Picture 4" descr="ACORE_logo_HORIZ_GREEN.JPG"/>
          <p:cNvPicPr>
            <a:picLocks noChangeAspect="1"/>
          </p:cNvPicPr>
          <p:nvPr/>
        </p:nvPicPr>
        <p:blipFill>
          <a:blip r:embed="rId2" cstate="print"/>
          <a:stretch>
            <a:fillRect/>
          </a:stretch>
        </p:blipFill>
        <p:spPr>
          <a:xfrm>
            <a:off x="5181600" y="4191000"/>
            <a:ext cx="3048000" cy="729803"/>
          </a:xfrm>
          <a:prstGeom prst="rect">
            <a:avLst/>
          </a:prstGeom>
        </p:spPr>
      </p:pic>
      <p:pic>
        <p:nvPicPr>
          <p:cNvPr id="6" name="Picture 5" descr="BiofuelsBanner2.jpg"/>
          <p:cNvPicPr>
            <a:picLocks noChangeAspect="1"/>
          </p:cNvPicPr>
          <p:nvPr/>
        </p:nvPicPr>
        <p:blipFill>
          <a:blip r:embed="rId3" cstate="print"/>
          <a:stretch>
            <a:fillRect/>
          </a:stretch>
        </p:blipFill>
        <p:spPr>
          <a:xfrm>
            <a:off x="457200" y="4191000"/>
            <a:ext cx="4005554" cy="722587"/>
          </a:xfrm>
          <a:prstGeom prst="rect">
            <a:avLst/>
          </a:prstGeom>
        </p:spPr>
      </p:pic>
      <p:sp>
        <p:nvSpPr>
          <p:cNvPr id="7" name="TextBox 6"/>
          <p:cNvSpPr txBox="1"/>
          <p:nvPr/>
        </p:nvSpPr>
        <p:spPr>
          <a:xfrm>
            <a:off x="1752600" y="5867400"/>
            <a:ext cx="7086600" cy="381000"/>
          </a:xfrm>
          <a:prstGeom prst="rect">
            <a:avLst/>
          </a:prstGeom>
          <a:noFill/>
        </p:spPr>
        <p:txBody>
          <a:bodyPr wrap="square" rtlCol="0">
            <a:spAutoFit/>
          </a:bodyPr>
          <a:lstStyle/>
          <a:p>
            <a:r>
              <a:rPr lang="en-US" dirty="0" smtClean="0">
                <a:solidFill>
                  <a:schemeClr val="accent3"/>
                </a:solidFill>
              </a:rPr>
              <a:t>Advanced </a:t>
            </a:r>
            <a:r>
              <a:rPr lang="en-US" dirty="0" err="1" smtClean="0">
                <a:solidFill>
                  <a:schemeClr val="accent3"/>
                </a:solidFill>
              </a:rPr>
              <a:t>Bioeconomy</a:t>
            </a:r>
            <a:r>
              <a:rPr lang="en-US" dirty="0" smtClean="0">
                <a:solidFill>
                  <a:schemeClr val="accent3"/>
                </a:solidFill>
              </a:rPr>
              <a:t> </a:t>
            </a:r>
            <a:r>
              <a:rPr lang="en-US" dirty="0" err="1" smtClean="0">
                <a:solidFill>
                  <a:srgbClr val="FFC000"/>
                </a:solidFill>
              </a:rPr>
              <a:t>Feedstocks</a:t>
            </a:r>
            <a:r>
              <a:rPr lang="en-US" dirty="0" smtClean="0">
                <a:solidFill>
                  <a:schemeClr val="accent3"/>
                </a:solidFill>
              </a:rPr>
              <a:t> Conference   June 9, 2015</a:t>
            </a:r>
            <a:endParaRPr lang="en-US" dirty="0">
              <a:solidFill>
                <a:schemeClr val="accent3"/>
              </a:solidFill>
            </a:endParaRPr>
          </a:p>
        </p:txBody>
      </p:sp>
      <p:sp>
        <p:nvSpPr>
          <p:cNvPr id="8" name="TextBox 7"/>
          <p:cNvSpPr txBox="1"/>
          <p:nvPr/>
        </p:nvSpPr>
        <p:spPr>
          <a:xfrm>
            <a:off x="1143000" y="457200"/>
            <a:ext cx="6858000" cy="1446550"/>
          </a:xfrm>
          <a:prstGeom prst="rect">
            <a:avLst/>
          </a:prstGeom>
          <a:noFill/>
        </p:spPr>
        <p:txBody>
          <a:bodyPr wrap="square" rtlCol="0">
            <a:spAutoFit/>
          </a:bodyPr>
          <a:lstStyle/>
          <a:p>
            <a:pPr algn="ctr"/>
            <a:r>
              <a:rPr lang="en-US" sz="8800" dirty="0" smtClean="0">
                <a:solidFill>
                  <a:srgbClr val="92D050"/>
                </a:solidFill>
              </a:rPr>
              <a:t>Questions?</a:t>
            </a:r>
            <a:endParaRPr lang="en-US" sz="8800" dirty="0">
              <a:solidFill>
                <a:srgbClr val="92D050"/>
              </a:solidFill>
            </a:endParaRPr>
          </a:p>
        </p:txBody>
      </p:sp>
      <p:sp>
        <p:nvSpPr>
          <p:cNvPr id="9" name="Rectangle 8"/>
          <p:cNvSpPr/>
          <p:nvPr/>
        </p:nvSpPr>
        <p:spPr>
          <a:xfrm>
            <a:off x="609600" y="2209800"/>
            <a:ext cx="8077200" cy="1569660"/>
          </a:xfrm>
          <a:prstGeom prst="rect">
            <a:avLst/>
          </a:prstGeom>
        </p:spPr>
        <p:txBody>
          <a:bodyPr wrap="square">
            <a:spAutoFit/>
          </a:bodyPr>
          <a:lstStyle/>
          <a:p>
            <a:r>
              <a:rPr lang="en-US" sz="2400" dirty="0" smtClean="0"/>
              <a:t>LINK TO ACORE WHITE PAPER:</a:t>
            </a:r>
          </a:p>
          <a:p>
            <a:endParaRPr lang="en-US" sz="2400" dirty="0" smtClean="0"/>
          </a:p>
          <a:p>
            <a:r>
              <a:rPr lang="en-US" sz="2400" dirty="0" smtClean="0"/>
              <a:t>http://www.acore.org/images/uploads/ACORE%20EPA%20Co-Location%20White%20Paper.pdf</a:t>
            </a:r>
            <a:endParaRPr lang="en-US" sz="2400" dirty="0"/>
          </a:p>
        </p:txBody>
      </p:sp>
      <p:sp>
        <p:nvSpPr>
          <p:cNvPr id="10" name="TextBox 9"/>
          <p:cNvSpPr txBox="1"/>
          <p:nvPr/>
        </p:nvSpPr>
        <p:spPr>
          <a:xfrm>
            <a:off x="457200" y="4953001"/>
            <a:ext cx="3886200" cy="646331"/>
          </a:xfrm>
          <a:prstGeom prst="rect">
            <a:avLst/>
          </a:prstGeom>
          <a:noFill/>
        </p:spPr>
        <p:txBody>
          <a:bodyPr wrap="square" rtlCol="0">
            <a:spAutoFit/>
          </a:bodyPr>
          <a:lstStyle/>
          <a:p>
            <a:r>
              <a:rPr lang="en-US" dirty="0" smtClean="0">
                <a:solidFill>
                  <a:schemeClr val="accent1"/>
                </a:solidFill>
              </a:rPr>
              <a:t>Joanne Ivancic           301-644-1395           info @ AdvancedBiofuelsUSA.org</a:t>
            </a:r>
            <a:endParaRPr lang="en-US" dirty="0">
              <a:solidFill>
                <a:schemeClr val="accent1"/>
              </a:solidFill>
            </a:endParaRPr>
          </a:p>
        </p:txBody>
      </p:sp>
      <p:sp>
        <p:nvSpPr>
          <p:cNvPr id="11" name="TextBox 10"/>
          <p:cNvSpPr txBox="1"/>
          <p:nvPr/>
        </p:nvSpPr>
        <p:spPr>
          <a:xfrm>
            <a:off x="5105400" y="4953000"/>
            <a:ext cx="3429000" cy="646331"/>
          </a:xfrm>
          <a:prstGeom prst="rect">
            <a:avLst/>
          </a:prstGeom>
          <a:noFill/>
        </p:spPr>
        <p:txBody>
          <a:bodyPr wrap="square" rtlCol="0">
            <a:spAutoFit/>
          </a:bodyPr>
          <a:lstStyle/>
          <a:p>
            <a:r>
              <a:rPr lang="en-US" dirty="0" smtClean="0">
                <a:solidFill>
                  <a:schemeClr val="accent1"/>
                </a:solidFill>
              </a:rPr>
              <a:t>Jeramy Shays ,   (202) 507-4629             shays @ acore.org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Advanced Biofuels USA  2015</a:t>
            </a:r>
            <a:endParaRPr lang="en-US"/>
          </a:p>
        </p:txBody>
      </p:sp>
      <p:sp>
        <p:nvSpPr>
          <p:cNvPr id="3" name="Slide Number Placeholder 2"/>
          <p:cNvSpPr>
            <a:spLocks noGrp="1"/>
          </p:cNvSpPr>
          <p:nvPr>
            <p:ph type="sldNum" sz="quarter" idx="12"/>
          </p:nvPr>
        </p:nvSpPr>
        <p:spPr/>
        <p:txBody>
          <a:bodyPr/>
          <a:lstStyle/>
          <a:p>
            <a:fld id="{F8790FD9-FA8C-4992-AA7D-3652D014D0D0}" type="slidenum">
              <a:rPr lang="en-US" smtClean="0"/>
              <a:pPr/>
              <a:t>3</a:t>
            </a:fld>
            <a:endParaRPr lang="en-US"/>
          </a:p>
        </p:txBody>
      </p:sp>
      <p:pic>
        <p:nvPicPr>
          <p:cNvPr id="5" name="Picture 4" descr="ACORE_logo_HORIZ_GREEN.JPG"/>
          <p:cNvPicPr>
            <a:picLocks noChangeAspect="1"/>
          </p:cNvPicPr>
          <p:nvPr/>
        </p:nvPicPr>
        <p:blipFill>
          <a:blip r:embed="rId3" cstate="print"/>
          <a:stretch>
            <a:fillRect/>
          </a:stretch>
        </p:blipFill>
        <p:spPr>
          <a:xfrm>
            <a:off x="1447800" y="1524000"/>
            <a:ext cx="6400800" cy="1532586"/>
          </a:xfrm>
          <a:prstGeom prst="rect">
            <a:avLst/>
          </a:prstGeom>
        </p:spPr>
      </p:pic>
      <p:pic>
        <p:nvPicPr>
          <p:cNvPr id="6" name="Picture 5" descr="BiofuelsBanner2.jpg"/>
          <p:cNvPicPr>
            <a:picLocks noChangeAspect="1"/>
          </p:cNvPicPr>
          <p:nvPr/>
        </p:nvPicPr>
        <p:blipFill>
          <a:blip r:embed="rId4" cstate="print"/>
          <a:stretch>
            <a:fillRect/>
          </a:stretch>
        </p:blipFill>
        <p:spPr>
          <a:xfrm>
            <a:off x="457200" y="3733800"/>
            <a:ext cx="8229600" cy="1484588"/>
          </a:xfrm>
          <a:prstGeom prst="rect">
            <a:avLst/>
          </a:prstGeom>
        </p:spPr>
      </p:pic>
      <p:sp>
        <p:nvSpPr>
          <p:cNvPr id="7" name="TextBox 6"/>
          <p:cNvSpPr txBox="1"/>
          <p:nvPr/>
        </p:nvSpPr>
        <p:spPr>
          <a:xfrm>
            <a:off x="1752600" y="5867400"/>
            <a:ext cx="7086600" cy="381000"/>
          </a:xfrm>
          <a:prstGeom prst="rect">
            <a:avLst/>
          </a:prstGeom>
          <a:noFill/>
        </p:spPr>
        <p:txBody>
          <a:bodyPr wrap="square" rtlCol="0">
            <a:spAutoFit/>
          </a:bodyPr>
          <a:lstStyle/>
          <a:p>
            <a:r>
              <a:rPr lang="en-US" dirty="0" smtClean="0">
                <a:solidFill>
                  <a:schemeClr val="accent3"/>
                </a:solidFill>
              </a:rPr>
              <a:t>Advanced </a:t>
            </a:r>
            <a:r>
              <a:rPr lang="en-US" dirty="0" err="1" smtClean="0">
                <a:solidFill>
                  <a:schemeClr val="accent3"/>
                </a:solidFill>
              </a:rPr>
              <a:t>Bioeconomy</a:t>
            </a:r>
            <a:r>
              <a:rPr lang="en-US" dirty="0" smtClean="0">
                <a:solidFill>
                  <a:schemeClr val="accent3"/>
                </a:solidFill>
              </a:rPr>
              <a:t> </a:t>
            </a:r>
            <a:r>
              <a:rPr lang="en-US" dirty="0" err="1" smtClean="0">
                <a:solidFill>
                  <a:srgbClr val="FFC000"/>
                </a:solidFill>
              </a:rPr>
              <a:t>Feedstocks</a:t>
            </a:r>
            <a:r>
              <a:rPr lang="en-US" dirty="0" smtClean="0">
                <a:solidFill>
                  <a:schemeClr val="accent3"/>
                </a:solidFill>
              </a:rPr>
              <a:t> Conference   June 9, 2015</a:t>
            </a:r>
            <a:endParaRPr lang="en-US" dirty="0">
              <a:solidFill>
                <a:schemeClr val="accent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Contributing Authors</a:t>
            </a:r>
            <a:endParaRPr lang="en-US" dirty="0"/>
          </a:p>
        </p:txBody>
      </p:sp>
      <p:pic>
        <p:nvPicPr>
          <p:cNvPr id="6" name="Content Placeholder 5" descr="contributing authors.png"/>
          <p:cNvPicPr>
            <a:picLocks noGrp="1" noChangeAspect="1"/>
          </p:cNvPicPr>
          <p:nvPr>
            <p:ph idx="1"/>
          </p:nvPr>
        </p:nvPicPr>
        <p:blipFill>
          <a:blip r:embed="rId3" cstate="print"/>
          <a:stretch>
            <a:fillRect/>
          </a:stretch>
        </p:blipFill>
        <p:spPr>
          <a:xfrm>
            <a:off x="1600200" y="1470915"/>
            <a:ext cx="5943600" cy="4876608"/>
          </a:xfrm>
        </p:spPr>
      </p:pic>
      <p:sp>
        <p:nvSpPr>
          <p:cNvPr id="4" name="Footer Placeholder 3"/>
          <p:cNvSpPr>
            <a:spLocks noGrp="1"/>
          </p:cNvSpPr>
          <p:nvPr>
            <p:ph type="ftr" sz="quarter" idx="11"/>
          </p:nvPr>
        </p:nvSpPr>
        <p:spPr/>
        <p:txBody>
          <a:bodyPr/>
          <a:lstStyle/>
          <a:p>
            <a:r>
              <a:rPr lang="en-US" smtClean="0"/>
              <a:t>Advanced Biofuels USA  2015</a:t>
            </a:r>
            <a:endParaRPr lang="en-US"/>
          </a:p>
        </p:txBody>
      </p:sp>
      <p:sp>
        <p:nvSpPr>
          <p:cNvPr id="5" name="Slide Number Placeholder 4"/>
          <p:cNvSpPr>
            <a:spLocks noGrp="1"/>
          </p:cNvSpPr>
          <p:nvPr>
            <p:ph type="sldNum" sz="quarter" idx="12"/>
          </p:nvPr>
        </p:nvSpPr>
        <p:spPr/>
        <p:txBody>
          <a:bodyPr/>
          <a:lstStyle/>
          <a:p>
            <a:fld id="{F8790FD9-FA8C-4992-AA7D-3652D014D0D0}"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Fuel Standard</a:t>
            </a:r>
            <a:endParaRPr lang="en-US" dirty="0"/>
          </a:p>
        </p:txBody>
      </p:sp>
      <p:pic>
        <p:nvPicPr>
          <p:cNvPr id="6" name="Content Placeholder 5" descr="RFS2 chart.jpg"/>
          <p:cNvPicPr>
            <a:picLocks noGrp="1" noChangeAspect="1"/>
          </p:cNvPicPr>
          <p:nvPr>
            <p:ph idx="1"/>
          </p:nvPr>
        </p:nvPicPr>
        <p:blipFill>
          <a:blip r:embed="rId3" cstate="print"/>
          <a:stretch>
            <a:fillRect/>
          </a:stretch>
        </p:blipFill>
        <p:spPr>
          <a:xfrm>
            <a:off x="834628" y="1371600"/>
            <a:ext cx="7242572" cy="4828381"/>
          </a:xfrm>
        </p:spPr>
      </p:pic>
      <p:sp>
        <p:nvSpPr>
          <p:cNvPr id="4" name="Footer Placeholder 3"/>
          <p:cNvSpPr>
            <a:spLocks noGrp="1"/>
          </p:cNvSpPr>
          <p:nvPr>
            <p:ph type="ftr" sz="quarter" idx="11"/>
          </p:nvPr>
        </p:nvSpPr>
        <p:spPr/>
        <p:txBody>
          <a:bodyPr/>
          <a:lstStyle/>
          <a:p>
            <a:r>
              <a:rPr lang="en-US" smtClean="0"/>
              <a:t>Advanced Biofuels USA  2015</a:t>
            </a:r>
            <a:endParaRPr lang="en-US"/>
          </a:p>
        </p:txBody>
      </p:sp>
      <p:sp>
        <p:nvSpPr>
          <p:cNvPr id="5" name="Slide Number Placeholder 4"/>
          <p:cNvSpPr>
            <a:spLocks noGrp="1"/>
          </p:cNvSpPr>
          <p:nvPr>
            <p:ph type="sldNum" sz="quarter" idx="12"/>
          </p:nvPr>
        </p:nvSpPr>
        <p:spPr/>
        <p:txBody>
          <a:bodyPr/>
          <a:lstStyle/>
          <a:p>
            <a:fld id="{F8790FD9-FA8C-4992-AA7D-3652D014D0D0}"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Renewable Fuel Standard: </a:t>
            </a:r>
            <a:r>
              <a:rPr lang="en-US" i="1" dirty="0" smtClean="0"/>
              <a:t>Facility</a:t>
            </a:r>
            <a:endParaRPr lang="en-US" i="1" dirty="0"/>
          </a:p>
        </p:txBody>
      </p:sp>
      <p:sp>
        <p:nvSpPr>
          <p:cNvPr id="3" name="Content Placeholder 2"/>
          <p:cNvSpPr>
            <a:spLocks noGrp="1"/>
          </p:cNvSpPr>
          <p:nvPr>
            <p:ph idx="1"/>
          </p:nvPr>
        </p:nvSpPr>
        <p:spPr/>
        <p:txBody>
          <a:bodyPr/>
          <a:lstStyle/>
          <a:p>
            <a:r>
              <a:rPr lang="en-US" dirty="0" smtClean="0"/>
              <a:t>“means </a:t>
            </a:r>
            <a:r>
              <a:rPr lang="en-US" dirty="0" smtClean="0">
                <a:solidFill>
                  <a:srgbClr val="FFC000"/>
                </a:solidFill>
              </a:rPr>
              <a:t>all </a:t>
            </a:r>
            <a:r>
              <a:rPr lang="en-US" dirty="0">
                <a:solidFill>
                  <a:srgbClr val="FFC000"/>
                </a:solidFill>
              </a:rPr>
              <a:t>of the activities </a:t>
            </a:r>
            <a:r>
              <a:rPr lang="en-US" dirty="0"/>
              <a:t>and equipment associated with the production of renewable fuel starting from the point of </a:t>
            </a:r>
            <a:r>
              <a:rPr lang="en-US" dirty="0">
                <a:solidFill>
                  <a:srgbClr val="FFC000"/>
                </a:solidFill>
              </a:rPr>
              <a:t>delivery of </a:t>
            </a:r>
            <a:r>
              <a:rPr lang="en-US" i="1" dirty="0">
                <a:solidFill>
                  <a:srgbClr val="FFFF00"/>
                </a:solidFill>
              </a:rPr>
              <a:t>feedstock material</a:t>
            </a:r>
            <a:r>
              <a:rPr lang="en-US" dirty="0"/>
              <a:t> to the point of final storage of the end product, which </a:t>
            </a:r>
            <a:r>
              <a:rPr lang="en-US" dirty="0">
                <a:solidFill>
                  <a:srgbClr val="FFC000"/>
                </a:solidFill>
              </a:rPr>
              <a:t>are located on one property</a:t>
            </a:r>
            <a:r>
              <a:rPr lang="en-US" dirty="0"/>
              <a:t>, and are under the control of the same person (or persons under common control.” (40 CFR 80.1401)  </a:t>
            </a:r>
          </a:p>
          <a:p>
            <a:endParaRPr lang="en-US" dirty="0"/>
          </a:p>
        </p:txBody>
      </p:sp>
      <p:sp>
        <p:nvSpPr>
          <p:cNvPr id="4" name="Footer Placeholder 3"/>
          <p:cNvSpPr>
            <a:spLocks noGrp="1"/>
          </p:cNvSpPr>
          <p:nvPr>
            <p:ph type="ftr" sz="quarter" idx="11"/>
          </p:nvPr>
        </p:nvSpPr>
        <p:spPr/>
        <p:txBody>
          <a:bodyPr/>
          <a:lstStyle/>
          <a:p>
            <a:r>
              <a:rPr lang="en-US" smtClean="0"/>
              <a:t>Advanced Biofuels USA  2015</a:t>
            </a:r>
            <a:endParaRPr lang="en-US"/>
          </a:p>
        </p:txBody>
      </p:sp>
      <p:sp>
        <p:nvSpPr>
          <p:cNvPr id="5" name="Slide Number Placeholder 4"/>
          <p:cNvSpPr>
            <a:spLocks noGrp="1"/>
          </p:cNvSpPr>
          <p:nvPr>
            <p:ph type="sldNum" sz="quarter" idx="12"/>
          </p:nvPr>
        </p:nvSpPr>
        <p:spPr/>
        <p:txBody>
          <a:bodyPr/>
          <a:lstStyle/>
          <a:p>
            <a:fld id="{F8790FD9-FA8C-4992-AA7D-3652D014D0D0}"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But … How does it </a:t>
            </a:r>
            <a:r>
              <a:rPr lang="en-US" i="1" dirty="0" smtClean="0"/>
              <a:t>really</a:t>
            </a:r>
            <a:r>
              <a:rPr lang="en-US" dirty="0" smtClean="0"/>
              <a:t> work for many advanced biofuels?</a:t>
            </a:r>
            <a:endParaRPr lang="en-US" dirty="0"/>
          </a:p>
        </p:txBody>
      </p:sp>
      <p:sp>
        <p:nvSpPr>
          <p:cNvPr id="4" name="Footer Placeholder 3"/>
          <p:cNvSpPr>
            <a:spLocks noGrp="1"/>
          </p:cNvSpPr>
          <p:nvPr>
            <p:ph type="ftr" sz="quarter" idx="11"/>
          </p:nvPr>
        </p:nvSpPr>
        <p:spPr/>
        <p:txBody>
          <a:bodyPr/>
          <a:lstStyle/>
          <a:p>
            <a:r>
              <a:rPr lang="en-US" smtClean="0"/>
              <a:t>Advanced Biofuels USA  2015</a:t>
            </a:r>
            <a:endParaRPr lang="en-US"/>
          </a:p>
        </p:txBody>
      </p:sp>
      <p:sp>
        <p:nvSpPr>
          <p:cNvPr id="5" name="Slide Number Placeholder 4"/>
          <p:cNvSpPr>
            <a:spLocks noGrp="1"/>
          </p:cNvSpPr>
          <p:nvPr>
            <p:ph type="sldNum" sz="quarter" idx="12"/>
          </p:nvPr>
        </p:nvSpPr>
        <p:spPr/>
        <p:txBody>
          <a:bodyPr/>
          <a:lstStyle/>
          <a:p>
            <a:fld id="{F8790FD9-FA8C-4992-AA7D-3652D014D0D0}" type="slidenum">
              <a:rPr lang="en-US" smtClean="0"/>
              <a:pPr/>
              <a:t>7</a:t>
            </a:fld>
            <a:endParaRPr lang="en-US"/>
          </a:p>
        </p:txBody>
      </p:sp>
      <p:pic>
        <p:nvPicPr>
          <p:cNvPr id="7" name="Picture 6" descr="unintegrated biorefinery cropped.png"/>
          <p:cNvPicPr>
            <a:picLocks noChangeAspect="1"/>
          </p:cNvPicPr>
          <p:nvPr/>
        </p:nvPicPr>
        <p:blipFill>
          <a:blip r:embed="rId3" cstate="print"/>
          <a:stretch>
            <a:fillRect/>
          </a:stretch>
        </p:blipFill>
        <p:spPr>
          <a:xfrm>
            <a:off x="156702" y="1905000"/>
            <a:ext cx="8987298" cy="42364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28600"/>
            <a:ext cx="7620000" cy="2413782"/>
          </a:xfrm>
        </p:spPr>
        <p:txBody>
          <a:bodyPr>
            <a:normAutofit fontScale="90000"/>
          </a:bodyPr>
          <a:lstStyle/>
          <a:p>
            <a:pPr algn="ctr"/>
            <a:r>
              <a:rPr lang="en-US" dirty="0" smtClean="0"/>
              <a:t>Pre-Processing, Intermediates, Dandelion Model, </a:t>
            </a:r>
            <a:br>
              <a:rPr lang="en-US" dirty="0" smtClean="0"/>
            </a:br>
            <a:r>
              <a:rPr lang="en-US" dirty="0" smtClean="0"/>
              <a:t>Follow-the-Crop,  Regional Biomass Processing Depots</a:t>
            </a:r>
            <a:endParaRPr lang="en-US" dirty="0"/>
          </a:p>
        </p:txBody>
      </p:sp>
      <p:sp>
        <p:nvSpPr>
          <p:cNvPr id="4" name="Footer Placeholder 3"/>
          <p:cNvSpPr>
            <a:spLocks noGrp="1"/>
          </p:cNvSpPr>
          <p:nvPr>
            <p:ph type="ftr" sz="quarter" idx="11"/>
          </p:nvPr>
        </p:nvSpPr>
        <p:spPr/>
        <p:txBody>
          <a:bodyPr/>
          <a:lstStyle/>
          <a:p>
            <a:r>
              <a:rPr lang="en-US" smtClean="0"/>
              <a:t>Advanced Biofuels USA  2015</a:t>
            </a:r>
            <a:endParaRPr lang="en-US"/>
          </a:p>
        </p:txBody>
      </p:sp>
      <p:sp>
        <p:nvSpPr>
          <p:cNvPr id="5" name="Slide Number Placeholder 4"/>
          <p:cNvSpPr>
            <a:spLocks noGrp="1"/>
          </p:cNvSpPr>
          <p:nvPr>
            <p:ph type="sldNum" sz="quarter" idx="12"/>
          </p:nvPr>
        </p:nvSpPr>
        <p:spPr/>
        <p:txBody>
          <a:bodyPr/>
          <a:lstStyle/>
          <a:p>
            <a:fld id="{F8790FD9-FA8C-4992-AA7D-3652D014D0D0}" type="slidenum">
              <a:rPr lang="en-US" smtClean="0"/>
              <a:pPr/>
              <a:t>8</a:t>
            </a:fld>
            <a:endParaRPr lang="en-US"/>
          </a:p>
        </p:txBody>
      </p:sp>
      <p:pic>
        <p:nvPicPr>
          <p:cNvPr id="1026" name="Picture 2" descr="dandelion-hub"/>
          <p:cNvPicPr>
            <a:picLocks noChangeAspect="1" noChangeArrowheads="1"/>
          </p:cNvPicPr>
          <p:nvPr/>
        </p:nvPicPr>
        <p:blipFill>
          <a:blip r:embed="rId3" cstate="print"/>
          <a:srcRect/>
          <a:stretch>
            <a:fillRect/>
          </a:stretch>
        </p:blipFill>
        <p:spPr bwMode="auto">
          <a:xfrm>
            <a:off x="381000" y="2945555"/>
            <a:ext cx="2209800" cy="1816946"/>
          </a:xfrm>
          <a:prstGeom prst="rect">
            <a:avLst/>
          </a:prstGeom>
          <a:noFill/>
        </p:spPr>
      </p:pic>
      <p:pic>
        <p:nvPicPr>
          <p:cNvPr id="1028" name="Picture 4" descr="hub-spoke"/>
          <p:cNvPicPr>
            <a:picLocks noChangeAspect="1" noChangeArrowheads="1"/>
          </p:cNvPicPr>
          <p:nvPr/>
        </p:nvPicPr>
        <p:blipFill>
          <a:blip r:embed="rId4" cstate="print"/>
          <a:srcRect/>
          <a:stretch>
            <a:fillRect/>
          </a:stretch>
        </p:blipFill>
        <p:spPr bwMode="auto">
          <a:xfrm>
            <a:off x="2819400" y="2876550"/>
            <a:ext cx="1905000" cy="1905000"/>
          </a:xfrm>
          <a:prstGeom prst="rect">
            <a:avLst/>
          </a:prstGeom>
          <a:noFill/>
        </p:spPr>
      </p:pic>
      <p:sp>
        <p:nvSpPr>
          <p:cNvPr id="8" name="TextBox 7"/>
          <p:cNvSpPr txBox="1"/>
          <p:nvPr/>
        </p:nvSpPr>
        <p:spPr>
          <a:xfrm>
            <a:off x="228600" y="4800600"/>
            <a:ext cx="4876800" cy="923330"/>
          </a:xfrm>
          <a:prstGeom prst="rect">
            <a:avLst/>
          </a:prstGeom>
          <a:noFill/>
        </p:spPr>
        <p:txBody>
          <a:bodyPr wrap="square" rtlCol="0">
            <a:spAutoFit/>
          </a:bodyPr>
          <a:lstStyle/>
          <a:p>
            <a:r>
              <a:rPr lang="en-US" dirty="0" smtClean="0">
                <a:solidFill>
                  <a:srgbClr val="FFFF00"/>
                </a:solidFill>
              </a:rPr>
              <a:t>The Dandelion Model: Two-step biofuels technologies and the emergence of super-refineries  </a:t>
            </a:r>
            <a:r>
              <a:rPr lang="en-US" i="1" dirty="0" smtClean="0">
                <a:solidFill>
                  <a:srgbClr val="FFFF00"/>
                </a:solidFill>
              </a:rPr>
              <a:t>Biofuels Digest </a:t>
            </a:r>
            <a:r>
              <a:rPr lang="en-US" dirty="0" smtClean="0">
                <a:solidFill>
                  <a:srgbClr val="FFFF00"/>
                </a:solidFill>
              </a:rPr>
              <a:t>October 24, 2012</a:t>
            </a:r>
            <a:endParaRPr lang="en-US" dirty="0">
              <a:solidFill>
                <a:srgbClr val="FFFF00"/>
              </a:solidFill>
            </a:endParaRPr>
          </a:p>
        </p:txBody>
      </p:sp>
      <p:pic>
        <p:nvPicPr>
          <p:cNvPr id="1032" name="Picture 8" descr="http://www.energy.gov/sites/prod/files/styles/large/public/adv_feedstock_supply_system.png?itok=NVVCYICa"/>
          <p:cNvPicPr>
            <a:picLocks noChangeAspect="1" noChangeArrowheads="1"/>
          </p:cNvPicPr>
          <p:nvPr/>
        </p:nvPicPr>
        <p:blipFill>
          <a:blip r:embed="rId5" cstate="print"/>
          <a:srcRect/>
          <a:stretch>
            <a:fillRect/>
          </a:stretch>
        </p:blipFill>
        <p:spPr bwMode="auto">
          <a:xfrm>
            <a:off x="5410200" y="2667000"/>
            <a:ext cx="3505200" cy="3214077"/>
          </a:xfrm>
          <a:prstGeom prst="rect">
            <a:avLst/>
          </a:prstGeom>
          <a:noFill/>
        </p:spPr>
      </p:pic>
      <p:sp>
        <p:nvSpPr>
          <p:cNvPr id="10" name="TextBox 9"/>
          <p:cNvSpPr txBox="1"/>
          <p:nvPr/>
        </p:nvSpPr>
        <p:spPr>
          <a:xfrm>
            <a:off x="3276600" y="5943600"/>
            <a:ext cx="5486400" cy="369332"/>
          </a:xfrm>
          <a:prstGeom prst="rect">
            <a:avLst/>
          </a:prstGeom>
          <a:noFill/>
        </p:spPr>
        <p:txBody>
          <a:bodyPr wrap="square" rtlCol="0">
            <a:spAutoFit/>
          </a:bodyPr>
          <a:lstStyle/>
          <a:p>
            <a:r>
              <a:rPr lang="en-US" dirty="0" smtClean="0">
                <a:solidFill>
                  <a:srgbClr val="FFFF00"/>
                </a:solidFill>
              </a:rPr>
              <a:t>DOE EERE Biomass </a:t>
            </a:r>
            <a:r>
              <a:rPr lang="en-US" dirty="0" err="1" smtClean="0">
                <a:solidFill>
                  <a:srgbClr val="FFFF00"/>
                </a:solidFill>
              </a:rPr>
              <a:t>Feedstocks</a:t>
            </a:r>
            <a:r>
              <a:rPr lang="en-US" dirty="0" smtClean="0">
                <a:solidFill>
                  <a:srgbClr val="FFFF00"/>
                </a:solidFill>
              </a:rPr>
              <a:t> website page </a:t>
            </a:r>
            <a:endParaRPr lang="en-US"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RINs Work  Part A</a:t>
            </a:r>
            <a:endParaRPr lang="en-US" dirty="0"/>
          </a:p>
        </p:txBody>
      </p:sp>
      <p:graphicFrame>
        <p:nvGraphicFramePr>
          <p:cNvPr id="6" name="Content Placeholder 5"/>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Advanced Biofuels USA  2015</a:t>
            </a:r>
            <a:endParaRPr lang="en-US"/>
          </a:p>
        </p:txBody>
      </p:sp>
      <p:sp>
        <p:nvSpPr>
          <p:cNvPr id="5" name="Slide Number Placeholder 4"/>
          <p:cNvSpPr>
            <a:spLocks noGrp="1"/>
          </p:cNvSpPr>
          <p:nvPr>
            <p:ph type="sldNum" sz="quarter" idx="12"/>
          </p:nvPr>
        </p:nvSpPr>
        <p:spPr/>
        <p:txBody>
          <a:bodyPr/>
          <a:lstStyle/>
          <a:p>
            <a:fld id="{F8790FD9-FA8C-4992-AA7D-3652D014D0D0}" type="slidenum">
              <a:rPr lang="en-US" smtClean="0"/>
              <a:pPr/>
              <a:t>9</a:t>
            </a:fld>
            <a:endParaRPr lang="en-US"/>
          </a:p>
        </p:txBody>
      </p:sp>
      <p:sp>
        <p:nvSpPr>
          <p:cNvPr id="7" name="TextBox 6"/>
          <p:cNvSpPr txBox="1"/>
          <p:nvPr/>
        </p:nvSpPr>
        <p:spPr>
          <a:xfrm>
            <a:off x="609600" y="5638800"/>
            <a:ext cx="4953000" cy="461665"/>
          </a:xfrm>
          <a:prstGeom prst="rect">
            <a:avLst/>
          </a:prstGeom>
          <a:noFill/>
        </p:spPr>
        <p:txBody>
          <a:bodyPr wrap="square" rtlCol="0">
            <a:spAutoFit/>
          </a:bodyPr>
          <a:lstStyle/>
          <a:p>
            <a:r>
              <a:rPr lang="en-US" sz="2400" b="1" dirty="0" smtClean="0">
                <a:solidFill>
                  <a:srgbClr val="FFC000"/>
                </a:solidFill>
              </a:rPr>
              <a:t>Fuel sold without RINs has less value.</a:t>
            </a:r>
            <a:endParaRPr lang="en-US" sz="2400" b="1" dirty="0">
              <a:solidFill>
                <a:srgbClr val="FFC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330</TotalTime>
  <Words>1580</Words>
  <Application>Microsoft Office PowerPoint</Application>
  <PresentationFormat>On-screen Show (4:3)</PresentationFormat>
  <Paragraphs>225</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Foundry</vt:lpstr>
      <vt:lpstr>Fixing Weaknesses in the Feedstock Regulatory Landscape</vt:lpstr>
      <vt:lpstr>  </vt:lpstr>
      <vt:lpstr>Slide 3</vt:lpstr>
      <vt:lpstr>Contributing Authors</vt:lpstr>
      <vt:lpstr>Renewable Fuel Standard</vt:lpstr>
      <vt:lpstr>Renewable Fuel Standard: Facility</vt:lpstr>
      <vt:lpstr>But … How does it really work for many advanced biofuels?</vt:lpstr>
      <vt:lpstr>Pre-Processing, Intermediates, Dandelion Model,  Follow-the-Crop,  Regional Biomass Processing Depots</vt:lpstr>
      <vt:lpstr>How RINs Work  Part A</vt:lpstr>
      <vt:lpstr>How RINs Work  Part B</vt:lpstr>
      <vt:lpstr>But … How does it really work for many advanced biofuels?</vt:lpstr>
      <vt:lpstr>Federal Government Support--Consortium funded by DOE</vt:lpstr>
      <vt:lpstr>Federal Government Support--Technologies investments by DOE, USDA, FAA, DOE</vt:lpstr>
      <vt:lpstr>How to Fix the Problem?</vt:lpstr>
      <vt:lpstr>How to Fix the Problem?</vt:lpstr>
      <vt:lpstr>Addressing Compliance Concerns</vt:lpstr>
      <vt:lpstr>Addressing Compliance Concerns</vt:lpstr>
      <vt:lpstr>Addressing Compliance Concerns</vt:lpstr>
      <vt:lpstr>Addressing Compliance Concerns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Fixing Weaknesses in the Feedstock Regulatory Landscape</dc:title>
  <dc:creator>Owner</dc:creator>
  <cp:lastModifiedBy>Owner</cp:lastModifiedBy>
  <cp:revision>37</cp:revision>
  <dcterms:created xsi:type="dcterms:W3CDTF">2015-04-29T22:01:52Z</dcterms:created>
  <dcterms:modified xsi:type="dcterms:W3CDTF">2015-06-04T19:39:21Z</dcterms:modified>
</cp:coreProperties>
</file>