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 id="2147483683" r:id="rId2"/>
  </p:sldMasterIdLst>
  <p:notesMasterIdLst>
    <p:notesMasterId r:id="rId99"/>
  </p:notesMasterIdLst>
  <p:handoutMasterIdLst>
    <p:handoutMasterId r:id="rId100"/>
  </p:handoutMasterIdLst>
  <p:sldIdLst>
    <p:sldId id="281" r:id="rId3"/>
    <p:sldId id="498" r:id="rId4"/>
    <p:sldId id="282" r:id="rId5"/>
    <p:sldId id="576" r:id="rId6"/>
    <p:sldId id="566" r:id="rId7"/>
    <p:sldId id="567" r:id="rId8"/>
    <p:sldId id="546" r:id="rId9"/>
    <p:sldId id="537" r:id="rId10"/>
    <p:sldId id="538" r:id="rId11"/>
    <p:sldId id="539" r:id="rId12"/>
    <p:sldId id="577" r:id="rId13"/>
    <p:sldId id="540" r:id="rId14"/>
    <p:sldId id="578" r:id="rId15"/>
    <p:sldId id="542" r:id="rId16"/>
    <p:sldId id="579" r:id="rId17"/>
    <p:sldId id="516" r:id="rId18"/>
    <p:sldId id="518" r:id="rId19"/>
    <p:sldId id="524" r:id="rId20"/>
    <p:sldId id="523" r:id="rId21"/>
    <p:sldId id="525" r:id="rId22"/>
    <p:sldId id="526" r:id="rId23"/>
    <p:sldId id="562" r:id="rId24"/>
    <p:sldId id="527" r:id="rId25"/>
    <p:sldId id="529" r:id="rId26"/>
    <p:sldId id="530" r:id="rId27"/>
    <p:sldId id="531" r:id="rId28"/>
    <p:sldId id="532" r:id="rId29"/>
    <p:sldId id="534" r:id="rId30"/>
    <p:sldId id="563" r:id="rId31"/>
    <p:sldId id="533" r:id="rId32"/>
    <p:sldId id="535" r:id="rId33"/>
    <p:sldId id="580" r:id="rId34"/>
    <p:sldId id="383" r:id="rId35"/>
    <p:sldId id="584" r:id="rId36"/>
    <p:sldId id="543" r:id="rId37"/>
    <p:sldId id="564" r:id="rId38"/>
    <p:sldId id="544" r:id="rId39"/>
    <p:sldId id="545" r:id="rId40"/>
    <p:sldId id="582" r:id="rId41"/>
    <p:sldId id="581" r:id="rId42"/>
    <p:sldId id="547" r:id="rId43"/>
    <p:sldId id="541" r:id="rId44"/>
    <p:sldId id="556" r:id="rId45"/>
    <p:sldId id="536" r:id="rId46"/>
    <p:sldId id="495" r:id="rId47"/>
    <p:sldId id="496" r:id="rId48"/>
    <p:sldId id="492" r:id="rId49"/>
    <p:sldId id="558" r:id="rId50"/>
    <p:sldId id="560" r:id="rId51"/>
    <p:sldId id="590" r:id="rId52"/>
    <p:sldId id="431" r:id="rId53"/>
    <p:sldId id="457" r:id="rId54"/>
    <p:sldId id="507" r:id="rId55"/>
    <p:sldId id="486" r:id="rId56"/>
    <p:sldId id="504" r:id="rId57"/>
    <p:sldId id="466" r:id="rId58"/>
    <p:sldId id="461" r:id="rId59"/>
    <p:sldId id="462" r:id="rId60"/>
    <p:sldId id="463" r:id="rId61"/>
    <p:sldId id="464" r:id="rId62"/>
    <p:sldId id="555" r:id="rId63"/>
    <p:sldId id="505" r:id="rId64"/>
    <p:sldId id="465" r:id="rId65"/>
    <p:sldId id="483" r:id="rId66"/>
    <p:sldId id="508" r:id="rId67"/>
    <p:sldId id="472" r:id="rId68"/>
    <p:sldId id="467" r:id="rId69"/>
    <p:sldId id="568" r:id="rId70"/>
    <p:sldId id="569" r:id="rId71"/>
    <p:sldId id="570" r:id="rId72"/>
    <p:sldId id="571" r:id="rId73"/>
    <p:sldId id="572" r:id="rId74"/>
    <p:sldId id="573" r:id="rId75"/>
    <p:sldId id="574" r:id="rId76"/>
    <p:sldId id="575" r:id="rId77"/>
    <p:sldId id="509" r:id="rId78"/>
    <p:sldId id="326" r:id="rId79"/>
    <p:sldId id="328" r:id="rId80"/>
    <p:sldId id="346" r:id="rId81"/>
    <p:sldId id="324" r:id="rId82"/>
    <p:sldId id="325" r:id="rId83"/>
    <p:sldId id="347" r:id="rId84"/>
    <p:sldId id="411" r:id="rId85"/>
    <p:sldId id="413" r:id="rId86"/>
    <p:sldId id="412" r:id="rId87"/>
    <p:sldId id="379" r:id="rId88"/>
    <p:sldId id="304" r:id="rId89"/>
    <p:sldId id="585" r:id="rId90"/>
    <p:sldId id="586" r:id="rId91"/>
    <p:sldId id="587" r:id="rId92"/>
    <p:sldId id="588" r:id="rId93"/>
    <p:sldId id="583" r:id="rId94"/>
    <p:sldId id="474" r:id="rId95"/>
    <p:sldId id="589" r:id="rId96"/>
    <p:sldId id="382" r:id="rId97"/>
    <p:sldId id="307" r:id="rId98"/>
  </p:sldIdLst>
  <p:sldSz cx="9144000" cy="6858000" type="screen4x3"/>
  <p:notesSz cx="7086600" cy="9428163"/>
  <p:defaultTextStyle>
    <a:defPPr>
      <a:defRPr lang="en-US"/>
    </a:defPPr>
    <a:lvl1pPr algn="l" rtl="0" fontAlgn="base">
      <a:spcBef>
        <a:spcPct val="0"/>
      </a:spcBef>
      <a:spcAft>
        <a:spcPct val="0"/>
      </a:spcAft>
      <a:defRPr sz="2400" kern="1200">
        <a:solidFill>
          <a:schemeClr val="tx1"/>
        </a:solidFill>
        <a:latin typeface="Palatino Linotype" pitchFamily="18" charset="0"/>
        <a:ea typeface="+mn-ea"/>
        <a:cs typeface="Arial" charset="0"/>
      </a:defRPr>
    </a:lvl1pPr>
    <a:lvl2pPr marL="457200" algn="l" rtl="0" fontAlgn="base">
      <a:spcBef>
        <a:spcPct val="0"/>
      </a:spcBef>
      <a:spcAft>
        <a:spcPct val="0"/>
      </a:spcAft>
      <a:defRPr sz="2400" kern="1200">
        <a:solidFill>
          <a:schemeClr val="tx1"/>
        </a:solidFill>
        <a:latin typeface="Palatino Linotype" pitchFamily="18" charset="0"/>
        <a:ea typeface="+mn-ea"/>
        <a:cs typeface="Arial" charset="0"/>
      </a:defRPr>
    </a:lvl2pPr>
    <a:lvl3pPr marL="914400" algn="l" rtl="0" fontAlgn="base">
      <a:spcBef>
        <a:spcPct val="0"/>
      </a:spcBef>
      <a:spcAft>
        <a:spcPct val="0"/>
      </a:spcAft>
      <a:defRPr sz="2400" kern="1200">
        <a:solidFill>
          <a:schemeClr val="tx1"/>
        </a:solidFill>
        <a:latin typeface="Palatino Linotype" pitchFamily="18" charset="0"/>
        <a:ea typeface="+mn-ea"/>
        <a:cs typeface="Arial" charset="0"/>
      </a:defRPr>
    </a:lvl3pPr>
    <a:lvl4pPr marL="1371600" algn="l" rtl="0" fontAlgn="base">
      <a:spcBef>
        <a:spcPct val="0"/>
      </a:spcBef>
      <a:spcAft>
        <a:spcPct val="0"/>
      </a:spcAft>
      <a:defRPr sz="2400" kern="1200">
        <a:solidFill>
          <a:schemeClr val="tx1"/>
        </a:solidFill>
        <a:latin typeface="Palatino Linotype" pitchFamily="18" charset="0"/>
        <a:ea typeface="+mn-ea"/>
        <a:cs typeface="Arial" charset="0"/>
      </a:defRPr>
    </a:lvl4pPr>
    <a:lvl5pPr marL="1828800" algn="l" rtl="0" fontAlgn="base">
      <a:spcBef>
        <a:spcPct val="0"/>
      </a:spcBef>
      <a:spcAft>
        <a:spcPct val="0"/>
      </a:spcAft>
      <a:defRPr sz="2400" kern="1200">
        <a:solidFill>
          <a:schemeClr val="tx1"/>
        </a:solidFill>
        <a:latin typeface="Palatino Linotype" pitchFamily="18" charset="0"/>
        <a:ea typeface="+mn-ea"/>
        <a:cs typeface="Arial" charset="0"/>
      </a:defRPr>
    </a:lvl5pPr>
    <a:lvl6pPr marL="2286000" algn="l" defTabSz="914400" rtl="0" eaLnBrk="1" latinLnBrk="0" hangingPunct="1">
      <a:defRPr sz="2400" kern="1200">
        <a:solidFill>
          <a:schemeClr val="tx1"/>
        </a:solidFill>
        <a:latin typeface="Palatino Linotype" pitchFamily="18" charset="0"/>
        <a:ea typeface="+mn-ea"/>
        <a:cs typeface="Arial" charset="0"/>
      </a:defRPr>
    </a:lvl6pPr>
    <a:lvl7pPr marL="2743200" algn="l" defTabSz="914400" rtl="0" eaLnBrk="1" latinLnBrk="0" hangingPunct="1">
      <a:defRPr sz="2400" kern="1200">
        <a:solidFill>
          <a:schemeClr val="tx1"/>
        </a:solidFill>
        <a:latin typeface="Palatino Linotype" pitchFamily="18" charset="0"/>
        <a:ea typeface="+mn-ea"/>
        <a:cs typeface="Arial" charset="0"/>
      </a:defRPr>
    </a:lvl7pPr>
    <a:lvl8pPr marL="3200400" algn="l" defTabSz="914400" rtl="0" eaLnBrk="1" latinLnBrk="0" hangingPunct="1">
      <a:defRPr sz="2400" kern="1200">
        <a:solidFill>
          <a:schemeClr val="tx1"/>
        </a:solidFill>
        <a:latin typeface="Palatino Linotype" pitchFamily="18" charset="0"/>
        <a:ea typeface="+mn-ea"/>
        <a:cs typeface="Arial" charset="0"/>
      </a:defRPr>
    </a:lvl8pPr>
    <a:lvl9pPr marL="3657600" algn="l" defTabSz="914400" rtl="0" eaLnBrk="1" latinLnBrk="0" hangingPunct="1">
      <a:defRPr sz="2400" kern="1200">
        <a:solidFill>
          <a:schemeClr val="tx1"/>
        </a:solidFill>
        <a:latin typeface="Palatino Linotype"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7921"/>
    <a:srgbClr val="3A5436"/>
    <a:srgbClr val="FFFF99"/>
    <a:srgbClr val="E30A1D"/>
    <a:srgbClr val="FF1E36"/>
    <a:srgbClr val="9E5F08"/>
    <a:srgbClr val="FF99FF"/>
    <a:srgbClr val="FFCCFF"/>
    <a:srgbClr val="FF9900"/>
    <a:srgbClr val="FF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06" autoAdjust="0"/>
    <p:restoredTop sz="86546" autoAdjust="0"/>
  </p:normalViewPr>
  <p:slideViewPr>
    <p:cSldViewPr>
      <p:cViewPr varScale="1">
        <p:scale>
          <a:sx n="68" d="100"/>
          <a:sy n="68" d="100"/>
        </p:scale>
        <p:origin x="-960" y="-90"/>
      </p:cViewPr>
      <p:guideLst>
        <p:guide orient="horz" pos="2160"/>
        <p:guide pos="2880"/>
      </p:guideLst>
    </p:cSldViewPr>
  </p:slideViewPr>
  <p:outlineViewPr>
    <p:cViewPr>
      <p:scale>
        <a:sx n="33" d="100"/>
        <a:sy n="33" d="100"/>
      </p:scale>
      <p:origin x="36" y="17172"/>
    </p:cViewPr>
  </p:outlineViewPr>
  <p:notesTextViewPr>
    <p:cViewPr>
      <p:scale>
        <a:sx n="100" d="100"/>
        <a:sy n="100" d="100"/>
      </p:scale>
      <p:origin x="0" y="0"/>
    </p:cViewPr>
  </p:notesTextViewPr>
  <p:sorterViewPr>
    <p:cViewPr>
      <p:scale>
        <a:sx n="100" d="100"/>
        <a:sy n="100" d="100"/>
      </p:scale>
      <p:origin x="0" y="27114"/>
    </p:cViewPr>
  </p:sorterViewPr>
  <p:notesViewPr>
    <p:cSldViewPr>
      <p:cViewPr>
        <p:scale>
          <a:sx n="100" d="100"/>
          <a:sy n="100" d="100"/>
        </p:scale>
        <p:origin x="-1560" y="684"/>
      </p:cViewPr>
      <p:guideLst>
        <p:guide orient="horz" pos="2970"/>
        <p:guide pos="2232"/>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B2E5B-A4CA-42F6-B5EC-F10C1DBB52A4}" type="doc">
      <dgm:prSet loTypeId="urn:microsoft.com/office/officeart/2005/8/layout/orgChart1" loCatId="hierarchy" qsTypeId="urn:microsoft.com/office/officeart/2005/8/quickstyle/simple1" qsCatId="simple" csTypeId="urn:microsoft.com/office/officeart/2005/8/colors/accent1_2" csCatId="accent1" phldr="1"/>
      <dgm:spPr/>
    </dgm:pt>
    <dgm:pt modelId="{07D46061-70B7-41CD-B81C-3FAFEBC5C0C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2"/>
              </a:solidFill>
              <a:effectLst/>
              <a:latin typeface="Palatino Linotype" pitchFamily="18" charset="0"/>
              <a:cs typeface="Arial" charset="0"/>
            </a:rPr>
            <a:t>18.8 Million Barrels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2"/>
              </a:solidFill>
              <a:effectLst/>
              <a:latin typeface="Palatino Linotype" pitchFamily="18" charset="0"/>
              <a:cs typeface="Arial" charset="0"/>
            </a:rPr>
            <a:t>of oil used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2"/>
              </a:solidFill>
              <a:effectLst/>
              <a:latin typeface="Palatino Linotype" pitchFamily="18" charset="0"/>
              <a:cs typeface="Arial" charset="0"/>
            </a:rPr>
            <a:t>each day by US</a:t>
          </a:r>
        </a:p>
      </dgm:t>
    </dgm:pt>
    <dgm:pt modelId="{FA0F23C9-98B1-4993-B3E1-AD6E8D31BB55}" type="parTrans" cxnId="{C4C8A391-2DF6-4FBA-A156-A2FE59C32370}">
      <dgm:prSet/>
      <dgm:spPr/>
    </dgm:pt>
    <dgm:pt modelId="{A960E1A6-CB9D-4471-AAFA-1EA5081F3ACA}" type="sibTrans" cxnId="{C4C8A391-2DF6-4FBA-A156-A2FE59C32370}">
      <dgm:prSet/>
      <dgm:spPr/>
    </dgm:pt>
    <dgm:pt modelId="{AB51C377-015F-4CA6-AB4B-8C8EB6FF0305}" type="pres">
      <dgm:prSet presAssocID="{3F0B2E5B-A4CA-42F6-B5EC-F10C1DBB52A4}" presName="hierChild1" presStyleCnt="0">
        <dgm:presLayoutVars>
          <dgm:orgChart val="1"/>
          <dgm:chPref val="1"/>
          <dgm:dir/>
          <dgm:animOne val="branch"/>
          <dgm:animLvl val="lvl"/>
          <dgm:resizeHandles/>
        </dgm:presLayoutVars>
      </dgm:prSet>
      <dgm:spPr/>
    </dgm:pt>
    <dgm:pt modelId="{1B810C6A-CDED-454B-9C26-F2217B5758C7}" type="pres">
      <dgm:prSet presAssocID="{07D46061-70B7-41CD-B81C-3FAFEBC5C0C1}" presName="hierRoot1" presStyleCnt="0">
        <dgm:presLayoutVars>
          <dgm:hierBranch/>
        </dgm:presLayoutVars>
      </dgm:prSet>
      <dgm:spPr/>
    </dgm:pt>
    <dgm:pt modelId="{96212C05-03DA-40BE-87F2-42503EE5955C}" type="pres">
      <dgm:prSet presAssocID="{07D46061-70B7-41CD-B81C-3FAFEBC5C0C1}" presName="rootComposite1" presStyleCnt="0"/>
      <dgm:spPr/>
    </dgm:pt>
    <dgm:pt modelId="{F026DE09-4B83-4412-8E25-2FED976EA12C}" type="pres">
      <dgm:prSet presAssocID="{07D46061-70B7-41CD-B81C-3FAFEBC5C0C1}" presName="rootText1" presStyleLbl="node0" presStyleIdx="0" presStyleCnt="1">
        <dgm:presLayoutVars>
          <dgm:chPref val="3"/>
        </dgm:presLayoutVars>
      </dgm:prSet>
      <dgm:spPr/>
      <dgm:t>
        <a:bodyPr/>
        <a:lstStyle/>
        <a:p>
          <a:endParaRPr lang="en-US"/>
        </a:p>
      </dgm:t>
    </dgm:pt>
    <dgm:pt modelId="{4A4EE40F-67E7-473E-9571-21D57E111BE3}" type="pres">
      <dgm:prSet presAssocID="{07D46061-70B7-41CD-B81C-3FAFEBC5C0C1}" presName="rootConnector1" presStyleLbl="node1" presStyleIdx="0" presStyleCnt="0"/>
      <dgm:spPr/>
      <dgm:t>
        <a:bodyPr/>
        <a:lstStyle/>
        <a:p>
          <a:endParaRPr lang="en-US"/>
        </a:p>
      </dgm:t>
    </dgm:pt>
    <dgm:pt modelId="{42270DB1-4B0B-412D-A65F-47DEDE547188}" type="pres">
      <dgm:prSet presAssocID="{07D46061-70B7-41CD-B81C-3FAFEBC5C0C1}" presName="hierChild2" presStyleCnt="0"/>
      <dgm:spPr/>
    </dgm:pt>
    <dgm:pt modelId="{161F42E4-B944-4567-AC12-326013944246}" type="pres">
      <dgm:prSet presAssocID="{07D46061-70B7-41CD-B81C-3FAFEBC5C0C1}" presName="hierChild3" presStyleCnt="0"/>
      <dgm:spPr/>
    </dgm:pt>
  </dgm:ptLst>
  <dgm:cxnLst>
    <dgm:cxn modelId="{DCAE2502-EE92-4DA5-9533-F696628DF094}" type="presOf" srcId="{3F0B2E5B-A4CA-42F6-B5EC-F10C1DBB52A4}" destId="{AB51C377-015F-4CA6-AB4B-8C8EB6FF0305}" srcOrd="0" destOrd="0" presId="urn:microsoft.com/office/officeart/2005/8/layout/orgChart1"/>
    <dgm:cxn modelId="{64AAE88D-2CDB-4D6C-BA4A-F33FF5601D90}" type="presOf" srcId="{07D46061-70B7-41CD-B81C-3FAFEBC5C0C1}" destId="{F026DE09-4B83-4412-8E25-2FED976EA12C}" srcOrd="0" destOrd="0" presId="urn:microsoft.com/office/officeart/2005/8/layout/orgChart1"/>
    <dgm:cxn modelId="{FED169EA-9640-484B-AA8D-57884AC687FB}" type="presOf" srcId="{07D46061-70B7-41CD-B81C-3FAFEBC5C0C1}" destId="{4A4EE40F-67E7-473E-9571-21D57E111BE3}" srcOrd="1" destOrd="0" presId="urn:microsoft.com/office/officeart/2005/8/layout/orgChart1"/>
    <dgm:cxn modelId="{C4C8A391-2DF6-4FBA-A156-A2FE59C32370}" srcId="{3F0B2E5B-A4CA-42F6-B5EC-F10C1DBB52A4}" destId="{07D46061-70B7-41CD-B81C-3FAFEBC5C0C1}" srcOrd="0" destOrd="0" parTransId="{FA0F23C9-98B1-4993-B3E1-AD6E8D31BB55}" sibTransId="{A960E1A6-CB9D-4471-AAFA-1EA5081F3ACA}"/>
    <dgm:cxn modelId="{E4E10FCE-40D1-46BE-94EB-F2C8B84BB27B}" type="presParOf" srcId="{AB51C377-015F-4CA6-AB4B-8C8EB6FF0305}" destId="{1B810C6A-CDED-454B-9C26-F2217B5758C7}" srcOrd="0" destOrd="0" presId="urn:microsoft.com/office/officeart/2005/8/layout/orgChart1"/>
    <dgm:cxn modelId="{1B4B0354-FEDE-4F40-816A-FDA44384345D}" type="presParOf" srcId="{1B810C6A-CDED-454B-9C26-F2217B5758C7}" destId="{96212C05-03DA-40BE-87F2-42503EE5955C}" srcOrd="0" destOrd="0" presId="urn:microsoft.com/office/officeart/2005/8/layout/orgChart1"/>
    <dgm:cxn modelId="{C3334E2B-3BD6-4042-BA43-6E9957A07E8B}" type="presParOf" srcId="{96212C05-03DA-40BE-87F2-42503EE5955C}" destId="{F026DE09-4B83-4412-8E25-2FED976EA12C}" srcOrd="0" destOrd="0" presId="urn:microsoft.com/office/officeart/2005/8/layout/orgChart1"/>
    <dgm:cxn modelId="{5E118C28-C6AA-4995-9139-31B5D68E4CA5}" type="presParOf" srcId="{96212C05-03DA-40BE-87F2-42503EE5955C}" destId="{4A4EE40F-67E7-473E-9571-21D57E111BE3}" srcOrd="1" destOrd="0" presId="urn:microsoft.com/office/officeart/2005/8/layout/orgChart1"/>
    <dgm:cxn modelId="{D41CE163-A6AE-4FEF-B524-EBD50BD901FC}" type="presParOf" srcId="{1B810C6A-CDED-454B-9C26-F2217B5758C7}" destId="{42270DB1-4B0B-412D-A65F-47DEDE547188}" srcOrd="1" destOrd="0" presId="urn:microsoft.com/office/officeart/2005/8/layout/orgChart1"/>
    <dgm:cxn modelId="{81036235-A9A6-4D93-BF16-627F49667794}" type="presParOf" srcId="{1B810C6A-CDED-454B-9C26-F2217B5758C7}" destId="{161F42E4-B944-4567-AC12-326013944246}"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0B2E5B-A4CA-42F6-B5EC-F10C1DBB52A4}" type="doc">
      <dgm:prSet loTypeId="urn:microsoft.com/office/officeart/2005/8/layout/orgChart1" loCatId="hierarchy" qsTypeId="urn:microsoft.com/office/officeart/2005/8/quickstyle/simple1" qsCatId="simple" csTypeId="urn:microsoft.com/office/officeart/2005/8/colors/accent1_2" csCatId="accent1" phldr="1"/>
      <dgm:spPr/>
    </dgm:pt>
    <dgm:pt modelId="{07D46061-70B7-41CD-B81C-3FAFEBC5C0C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2"/>
              </a:solidFill>
              <a:effectLst/>
              <a:latin typeface="Palatino Linotype" pitchFamily="18" charset="0"/>
              <a:cs typeface="Arial" charset="0"/>
            </a:rPr>
            <a:t>18.8 Million Barrels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2"/>
              </a:solidFill>
              <a:effectLst/>
              <a:latin typeface="Palatino Linotype" pitchFamily="18" charset="0"/>
              <a:cs typeface="Arial" charset="0"/>
            </a:rPr>
            <a:t>of oil used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2"/>
              </a:solidFill>
              <a:effectLst/>
              <a:latin typeface="Palatino Linotype" pitchFamily="18" charset="0"/>
              <a:cs typeface="Arial" charset="0"/>
            </a:rPr>
            <a:t>each day by US</a:t>
          </a:r>
        </a:p>
      </dgm:t>
    </dgm:pt>
    <dgm:pt modelId="{FA0F23C9-98B1-4993-B3E1-AD6E8D31BB55}" type="parTrans" cxnId="{C4C8A391-2DF6-4FBA-A156-A2FE59C32370}">
      <dgm:prSet/>
      <dgm:spPr/>
    </dgm:pt>
    <dgm:pt modelId="{A960E1A6-CB9D-4471-AAFA-1EA5081F3ACA}" type="sibTrans" cxnId="{C4C8A391-2DF6-4FBA-A156-A2FE59C32370}">
      <dgm:prSet/>
      <dgm:spPr/>
    </dgm:pt>
    <dgm:pt modelId="{AB51C377-015F-4CA6-AB4B-8C8EB6FF0305}" type="pres">
      <dgm:prSet presAssocID="{3F0B2E5B-A4CA-42F6-B5EC-F10C1DBB52A4}" presName="hierChild1" presStyleCnt="0">
        <dgm:presLayoutVars>
          <dgm:orgChart val="1"/>
          <dgm:chPref val="1"/>
          <dgm:dir/>
          <dgm:animOne val="branch"/>
          <dgm:animLvl val="lvl"/>
          <dgm:resizeHandles/>
        </dgm:presLayoutVars>
      </dgm:prSet>
      <dgm:spPr/>
    </dgm:pt>
    <dgm:pt modelId="{1B810C6A-CDED-454B-9C26-F2217B5758C7}" type="pres">
      <dgm:prSet presAssocID="{07D46061-70B7-41CD-B81C-3FAFEBC5C0C1}" presName="hierRoot1" presStyleCnt="0">
        <dgm:presLayoutVars>
          <dgm:hierBranch/>
        </dgm:presLayoutVars>
      </dgm:prSet>
      <dgm:spPr/>
    </dgm:pt>
    <dgm:pt modelId="{96212C05-03DA-40BE-87F2-42503EE5955C}" type="pres">
      <dgm:prSet presAssocID="{07D46061-70B7-41CD-B81C-3FAFEBC5C0C1}" presName="rootComposite1" presStyleCnt="0"/>
      <dgm:spPr/>
    </dgm:pt>
    <dgm:pt modelId="{F026DE09-4B83-4412-8E25-2FED976EA12C}" type="pres">
      <dgm:prSet presAssocID="{07D46061-70B7-41CD-B81C-3FAFEBC5C0C1}" presName="rootText1" presStyleLbl="node0" presStyleIdx="0" presStyleCnt="1">
        <dgm:presLayoutVars>
          <dgm:chPref val="3"/>
        </dgm:presLayoutVars>
      </dgm:prSet>
      <dgm:spPr/>
      <dgm:t>
        <a:bodyPr/>
        <a:lstStyle/>
        <a:p>
          <a:endParaRPr lang="en-US"/>
        </a:p>
      </dgm:t>
    </dgm:pt>
    <dgm:pt modelId="{4A4EE40F-67E7-473E-9571-21D57E111BE3}" type="pres">
      <dgm:prSet presAssocID="{07D46061-70B7-41CD-B81C-3FAFEBC5C0C1}" presName="rootConnector1" presStyleLbl="node1" presStyleIdx="0" presStyleCnt="0"/>
      <dgm:spPr/>
      <dgm:t>
        <a:bodyPr/>
        <a:lstStyle/>
        <a:p>
          <a:endParaRPr lang="en-US"/>
        </a:p>
      </dgm:t>
    </dgm:pt>
    <dgm:pt modelId="{42270DB1-4B0B-412D-A65F-47DEDE547188}" type="pres">
      <dgm:prSet presAssocID="{07D46061-70B7-41CD-B81C-3FAFEBC5C0C1}" presName="hierChild2" presStyleCnt="0"/>
      <dgm:spPr/>
    </dgm:pt>
    <dgm:pt modelId="{161F42E4-B944-4567-AC12-326013944246}" type="pres">
      <dgm:prSet presAssocID="{07D46061-70B7-41CD-B81C-3FAFEBC5C0C1}" presName="hierChild3" presStyleCnt="0"/>
      <dgm:spPr/>
    </dgm:pt>
  </dgm:ptLst>
  <dgm:cxnLst>
    <dgm:cxn modelId="{9A4F8227-A6AF-45E8-9985-C229307DF40A}" type="presOf" srcId="{3F0B2E5B-A4CA-42F6-B5EC-F10C1DBB52A4}" destId="{AB51C377-015F-4CA6-AB4B-8C8EB6FF0305}" srcOrd="0" destOrd="0" presId="urn:microsoft.com/office/officeart/2005/8/layout/orgChart1"/>
    <dgm:cxn modelId="{798C890F-F96E-4984-ACCA-91FC4AF168DA}" type="presOf" srcId="{07D46061-70B7-41CD-B81C-3FAFEBC5C0C1}" destId="{4A4EE40F-67E7-473E-9571-21D57E111BE3}" srcOrd="1" destOrd="0" presId="urn:microsoft.com/office/officeart/2005/8/layout/orgChart1"/>
    <dgm:cxn modelId="{925A1814-3798-43E1-AAFB-F9640D806F74}" type="presOf" srcId="{07D46061-70B7-41CD-B81C-3FAFEBC5C0C1}" destId="{F026DE09-4B83-4412-8E25-2FED976EA12C}" srcOrd="0" destOrd="0" presId="urn:microsoft.com/office/officeart/2005/8/layout/orgChart1"/>
    <dgm:cxn modelId="{C4C8A391-2DF6-4FBA-A156-A2FE59C32370}" srcId="{3F0B2E5B-A4CA-42F6-B5EC-F10C1DBB52A4}" destId="{07D46061-70B7-41CD-B81C-3FAFEBC5C0C1}" srcOrd="0" destOrd="0" parTransId="{FA0F23C9-98B1-4993-B3E1-AD6E8D31BB55}" sibTransId="{A960E1A6-CB9D-4471-AAFA-1EA5081F3ACA}"/>
    <dgm:cxn modelId="{8985A08E-C593-4F15-8455-99D21E736DD7}" type="presParOf" srcId="{AB51C377-015F-4CA6-AB4B-8C8EB6FF0305}" destId="{1B810C6A-CDED-454B-9C26-F2217B5758C7}" srcOrd="0" destOrd="0" presId="urn:microsoft.com/office/officeart/2005/8/layout/orgChart1"/>
    <dgm:cxn modelId="{D7704C49-D617-4811-A2C0-F8D5AFF231A0}" type="presParOf" srcId="{1B810C6A-CDED-454B-9C26-F2217B5758C7}" destId="{96212C05-03DA-40BE-87F2-42503EE5955C}" srcOrd="0" destOrd="0" presId="urn:microsoft.com/office/officeart/2005/8/layout/orgChart1"/>
    <dgm:cxn modelId="{44103689-9810-45D6-808D-D47C978D831C}" type="presParOf" srcId="{96212C05-03DA-40BE-87F2-42503EE5955C}" destId="{F026DE09-4B83-4412-8E25-2FED976EA12C}" srcOrd="0" destOrd="0" presId="urn:microsoft.com/office/officeart/2005/8/layout/orgChart1"/>
    <dgm:cxn modelId="{975BD7D0-E6BC-4C4B-8FFB-F3373AA7F243}" type="presParOf" srcId="{96212C05-03DA-40BE-87F2-42503EE5955C}" destId="{4A4EE40F-67E7-473E-9571-21D57E111BE3}" srcOrd="1" destOrd="0" presId="urn:microsoft.com/office/officeart/2005/8/layout/orgChart1"/>
    <dgm:cxn modelId="{AA858E8D-A6B7-4B58-8A78-270890B3BBA5}" type="presParOf" srcId="{1B810C6A-CDED-454B-9C26-F2217B5758C7}" destId="{42270DB1-4B0B-412D-A65F-47DEDE547188}" srcOrd="1" destOrd="0" presId="urn:microsoft.com/office/officeart/2005/8/layout/orgChart1"/>
    <dgm:cxn modelId="{244502EE-7125-42D3-B92B-081731842946}" type="presParOf" srcId="{1B810C6A-CDED-454B-9C26-F2217B5758C7}" destId="{161F42E4-B944-4567-AC12-326013944246}"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0B2E5B-A4CA-42F6-B5EC-F10C1DBB52A4}" type="doc">
      <dgm:prSet loTypeId="urn:microsoft.com/office/officeart/2005/8/layout/orgChart1" loCatId="hierarchy" qsTypeId="urn:microsoft.com/office/officeart/2005/8/quickstyle/simple1" qsCatId="simple" csTypeId="urn:microsoft.com/office/officeart/2005/8/colors/accent1_2" csCatId="accent1" phldr="1"/>
      <dgm:spPr/>
    </dgm:pt>
    <dgm:pt modelId="{07D46061-70B7-41CD-B81C-3FAFEBC5C0C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2"/>
              </a:solidFill>
              <a:effectLst/>
              <a:latin typeface="Palatino Linotype" pitchFamily="18" charset="0"/>
              <a:cs typeface="Arial" charset="0"/>
            </a:rPr>
            <a:t>18.8 Million Barrels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2"/>
              </a:solidFill>
              <a:effectLst/>
              <a:latin typeface="Palatino Linotype" pitchFamily="18" charset="0"/>
              <a:cs typeface="Arial" charset="0"/>
            </a:rPr>
            <a:t>of oil used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2"/>
              </a:solidFill>
              <a:effectLst/>
              <a:latin typeface="Palatino Linotype" pitchFamily="18" charset="0"/>
              <a:cs typeface="Arial" charset="0"/>
            </a:rPr>
            <a:t>each day by US</a:t>
          </a:r>
        </a:p>
      </dgm:t>
    </dgm:pt>
    <dgm:pt modelId="{FA0F23C9-98B1-4993-B3E1-AD6E8D31BB55}" type="parTrans" cxnId="{C4C8A391-2DF6-4FBA-A156-A2FE59C32370}">
      <dgm:prSet/>
      <dgm:spPr/>
    </dgm:pt>
    <dgm:pt modelId="{A960E1A6-CB9D-4471-AAFA-1EA5081F3ACA}" type="sibTrans" cxnId="{C4C8A391-2DF6-4FBA-A156-A2FE59C32370}">
      <dgm:prSet/>
      <dgm:spPr/>
    </dgm:pt>
    <dgm:pt modelId="{AB51C377-015F-4CA6-AB4B-8C8EB6FF0305}" type="pres">
      <dgm:prSet presAssocID="{3F0B2E5B-A4CA-42F6-B5EC-F10C1DBB52A4}" presName="hierChild1" presStyleCnt="0">
        <dgm:presLayoutVars>
          <dgm:orgChart val="1"/>
          <dgm:chPref val="1"/>
          <dgm:dir/>
          <dgm:animOne val="branch"/>
          <dgm:animLvl val="lvl"/>
          <dgm:resizeHandles/>
        </dgm:presLayoutVars>
      </dgm:prSet>
      <dgm:spPr/>
    </dgm:pt>
    <dgm:pt modelId="{1B810C6A-CDED-454B-9C26-F2217B5758C7}" type="pres">
      <dgm:prSet presAssocID="{07D46061-70B7-41CD-B81C-3FAFEBC5C0C1}" presName="hierRoot1" presStyleCnt="0">
        <dgm:presLayoutVars>
          <dgm:hierBranch/>
        </dgm:presLayoutVars>
      </dgm:prSet>
      <dgm:spPr/>
    </dgm:pt>
    <dgm:pt modelId="{96212C05-03DA-40BE-87F2-42503EE5955C}" type="pres">
      <dgm:prSet presAssocID="{07D46061-70B7-41CD-B81C-3FAFEBC5C0C1}" presName="rootComposite1" presStyleCnt="0"/>
      <dgm:spPr/>
    </dgm:pt>
    <dgm:pt modelId="{F026DE09-4B83-4412-8E25-2FED976EA12C}" type="pres">
      <dgm:prSet presAssocID="{07D46061-70B7-41CD-B81C-3FAFEBC5C0C1}" presName="rootText1" presStyleLbl="node0" presStyleIdx="0" presStyleCnt="1">
        <dgm:presLayoutVars>
          <dgm:chPref val="3"/>
        </dgm:presLayoutVars>
      </dgm:prSet>
      <dgm:spPr/>
      <dgm:t>
        <a:bodyPr/>
        <a:lstStyle/>
        <a:p>
          <a:endParaRPr lang="en-US"/>
        </a:p>
      </dgm:t>
    </dgm:pt>
    <dgm:pt modelId="{4A4EE40F-67E7-473E-9571-21D57E111BE3}" type="pres">
      <dgm:prSet presAssocID="{07D46061-70B7-41CD-B81C-3FAFEBC5C0C1}" presName="rootConnector1" presStyleLbl="node1" presStyleIdx="0" presStyleCnt="0"/>
      <dgm:spPr/>
      <dgm:t>
        <a:bodyPr/>
        <a:lstStyle/>
        <a:p>
          <a:endParaRPr lang="en-US"/>
        </a:p>
      </dgm:t>
    </dgm:pt>
    <dgm:pt modelId="{42270DB1-4B0B-412D-A65F-47DEDE547188}" type="pres">
      <dgm:prSet presAssocID="{07D46061-70B7-41CD-B81C-3FAFEBC5C0C1}" presName="hierChild2" presStyleCnt="0"/>
      <dgm:spPr/>
    </dgm:pt>
    <dgm:pt modelId="{161F42E4-B944-4567-AC12-326013944246}" type="pres">
      <dgm:prSet presAssocID="{07D46061-70B7-41CD-B81C-3FAFEBC5C0C1}" presName="hierChild3" presStyleCnt="0"/>
      <dgm:spPr/>
    </dgm:pt>
  </dgm:ptLst>
  <dgm:cxnLst>
    <dgm:cxn modelId="{2DC0D54D-7C02-4E32-9386-DB169AB56505}" type="presOf" srcId="{07D46061-70B7-41CD-B81C-3FAFEBC5C0C1}" destId="{F026DE09-4B83-4412-8E25-2FED976EA12C}" srcOrd="0" destOrd="0" presId="urn:microsoft.com/office/officeart/2005/8/layout/orgChart1"/>
    <dgm:cxn modelId="{58CFBE3D-46D0-4DBC-8A68-3EEF047B53F1}" type="presOf" srcId="{07D46061-70B7-41CD-B81C-3FAFEBC5C0C1}" destId="{4A4EE40F-67E7-473E-9571-21D57E111BE3}" srcOrd="1" destOrd="0" presId="urn:microsoft.com/office/officeart/2005/8/layout/orgChart1"/>
    <dgm:cxn modelId="{F7F60F69-3800-4309-8D68-E12B61D54C1F}" type="presOf" srcId="{3F0B2E5B-A4CA-42F6-B5EC-F10C1DBB52A4}" destId="{AB51C377-015F-4CA6-AB4B-8C8EB6FF0305}" srcOrd="0" destOrd="0" presId="urn:microsoft.com/office/officeart/2005/8/layout/orgChart1"/>
    <dgm:cxn modelId="{C4C8A391-2DF6-4FBA-A156-A2FE59C32370}" srcId="{3F0B2E5B-A4CA-42F6-B5EC-F10C1DBB52A4}" destId="{07D46061-70B7-41CD-B81C-3FAFEBC5C0C1}" srcOrd="0" destOrd="0" parTransId="{FA0F23C9-98B1-4993-B3E1-AD6E8D31BB55}" sibTransId="{A960E1A6-CB9D-4471-AAFA-1EA5081F3ACA}"/>
    <dgm:cxn modelId="{B40129DB-2FE0-4A51-9A29-1DDA2A908D4D}" type="presParOf" srcId="{AB51C377-015F-4CA6-AB4B-8C8EB6FF0305}" destId="{1B810C6A-CDED-454B-9C26-F2217B5758C7}" srcOrd="0" destOrd="0" presId="urn:microsoft.com/office/officeart/2005/8/layout/orgChart1"/>
    <dgm:cxn modelId="{AA0532CF-D9EE-4CB6-971D-D21B9E9393EA}" type="presParOf" srcId="{1B810C6A-CDED-454B-9C26-F2217B5758C7}" destId="{96212C05-03DA-40BE-87F2-42503EE5955C}" srcOrd="0" destOrd="0" presId="urn:microsoft.com/office/officeart/2005/8/layout/orgChart1"/>
    <dgm:cxn modelId="{42BE87F1-0174-45BB-942D-DE31E309F44B}" type="presParOf" srcId="{96212C05-03DA-40BE-87F2-42503EE5955C}" destId="{F026DE09-4B83-4412-8E25-2FED976EA12C}" srcOrd="0" destOrd="0" presId="urn:microsoft.com/office/officeart/2005/8/layout/orgChart1"/>
    <dgm:cxn modelId="{9D843CF9-51D4-4D3D-B942-0B9C7C9C81B5}" type="presParOf" srcId="{96212C05-03DA-40BE-87F2-42503EE5955C}" destId="{4A4EE40F-67E7-473E-9571-21D57E111BE3}" srcOrd="1" destOrd="0" presId="urn:microsoft.com/office/officeart/2005/8/layout/orgChart1"/>
    <dgm:cxn modelId="{9C2608EE-37C0-4021-A699-4ADD948CA532}" type="presParOf" srcId="{1B810C6A-CDED-454B-9C26-F2217B5758C7}" destId="{42270DB1-4B0B-412D-A65F-47DEDE547188}" srcOrd="1" destOrd="0" presId="urn:microsoft.com/office/officeart/2005/8/layout/orgChart1"/>
    <dgm:cxn modelId="{E204AF32-BAFB-4027-9DF4-397C3C2F8EB3}" type="presParOf" srcId="{1B810C6A-CDED-454B-9C26-F2217B5758C7}" destId="{161F42E4-B944-4567-AC12-326013944246}"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026DE09-4B83-4412-8E25-2FED976EA12C}">
      <dsp:nvSpPr>
        <dsp:cNvPr id="0" name=""/>
        <dsp:cNvSpPr/>
      </dsp:nvSpPr>
      <dsp:spPr>
        <a:xfrm>
          <a:off x="495765" y="232"/>
          <a:ext cx="3809069" cy="19045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400" b="0" i="0" u="none" strike="noStrike" kern="1200" cap="none" normalizeH="0" baseline="0" dirty="0" smtClean="0">
              <a:ln>
                <a:noFill/>
              </a:ln>
              <a:solidFill>
                <a:schemeClr val="bg2"/>
              </a:solidFill>
              <a:effectLst/>
              <a:latin typeface="Palatino Linotype" pitchFamily="18" charset="0"/>
              <a:cs typeface="Arial" charset="0"/>
            </a:rPr>
            <a:t>18.8 Million Barrels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400" b="0" i="0" u="none" strike="noStrike" kern="1200" cap="none" normalizeH="0" baseline="0" dirty="0" smtClean="0">
              <a:ln>
                <a:noFill/>
              </a:ln>
              <a:solidFill>
                <a:schemeClr val="bg2"/>
              </a:solidFill>
              <a:effectLst/>
              <a:latin typeface="Palatino Linotype" pitchFamily="18" charset="0"/>
              <a:cs typeface="Arial" charset="0"/>
            </a:rPr>
            <a:t>of oil used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400" b="0" i="0" u="none" strike="noStrike" kern="1200" cap="none" normalizeH="0" baseline="0" dirty="0" smtClean="0">
              <a:ln>
                <a:noFill/>
              </a:ln>
              <a:solidFill>
                <a:schemeClr val="bg2"/>
              </a:solidFill>
              <a:effectLst/>
              <a:latin typeface="Palatino Linotype" pitchFamily="18" charset="0"/>
              <a:cs typeface="Arial" charset="0"/>
            </a:rPr>
            <a:t>each day by US</a:t>
          </a:r>
        </a:p>
      </dsp:txBody>
      <dsp:txXfrm>
        <a:off x="495765" y="232"/>
        <a:ext cx="3809069" cy="190453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1168" cy="470785"/>
          </a:xfrm>
          <a:prstGeom prst="rect">
            <a:avLst/>
          </a:prstGeom>
        </p:spPr>
        <p:txBody>
          <a:bodyPr vert="horz" lIns="89264" tIns="44632" rIns="89264" bIns="44632" rtlCol="0"/>
          <a:lstStyle>
            <a:lvl1pPr algn="l">
              <a:defRPr sz="1200"/>
            </a:lvl1pPr>
          </a:lstStyle>
          <a:p>
            <a:endParaRPr lang="en-US"/>
          </a:p>
        </p:txBody>
      </p:sp>
      <p:sp>
        <p:nvSpPr>
          <p:cNvPr id="3" name="Date Placeholder 2"/>
          <p:cNvSpPr>
            <a:spLocks noGrp="1"/>
          </p:cNvSpPr>
          <p:nvPr>
            <p:ph type="dt" sz="quarter" idx="1"/>
          </p:nvPr>
        </p:nvSpPr>
        <p:spPr>
          <a:xfrm>
            <a:off x="4013895" y="0"/>
            <a:ext cx="3071168" cy="470785"/>
          </a:xfrm>
          <a:prstGeom prst="rect">
            <a:avLst/>
          </a:prstGeom>
        </p:spPr>
        <p:txBody>
          <a:bodyPr vert="horz" lIns="89264" tIns="44632" rIns="89264" bIns="44632" rtlCol="0"/>
          <a:lstStyle>
            <a:lvl1pPr algn="r">
              <a:defRPr sz="1200"/>
            </a:lvl1pPr>
          </a:lstStyle>
          <a:p>
            <a:fld id="{A4736C03-B0F5-472C-88B7-0650F89E60EB}" type="datetimeFigureOut">
              <a:rPr lang="en-US" smtClean="0"/>
              <a:pPr/>
              <a:t>6/4/2014</a:t>
            </a:fld>
            <a:endParaRPr lang="en-US"/>
          </a:p>
        </p:txBody>
      </p:sp>
      <p:sp>
        <p:nvSpPr>
          <p:cNvPr id="4" name="Footer Placeholder 3"/>
          <p:cNvSpPr>
            <a:spLocks noGrp="1"/>
          </p:cNvSpPr>
          <p:nvPr>
            <p:ph type="ftr" sz="quarter" idx="2"/>
          </p:nvPr>
        </p:nvSpPr>
        <p:spPr>
          <a:xfrm>
            <a:off x="0" y="8955820"/>
            <a:ext cx="3071168" cy="470785"/>
          </a:xfrm>
          <a:prstGeom prst="rect">
            <a:avLst/>
          </a:prstGeom>
        </p:spPr>
        <p:txBody>
          <a:bodyPr vert="horz" lIns="89264" tIns="44632" rIns="89264" bIns="44632" rtlCol="0" anchor="b"/>
          <a:lstStyle>
            <a:lvl1pPr algn="l">
              <a:defRPr sz="1200"/>
            </a:lvl1pPr>
          </a:lstStyle>
          <a:p>
            <a:endParaRPr lang="en-US"/>
          </a:p>
        </p:txBody>
      </p:sp>
      <p:sp>
        <p:nvSpPr>
          <p:cNvPr id="5" name="Slide Number Placeholder 4"/>
          <p:cNvSpPr>
            <a:spLocks noGrp="1"/>
          </p:cNvSpPr>
          <p:nvPr>
            <p:ph type="sldNum" sz="quarter" idx="3"/>
          </p:nvPr>
        </p:nvSpPr>
        <p:spPr>
          <a:xfrm>
            <a:off x="4013895" y="8955820"/>
            <a:ext cx="3071168" cy="470785"/>
          </a:xfrm>
          <a:prstGeom prst="rect">
            <a:avLst/>
          </a:prstGeom>
        </p:spPr>
        <p:txBody>
          <a:bodyPr vert="horz" lIns="89264" tIns="44632" rIns="89264" bIns="44632" rtlCol="0" anchor="b"/>
          <a:lstStyle>
            <a:lvl1pPr algn="r">
              <a:defRPr sz="1200"/>
            </a:lvl1pPr>
          </a:lstStyle>
          <a:p>
            <a:fld id="{E01800A5-D6D7-4792-A24D-F3F0B1172890}" type="slidenum">
              <a:rPr lang="en-US" smtClean="0"/>
              <a:pPr/>
              <a:t>‹#›</a:t>
            </a:fld>
            <a:endParaRPr lang="en-US"/>
          </a:p>
        </p:txBody>
      </p:sp>
    </p:spTree>
    <p:extLst>
      <p:ext uri="{BB962C8B-B14F-4D97-AF65-F5344CB8AC3E}">
        <p14:creationId xmlns="" xmlns:p14="http://schemas.microsoft.com/office/powerpoint/2010/main" val="1965152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1168" cy="470785"/>
          </a:xfrm>
          <a:prstGeom prst="rect">
            <a:avLst/>
          </a:prstGeom>
        </p:spPr>
        <p:txBody>
          <a:bodyPr vert="horz" lIns="94360" tIns="47181" rIns="94360" bIns="47181"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013895" y="0"/>
            <a:ext cx="3071168" cy="470785"/>
          </a:xfrm>
          <a:prstGeom prst="rect">
            <a:avLst/>
          </a:prstGeom>
        </p:spPr>
        <p:txBody>
          <a:bodyPr vert="horz" lIns="94360" tIns="47181" rIns="94360" bIns="47181" rtlCol="0"/>
          <a:lstStyle>
            <a:lvl1pPr algn="r" fontAlgn="auto">
              <a:spcBef>
                <a:spcPts val="0"/>
              </a:spcBef>
              <a:spcAft>
                <a:spcPts val="0"/>
              </a:spcAft>
              <a:defRPr sz="1300">
                <a:latin typeface="+mn-lt"/>
                <a:cs typeface="+mn-cs"/>
              </a:defRPr>
            </a:lvl1pPr>
          </a:lstStyle>
          <a:p>
            <a:pPr>
              <a:defRPr/>
            </a:pPr>
            <a:fld id="{41920438-DE29-42CA-8A86-34DD191583F4}" type="datetimeFigureOut">
              <a:rPr lang="en-US"/>
              <a:pPr>
                <a:defRPr/>
              </a:pPr>
              <a:t>6/4/2014</a:t>
            </a:fld>
            <a:endParaRPr lang="en-US"/>
          </a:p>
        </p:txBody>
      </p:sp>
      <p:sp>
        <p:nvSpPr>
          <p:cNvPr id="4" name="Slide Image Placeholder 3"/>
          <p:cNvSpPr>
            <a:spLocks noGrp="1" noRot="1" noChangeAspect="1"/>
          </p:cNvSpPr>
          <p:nvPr>
            <p:ph type="sldImg" idx="2"/>
          </p:nvPr>
        </p:nvSpPr>
        <p:spPr>
          <a:xfrm>
            <a:off x="1187450" y="708025"/>
            <a:ext cx="4711700" cy="3535363"/>
          </a:xfrm>
          <a:prstGeom prst="rect">
            <a:avLst/>
          </a:prstGeom>
          <a:noFill/>
          <a:ln w="12700">
            <a:solidFill>
              <a:prstClr val="black"/>
            </a:solidFill>
          </a:ln>
        </p:spPr>
        <p:txBody>
          <a:bodyPr vert="horz" lIns="94360" tIns="47181" rIns="94360" bIns="47181" rtlCol="0" anchor="ctr"/>
          <a:lstStyle/>
          <a:p>
            <a:pPr lvl="0"/>
            <a:endParaRPr lang="en-US" noProof="0"/>
          </a:p>
        </p:txBody>
      </p:sp>
      <p:sp>
        <p:nvSpPr>
          <p:cNvPr id="5" name="Notes Placeholder 4"/>
          <p:cNvSpPr>
            <a:spLocks noGrp="1"/>
          </p:cNvSpPr>
          <p:nvPr>
            <p:ph type="body" sz="quarter" idx="3"/>
          </p:nvPr>
        </p:nvSpPr>
        <p:spPr>
          <a:xfrm>
            <a:off x="708968" y="4478690"/>
            <a:ext cx="5668665" cy="4241738"/>
          </a:xfrm>
          <a:prstGeom prst="rect">
            <a:avLst/>
          </a:prstGeom>
        </p:spPr>
        <p:txBody>
          <a:bodyPr vert="horz" lIns="94360" tIns="47181" rIns="94360" bIns="4718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955820"/>
            <a:ext cx="3071168" cy="470785"/>
          </a:xfrm>
          <a:prstGeom prst="rect">
            <a:avLst/>
          </a:prstGeom>
        </p:spPr>
        <p:txBody>
          <a:bodyPr vert="horz" lIns="94360" tIns="47181" rIns="94360" bIns="47181"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13895" y="8955820"/>
            <a:ext cx="3071168" cy="470785"/>
          </a:xfrm>
          <a:prstGeom prst="rect">
            <a:avLst/>
          </a:prstGeom>
        </p:spPr>
        <p:txBody>
          <a:bodyPr vert="horz" lIns="94360" tIns="47181" rIns="94360" bIns="47181" rtlCol="0" anchor="b"/>
          <a:lstStyle>
            <a:lvl1pPr algn="r" fontAlgn="auto">
              <a:spcBef>
                <a:spcPts val="0"/>
              </a:spcBef>
              <a:spcAft>
                <a:spcPts val="0"/>
              </a:spcAft>
              <a:defRPr sz="1300">
                <a:latin typeface="+mn-lt"/>
                <a:cs typeface="+mn-cs"/>
              </a:defRPr>
            </a:lvl1pPr>
          </a:lstStyle>
          <a:p>
            <a:pPr>
              <a:defRPr/>
            </a:pPr>
            <a:fld id="{BC641F30-722F-4BEF-85B0-EADF049E7805}" type="slidenum">
              <a:rPr lang="en-US"/>
              <a:pPr>
                <a:defRPr/>
              </a:pPr>
              <a:t>‹#›</a:t>
            </a:fld>
            <a:endParaRPr lang="en-US"/>
          </a:p>
        </p:txBody>
      </p:sp>
    </p:spTree>
    <p:extLst>
      <p:ext uri="{BB962C8B-B14F-4D97-AF65-F5344CB8AC3E}">
        <p14:creationId xmlns="" xmlns:p14="http://schemas.microsoft.com/office/powerpoint/2010/main" val="38344547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umces.edu/imet/people/fche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hytekbio.com/page2.htm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arpa-e.energy.gov/ProgramsProjects/OtherProjects/DirectSolarFuels/ShewanellaasanIdealPlatformforProducingHydr.aspx" TargetMode="External"/><Relationship Id="rId3" Type="http://schemas.openxmlformats.org/officeDocument/2006/relationships/hyperlink" Target="http://www.joulefuels.com/joule-sunflow-e" TargetMode="External"/><Relationship Id="rId7" Type="http://schemas.openxmlformats.org/officeDocument/2006/relationships/hyperlink" Target="http://arpa-e.energy.gov/ProgramsProjects/OtherProjects/DirectSolarFuels/AffordableEnergyfromWaterandSunlight.aspx"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arpa-e.energy.gov/ProgramsProjects/OtherProjects/DirectSolarFuels/AGeneticallyTractableMicroalgalPlatformforAd.aspx" TargetMode="External"/><Relationship Id="rId5" Type="http://schemas.openxmlformats.org/officeDocument/2006/relationships/hyperlink" Target="http://arpa-e.energy.gov/ProgramsProjects/OtherProjects/DirectSolarFuels/CyanobacteriaDesignedforSolarPoweredHighlyEf.aspx" TargetMode="External"/><Relationship Id="rId4" Type="http://schemas.openxmlformats.org/officeDocument/2006/relationships/hyperlink" Target="http://www.joulefuels.com/joule-sunflow-d"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www.eia.gov/dnav/pet/pet_move_exp_dc_NUS-Z00_mbblpd_a.htm" TargetMode="External"/><Relationship Id="rId3" Type="http://schemas.openxmlformats.org/officeDocument/2006/relationships/hyperlink" Target="http://ethanolrfa.3cdn.net/d4ad995ffb7ae8fbfe_1vm62ypzd.pdf" TargetMode="External"/><Relationship Id="rId7" Type="http://schemas.openxmlformats.org/officeDocument/2006/relationships/hyperlink" Target="http://www.eia.gov/emeu/aer/pecss_diagram.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www.eia.gov/dnav/pet/pet_cons_psup_dc_nus_mbblpd_a.htm" TargetMode="External"/><Relationship Id="rId11" Type="http://schemas.openxmlformats.org/officeDocument/2006/relationships/hyperlink" Target="http://www.biofuelsdigest.com/bdigest/2013/02/26/australia-at-the-crossroads-import-or-export-aviation-biofuels/" TargetMode="External"/><Relationship Id="rId5" Type="http://schemas.openxmlformats.org/officeDocument/2006/relationships/hyperlink" Target="http://www.publichealthreports.org/userfiles/124_1/5-19.pdf" TargetMode="External"/><Relationship Id="rId10" Type="http://schemas.openxmlformats.org/officeDocument/2006/relationships/hyperlink" Target="http://www.ethanolproducer.com/articles/9185/the-rfs-itundefineds-not-broke-donundefinedt-fix-it" TargetMode="External"/><Relationship Id="rId4" Type="http://schemas.openxmlformats.org/officeDocument/2006/relationships/hyperlink" Target="http://www.afdc.energy.gov/fuels/ethanol_benefits.html" TargetMode="External"/><Relationship Id="rId9" Type="http://schemas.openxmlformats.org/officeDocument/2006/relationships/hyperlink" Target="http://www.eia.gov/energyexplained/index.cfm?page=oil_hom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decodedscience.com/the-tar-sands-fueling-controversy/4981"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www.platts.com/RSSFeedDetailedNews/RSSFeed/Oil/8662080?WT.mc_id=&amp;WT.tsrc=Eloqua" TargetMode="External"/><Relationship Id="rId4" Type="http://schemas.openxmlformats.org/officeDocument/2006/relationships/hyperlink" Target="http://www.google.com/imgres?hl=en&amp;sa=X&amp;biw=1280&amp;bih=685&amp;tbm=isch&amp;prmd=imvns&amp;tbnid=YeF5QzLiRLZv9M:&amp;imgrefurl=http://earthobservatory.nasa.gov/Study/BorealThreshold/&amp;docid=omIRY8y0hG362M&amp;imgurl=http://earthobservatory.nasa.gov/Features/BorealThreshold/Images/boreal_forest_map.gif&amp;w=428&amp;h=370&amp;ei=CkO0TrbAJM-CsgKimNnmAw&amp;zoom=1&amp;iact=hc&amp;vpx=607&amp;vpy=226&amp;dur=11401&amp;hovh=209&amp;hovw=241&amp;tx=103&amp;ty=113&amp;sig=117376384788423915804&amp;page=1&amp;tbnh=141&amp;tbnw=163&amp;start=0&amp;ndsp=18&amp;ved=1t:429,r:8,s:0"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decodedscience.com/the-tar-sands-fueling-controversy/498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en.wikipedia.org/wiki/Forests" TargetMode="External"/><Relationship Id="rId3" Type="http://schemas.openxmlformats.org/officeDocument/2006/relationships/hyperlink" Target="http://en.wikipedia.org/wiki/Stewardship" TargetMode="External"/><Relationship Id="rId7" Type="http://schemas.openxmlformats.org/officeDocument/2006/relationships/hyperlink" Target="http://en.wikipedia.org/wiki/Wetlands"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en.wikipedia.org/wiki/Biodiversity" TargetMode="External"/><Relationship Id="rId5" Type="http://schemas.openxmlformats.org/officeDocument/2006/relationships/hyperlink" Target="http://en.wikipedia.org/wiki/Ecology" TargetMode="External"/><Relationship Id="rId4" Type="http://schemas.openxmlformats.org/officeDocument/2006/relationships/hyperlink" Target="http://en.wikipedia.org/wiki/Resources"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advancedbiofuelsusa.info/wp-content/uploads/2012/03/DistributedCentralizedBiorefinerySystem-Rev-2-032712-JMI-Final.pdf"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advancedbiofuelsusa.info/improving-logistics-of-biofuel-raw-materials" TargetMode="External"/><Relationship Id="rId4" Type="http://schemas.openxmlformats.org/officeDocument/2006/relationships/hyperlink" Target="http://sentech.srahosting.com/CTAB/pdf/Roadmaps_Densification%20Workshop%20-%20Hess.pdf"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www.eia.gov/dnav/pet/pet_move_exp_dc_NUS-Z00_mbblpd_a.htm" TargetMode="External"/><Relationship Id="rId3" Type="http://schemas.openxmlformats.org/officeDocument/2006/relationships/hyperlink" Target="http://ethanolrfa.3cdn.net/d4ad995ffb7ae8fbfe_1vm62ypzd.pdf" TargetMode="External"/><Relationship Id="rId7" Type="http://schemas.openxmlformats.org/officeDocument/2006/relationships/hyperlink" Target="http://www.eia.gov/emeu/aer/pecss_diagram.html"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www.eia.gov/dnav/pet/pet_cons_psup_dc_nus_mbblpd_a.htm" TargetMode="External"/><Relationship Id="rId5" Type="http://schemas.openxmlformats.org/officeDocument/2006/relationships/hyperlink" Target="http://www.publichealthreports.org/userfiles/124_1/5-19.pdf" TargetMode="External"/><Relationship Id="rId10" Type="http://schemas.openxmlformats.org/officeDocument/2006/relationships/hyperlink" Target="http://www.ethanolproducer.com/articles/9185/the-rfs-itundefineds-not-broke-donundefinedt-fix-it" TargetMode="External"/><Relationship Id="rId4" Type="http://schemas.openxmlformats.org/officeDocument/2006/relationships/hyperlink" Target="http://www.afdc.energy.gov/fuels/ethanol_benefits.html" TargetMode="External"/><Relationship Id="rId9" Type="http://schemas.openxmlformats.org/officeDocument/2006/relationships/hyperlink" Target="http://www.eia.gov/energyexplained/index.cfm?page=oil_hom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8" Type="http://schemas.openxmlformats.org/officeDocument/2006/relationships/hyperlink" Target="http://www.eia.gov/dnav/pet/pet_move_exp_dc_NUS-Z00_mbblpd_a.htm" TargetMode="External"/><Relationship Id="rId3" Type="http://schemas.openxmlformats.org/officeDocument/2006/relationships/hyperlink" Target="http://ethanolrfa.3cdn.net/d4ad995ffb7ae8fbfe_1vm62ypzd.pdf" TargetMode="External"/><Relationship Id="rId7" Type="http://schemas.openxmlformats.org/officeDocument/2006/relationships/hyperlink" Target="http://www.eia.gov/emeu/aer/pecss_diagram.html"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www.eia.gov/dnav/pet/pet_cons_psup_dc_nus_mbblpd_a.htm" TargetMode="External"/><Relationship Id="rId5" Type="http://schemas.openxmlformats.org/officeDocument/2006/relationships/hyperlink" Target="http://www.publichealthreports.org/userfiles/124_1/5-19.pdf" TargetMode="External"/><Relationship Id="rId10" Type="http://schemas.openxmlformats.org/officeDocument/2006/relationships/hyperlink" Target="http://www.ethanolproducer.com/articles/9185/the-rfs-itundefineds-not-broke-donundefinedt-fix-it" TargetMode="External"/><Relationship Id="rId4" Type="http://schemas.openxmlformats.org/officeDocument/2006/relationships/hyperlink" Target="http://www.afdc.energy.gov/fuels/ethanol_benefits.html" TargetMode="External"/><Relationship Id="rId9" Type="http://schemas.openxmlformats.org/officeDocument/2006/relationships/hyperlink" Target="http://www.eia.gov/energyexplained/index.cfm?page=oil_hom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dirty="0"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EA1BE9-6501-4EDE-8EBE-4F75E4E085E2}" type="slidenum">
              <a:rPr lang="en-US">
                <a:cs typeface="Arial" charset="0"/>
              </a:rPr>
              <a:pPr fontAlgn="base">
                <a:spcBef>
                  <a:spcPct val="0"/>
                </a:spcBef>
                <a:spcAft>
                  <a:spcPct val="0"/>
                </a:spcAft>
                <a:defRPr/>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smtClean="0"/>
              <a:t>On March 25, 2010, the Air Force successfully conducted</a:t>
            </a:r>
          </a:p>
          <a:p>
            <a:r>
              <a:rPr lang="en-US" dirty="0" smtClean="0"/>
              <a:t>the first flight test of an aircraft powered by a 50-50</a:t>
            </a:r>
          </a:p>
          <a:p>
            <a:r>
              <a:rPr lang="en-US" dirty="0" err="1" smtClean="0"/>
              <a:t>camelina</a:t>
            </a:r>
            <a:r>
              <a:rPr lang="en-US" dirty="0" smtClean="0"/>
              <a:t>-based biofuel blend. As of mid-2011, 99</a:t>
            </a:r>
          </a:p>
          <a:p>
            <a:r>
              <a:rPr lang="en-US" dirty="0" smtClean="0"/>
              <a:t>percent of the Air Force fleet has been certified to fly on</a:t>
            </a:r>
          </a:p>
          <a:p>
            <a:r>
              <a:rPr lang="en-US" dirty="0" smtClean="0"/>
              <a:t>biofuel blends.15 The Air Force expects to complete all</a:t>
            </a:r>
          </a:p>
          <a:p>
            <a:r>
              <a:rPr lang="en-US" dirty="0" smtClean="0"/>
              <a:t>flight testing by February 2012 and all certifications by</a:t>
            </a:r>
          </a:p>
          <a:p>
            <a:r>
              <a:rPr lang="en-US" dirty="0" smtClean="0"/>
              <a:t>December 2012.</a:t>
            </a:r>
          </a:p>
          <a:p>
            <a:r>
              <a:rPr lang="en-US" dirty="0" smtClean="0"/>
              <a:t>The Navy also is actively engaged in testing and certifying</a:t>
            </a:r>
          </a:p>
          <a:p>
            <a:r>
              <a:rPr lang="en-US" dirty="0" smtClean="0"/>
              <a:t>advanced biofuels for planes and ships—flying the</a:t>
            </a:r>
          </a:p>
          <a:p>
            <a:r>
              <a:rPr lang="en-US" dirty="0" smtClean="0"/>
              <a:t>“Green Hornet” on a </a:t>
            </a:r>
            <a:r>
              <a:rPr lang="en-US" dirty="0" err="1" smtClean="0"/>
              <a:t>camelina</a:t>
            </a:r>
            <a:r>
              <a:rPr lang="en-US" dirty="0" smtClean="0"/>
              <a:t>-based jet fuel and floating</a:t>
            </a:r>
          </a:p>
          <a:p>
            <a:r>
              <a:rPr lang="en-US" dirty="0" err="1" smtClean="0"/>
              <a:t>Riverine</a:t>
            </a:r>
            <a:r>
              <a:rPr lang="en-US" dirty="0" smtClean="0"/>
              <a:t> Command Boat-Experimental (RCB-X) on a</a:t>
            </a:r>
          </a:p>
          <a:p>
            <a:r>
              <a:rPr lang="en-US" dirty="0" smtClean="0"/>
              <a:t>biofuel derived from algae.16</a:t>
            </a:r>
          </a:p>
          <a:p>
            <a:endParaRPr lang="en-US" b="1" dirty="0" smtClean="0"/>
          </a:p>
          <a:p>
            <a:r>
              <a:rPr lang="en-US" dirty="0" smtClean="0"/>
              <a:t>The Navy is planning to demonstrate a carrier strike group</a:t>
            </a:r>
          </a:p>
          <a:p>
            <a:r>
              <a:rPr lang="en-US" dirty="0" smtClean="0"/>
              <a:t>powered solely by alternative fuels in 2012. Dubbed the</a:t>
            </a:r>
          </a:p>
          <a:p>
            <a:r>
              <a:rPr lang="en-US" dirty="0" smtClean="0"/>
              <a:t>Great Green Fleet, the ships and planes are expected to</a:t>
            </a:r>
          </a:p>
          <a:p>
            <a:r>
              <a:rPr lang="en-US" dirty="0" smtClean="0"/>
              <a:t>conduct an extended mission in 2016, and all energy</a:t>
            </a:r>
          </a:p>
          <a:p>
            <a:r>
              <a:rPr lang="en-US" dirty="0" smtClean="0"/>
              <a:t>provided to operational platforms is to be 50 percent</a:t>
            </a:r>
          </a:p>
          <a:p>
            <a:r>
              <a:rPr lang="en-US" dirty="0" smtClean="0"/>
              <a:t>alternative by 2020.</a:t>
            </a:r>
            <a:endParaRPr lang="en-US" b="1" dirty="0" smtClean="0">
              <a:latin typeface="Palatino Linotype" pitchFamily="18" charset="0"/>
            </a:endParaRPr>
          </a:p>
          <a:p>
            <a:pPr eaLnBrk="1" hangingPunct="1"/>
            <a:endParaRPr lang="en-US" b="1" dirty="0" smtClean="0">
              <a:latin typeface="Palatino Linotype" pitchFamily="18" charset="0"/>
            </a:endParaRPr>
          </a:p>
          <a:p>
            <a:pPr eaLnBrk="1" hangingPunct="1"/>
            <a:r>
              <a:rPr lang="en-US" b="1" dirty="0" smtClean="0">
                <a:latin typeface="Palatino Linotype" pitchFamily="18" charset="0"/>
              </a:rPr>
              <a:t> </a:t>
            </a:r>
            <a:endParaRPr lang="en-US"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40ED64-6BEC-4EC0-9F45-705F17BC6C3C}" type="slidenum">
              <a:rPr lang="en-US">
                <a:cs typeface="Arial" charset="0"/>
              </a:rPr>
              <a:pPr fontAlgn="base">
                <a:spcBef>
                  <a:spcPct val="0"/>
                </a:spcBef>
                <a:spcAft>
                  <a:spcPct val="0"/>
                </a:spcAft>
                <a:defRPr/>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smtClean="0"/>
              <a:t>On March 25, 2010, the Air Force successfully conducted</a:t>
            </a:r>
          </a:p>
          <a:p>
            <a:r>
              <a:rPr lang="en-US" dirty="0" smtClean="0"/>
              <a:t>the first flight test of an aircraft powered by a 50-50</a:t>
            </a:r>
          </a:p>
          <a:p>
            <a:r>
              <a:rPr lang="en-US" dirty="0" err="1" smtClean="0"/>
              <a:t>camelina</a:t>
            </a:r>
            <a:r>
              <a:rPr lang="en-US" dirty="0" smtClean="0"/>
              <a:t>-based biofuel blend. As of mid-2011, 99</a:t>
            </a:r>
          </a:p>
          <a:p>
            <a:r>
              <a:rPr lang="en-US" dirty="0" smtClean="0"/>
              <a:t>percent of the Air Force fleet has been certified to fly on</a:t>
            </a:r>
          </a:p>
          <a:p>
            <a:r>
              <a:rPr lang="en-US" dirty="0" smtClean="0"/>
              <a:t>biofuel blends.15 The Air Force expects to complete all</a:t>
            </a:r>
          </a:p>
          <a:p>
            <a:r>
              <a:rPr lang="en-US" dirty="0" smtClean="0"/>
              <a:t>flight testing by February 2012 and all certifications by</a:t>
            </a:r>
          </a:p>
          <a:p>
            <a:r>
              <a:rPr lang="en-US" dirty="0" smtClean="0"/>
              <a:t>December 2012.</a:t>
            </a:r>
          </a:p>
          <a:p>
            <a:r>
              <a:rPr lang="en-US" dirty="0" smtClean="0"/>
              <a:t>The Navy also is actively engaged in testing and certifying</a:t>
            </a:r>
          </a:p>
          <a:p>
            <a:r>
              <a:rPr lang="en-US" dirty="0" smtClean="0"/>
              <a:t>advanced biofuels for planes and ships—flying the</a:t>
            </a:r>
          </a:p>
          <a:p>
            <a:r>
              <a:rPr lang="en-US" dirty="0" smtClean="0"/>
              <a:t>“Green Hornet” on a </a:t>
            </a:r>
            <a:r>
              <a:rPr lang="en-US" dirty="0" err="1" smtClean="0"/>
              <a:t>camelina</a:t>
            </a:r>
            <a:r>
              <a:rPr lang="en-US" dirty="0" smtClean="0"/>
              <a:t>-based jet fuel and floating</a:t>
            </a:r>
          </a:p>
          <a:p>
            <a:r>
              <a:rPr lang="en-US" dirty="0" err="1" smtClean="0"/>
              <a:t>Riverine</a:t>
            </a:r>
            <a:r>
              <a:rPr lang="en-US" dirty="0" smtClean="0"/>
              <a:t> Command Boat-Experimental (RCB-X) on a</a:t>
            </a:r>
          </a:p>
          <a:p>
            <a:r>
              <a:rPr lang="en-US" dirty="0" smtClean="0"/>
              <a:t>biofuel derived from algae.16</a:t>
            </a:r>
          </a:p>
          <a:p>
            <a:endParaRPr lang="en-US" b="1" dirty="0" smtClean="0"/>
          </a:p>
          <a:p>
            <a:r>
              <a:rPr lang="en-US" dirty="0" smtClean="0"/>
              <a:t>The Navy demonstrated a carrier strike group</a:t>
            </a:r>
          </a:p>
          <a:p>
            <a:r>
              <a:rPr lang="en-US" dirty="0" smtClean="0"/>
              <a:t>powered solely by alternative fuels in 2012. Dubbed the</a:t>
            </a:r>
          </a:p>
          <a:p>
            <a:r>
              <a:rPr lang="en-US" dirty="0" smtClean="0"/>
              <a:t>Great Green Fleet, the ships and planes are expected to</a:t>
            </a:r>
          </a:p>
          <a:p>
            <a:r>
              <a:rPr lang="en-US" dirty="0" smtClean="0"/>
              <a:t>conduct an extended mission in 2016, and all energy</a:t>
            </a:r>
          </a:p>
          <a:p>
            <a:r>
              <a:rPr lang="en-US" dirty="0" smtClean="0"/>
              <a:t>provided to operational platforms is to be 50 percent</a:t>
            </a:r>
          </a:p>
          <a:p>
            <a:r>
              <a:rPr lang="en-US" dirty="0" smtClean="0"/>
              <a:t>alternative by 2020.</a:t>
            </a:r>
            <a:endParaRPr lang="en-US" b="1" dirty="0" smtClean="0">
              <a:latin typeface="Palatino Linotype" pitchFamily="18" charset="0"/>
            </a:endParaRPr>
          </a:p>
          <a:p>
            <a:pPr eaLnBrk="1" hangingPunct="1"/>
            <a:endParaRPr lang="en-US" b="1" dirty="0" smtClean="0">
              <a:latin typeface="Palatino Linotype" pitchFamily="18" charset="0"/>
            </a:endParaRPr>
          </a:p>
          <a:p>
            <a:pPr eaLnBrk="1" hangingPunct="1"/>
            <a:r>
              <a:rPr lang="en-US" b="1" dirty="0" smtClean="0">
                <a:latin typeface="Palatino Linotype" pitchFamily="18" charset="0"/>
              </a:rPr>
              <a:t> </a:t>
            </a:r>
            <a:endParaRPr lang="en-US"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40ED64-6BEC-4EC0-9F45-705F17BC6C3C}" type="slidenum">
              <a:rPr lang="en-US">
                <a:cs typeface="Arial" charset="0"/>
              </a:rPr>
              <a:pPr fontAlgn="base">
                <a:spcBef>
                  <a:spcPct val="0"/>
                </a:spcBef>
                <a:spcAft>
                  <a:spcPct val="0"/>
                </a:spcAft>
                <a:defRPr/>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smtClean="0"/>
              <a:t>On March 25, 2010, the Air Force successfully conducted</a:t>
            </a:r>
          </a:p>
          <a:p>
            <a:r>
              <a:rPr lang="en-US" dirty="0" smtClean="0"/>
              <a:t>the first flight test of an aircraft powered by a 50-50</a:t>
            </a:r>
          </a:p>
          <a:p>
            <a:r>
              <a:rPr lang="en-US" dirty="0" err="1" smtClean="0"/>
              <a:t>camelina</a:t>
            </a:r>
            <a:r>
              <a:rPr lang="en-US" dirty="0" smtClean="0"/>
              <a:t>-based biofuel blend. As of mid-2011, 99</a:t>
            </a:r>
          </a:p>
          <a:p>
            <a:r>
              <a:rPr lang="en-US" dirty="0" smtClean="0"/>
              <a:t>percent of the Air Force fleet has been certified to fly on</a:t>
            </a:r>
          </a:p>
          <a:p>
            <a:r>
              <a:rPr lang="en-US" dirty="0" smtClean="0"/>
              <a:t>biofuel blends.15 The Air Force expects to complete all</a:t>
            </a:r>
          </a:p>
          <a:p>
            <a:r>
              <a:rPr lang="en-US" dirty="0" smtClean="0"/>
              <a:t>flight testing by February 2012 and all certifications by</a:t>
            </a:r>
          </a:p>
          <a:p>
            <a:r>
              <a:rPr lang="en-US" dirty="0" smtClean="0"/>
              <a:t>December 2012.</a:t>
            </a:r>
          </a:p>
          <a:p>
            <a:r>
              <a:rPr lang="en-US" dirty="0" smtClean="0"/>
              <a:t>The Navy also is actively engaged in testing and certifying</a:t>
            </a:r>
          </a:p>
          <a:p>
            <a:r>
              <a:rPr lang="en-US" dirty="0" smtClean="0"/>
              <a:t>advanced biofuels for planes and ships—flying the</a:t>
            </a:r>
          </a:p>
          <a:p>
            <a:r>
              <a:rPr lang="en-US" dirty="0" smtClean="0"/>
              <a:t>“Green Hornet” on a </a:t>
            </a:r>
            <a:r>
              <a:rPr lang="en-US" dirty="0" err="1" smtClean="0"/>
              <a:t>camelina</a:t>
            </a:r>
            <a:r>
              <a:rPr lang="en-US" dirty="0" smtClean="0"/>
              <a:t>-based jet fuel and floating</a:t>
            </a:r>
          </a:p>
          <a:p>
            <a:r>
              <a:rPr lang="en-US" dirty="0" err="1" smtClean="0"/>
              <a:t>Riverine</a:t>
            </a:r>
            <a:r>
              <a:rPr lang="en-US" dirty="0" smtClean="0"/>
              <a:t> Command Boat-Experimental (RCB-X) on a</a:t>
            </a:r>
          </a:p>
          <a:p>
            <a:r>
              <a:rPr lang="en-US" dirty="0" smtClean="0"/>
              <a:t>biofuel derived from algae.16</a:t>
            </a:r>
          </a:p>
          <a:p>
            <a:endParaRPr lang="en-US" b="1" dirty="0" smtClean="0"/>
          </a:p>
          <a:p>
            <a:r>
              <a:rPr lang="en-US" dirty="0" smtClean="0"/>
              <a:t>The Navy is planning to demonstrate a carrier strike group</a:t>
            </a:r>
          </a:p>
          <a:p>
            <a:r>
              <a:rPr lang="en-US" dirty="0" smtClean="0"/>
              <a:t>powered solely by alternative fuels in 2012. Dubbed the</a:t>
            </a:r>
          </a:p>
          <a:p>
            <a:r>
              <a:rPr lang="en-US" dirty="0" smtClean="0"/>
              <a:t>Great Green Fleet, the ships and planes are expected to</a:t>
            </a:r>
          </a:p>
          <a:p>
            <a:r>
              <a:rPr lang="en-US" dirty="0" smtClean="0"/>
              <a:t>conduct an extended mission in 2016, and all energy</a:t>
            </a:r>
          </a:p>
          <a:p>
            <a:r>
              <a:rPr lang="en-US" dirty="0" smtClean="0"/>
              <a:t>provided to operational platforms is to be 50 percent</a:t>
            </a:r>
          </a:p>
          <a:p>
            <a:r>
              <a:rPr lang="en-US" dirty="0" smtClean="0"/>
              <a:t>alternative by 2020.</a:t>
            </a:r>
            <a:endParaRPr lang="en-US" b="1" dirty="0" smtClean="0">
              <a:latin typeface="Palatino Linotype" pitchFamily="18" charset="0"/>
            </a:endParaRPr>
          </a:p>
          <a:p>
            <a:pPr eaLnBrk="1" hangingPunct="1"/>
            <a:endParaRPr lang="en-US" b="1" dirty="0" smtClean="0">
              <a:latin typeface="Palatino Linotype" pitchFamily="18" charset="0"/>
            </a:endParaRPr>
          </a:p>
          <a:p>
            <a:pPr eaLnBrk="1" hangingPunct="1"/>
            <a:r>
              <a:rPr lang="en-US" b="1" dirty="0" smtClean="0">
                <a:latin typeface="Palatino Linotype" pitchFamily="18" charset="0"/>
              </a:rPr>
              <a:t> </a:t>
            </a:r>
            <a:endParaRPr lang="en-US"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40ED64-6BEC-4EC0-9F45-705F17BC6C3C}" type="slidenum">
              <a:rPr lang="en-US">
                <a:cs typeface="Arial" charset="0"/>
              </a:rPr>
              <a:pPr fontAlgn="base">
                <a:spcBef>
                  <a:spcPct val="0"/>
                </a:spcBef>
                <a:spcAft>
                  <a:spcPct val="0"/>
                </a:spcAft>
                <a:defRPr/>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b="1" dirty="0" smtClean="0"/>
              <a:t>Orbital Completes First Operational Cargo Mission to International Space Station for NASA-- Cygnus Cargo Logistics Spacecraft Reenters Earth’s Atmosphere Over Pacific Ocean --</a:t>
            </a:r>
            <a:endParaRPr lang="en-US" dirty="0" smtClean="0"/>
          </a:p>
          <a:p>
            <a:r>
              <a:rPr lang="en-US" b="1" dirty="0" smtClean="0"/>
              <a:t>-- Company’s Next CRS Mission to ISS to Take Place in Early May --</a:t>
            </a:r>
            <a:endParaRPr lang="en-US" dirty="0" smtClean="0"/>
          </a:p>
          <a:p>
            <a:r>
              <a:rPr lang="en-US" dirty="0" smtClean="0"/>
              <a:t>(Dulles, VA 19 February 2014) – Orbital Sciences Corporation (NYSE: ORB), one of the world’s leading space technology companies, today announced the successful completion of the first of eight </a:t>
            </a:r>
            <a:r>
              <a:rPr lang="en-US" dirty="0" err="1" smtClean="0"/>
              <a:t>CygnusTM</a:t>
            </a:r>
            <a:r>
              <a:rPr lang="en-US" dirty="0" smtClean="0"/>
              <a:t> operational cargo logistics spacecraft missions to the International Space Station (ISS) as part of the company’s $1.9 billion Commercial Resupply Services (CRS) contract with NASA. The Cygnus spacecraft </a:t>
            </a:r>
            <a:r>
              <a:rPr lang="en-US" dirty="0" err="1" smtClean="0"/>
              <a:t>unberthed</a:t>
            </a:r>
            <a:r>
              <a:rPr lang="en-US" dirty="0" smtClean="0"/>
              <a:t> from the ISS yesterday morning at 6:41 a.m. (EST), completing a 37-day stay at the orbiting laboratory. Today, Cygnus reentered Earth’s atmosphere over the Pacific Ocean east of New Zealand at approximately 1:20 p.m. (EST).</a:t>
            </a:r>
          </a:p>
          <a:p>
            <a:r>
              <a:rPr lang="en-US" dirty="0" smtClean="0"/>
              <a:t>“We are very proud to have a second flawless cargo mission to the space station brought to a successful conclusion this afternoon,” said Mr. David W. Thompson, Orbital’s Chairman and Chief Executive Officer. “Following Cygnus’ successful demonstration mission in late 2013 conducted under our COTS research and development partnership with NASA, the picture-perfect execution of the first operational mission is a great way to start the CRS contract. We are looking forward to the next </a:t>
            </a:r>
            <a:r>
              <a:rPr lang="en-US" dirty="0" err="1" smtClean="0"/>
              <a:t>Antares</a:t>
            </a:r>
            <a:r>
              <a:rPr lang="en-US" dirty="0" smtClean="0"/>
              <a:t> launch and Cygnus cargo delivery mission currently scheduled for early May.”</a:t>
            </a:r>
          </a:p>
          <a:p>
            <a:r>
              <a:rPr lang="en-US" dirty="0" smtClean="0"/>
              <a:t>The CRS-1 mission began on January 9, 2014 when Orbital’s </a:t>
            </a:r>
            <a:r>
              <a:rPr lang="en-US" dirty="0" err="1" smtClean="0"/>
              <a:t>AntaresTM</a:t>
            </a:r>
            <a:r>
              <a:rPr lang="en-US" dirty="0" smtClean="0"/>
              <a:t> rocket launched Cygnus into orbit from the Mid-Atlantic Regional Spaceport (MARS) located at NASA’s Wallops Flight Facility in eastern Virginia. Cygnus, which carried 2,780 lbs. (1,260 kg.) of cargo and science payloads, rendezvoused and berthed with the ISS three days later on January 12. Prior to its departure from the station, the astronauts loaded the cargo module with approximately 3,250 lbs. (1,477 kg.) of unneeded items for disposal.</a:t>
            </a:r>
          </a:p>
          <a:p>
            <a:r>
              <a:rPr lang="en-US" dirty="0" smtClean="0"/>
              <a:t>Under the CRS contract with NASA, Orbital is using </a:t>
            </a:r>
            <a:r>
              <a:rPr lang="en-US" dirty="0" err="1" smtClean="0"/>
              <a:t>Antares</a:t>
            </a:r>
            <a:r>
              <a:rPr lang="en-US" dirty="0" smtClean="0"/>
              <a:t> and Cygnus to deliver up to 44,000 lbs. (20,000 kg.) of cargo to the ISS over eight missions, including the CRS-1 flight just completed, through late 2016. For these missions, NASA will manifest a variety of essential items based on ISS program needs, including food, clothing, crew supplies, spare parts and equipment, and scientific experiments.</a:t>
            </a:r>
          </a:p>
          <a:p>
            <a:r>
              <a:rPr lang="en-US" dirty="0" smtClean="0"/>
              <a:t>Preparations are already well advanced for the next Cygnus cargo delivery flight, the CRS-2 mission, scheduled to take place in early May. The </a:t>
            </a:r>
            <a:r>
              <a:rPr lang="en-US" dirty="0" err="1" smtClean="0"/>
              <a:t>Antares</a:t>
            </a:r>
            <a:r>
              <a:rPr lang="en-US" dirty="0" smtClean="0"/>
              <a:t> rocket for the mission is now undergoing final assembly at Wallops Island, while the Cygnus spacecraft is being prepared for shipment to the Wallops launch site in mid-March. The CRS-2 flight is expected to deliver about 3,630 lbs. (1,650 kg.) of cargo to the Space Station.</a:t>
            </a:r>
          </a:p>
          <a:p>
            <a:r>
              <a:rPr lang="en-US" b="1" dirty="0" smtClean="0"/>
              <a:t>About </a:t>
            </a:r>
            <a:r>
              <a:rPr lang="en-US" b="1" dirty="0" err="1" smtClean="0"/>
              <a:t>Antares</a:t>
            </a:r>
            <a:r>
              <a:rPr lang="en-US" dirty="0" smtClean="0"/>
              <a:t/>
            </a:r>
            <a:br>
              <a:rPr lang="en-US" dirty="0" smtClean="0"/>
            </a:br>
            <a:r>
              <a:rPr lang="en-US" dirty="0" smtClean="0"/>
              <a:t>The </a:t>
            </a:r>
            <a:r>
              <a:rPr lang="en-US" dirty="0" err="1" smtClean="0"/>
              <a:t>Antares</a:t>
            </a:r>
            <a:r>
              <a:rPr lang="en-US" dirty="0" smtClean="0"/>
              <a:t> medium-class launch vehicle represents a major increase in the payload launch capability that Orbital can provide to NASA, the U.S. Air Force and commercial customers compared to its heritage small-class space launch vehicles such as Pegasus, Taurus and Minotaur. The </a:t>
            </a:r>
            <a:r>
              <a:rPr lang="en-US" dirty="0" err="1" smtClean="0"/>
              <a:t>Antares</a:t>
            </a:r>
            <a:r>
              <a:rPr lang="en-US" dirty="0" smtClean="0"/>
              <a:t> rocket can launch spacecraft weighing up to 14,000 lbs. (6,400 kg.) into low-Earth orbit, as well as lighter-weight payloads into higher-energy orbits. Orbital’s newest launcher has completed three successful missions and is currently on-ramped to both the NASA Launch Services-2 and the U.S. Air Force’s Orbital/Suborbital Program-3 contracts, enabling the two largest U.S. government space launch customers to order </a:t>
            </a:r>
            <a:r>
              <a:rPr lang="en-US" dirty="0" err="1" smtClean="0"/>
              <a:t>Antares</a:t>
            </a:r>
            <a:r>
              <a:rPr lang="en-US" dirty="0" smtClean="0"/>
              <a:t> for “right-size and right-price” launch services for medium-class spacecraft. For more information on </a:t>
            </a:r>
            <a:r>
              <a:rPr lang="en-US" dirty="0" err="1" smtClean="0"/>
              <a:t>Antares</a:t>
            </a:r>
            <a:r>
              <a:rPr lang="en-US" dirty="0" smtClean="0"/>
              <a:t>, visit http://www.orbital.com/SpaceLaunch/Antares/.</a:t>
            </a:r>
          </a:p>
          <a:p>
            <a:r>
              <a:rPr lang="en-US" b="1" dirty="0" smtClean="0"/>
              <a:t>About Cygnus</a:t>
            </a:r>
            <a:r>
              <a:rPr lang="en-US" dirty="0" smtClean="0"/>
              <a:t/>
            </a:r>
            <a:br>
              <a:rPr lang="en-US" dirty="0" smtClean="0"/>
            </a:br>
            <a:r>
              <a:rPr lang="en-US" dirty="0" smtClean="0"/>
              <a:t>Orbital developed the Cygnus cargo spacecraft as part of its Commercial Orbital Transportation Services (COTS) joint research and development initiative with NASA. Cygnus consists of a common Service Module (SM) designed and built by Orbital at its Dulles, VA manufacturing facilities, and a Pressurized Cargo Module (PCM), built by Thales </a:t>
            </a:r>
            <a:r>
              <a:rPr lang="en-US" dirty="0" err="1" smtClean="0"/>
              <a:t>Alenia</a:t>
            </a:r>
            <a:r>
              <a:rPr lang="en-US" dirty="0" smtClean="0"/>
              <a:t> Space under a subcontract from Orbital. The SM incorporates avionics, power and propulsion systems already successfully flown aboard dozens of Orbital’s </a:t>
            </a:r>
            <a:r>
              <a:rPr lang="en-US" dirty="0" err="1" smtClean="0"/>
              <a:t>LEOStar</a:t>
            </a:r>
            <a:r>
              <a:rPr lang="en-US" dirty="0" smtClean="0"/>
              <a:t>™ and </a:t>
            </a:r>
            <a:r>
              <a:rPr lang="en-US" dirty="0" err="1" smtClean="0"/>
              <a:t>GEOStar</a:t>
            </a:r>
            <a:r>
              <a:rPr lang="en-US" dirty="0" smtClean="0"/>
              <a:t>™ satellite products. The PCM is based on the Multi-Purpose Logistics Module (MPLM) used with the Space Shuttle. For more information on Cygnus, visit http://www.orbital.com/NewsInfo/Publications/Cygnus_fact.pdf.</a:t>
            </a:r>
          </a:p>
          <a:p>
            <a:r>
              <a:rPr lang="en-US" b="1" dirty="0" smtClean="0"/>
              <a:t>About Orbital</a:t>
            </a:r>
            <a:r>
              <a:rPr lang="en-US" dirty="0" smtClean="0"/>
              <a:t/>
            </a:r>
            <a:br>
              <a:rPr lang="en-US" dirty="0" smtClean="0"/>
            </a:br>
            <a:r>
              <a:rPr lang="en-US" dirty="0" smtClean="0"/>
              <a:t>Orbital develops and manufactures small- and medium-class rockets and space systems for commercial, military and civil government customers. The company’s primary products are satellites and launch vehicles, including low-Earth orbit, geosynchronous-Earth orbit and planetary exploration spacecraft for communications, remote sensing, scientific and defense missions; human-rated space systems for Earth-orbit, lunar and other missions; ground- and air-launched rockets that deliver satellites into orbit; and missile defense systems that are used as interceptor and target vehicles. Orbital also provides satellite subsystems and space-related technical services to U.S. Government agencies and laboratories. More information about Orbital can be found at http://www.orbital.com. Follow the company on Twitter @</a:t>
            </a:r>
            <a:r>
              <a:rPr lang="en-US" dirty="0" err="1" smtClean="0"/>
              <a:t>OrbitalSciences</a:t>
            </a:r>
            <a:r>
              <a:rPr lang="en-US" dirty="0" smtClean="0"/>
              <a:t>.</a:t>
            </a:r>
          </a:p>
          <a:p>
            <a:r>
              <a:rPr lang="en-US" b="1" dirty="0" smtClean="0"/>
              <a:t># # #    http://www.orbital.com/NewsInfo/release.asp?prid=1887</a:t>
            </a:r>
            <a:endParaRPr lang="en-US" dirty="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40ED64-6BEC-4EC0-9F45-705F17BC6C3C}" type="slidenum">
              <a:rPr lang="en-US">
                <a:cs typeface="Arial" charset="0"/>
              </a:rPr>
              <a:pPr fontAlgn="base">
                <a:spcBef>
                  <a:spcPct val="0"/>
                </a:spcBef>
                <a:spcAft>
                  <a:spcPct val="0"/>
                </a:spcAft>
                <a:def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are three parts to making advanced</a:t>
            </a:r>
            <a:r>
              <a:rPr lang="en-US" baseline="0" dirty="0" smtClean="0"/>
              <a:t> biofuels:  feedstock—the stuff that goes into the recipe;  logistics—how do you get the feedstock from where it grows or is produced to the </a:t>
            </a:r>
            <a:r>
              <a:rPr lang="en-US" baseline="0" dirty="0" err="1" smtClean="0"/>
              <a:t>biorefinery</a:t>
            </a:r>
            <a:r>
              <a:rPr lang="en-US" baseline="0" dirty="0" smtClean="0"/>
              <a:t>; and the technology—how do you convert the feedstock into fuels.</a:t>
            </a:r>
          </a:p>
          <a:p>
            <a:pPr eaLnBrk="1" hangingPunct="1">
              <a:spcBef>
                <a:spcPct val="0"/>
              </a:spcBef>
            </a:pPr>
            <a:endParaRPr lang="en-US" baseline="0" dirty="0" smtClean="0"/>
          </a:p>
          <a:p>
            <a:pPr eaLnBrk="1" hangingPunct="1">
              <a:spcBef>
                <a:spcPct val="0"/>
              </a:spcBef>
            </a:pPr>
            <a:r>
              <a:rPr lang="en-US" baseline="0" dirty="0" smtClean="0"/>
              <a:t>For example, how do you release the energy of the sun that has been captured in plants so that it can be productively used to move a car, truck, train or plane?</a:t>
            </a: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are three parts to making advanced</a:t>
            </a:r>
            <a:r>
              <a:rPr lang="en-US" baseline="0" dirty="0" smtClean="0"/>
              <a:t> biofuels:  feedstock—the stuff that goes into the recipe;  logistics—how do you get the feedstock from where it grows or is produced to the </a:t>
            </a:r>
            <a:r>
              <a:rPr lang="en-US" baseline="0" dirty="0" err="1" smtClean="0"/>
              <a:t>biorefinery</a:t>
            </a:r>
            <a:r>
              <a:rPr lang="en-US" baseline="0" dirty="0" smtClean="0"/>
              <a:t>; and the technology—how do you convert the feedstock into fuels.</a:t>
            </a:r>
          </a:p>
          <a:p>
            <a:pPr eaLnBrk="1" hangingPunct="1">
              <a:spcBef>
                <a:spcPct val="0"/>
              </a:spcBef>
            </a:pPr>
            <a:endParaRPr lang="en-US" baseline="0" dirty="0" smtClean="0"/>
          </a:p>
          <a:p>
            <a:pPr eaLnBrk="1" hangingPunct="1">
              <a:spcBef>
                <a:spcPct val="0"/>
              </a:spcBef>
            </a:pPr>
            <a:r>
              <a:rPr lang="en-US" baseline="0" dirty="0" smtClean="0"/>
              <a:t>For example, how do you release the energy of the sun that has been captured in plants so that it can be productively used to move a car, truck, train or plane?</a:t>
            </a: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15</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xfrm>
            <a:off x="1223963" y="673100"/>
            <a:ext cx="4713287" cy="3535363"/>
          </a:xfrm>
          <a:noFill/>
          <a:ln>
            <a:solidFill>
              <a:srgbClr val="000000"/>
            </a:solidFill>
            <a:miter lim="800000"/>
            <a:headEnd/>
            <a:tailEnd/>
          </a:ln>
        </p:spPr>
      </p:sp>
      <p:sp>
        <p:nvSpPr>
          <p:cNvPr id="141314" name="Notes Placeholder 2"/>
          <p:cNvSpPr>
            <a:spLocks noGrp="1"/>
          </p:cNvSpPr>
          <p:nvPr>
            <p:ph type="body" idx="1"/>
          </p:nvPr>
        </p:nvSpPr>
        <p:spPr bwMode="auto">
          <a:xfrm>
            <a:off x="664369" y="4414774"/>
            <a:ext cx="5668665" cy="4241739"/>
          </a:xfrm>
          <a:noFill/>
        </p:spPr>
        <p:txBody>
          <a:bodyPr wrap="square" numCol="1" anchor="t" anchorCtr="0" compatLnSpc="1">
            <a:prstTxWarp prst="textNoShape">
              <a:avLst/>
            </a:prstTxWarp>
          </a:bodyPr>
          <a:lstStyle/>
          <a:p>
            <a:r>
              <a:rPr lang="en-US" dirty="0" smtClean="0"/>
              <a:t>We’re just going to look at some pictures of the many things that could become advanced biofuels.</a:t>
            </a:r>
          </a:p>
        </p:txBody>
      </p:sp>
      <p:sp>
        <p:nvSpPr>
          <p:cNvPr id="4" name="Slide Number Placeholder 3"/>
          <p:cNvSpPr>
            <a:spLocks noGrp="1"/>
          </p:cNvSpPr>
          <p:nvPr>
            <p:ph type="sldNum" sz="quarter" idx="5"/>
          </p:nvPr>
        </p:nvSpPr>
        <p:spPr/>
        <p:txBody>
          <a:bodyPr/>
          <a:lstStyle/>
          <a:p>
            <a:pPr>
              <a:defRPr/>
            </a:pPr>
            <a:fld id="{F0D8DD47-A971-4B5D-8AF2-2D844F8D8DD9}"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i="0" kern="1200" dirty="0" smtClean="0">
                <a:solidFill>
                  <a:schemeClr val="tx1"/>
                </a:solidFill>
                <a:latin typeface="+mn-lt"/>
                <a:ea typeface="+mn-ea"/>
                <a:cs typeface="Arial" charset="0"/>
              </a:rPr>
              <a:t>University of Maryland Center for Environmental Science</a:t>
            </a:r>
            <a:endParaRPr lang="en-US" sz="1200" b="0" i="0" kern="1200" dirty="0" smtClean="0">
              <a:solidFill>
                <a:schemeClr val="tx1"/>
              </a:solidFill>
              <a:latin typeface="+mn-lt"/>
              <a:ea typeface="+mn-ea"/>
              <a:cs typeface="Arial" charset="0"/>
            </a:endParaRPr>
          </a:p>
          <a:p>
            <a:r>
              <a:rPr lang="en-US" sz="1200" b="0" i="0" kern="1200" dirty="0" smtClean="0">
                <a:solidFill>
                  <a:schemeClr val="tx1"/>
                </a:solidFill>
                <a:latin typeface="+mn-lt"/>
                <a:ea typeface="+mn-ea"/>
                <a:cs typeface="Arial" charset="0"/>
              </a:rPr>
              <a:t>($324,439) </a:t>
            </a:r>
            <a:r>
              <a:rPr lang="en-US" sz="1200" b="1" i="0" kern="1200" dirty="0" err="1" smtClean="0">
                <a:solidFill>
                  <a:schemeClr val="tx1"/>
                </a:solidFill>
                <a:latin typeface="+mn-lt"/>
                <a:ea typeface="+mn-ea"/>
                <a:cs typeface="Arial" charset="0"/>
                <a:hlinkClick r:id="rId3"/>
              </a:rPr>
              <a:t>Feng</a:t>
            </a:r>
            <a:r>
              <a:rPr lang="en-US" sz="1200" b="1" i="0" kern="1200" dirty="0" smtClean="0">
                <a:solidFill>
                  <a:schemeClr val="tx1"/>
                </a:solidFill>
                <a:latin typeface="+mn-lt"/>
                <a:ea typeface="+mn-ea"/>
                <a:cs typeface="Arial" charset="0"/>
                <a:hlinkClick r:id="rId3"/>
              </a:rPr>
              <a:t> Chen</a:t>
            </a:r>
            <a:r>
              <a:rPr lang="en-US" sz="1200" b="0" i="0" kern="1200" dirty="0" smtClean="0">
                <a:solidFill>
                  <a:schemeClr val="tx1"/>
                </a:solidFill>
                <a:latin typeface="+mn-lt"/>
                <a:ea typeface="+mn-ea"/>
                <a:cs typeface="Arial" charset="0"/>
              </a:rPr>
              <a:t>, associate professor, Institute of Marine &amp; Environmental Technology, works with </a:t>
            </a:r>
            <a:r>
              <a:rPr lang="en-US" sz="1200" b="1" i="0" kern="1200" dirty="0" smtClean="0">
                <a:solidFill>
                  <a:schemeClr val="tx1"/>
                </a:solidFill>
                <a:latin typeface="+mn-lt"/>
                <a:ea typeface="+mn-ea"/>
                <a:cs typeface="Arial" charset="0"/>
              </a:rPr>
              <a:t>Dayton-based </a:t>
            </a:r>
            <a:r>
              <a:rPr lang="en-US" sz="1200" b="1" i="0" kern="1200" dirty="0" smtClean="0">
                <a:solidFill>
                  <a:schemeClr val="tx1"/>
                </a:solidFill>
                <a:latin typeface="+mn-lt"/>
                <a:ea typeface="+mn-ea"/>
                <a:cs typeface="Arial" charset="0"/>
                <a:hlinkClick r:id="rId4"/>
              </a:rPr>
              <a:t>HY-TEK Bio LLC</a:t>
            </a:r>
            <a:r>
              <a:rPr lang="en-US" sz="1200" b="0" i="0" kern="1200" dirty="0" smtClean="0">
                <a:solidFill>
                  <a:schemeClr val="tx1"/>
                </a:solidFill>
                <a:latin typeface="+mn-lt"/>
                <a:ea typeface="+mn-ea"/>
                <a:cs typeface="Arial" charset="0"/>
              </a:rPr>
              <a:t> to develop a system for extracting nutrients from chicken manure to speed the growth of microalgae, which HY-TEK Bio uses in its </a:t>
            </a:r>
            <a:r>
              <a:rPr lang="en-US" sz="1200" b="0" i="0" kern="1200" dirty="0" err="1" smtClean="0">
                <a:solidFill>
                  <a:schemeClr val="tx1"/>
                </a:solidFill>
                <a:latin typeface="+mn-lt"/>
                <a:ea typeface="+mn-ea"/>
                <a:cs typeface="Arial" charset="0"/>
              </a:rPr>
              <a:t>photobioreactor</a:t>
            </a:r>
            <a:r>
              <a:rPr lang="en-US" sz="1200" b="0" i="0" kern="1200" dirty="0" smtClean="0">
                <a:solidFill>
                  <a:schemeClr val="tx1"/>
                </a:solidFill>
                <a:latin typeface="+mn-lt"/>
                <a:ea typeface="+mn-ea"/>
                <a:cs typeface="Arial" charset="0"/>
              </a:rPr>
              <a:t>-based systems to mitigate greenhouse gas emissions on an industrial scale, and develop a bacteria-based process that will separate algae from water that will make harvesting algae fast and inexpensive.</a:t>
            </a:r>
          </a:p>
          <a:p>
            <a:r>
              <a:rPr lang="en-US" sz="1200" b="0" i="0" kern="1200" dirty="0" smtClean="0">
                <a:solidFill>
                  <a:schemeClr val="tx1"/>
                </a:solidFill>
                <a:latin typeface="+mn-lt"/>
                <a:ea typeface="+mn-ea"/>
                <a:cs typeface="Arial" charset="0"/>
              </a:rPr>
              <a:t>- See more at: http://www.mtech.umd.edu/news/press_releases/mips_r52_release.html#sthash.1Zj3gA4S.dpuf</a:t>
            </a:r>
            <a:endParaRPr lang="en-US" dirty="0" smtClean="0"/>
          </a:p>
        </p:txBody>
      </p:sp>
      <p:sp>
        <p:nvSpPr>
          <p:cNvPr id="4" name="Slide Number Placeholder 3"/>
          <p:cNvSpPr>
            <a:spLocks noGrp="1"/>
          </p:cNvSpPr>
          <p:nvPr>
            <p:ph type="sldNum" sz="quarter" idx="5"/>
          </p:nvPr>
        </p:nvSpPr>
        <p:spPr/>
        <p:txBody>
          <a:bodyPr/>
          <a:lstStyle/>
          <a:p>
            <a:pPr>
              <a:defRPr/>
            </a:pPr>
            <a:fld id="{A1CD01A6-E978-42C1-B593-98A5D52C78E6}"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err="1" smtClean="0"/>
              <a:t>Shiv</a:t>
            </a:r>
            <a:r>
              <a:rPr lang="en-US" dirty="0" smtClean="0"/>
              <a:t> with sweet sorghum stalk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Photos</a:t>
            </a:r>
            <a:r>
              <a:rPr lang="en-US" baseline="0" dirty="0" smtClean="0"/>
              <a:t> from the Penn State Energy Crop Library fields</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Advanced Biofuels USA, a nonprofit educational organization advocates for the adoption of advanced biofuels as an energy security, military flexibility, economic development and climate change mitigation/pollution control solution.  Our key tool for accomplishing this is our web site, www.AdvancedBiofuelsUSA.org, a resource for everyone from opinion-leaders, decision-makers and legislators to industry professionals, investors, feedstock growers and researchers; as well as journalists, teachers and students.</a:t>
            </a:r>
          </a:p>
          <a:p>
            <a:endParaRPr lang="en-US" dirty="0" smtClean="0"/>
          </a:p>
          <a:p>
            <a:r>
              <a:rPr lang="en-US" dirty="0" smtClean="0"/>
              <a:t>In addition, we prepare technology assessments, present briefing documents to Congressional staff, participate in international conferences on renewable fuels, provide both background and attributed interviews for a wide range of journalists and broadcast reporters, consult with international conference organizers, conduct presentations and lectures for civic and school groups, and provide general assistance to those interested in any facet of the world of advanced biofuels.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C641F30-722F-4BEF-85B0-EADF049E7805}"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canola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Grasses that grow</a:t>
            </a:r>
            <a:r>
              <a:rPr lang="en-US" baseline="0" dirty="0" smtClean="0"/>
              <a:t> as high as houses.</a:t>
            </a:r>
          </a:p>
          <a:p>
            <a:r>
              <a:rPr lang="en-US" baseline="0" dirty="0" smtClean="0"/>
              <a:t>Clarinet reeds are made out of giant reed plants.</a:t>
            </a:r>
          </a:p>
          <a:p>
            <a:r>
              <a:rPr lang="en-US" baseline="0" dirty="0" smtClean="0"/>
              <a:t>In the US this is considered an invasive species.  No federal funds are available to research using this as an energy crop in the US.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Grasses that grow</a:t>
            </a:r>
            <a:r>
              <a:rPr lang="en-US" baseline="0" dirty="0" smtClean="0"/>
              <a:t> as high as houses.</a:t>
            </a:r>
          </a:p>
          <a:p>
            <a:r>
              <a:rPr lang="en-US" baseline="0" dirty="0" smtClean="0"/>
              <a:t>Clarinet reeds are made out of giant reed plants.</a:t>
            </a:r>
          </a:p>
          <a:p>
            <a:r>
              <a:rPr lang="en-US" baseline="0" dirty="0" smtClean="0"/>
              <a:t>In the US this is considered an invasive species.  No federal funds are available to research using this as an energy crop in the 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is</a:t>
            </a:r>
            <a:r>
              <a:rPr lang="en-US" baseline="0" dirty="0" smtClean="0"/>
              <a:t> a small sugar beet. Many get as big as soccer balls.  During harvest, people in the area know to drive far behind the trucks full of sugar beets as some bounce out of the truck and hit and break windshields.</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TextEdit="1"/>
          </p:cNvSpPr>
          <p:nvPr>
            <p:ph type="sldImg"/>
          </p:nvPr>
        </p:nvSpPr>
        <p:spPr bwMode="auto">
          <a:noFill/>
          <a:ln>
            <a:solidFill>
              <a:srgbClr val="000000"/>
            </a:solidFill>
            <a:miter lim="800000"/>
            <a:headEnd/>
            <a:tailEnd/>
          </a:ln>
        </p:spPr>
      </p:sp>
      <p:sp>
        <p:nvSpPr>
          <p:cNvPr id="22425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Not only is the grass growing higher</a:t>
            </a:r>
            <a:r>
              <a:rPr lang="en-US" baseline="0" dirty="0" smtClean="0"/>
              <a:t> than the height of the man, but the root system of the grass grows even longer than that.  So, when you talk about sustainability; places that need soil erosion control might be good candidates for growing </a:t>
            </a:r>
            <a:r>
              <a:rPr lang="en-US" baseline="0" dirty="0" err="1" smtClean="0"/>
              <a:t>switchgrass</a:t>
            </a:r>
            <a:r>
              <a:rPr lang="en-US" baseline="0" dirty="0" smtClean="0"/>
              <a:t> as an energy crop.</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TextEdit="1"/>
          </p:cNvSpPr>
          <p:nvPr>
            <p:ph type="sldImg"/>
          </p:nvPr>
        </p:nvSpPr>
        <p:spPr bwMode="auto">
          <a:noFill/>
          <a:ln>
            <a:solidFill>
              <a:srgbClr val="000000"/>
            </a:solidFill>
            <a:miter lim="800000"/>
            <a:headEnd/>
            <a:tailEnd/>
          </a:ln>
        </p:spPr>
      </p:sp>
      <p:sp>
        <p:nvSpPr>
          <p:cNvPr id="22630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TextEdit="1"/>
          </p:cNvSpPr>
          <p:nvPr>
            <p:ph type="sldImg"/>
          </p:nvPr>
        </p:nvSpPr>
        <p:spPr bwMode="auto">
          <a:noFill/>
          <a:ln>
            <a:solidFill>
              <a:srgbClr val="000000"/>
            </a:solidFill>
            <a:miter lim="800000"/>
            <a:headEnd/>
            <a:tailEnd/>
          </a:ln>
        </p:spPr>
      </p:sp>
      <p:sp>
        <p:nvSpPr>
          <p:cNvPr id="22630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TextEdit="1"/>
          </p:cNvSpPr>
          <p:nvPr>
            <p:ph type="sldImg"/>
          </p:nvPr>
        </p:nvSpPr>
        <p:spPr bwMode="auto">
          <a:noFill/>
          <a:ln>
            <a:solidFill>
              <a:srgbClr val="000000"/>
            </a:solidFill>
            <a:miter lim="800000"/>
            <a:headEnd/>
            <a:tailEnd/>
          </a:ln>
        </p:spPr>
      </p:sp>
      <p:sp>
        <p:nvSpPr>
          <p:cNvPr id="228354"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Wood chips might be</a:t>
            </a:r>
            <a:r>
              <a:rPr lang="en-US" baseline="0" dirty="0" smtClean="0"/>
              <a:t> left-</a:t>
            </a:r>
            <a:r>
              <a:rPr lang="en-US" baseline="0" dirty="0" err="1" smtClean="0"/>
              <a:t>overs</a:t>
            </a:r>
            <a:r>
              <a:rPr lang="en-US" baseline="0" dirty="0" smtClean="0"/>
              <a:t> or residues of other forest products processes.  For example from sawmills.  Or from slash and waste at forest harvest sites—materials that would otherwise be burned </a:t>
            </a:r>
            <a:r>
              <a:rPr lang="en-US" baseline="0" dirty="0" err="1" smtClean="0"/>
              <a:t>int</a:t>
            </a:r>
            <a:r>
              <a:rPr lang="en-US" baseline="0" dirty="0" smtClean="0"/>
              <a:t> the open.  But then you have a logistics issue—getting the waste wood from the forest to the </a:t>
            </a:r>
            <a:r>
              <a:rPr lang="en-US" baseline="0" dirty="0" err="1" smtClean="0"/>
              <a:t>biorefinery</a:t>
            </a:r>
            <a:r>
              <a:rPr lang="en-US" baseline="0" dirty="0" smtClean="0"/>
              <a:t> for an economical price.</a:t>
            </a:r>
          </a:p>
          <a:p>
            <a:endParaRPr lang="en-US" baseline="0" dirty="0" smtClean="0"/>
          </a:p>
          <a:p>
            <a:r>
              <a:rPr lang="en-US" baseline="0" dirty="0" smtClean="0"/>
              <a:t>You might also have purpose-grown wood, just as you have for some pulp/paper mills; especially when those have gone out of business.</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TextEdit="1"/>
          </p:cNvSpPr>
          <p:nvPr>
            <p:ph type="sldImg"/>
          </p:nvPr>
        </p:nvSpPr>
        <p:spPr bwMode="auto">
          <a:noFill/>
          <a:ln>
            <a:solidFill>
              <a:srgbClr val="000000"/>
            </a:solidFill>
            <a:miter lim="800000"/>
            <a:headEnd/>
            <a:tailEnd/>
          </a:ln>
        </p:spPr>
      </p:sp>
      <p:sp>
        <p:nvSpPr>
          <p:cNvPr id="226306"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http://www.crops4energy.co.uk/short-rotation-coppice-src/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Introduction</a:t>
            </a:r>
          </a:p>
          <a:p>
            <a:pPr eaLnBrk="1" hangingPunct="1">
              <a:spcBef>
                <a:spcPct val="0"/>
              </a:spcBef>
            </a:pPr>
            <a:r>
              <a:rPr lang="en-US" dirty="0" smtClean="0"/>
              <a:t>This is what we are going to talk about</a:t>
            </a:r>
          </a:p>
          <a:p>
            <a:pPr eaLnBrk="1" hangingPunct="1">
              <a:spcBef>
                <a:spcPct val="0"/>
              </a:spcBef>
            </a:pPr>
            <a:r>
              <a:rPr lang="en-US" dirty="0" smtClean="0"/>
              <a:t>At the end of the presentation, you should be able to answer these questions.</a:t>
            </a:r>
            <a:r>
              <a:rPr lang="en-US" baseline="0" dirty="0" smtClean="0"/>
              <a:t>  At least a little bit.</a:t>
            </a:r>
          </a:p>
          <a:p>
            <a:pPr eaLnBrk="1" hangingPunct="1">
              <a:spcBef>
                <a:spcPct val="0"/>
              </a:spcBef>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solidFill>
                  <a:srgbClr val="FF0000"/>
                </a:solidFill>
              </a:rPr>
              <a:t>Before we do anything else, “What does the word</a:t>
            </a:r>
            <a:r>
              <a:rPr lang="en-US" b="1" baseline="0" dirty="0" smtClean="0">
                <a:solidFill>
                  <a:srgbClr val="FF0000"/>
                </a:solidFill>
              </a:rPr>
              <a:t> ‘biofuel’ mean to you?  What do you think of when you hear the word ‘biofuel’?”</a:t>
            </a:r>
            <a:endParaRPr lang="en-US" b="1" dirty="0" smtClean="0">
              <a:solidFill>
                <a:srgbClr val="FF0000"/>
              </a:solidFill>
            </a:endParaRPr>
          </a:p>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3</a:t>
            </a:fld>
            <a:endParaRPr lang="en-US">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TextEdit="1"/>
          </p:cNvSpPr>
          <p:nvPr>
            <p:ph type="sldImg"/>
          </p:nvPr>
        </p:nvSpPr>
        <p:spPr bwMode="auto">
          <a:noFill/>
          <a:ln>
            <a:solidFill>
              <a:srgbClr val="000000"/>
            </a:solidFill>
            <a:miter lim="800000"/>
            <a:headEnd/>
            <a:tailEnd/>
          </a:ln>
        </p:spPr>
      </p:sp>
      <p:sp>
        <p:nvSpPr>
          <p:cNvPr id="228354"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TextEdit="1"/>
          </p:cNvSpPr>
          <p:nvPr>
            <p:ph type="sldImg"/>
          </p:nvPr>
        </p:nvSpPr>
        <p:spPr bwMode="auto">
          <a:noFill/>
          <a:ln>
            <a:solidFill>
              <a:srgbClr val="000000"/>
            </a:solidFill>
            <a:miter lim="800000"/>
            <a:headEnd/>
            <a:tailEnd/>
          </a:ln>
        </p:spPr>
      </p:sp>
      <p:sp>
        <p:nvSpPr>
          <p:cNvPr id="228354"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There</a:t>
            </a:r>
            <a:r>
              <a:rPr lang="en-US" baseline="0" dirty="0" smtClean="0"/>
              <a:t> are lots of different ways to grow algae.</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are three parts to making advanced</a:t>
            </a:r>
            <a:r>
              <a:rPr lang="en-US" baseline="0" dirty="0" smtClean="0"/>
              <a:t> biofuels:  feedstock—the stuff that goes into the recipe;  logistics—how do you get the feedstock from where it grows or is produced to the </a:t>
            </a:r>
            <a:r>
              <a:rPr lang="en-US" baseline="0" dirty="0" err="1" smtClean="0"/>
              <a:t>biorefinery</a:t>
            </a:r>
            <a:r>
              <a:rPr lang="en-US" baseline="0" dirty="0" smtClean="0"/>
              <a:t>; and the technology—how do you convert the feedstock into fuels.</a:t>
            </a:r>
          </a:p>
          <a:p>
            <a:pPr eaLnBrk="1" hangingPunct="1">
              <a:spcBef>
                <a:spcPct val="0"/>
              </a:spcBef>
            </a:pPr>
            <a:endParaRPr lang="en-US" baseline="0" dirty="0" smtClean="0"/>
          </a:p>
          <a:p>
            <a:pPr eaLnBrk="1" hangingPunct="1">
              <a:spcBef>
                <a:spcPct val="0"/>
              </a:spcBef>
            </a:pPr>
            <a:r>
              <a:rPr lang="en-US" baseline="0" dirty="0" smtClean="0"/>
              <a:t>For example, how do you release the energy of the sun that has been captured in plants so that it can be productively used to move a car, truck, train or plane?</a:t>
            </a: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32</a:t>
            </a:fld>
            <a:endParaRPr lang="en-US">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p:spPr>
      </p:sp>
      <p:sp>
        <p:nvSpPr>
          <p:cNvPr id="21606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are three parts to making advanced</a:t>
            </a:r>
            <a:r>
              <a:rPr lang="en-US" baseline="0" dirty="0" smtClean="0"/>
              <a:t> biofuels:  feedstock—the stuff that goes into the recipe;  logistics—how do you get the feedstock from where it grows or is produced to the </a:t>
            </a:r>
            <a:r>
              <a:rPr lang="en-US" baseline="0" dirty="0" err="1" smtClean="0"/>
              <a:t>biorefinery</a:t>
            </a:r>
            <a:r>
              <a:rPr lang="en-US" baseline="0" dirty="0" smtClean="0"/>
              <a:t>; and the technology—how do you convert the feedstock into fuels.</a:t>
            </a:r>
          </a:p>
          <a:p>
            <a:pPr eaLnBrk="1" hangingPunct="1">
              <a:spcBef>
                <a:spcPct val="0"/>
              </a:spcBef>
            </a:pPr>
            <a:endParaRPr lang="en-US" baseline="0" dirty="0" smtClean="0"/>
          </a:p>
          <a:p>
            <a:pPr eaLnBrk="1" hangingPunct="1">
              <a:spcBef>
                <a:spcPct val="0"/>
              </a:spcBef>
            </a:pPr>
            <a:r>
              <a:rPr lang="en-US" baseline="0" dirty="0" smtClean="0"/>
              <a:t>For example, how do you release the energy of the sun that has been captured in plants so that it can be productively used to move a car, truck, train or plane?</a:t>
            </a: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34</a:t>
            </a:fld>
            <a:endParaRPr lang="en-US">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TextEdit="1"/>
          </p:cNvSpPr>
          <p:nvPr>
            <p:ph type="sldImg"/>
          </p:nvPr>
        </p:nvSpPr>
        <p:spPr bwMode="auto">
          <a:noFill/>
          <a:ln>
            <a:solidFill>
              <a:srgbClr val="000000"/>
            </a:solidFill>
            <a:miter lim="800000"/>
            <a:headEnd/>
            <a:tailEnd/>
          </a:ln>
        </p:spPr>
      </p:sp>
      <p:sp>
        <p:nvSpPr>
          <p:cNvPr id="147458" name="Rectangle 3"/>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smtClean="0"/>
              <a:t>Now we get to the technology piece.</a:t>
            </a:r>
          </a:p>
          <a:p>
            <a:endParaRPr lang="en-US" dirty="0" smtClean="0"/>
          </a:p>
          <a:p>
            <a:r>
              <a:rPr lang="en-US" dirty="0" smtClean="0"/>
              <a:t>These</a:t>
            </a:r>
            <a:r>
              <a:rPr lang="en-US" baseline="0" dirty="0" smtClean="0"/>
              <a:t> are names of processes that take the feedstock and make it into biofuels or the building blocks for biofuels.</a:t>
            </a:r>
          </a:p>
          <a:p>
            <a:endParaRPr lang="en-US" baseline="0" dirty="0" smtClean="0"/>
          </a:p>
          <a:p>
            <a:endParaRPr lang="en-US" baseline="0" dirty="0" smtClean="0"/>
          </a:p>
          <a:p>
            <a:r>
              <a:rPr lang="en-US" baseline="0" dirty="0" smtClean="0"/>
              <a:t>Explain enzymes—like the saliva in your mouth</a:t>
            </a:r>
          </a:p>
          <a:p>
            <a:endParaRPr lang="en-US" baseline="0" dirty="0" smtClean="0"/>
          </a:p>
          <a:p>
            <a:r>
              <a:rPr lang="en-US" baseline="0" dirty="0" smtClean="0"/>
              <a:t>Explain fermentation—</a:t>
            </a:r>
          </a:p>
          <a:p>
            <a:endParaRPr lang="en-US" baseline="0" dirty="0" smtClean="0"/>
          </a:p>
          <a:p>
            <a:r>
              <a:rPr lang="en-US" baseline="0" dirty="0" smtClean="0"/>
              <a:t>Explain ethanol.  Ask class—what is ethanol?  What in everyday life has ethanol in it?  You may need to prompt by using the word “alcohol.”</a:t>
            </a:r>
          </a:p>
          <a:p>
            <a:r>
              <a:rPr lang="en-US" baseline="0" dirty="0" smtClean="0"/>
              <a:t>Make clear that the ethanol molecules in fuel are the same chemically as the ones in beer, wine, spirits.  The process for converting sugars and starches into ethanol is fermentation.  The process for getting the ethanol concentrated—getting the water out—is distillation.</a:t>
            </a:r>
          </a:p>
          <a:p>
            <a:endParaRPr lang="en-US" baseline="0" dirty="0" smtClean="0"/>
          </a:p>
          <a:p>
            <a:r>
              <a:rPr lang="en-US" baseline="0" dirty="0" smtClean="0"/>
              <a:t>Especially if local history includes production of moonshine, explain that corn ethanol is the same corn ethanol currently used commercially in fuel.  If time permits, can introduce the idea of the difference in value and the difference in transportation costs between dried corn </a:t>
            </a:r>
            <a:r>
              <a:rPr lang="en-US" baseline="0" dirty="0" err="1" smtClean="0"/>
              <a:t>kernals</a:t>
            </a:r>
            <a:r>
              <a:rPr lang="en-US" baseline="0" dirty="0" smtClean="0"/>
              <a:t> and processed corn into whiskey/moonshine.   If a history lesson is in order, refer to the Whiskey Rebellion dealt with by George Washington.</a:t>
            </a:r>
          </a:p>
          <a:p>
            <a:endParaRPr lang="en-US" baseline="0" dirty="0" smtClean="0"/>
          </a:p>
          <a:p>
            <a:r>
              <a:rPr lang="en-US" baseline="0" dirty="0" smtClean="0"/>
              <a:t>For more detail on process technologies, word search in Advanced Biofuels USA’s </a:t>
            </a:r>
            <a:r>
              <a:rPr lang="en-US" baseline="0" smtClean="0"/>
              <a:t>web site.</a:t>
            </a:r>
            <a:endParaRPr lang="en-US" baseline="0" dirty="0" smtClean="0"/>
          </a:p>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solidFill>
                  <a:srgbClr val="FF0000"/>
                </a:solidFill>
              </a:rPr>
              <a:t>Spend some</a:t>
            </a:r>
            <a:r>
              <a:rPr lang="en-US" b="0" baseline="0" dirty="0" smtClean="0">
                <a:solidFill>
                  <a:srgbClr val="FF0000"/>
                </a:solidFill>
              </a:rPr>
              <a:t> time on this slide.  If you remember anything from this presentation, I hope you have in mind the stories and the photo of this page.</a:t>
            </a:r>
            <a:endParaRPr lang="en-US"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solidFill>
                  <a:srgbClr val="FF0000"/>
                </a:solidFill>
              </a:rPr>
              <a:t>Tell York, PA Farm Show story.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solidFill>
                  <a:srgbClr val="FF0000"/>
                </a:solidFill>
              </a:rPr>
              <a:t>Distributed (or decentralized)/Centralized production</a:t>
            </a:r>
            <a:r>
              <a:rPr lang="en-US" b="0" baseline="0" dirty="0" smtClean="0">
                <a:solidFill>
                  <a:srgbClr val="FF0000"/>
                </a:solidFill>
              </a:rPr>
              <a:t> of precursors or intermediates at a location away from large scale integrated </a:t>
            </a:r>
            <a:r>
              <a:rPr lang="en-US" b="0" baseline="0" dirty="0" err="1" smtClean="0">
                <a:solidFill>
                  <a:srgbClr val="FF0000"/>
                </a:solidFill>
              </a:rPr>
              <a:t>biorefineries</a:t>
            </a:r>
            <a:r>
              <a:rPr lang="en-US" b="0" baseline="0" dirty="0" smtClean="0">
                <a:solidFill>
                  <a:srgbClr val="FF0000"/>
                </a:solidFill>
              </a:rPr>
              <a:t>.</a:t>
            </a:r>
            <a:endParaRPr lang="en-US"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FF0000"/>
                </a:solidFill>
              </a:rPr>
              <a:t>Before we do anything else, “What does the word</a:t>
            </a:r>
            <a:r>
              <a:rPr lang="en-US" b="1" baseline="0" dirty="0" smtClean="0">
                <a:solidFill>
                  <a:srgbClr val="FF0000"/>
                </a:solidFill>
              </a:rPr>
              <a:t> ‘biofuel’ mean to you?  What do you think of when you hear the word ‘biofuel’?”</a:t>
            </a:r>
            <a:endParaRPr lang="en-US" b="1"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BC641F30-722F-4BEF-85B0-EADF049E7805}"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Here’s generally where those processes or technologies fall into the steps of getting from feedstock to fuel or other product.</a:t>
            </a:r>
          </a:p>
        </p:txBody>
      </p:sp>
      <p:sp>
        <p:nvSpPr>
          <p:cNvPr id="4" name="Slide Number Placeholder 3"/>
          <p:cNvSpPr>
            <a:spLocks noGrp="1"/>
          </p:cNvSpPr>
          <p:nvPr>
            <p:ph type="sldNum" sz="quarter" idx="5"/>
          </p:nvPr>
        </p:nvSpPr>
        <p:spPr/>
        <p:txBody>
          <a:bodyPr/>
          <a:lstStyle/>
          <a:p>
            <a:pPr>
              <a:defRPr/>
            </a:pPr>
            <a:fld id="{D9AAF21B-54B3-4639-8DE4-F32823F70FAB}"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xfrm>
            <a:off x="1223963" y="673100"/>
            <a:ext cx="4713287" cy="3535363"/>
          </a:xfrm>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kern="1200" dirty="0" smtClean="0">
                <a:solidFill>
                  <a:schemeClr val="tx1"/>
                </a:solidFill>
                <a:latin typeface="+mn-lt"/>
                <a:ea typeface="+mn-ea"/>
                <a:cs typeface="Arial" charset="0"/>
              </a:rPr>
              <a:t>Joule </a:t>
            </a:r>
            <a:r>
              <a:rPr lang="en-US" sz="1200" b="0" i="0" u="none" strike="noStrike" kern="1200" dirty="0" err="1" smtClean="0">
                <a:solidFill>
                  <a:schemeClr val="tx1"/>
                </a:solidFill>
                <a:latin typeface="+mn-lt"/>
                <a:ea typeface="+mn-ea"/>
                <a:cs typeface="Arial" charset="0"/>
                <a:hlinkClick r:id="rId3"/>
              </a:rPr>
              <a:t>Sunflow</a:t>
            </a:r>
            <a:r>
              <a:rPr lang="en-US" sz="1200" b="0" i="0" u="none" strike="noStrike" kern="1200" dirty="0" smtClean="0">
                <a:solidFill>
                  <a:schemeClr val="tx1"/>
                </a:solidFill>
                <a:latin typeface="+mn-lt"/>
                <a:ea typeface="+mn-ea"/>
                <a:cs typeface="Arial" charset="0"/>
                <a:hlinkClick r:id="rId3"/>
              </a:rPr>
              <a:t>-E</a:t>
            </a:r>
            <a:r>
              <a:rPr lang="en-US" sz="1200" b="0" i="0" kern="1200" dirty="0" smtClean="0">
                <a:solidFill>
                  <a:schemeClr val="tx1"/>
                </a:solidFill>
                <a:latin typeface="+mn-lt"/>
                <a:ea typeface="+mn-ea"/>
                <a:cs typeface="Arial" charset="0"/>
              </a:rPr>
              <a:t> and Joule </a:t>
            </a:r>
            <a:r>
              <a:rPr lang="en-US" sz="1200" b="0" i="0" u="none" strike="noStrike" kern="1200" dirty="0" err="1" smtClean="0">
                <a:solidFill>
                  <a:schemeClr val="tx1"/>
                </a:solidFill>
                <a:latin typeface="+mn-lt"/>
                <a:ea typeface="+mn-ea"/>
                <a:cs typeface="Arial" charset="0"/>
                <a:hlinkClick r:id="rId4"/>
              </a:rPr>
              <a:t>Sunflow</a:t>
            </a:r>
            <a:r>
              <a:rPr lang="en-US" sz="1200" b="0" i="0" u="none" strike="noStrike" kern="1200" dirty="0" smtClean="0">
                <a:solidFill>
                  <a:schemeClr val="tx1"/>
                </a:solidFill>
                <a:latin typeface="+mn-lt"/>
                <a:ea typeface="+mn-ea"/>
                <a:cs typeface="Arial" charset="0"/>
                <a:hlinkClick r:id="rId4"/>
              </a:rPr>
              <a:t>-D</a:t>
            </a:r>
            <a:r>
              <a:rPr lang="en-US" sz="1200" b="0" i="0" kern="1200" dirty="0" smtClean="0">
                <a:solidFill>
                  <a:schemeClr val="tx1"/>
                </a:solidFill>
                <a:latin typeface="+mn-lt"/>
                <a:ea typeface="+mn-ea"/>
                <a:cs typeface="Arial" charset="0"/>
              </a:rPr>
              <a:t> are derived directly from sunlight and waste CO</a:t>
            </a:r>
            <a:r>
              <a:rPr lang="en-US" sz="1200" b="0" i="0" kern="1200" baseline="-25000" dirty="0" smtClean="0">
                <a:solidFill>
                  <a:schemeClr val="tx1"/>
                </a:solidFill>
                <a:latin typeface="+mn-lt"/>
                <a:ea typeface="+mn-ea"/>
                <a:cs typeface="Arial" charset="0"/>
              </a:rPr>
              <a:t>2</a:t>
            </a:r>
            <a:r>
              <a:rPr lang="en-US" sz="1200" b="0" i="0" kern="1200" dirty="0" smtClean="0">
                <a:solidFill>
                  <a:schemeClr val="tx1"/>
                </a:solidFill>
                <a:latin typeface="+mn-lt"/>
                <a:ea typeface="+mn-ea"/>
                <a:cs typeface="Arial" charset="0"/>
              </a:rPr>
              <a:t>, without costly  biomass intermediates or complex processing.</a:t>
            </a:r>
          </a:p>
          <a:p>
            <a:r>
              <a:rPr lang="en-US" sz="1200" b="1" i="0" kern="1200" dirty="0" smtClean="0">
                <a:solidFill>
                  <a:schemeClr val="tx1"/>
                </a:solidFill>
                <a:latin typeface="+mn-lt"/>
                <a:ea typeface="+mn-ea"/>
                <a:cs typeface="Arial" charset="0"/>
              </a:rPr>
              <a:t>Scale:</a:t>
            </a:r>
            <a:r>
              <a:rPr lang="en-US" sz="1200" b="0" i="0" kern="1200" dirty="0" smtClean="0">
                <a:solidFill>
                  <a:schemeClr val="tx1"/>
                </a:solidFill>
                <a:latin typeface="+mn-lt"/>
                <a:ea typeface="+mn-ea"/>
                <a:cs typeface="Arial" charset="0"/>
              </a:rPr>
              <a:t> Our lack of feedstock constraints and our modular system allow rapid scale-up to meet global demand.</a:t>
            </a:r>
          </a:p>
          <a:p>
            <a:r>
              <a:rPr lang="en-US" sz="1200" b="1" i="0" kern="1200" dirty="0" smtClean="0">
                <a:solidFill>
                  <a:schemeClr val="tx1"/>
                </a:solidFill>
                <a:latin typeface="+mn-lt"/>
                <a:ea typeface="+mn-ea"/>
                <a:cs typeface="Arial" charset="0"/>
              </a:rPr>
              <a:t>Efficiency:</a:t>
            </a:r>
            <a:r>
              <a:rPr lang="en-US" sz="1200" b="0" i="0" kern="1200" dirty="0" smtClean="0">
                <a:solidFill>
                  <a:schemeClr val="tx1"/>
                </a:solidFill>
                <a:latin typeface="+mn-lt"/>
                <a:ea typeface="+mn-ea"/>
                <a:cs typeface="Arial" charset="0"/>
              </a:rPr>
              <a:t> Our direct, continuous process maximizes areal efficiency, with ultimate productivity targets of 25,000 gallons of </a:t>
            </a:r>
            <a:r>
              <a:rPr lang="en-US" sz="1200" b="0" i="0" kern="1200" dirty="0" err="1" smtClean="0">
                <a:solidFill>
                  <a:schemeClr val="tx1"/>
                </a:solidFill>
                <a:latin typeface="+mn-lt"/>
                <a:ea typeface="+mn-ea"/>
                <a:cs typeface="Arial" charset="0"/>
              </a:rPr>
              <a:t>Sunflow</a:t>
            </a:r>
            <a:r>
              <a:rPr lang="en-US" sz="1200" b="0" i="0" kern="1200" dirty="0" smtClean="0">
                <a:solidFill>
                  <a:schemeClr val="tx1"/>
                </a:solidFill>
                <a:latin typeface="+mn-lt"/>
                <a:ea typeface="+mn-ea"/>
                <a:cs typeface="Arial" charset="0"/>
              </a:rPr>
              <a:t>-E and 15,000 gallons of </a:t>
            </a:r>
            <a:r>
              <a:rPr lang="en-US" sz="1200" b="0" i="0" kern="1200" dirty="0" err="1" smtClean="0">
                <a:solidFill>
                  <a:schemeClr val="tx1"/>
                </a:solidFill>
                <a:latin typeface="+mn-lt"/>
                <a:ea typeface="+mn-ea"/>
                <a:cs typeface="Arial" charset="0"/>
              </a:rPr>
              <a:t>Sunflow</a:t>
            </a:r>
            <a:r>
              <a:rPr lang="en-US" sz="1200" b="0" i="0" kern="1200" dirty="0" smtClean="0">
                <a:solidFill>
                  <a:schemeClr val="tx1"/>
                </a:solidFill>
                <a:latin typeface="+mn-lt"/>
                <a:ea typeface="+mn-ea"/>
                <a:cs typeface="Arial" charset="0"/>
              </a:rPr>
              <a:t>-D per acre annually.</a:t>
            </a:r>
          </a:p>
          <a:p>
            <a:r>
              <a:rPr lang="en-US" sz="1200" b="1" i="0" kern="1200" dirty="0" smtClean="0">
                <a:solidFill>
                  <a:schemeClr val="tx1"/>
                </a:solidFill>
                <a:latin typeface="+mn-lt"/>
                <a:ea typeface="+mn-ea"/>
                <a:cs typeface="Arial" charset="0"/>
              </a:rPr>
              <a:t>Cost:</a:t>
            </a:r>
            <a:r>
              <a:rPr lang="en-US" sz="1200" b="0" i="0" kern="1200" dirty="0" smtClean="0">
                <a:solidFill>
                  <a:schemeClr val="tx1"/>
                </a:solidFill>
                <a:latin typeface="+mn-lt"/>
                <a:ea typeface="+mn-ea"/>
                <a:cs typeface="Arial" charset="0"/>
              </a:rPr>
              <a:t> At full-scale commercial production, we target costs as low as $1.28/gal </a:t>
            </a:r>
            <a:r>
              <a:rPr lang="en-US" sz="1200" b="0" i="0" kern="1200" dirty="0" err="1" smtClean="0">
                <a:solidFill>
                  <a:schemeClr val="tx1"/>
                </a:solidFill>
                <a:latin typeface="+mn-lt"/>
                <a:ea typeface="+mn-ea"/>
                <a:cs typeface="Arial" charset="0"/>
              </a:rPr>
              <a:t>Sunflow</a:t>
            </a:r>
            <a:r>
              <a:rPr lang="en-US" sz="1200" b="0" i="0" kern="1200" dirty="0" smtClean="0">
                <a:solidFill>
                  <a:schemeClr val="tx1"/>
                </a:solidFill>
                <a:latin typeface="+mn-lt"/>
                <a:ea typeface="+mn-ea"/>
                <a:cs typeface="Arial" charset="0"/>
              </a:rPr>
              <a:t>-E and $50/bbl </a:t>
            </a:r>
            <a:r>
              <a:rPr lang="en-US" sz="1200" b="0" i="0" kern="1200" dirty="0" err="1" smtClean="0">
                <a:solidFill>
                  <a:schemeClr val="tx1"/>
                </a:solidFill>
                <a:latin typeface="+mn-lt"/>
                <a:ea typeface="+mn-ea"/>
                <a:cs typeface="Arial" charset="0"/>
              </a:rPr>
              <a:t>Sunflow</a:t>
            </a:r>
            <a:r>
              <a:rPr lang="en-US" sz="1200" b="0" i="0" kern="1200" dirty="0" smtClean="0">
                <a:solidFill>
                  <a:schemeClr val="tx1"/>
                </a:solidFill>
                <a:latin typeface="+mn-lt"/>
                <a:ea typeface="+mn-ea"/>
                <a:cs typeface="Arial" charset="0"/>
              </a:rPr>
              <a:t>-D, excluding subsidies and including capital costs.</a:t>
            </a:r>
          </a:p>
          <a:p>
            <a:r>
              <a:rPr lang="en-US" sz="1200" b="1" i="0" kern="1200" dirty="0" smtClean="0">
                <a:solidFill>
                  <a:schemeClr val="tx1"/>
                </a:solidFill>
                <a:latin typeface="+mn-lt"/>
                <a:ea typeface="+mn-ea"/>
                <a:cs typeface="Arial" charset="0"/>
              </a:rPr>
              <a:t>Infrastructure readiness:</a:t>
            </a:r>
            <a:r>
              <a:rPr lang="en-US" sz="1200" b="0" i="0" kern="1200" dirty="0" smtClean="0">
                <a:solidFill>
                  <a:schemeClr val="tx1"/>
                </a:solidFill>
                <a:latin typeface="+mn-lt"/>
                <a:ea typeface="+mn-ea"/>
                <a:cs typeface="Arial" charset="0"/>
              </a:rPr>
              <a:t> Our products are inherently compatible with existing fuel infrastructure without chemical processing.</a:t>
            </a:r>
          </a:p>
          <a:p>
            <a:r>
              <a:rPr lang="en-US" sz="1200" b="0" i="0" kern="1200" dirty="0" smtClean="0">
                <a:solidFill>
                  <a:schemeClr val="tx1"/>
                </a:solidFill>
                <a:latin typeface="+mn-lt"/>
                <a:ea typeface="+mn-ea"/>
                <a:cs typeface="Arial" charset="0"/>
              </a:rPr>
              <a:t>Joule </a:t>
            </a:r>
            <a:r>
              <a:rPr lang="en-US" sz="1200" b="0" i="0" kern="1200" dirty="0" err="1" smtClean="0">
                <a:solidFill>
                  <a:schemeClr val="tx1"/>
                </a:solidFill>
                <a:latin typeface="+mn-lt"/>
                <a:ea typeface="+mn-ea"/>
                <a:cs typeface="Arial" charset="0"/>
              </a:rPr>
              <a:t>Sunflow</a:t>
            </a:r>
            <a:r>
              <a:rPr lang="en-US" sz="1200" b="0" i="0" kern="1200" dirty="0" smtClean="0">
                <a:solidFill>
                  <a:schemeClr val="tx1"/>
                </a:solidFill>
                <a:latin typeface="+mn-lt"/>
                <a:ea typeface="+mn-ea"/>
                <a:cs typeface="Arial" charset="0"/>
              </a:rPr>
              <a:t>-E will be commercially available in 2014, with Joule </a:t>
            </a:r>
            <a:r>
              <a:rPr lang="en-US" sz="1200" b="0" i="0" kern="1200" dirty="0" err="1" smtClean="0">
                <a:solidFill>
                  <a:schemeClr val="tx1"/>
                </a:solidFill>
                <a:latin typeface="+mn-lt"/>
                <a:ea typeface="+mn-ea"/>
                <a:cs typeface="Arial" charset="0"/>
              </a:rPr>
              <a:t>Sunflow</a:t>
            </a:r>
            <a:r>
              <a:rPr lang="en-US" sz="1200" b="0" i="0" kern="1200" dirty="0" smtClean="0">
                <a:solidFill>
                  <a:schemeClr val="tx1"/>
                </a:solidFill>
                <a:latin typeface="+mn-lt"/>
                <a:ea typeface="+mn-ea"/>
                <a:cs typeface="Arial" charset="0"/>
              </a:rPr>
              <a:t>-D to follow.</a:t>
            </a:r>
          </a:p>
          <a:p>
            <a:endParaRPr lang="en-US" sz="1200" b="0" i="0" kern="1200" dirty="0" smtClean="0">
              <a:solidFill>
                <a:schemeClr val="tx1"/>
              </a:solidFill>
              <a:latin typeface="+mn-lt"/>
              <a:ea typeface="+mn-ea"/>
              <a:cs typeface="Arial" charset="0"/>
            </a:endParaRPr>
          </a:p>
          <a:p>
            <a:endParaRPr lang="en-US" sz="1200" b="0" i="0" kern="1200" dirty="0" smtClean="0">
              <a:solidFill>
                <a:schemeClr val="tx1"/>
              </a:solidFill>
              <a:latin typeface="+mn-lt"/>
              <a:ea typeface="+mn-ea"/>
              <a:cs typeface="Arial" charset="0"/>
            </a:endParaRPr>
          </a:p>
          <a:p>
            <a:r>
              <a:rPr lang="en-US" sz="1200" b="0" i="0" kern="1200" dirty="0" smtClean="0">
                <a:solidFill>
                  <a:schemeClr val="tx1"/>
                </a:solidFill>
                <a:latin typeface="+mn-lt"/>
                <a:ea typeface="+mn-ea"/>
                <a:cs typeface="Arial" charset="0"/>
              </a:rPr>
              <a:t>A similar example, a way to get to ethanol directly</a:t>
            </a:r>
            <a:r>
              <a:rPr lang="en-US" sz="1200" b="0" i="0" kern="1200" baseline="0" dirty="0" smtClean="0">
                <a:solidFill>
                  <a:schemeClr val="tx1"/>
                </a:solidFill>
                <a:latin typeface="+mn-lt"/>
                <a:ea typeface="+mn-ea"/>
                <a:cs typeface="Arial" charset="0"/>
              </a:rPr>
              <a:t> from algae—</a:t>
            </a:r>
            <a:r>
              <a:rPr lang="en-US" sz="1200" b="0" i="0" kern="1200" baseline="0" dirty="0" err="1" smtClean="0">
                <a:solidFill>
                  <a:schemeClr val="tx1"/>
                </a:solidFill>
                <a:latin typeface="+mn-lt"/>
                <a:ea typeface="+mn-ea"/>
                <a:cs typeface="Arial" charset="0"/>
              </a:rPr>
              <a:t>Algenol</a:t>
            </a:r>
            <a:r>
              <a:rPr lang="en-US" sz="1200" b="0" i="0" kern="1200" baseline="0" dirty="0" smtClean="0">
                <a:solidFill>
                  <a:schemeClr val="tx1"/>
                </a:solidFill>
                <a:latin typeface="+mn-lt"/>
                <a:ea typeface="+mn-ea"/>
                <a:cs typeface="Arial" charset="0"/>
              </a:rPr>
              <a:t>.</a:t>
            </a:r>
            <a:endParaRPr lang="en-US" sz="1200" b="0" i="0" kern="1200" dirty="0" smtClean="0">
              <a:solidFill>
                <a:schemeClr val="tx1"/>
              </a:solidFill>
              <a:latin typeface="+mn-lt"/>
              <a:ea typeface="+mn-ea"/>
              <a:cs typeface="Arial" charset="0"/>
            </a:endParaRPr>
          </a:p>
          <a:p>
            <a:endParaRPr lang="en-US" sz="1200" b="0" i="0" kern="1200" dirty="0">
              <a:solidFill>
                <a:schemeClr val="tx1"/>
              </a:solidFill>
              <a:latin typeface="+mn-lt"/>
              <a:ea typeface="+mn-ea"/>
              <a:cs typeface="Arial" charset="0"/>
            </a:endParaRPr>
          </a:p>
          <a:p>
            <a:r>
              <a:rPr lang="en-US" sz="1200" b="0" i="0" kern="1200" dirty="0" smtClean="0">
                <a:solidFill>
                  <a:schemeClr val="tx1"/>
                </a:solidFill>
                <a:latin typeface="+mn-lt"/>
                <a:ea typeface="+mn-ea"/>
                <a:cs typeface="Arial" charset="0"/>
              </a:rPr>
              <a:t>Direct solar fuel technologies utilize photosynthetic microorganisms to produce liquid fuels and fuel precursors directly from solar energy. In most cases, the microorganisms can work as biocatalysts to continuously produce fuels such as liquid hydrocarbons.</a:t>
            </a:r>
          </a:p>
          <a:p>
            <a:r>
              <a:rPr lang="en-US" sz="1200" b="1" i="0" kern="1200" dirty="0" smtClean="0">
                <a:solidFill>
                  <a:schemeClr val="tx1"/>
                </a:solidFill>
                <a:latin typeface="+mn-lt"/>
                <a:ea typeface="+mn-ea"/>
                <a:cs typeface="Arial" charset="0"/>
              </a:rPr>
              <a:t>Direct Solar Fuels - Projects</a:t>
            </a:r>
          </a:p>
          <a:p>
            <a:r>
              <a:rPr lang="en-US" sz="1200" b="1" i="0" u="none" strike="noStrike" kern="1200" dirty="0" smtClean="0">
                <a:solidFill>
                  <a:schemeClr val="tx1"/>
                </a:solidFill>
                <a:latin typeface="+mn-lt"/>
                <a:ea typeface="+mn-ea"/>
                <a:cs typeface="Arial" charset="0"/>
                <a:hlinkClick r:id="rId5"/>
              </a:rPr>
              <a:t>Arizona State University: Turning Bacteria into Fuel</a:t>
            </a:r>
            <a:endParaRPr lang="en-US" sz="1200" b="0" i="0" kern="1200" dirty="0" smtClean="0">
              <a:solidFill>
                <a:schemeClr val="tx1"/>
              </a:solidFill>
              <a:latin typeface="+mn-lt"/>
              <a:ea typeface="+mn-ea"/>
              <a:cs typeface="Arial" charset="0"/>
            </a:endParaRPr>
          </a:p>
          <a:p>
            <a:r>
              <a:rPr lang="en-US" sz="1200" b="1" i="0" u="none" strike="noStrike" kern="1200" dirty="0" smtClean="0">
                <a:solidFill>
                  <a:schemeClr val="tx1"/>
                </a:solidFill>
                <a:latin typeface="+mn-lt"/>
                <a:ea typeface="+mn-ea"/>
                <a:cs typeface="Arial" charset="0"/>
                <a:hlinkClick r:id="rId6"/>
              </a:rPr>
              <a:t>Iowa State University: A Genetically Tractable </a:t>
            </a:r>
            <a:r>
              <a:rPr lang="en-US" sz="1200" b="1" i="0" u="none" strike="noStrike" kern="1200" dirty="0" err="1" smtClean="0">
                <a:solidFill>
                  <a:schemeClr val="tx1"/>
                </a:solidFill>
                <a:latin typeface="+mn-lt"/>
                <a:ea typeface="+mn-ea"/>
                <a:cs typeface="Arial" charset="0"/>
                <a:hlinkClick r:id="rId6"/>
              </a:rPr>
              <a:t>Microalgal</a:t>
            </a:r>
            <a:r>
              <a:rPr lang="en-US" sz="1200" b="1" i="0" u="none" strike="noStrike" kern="1200" dirty="0" smtClean="0">
                <a:solidFill>
                  <a:schemeClr val="tx1"/>
                </a:solidFill>
                <a:latin typeface="+mn-lt"/>
                <a:ea typeface="+mn-ea"/>
                <a:cs typeface="Arial" charset="0"/>
                <a:hlinkClick r:id="rId6"/>
              </a:rPr>
              <a:t> Platform for Advanced Biofuel Production</a:t>
            </a:r>
            <a:r>
              <a:rPr lang="en-US" sz="1200" b="0" i="0" kern="1200" dirty="0" smtClean="0">
                <a:solidFill>
                  <a:schemeClr val="tx1"/>
                </a:solidFill>
                <a:latin typeface="+mn-lt"/>
                <a:ea typeface="+mn-ea"/>
                <a:cs typeface="Arial" charset="0"/>
              </a:rPr>
              <a:t> </a:t>
            </a:r>
          </a:p>
          <a:p>
            <a:r>
              <a:rPr lang="en-US" sz="1200" b="1" i="0" u="none" strike="noStrike" kern="1200" dirty="0" smtClean="0">
                <a:solidFill>
                  <a:schemeClr val="tx1"/>
                </a:solidFill>
                <a:latin typeface="+mn-lt"/>
                <a:ea typeface="+mn-ea"/>
                <a:cs typeface="Arial" charset="0"/>
                <a:hlinkClick r:id="rId7"/>
              </a:rPr>
              <a:t>Sun </a:t>
            </a:r>
            <a:r>
              <a:rPr lang="en-US" sz="1200" b="1" i="0" u="none" strike="noStrike" kern="1200" dirty="0" err="1" smtClean="0">
                <a:solidFill>
                  <a:schemeClr val="tx1"/>
                </a:solidFill>
                <a:latin typeface="+mn-lt"/>
                <a:ea typeface="+mn-ea"/>
                <a:cs typeface="Arial" charset="0"/>
                <a:hlinkClick r:id="rId7"/>
              </a:rPr>
              <a:t>Catalytix</a:t>
            </a:r>
            <a:r>
              <a:rPr lang="en-US" sz="1200" b="1" i="0" u="none" strike="noStrike" kern="1200" dirty="0" smtClean="0">
                <a:solidFill>
                  <a:schemeClr val="tx1"/>
                </a:solidFill>
                <a:latin typeface="+mn-lt"/>
                <a:ea typeface="+mn-ea"/>
                <a:cs typeface="Arial" charset="0"/>
                <a:hlinkClick r:id="rId7"/>
              </a:rPr>
              <a:t>: Energy from Water and Sunlight</a:t>
            </a:r>
            <a:endParaRPr lang="en-US" sz="1200" b="0" i="0" kern="1200" dirty="0" smtClean="0">
              <a:solidFill>
                <a:schemeClr val="tx1"/>
              </a:solidFill>
              <a:latin typeface="+mn-lt"/>
              <a:ea typeface="+mn-ea"/>
              <a:cs typeface="Arial" charset="0"/>
            </a:endParaRPr>
          </a:p>
          <a:p>
            <a:r>
              <a:rPr lang="en-US" sz="1200" b="1" i="0" u="none" strike="noStrike" kern="1200" dirty="0" smtClean="0">
                <a:solidFill>
                  <a:schemeClr val="tx1"/>
                </a:solidFill>
                <a:latin typeface="+mn-lt"/>
                <a:ea typeface="+mn-ea"/>
                <a:cs typeface="Arial" charset="0"/>
                <a:hlinkClick r:id="rId8"/>
              </a:rPr>
              <a:t>University of Minnesota: Biofuel from Bacteria and Sunlight</a:t>
            </a:r>
            <a:endParaRPr lang="en-US" sz="1200" b="0" i="0" kern="1200" dirty="0" smtClean="0">
              <a:solidFill>
                <a:schemeClr val="tx1"/>
              </a:solidFill>
              <a:latin typeface="+mn-lt"/>
              <a:ea typeface="+mn-ea"/>
              <a:cs typeface="Arial" charset="0"/>
            </a:endParaRPr>
          </a:p>
          <a:p>
            <a:endParaRPr lang="en-US" sz="1200" b="0" i="0" kern="1200" dirty="0" smtClean="0">
              <a:solidFill>
                <a:schemeClr val="tx1"/>
              </a:solidFill>
              <a:latin typeface="+mn-lt"/>
              <a:ea typeface="+mn-ea"/>
              <a:cs typeface="Arial" charset="0"/>
            </a:endParaRPr>
          </a:p>
        </p:txBody>
      </p:sp>
      <p:sp>
        <p:nvSpPr>
          <p:cNvPr id="4" name="Slide Number Placeholder 3"/>
          <p:cNvSpPr>
            <a:spLocks noGrp="1"/>
          </p:cNvSpPr>
          <p:nvPr>
            <p:ph type="sldNum" sz="quarter" idx="5"/>
          </p:nvPr>
        </p:nvSpPr>
        <p:spPr/>
        <p:txBody>
          <a:bodyPr/>
          <a:lstStyle/>
          <a:p>
            <a:pPr>
              <a:defRPr/>
            </a:pPr>
            <a:fld id="{268755A7-4BB5-41C4-AF3E-5D5899D31D54}"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are three parts to making advanced</a:t>
            </a:r>
            <a:r>
              <a:rPr lang="en-US" baseline="0" dirty="0" smtClean="0"/>
              <a:t> biofuels:  feedstock—the stuff that goes into the recipe;  logistics—how do you get the feedstock from where it grows or is produced to the </a:t>
            </a:r>
            <a:r>
              <a:rPr lang="en-US" baseline="0" dirty="0" err="1" smtClean="0"/>
              <a:t>biorefinery</a:t>
            </a:r>
            <a:r>
              <a:rPr lang="en-US" baseline="0" dirty="0" smtClean="0"/>
              <a:t>; and the technology—how do you convert the feedstock into fuels.</a:t>
            </a:r>
          </a:p>
          <a:p>
            <a:pPr eaLnBrk="1" hangingPunct="1">
              <a:spcBef>
                <a:spcPct val="0"/>
              </a:spcBef>
            </a:pPr>
            <a:endParaRPr lang="en-US" baseline="0" dirty="0" smtClean="0"/>
          </a:p>
          <a:p>
            <a:pPr eaLnBrk="1" hangingPunct="1">
              <a:spcBef>
                <a:spcPct val="0"/>
              </a:spcBef>
            </a:pPr>
            <a:r>
              <a:rPr lang="en-US" baseline="0" dirty="0" smtClean="0"/>
              <a:t>For example, how do you release the energy of the sun that has been captured in plants so that it can be productively used to move a car, truck, train or plane?</a:t>
            </a: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39</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Introduction</a:t>
            </a:r>
          </a:p>
          <a:p>
            <a:pPr eaLnBrk="1" hangingPunct="1">
              <a:spcBef>
                <a:spcPct val="0"/>
              </a:spcBef>
            </a:pPr>
            <a:r>
              <a:rPr lang="en-US" dirty="0" smtClean="0"/>
              <a:t>This is what we are going to talk about</a:t>
            </a:r>
          </a:p>
          <a:p>
            <a:pPr eaLnBrk="1" hangingPunct="1">
              <a:spcBef>
                <a:spcPct val="0"/>
              </a:spcBef>
            </a:pPr>
            <a:r>
              <a:rPr lang="en-US" dirty="0" smtClean="0"/>
              <a:t>At the end of the presentation, you should be able to answer these questions.</a:t>
            </a:r>
            <a:r>
              <a:rPr lang="en-US" baseline="0" dirty="0" smtClean="0"/>
              <a:t>  At least a little bit.</a:t>
            </a:r>
          </a:p>
          <a:p>
            <a:pPr eaLnBrk="1" hangingPunct="1">
              <a:spcBef>
                <a:spcPct val="0"/>
              </a:spcBef>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solidFill>
                  <a:srgbClr val="FF0000"/>
                </a:solidFill>
              </a:rPr>
              <a:t>Before we do anything else, “What does the word</a:t>
            </a:r>
            <a:r>
              <a:rPr lang="en-US" b="1" baseline="0" dirty="0" smtClean="0">
                <a:solidFill>
                  <a:srgbClr val="FF0000"/>
                </a:solidFill>
              </a:rPr>
              <a:t> ‘biofuel’ mean to you?  What do you think of when you hear the word ‘biofuel’?”</a:t>
            </a:r>
            <a:endParaRPr lang="en-US" b="1" dirty="0" smtClean="0">
              <a:solidFill>
                <a:srgbClr val="FF0000"/>
              </a:solidFill>
            </a:endParaRPr>
          </a:p>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4</a:t>
            </a:fld>
            <a:endParaRPr lang="en-US">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p:spPr>
      </p:sp>
      <p:sp>
        <p:nvSpPr>
          <p:cNvPr id="216066" name="Rectangle 3"/>
          <p:cNvSpPr>
            <a:spLocks noGrp="1"/>
          </p:cNvSpPr>
          <p:nvPr>
            <p:ph type="body" idx="1"/>
          </p:nvPr>
        </p:nvSpPr>
        <p:spPr bwMode="auto">
          <a:noFill/>
        </p:spPr>
        <p:txBody>
          <a:bodyPr wrap="square" numCol="1" anchor="t" anchorCtr="0" compatLnSpc="1">
            <a:prstTxWarp prst="textNoShape">
              <a:avLst/>
            </a:prstTxWarp>
          </a:bodyPr>
          <a:lstStyle/>
          <a:p>
            <a:r>
              <a:rPr lang="en-US" sz="1200" b="0" i="0" kern="1200" dirty="0" smtClean="0">
                <a:solidFill>
                  <a:schemeClr val="tx1"/>
                </a:solidFill>
                <a:latin typeface="+mn-lt"/>
                <a:ea typeface="+mn-ea"/>
                <a:cs typeface="Arial" charset="0"/>
              </a:rPr>
              <a:t>And construction and startup of new advanced </a:t>
            </a:r>
            <a:r>
              <a:rPr lang="en-US" sz="1200" b="0" i="0" kern="1200" dirty="0" err="1" smtClean="0">
                <a:solidFill>
                  <a:schemeClr val="tx1"/>
                </a:solidFill>
                <a:latin typeface="+mn-lt"/>
                <a:ea typeface="+mn-ea"/>
                <a:cs typeface="Arial" charset="0"/>
              </a:rPr>
              <a:t>biofuel</a:t>
            </a:r>
            <a:r>
              <a:rPr lang="en-US" sz="1200" b="0" i="0" kern="1200" dirty="0" smtClean="0">
                <a:solidFill>
                  <a:schemeClr val="tx1"/>
                </a:solidFill>
                <a:latin typeface="+mn-lt"/>
                <a:ea typeface="+mn-ea"/>
                <a:cs typeface="Arial" charset="0"/>
              </a:rPr>
              <a:t> </a:t>
            </a:r>
            <a:r>
              <a:rPr lang="en-US" sz="1200" b="0" i="0" kern="1200" dirty="0" err="1" smtClean="0">
                <a:solidFill>
                  <a:schemeClr val="tx1"/>
                </a:solidFill>
                <a:latin typeface="+mn-lt"/>
                <a:ea typeface="+mn-ea"/>
                <a:cs typeface="Arial" charset="0"/>
              </a:rPr>
              <a:t>biorefineries</a:t>
            </a:r>
            <a:r>
              <a:rPr lang="en-US" sz="1200" b="0" i="0" kern="1200" dirty="0" smtClean="0">
                <a:solidFill>
                  <a:schemeClr val="tx1"/>
                </a:solidFill>
                <a:latin typeface="+mn-lt"/>
                <a:ea typeface="+mn-ea"/>
                <a:cs typeface="Arial" charset="0"/>
              </a:rPr>
              <a:t> are creating thousands of new jobs, many of them also union jobs, for others in different regions of the country. One new cellulosic </a:t>
            </a:r>
            <a:r>
              <a:rPr lang="en-US" sz="1200" b="0" i="0" kern="1200" dirty="0" err="1" smtClean="0">
                <a:solidFill>
                  <a:schemeClr val="tx1"/>
                </a:solidFill>
                <a:latin typeface="+mn-lt"/>
                <a:ea typeface="+mn-ea"/>
                <a:cs typeface="Arial" charset="0"/>
              </a:rPr>
              <a:t>biorefinery</a:t>
            </a:r>
            <a:r>
              <a:rPr lang="en-US" sz="1200" b="0" i="0" kern="1200" dirty="0" smtClean="0">
                <a:solidFill>
                  <a:schemeClr val="tx1"/>
                </a:solidFill>
                <a:latin typeface="+mn-lt"/>
                <a:ea typeface="+mn-ea"/>
                <a:cs typeface="Arial" charset="0"/>
              </a:rPr>
              <a:t> has had as many as 1,000 workers on site as it nears the start of production this year. </a:t>
            </a:r>
            <a:r>
              <a:rPr lang="en-US" sz="1200" b="0" i="0" kern="1200" smtClean="0">
                <a:solidFill>
                  <a:schemeClr val="tx1"/>
                </a:solidFill>
                <a:latin typeface="+mn-lt"/>
                <a:ea typeface="+mn-ea"/>
                <a:cs typeface="Arial" charset="0"/>
              </a:rPr>
              <a:t>That means welders, boilermakers, pipe fitters and more are finding new jobs. </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Introduction</a:t>
            </a:r>
          </a:p>
          <a:p>
            <a:pPr eaLnBrk="1" hangingPunct="1">
              <a:spcBef>
                <a:spcPct val="0"/>
              </a:spcBef>
            </a:pPr>
            <a:r>
              <a:rPr lang="en-US" dirty="0" smtClean="0"/>
              <a:t>This is what we are going to talk about</a:t>
            </a:r>
          </a:p>
          <a:p>
            <a:pPr eaLnBrk="1" hangingPunct="1">
              <a:spcBef>
                <a:spcPct val="0"/>
              </a:spcBef>
            </a:pPr>
            <a:r>
              <a:rPr lang="en-US" dirty="0" smtClean="0"/>
              <a:t>At the end of the presentation, you should be able to answer these questions.</a:t>
            </a:r>
            <a:r>
              <a:rPr lang="en-US" baseline="0" dirty="0" smtClean="0"/>
              <a:t>  At least a little bit.</a:t>
            </a:r>
          </a:p>
          <a:p>
            <a:pPr eaLnBrk="1" hangingPunct="1">
              <a:spcBef>
                <a:spcPct val="0"/>
              </a:spcBef>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solidFill>
                  <a:srgbClr val="FF0000"/>
                </a:solidFill>
              </a:rPr>
              <a:t>Before we do anything else, “What does the word</a:t>
            </a:r>
            <a:r>
              <a:rPr lang="en-US" b="1" baseline="0" dirty="0" smtClean="0">
                <a:solidFill>
                  <a:srgbClr val="FF0000"/>
                </a:solidFill>
              </a:rPr>
              <a:t> ‘biofuel’ mean to you?  What do you think of when you hear the word ‘biofuel’?”</a:t>
            </a:r>
            <a:endParaRPr lang="en-US" b="1" dirty="0" smtClean="0">
              <a:solidFill>
                <a:srgbClr val="FF0000"/>
              </a:solidFill>
            </a:endParaRPr>
          </a:p>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41</a:t>
            </a:fld>
            <a:endParaRPr lang="en-US">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TextEdit="1"/>
          </p:cNvSpPr>
          <p:nvPr>
            <p:ph type="sldImg"/>
          </p:nvPr>
        </p:nvSpPr>
        <p:spPr bwMode="auto">
          <a:noFill/>
          <a:ln>
            <a:solidFill>
              <a:srgbClr val="000000"/>
            </a:solidFill>
            <a:miter lim="800000"/>
            <a:headEnd/>
            <a:tailEnd/>
          </a:ln>
        </p:spPr>
      </p:sp>
      <p:sp>
        <p:nvSpPr>
          <p:cNvPr id="10957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Why focus on transportation instead of making electrical power?  If our goal is to replace imported</a:t>
            </a:r>
            <a:r>
              <a:rPr lang="en-US" baseline="0" dirty="0" smtClean="0"/>
              <a:t> oil and petroleum-based fossil fuels, then transportation fuel is the way to go.</a:t>
            </a:r>
            <a:endParaRPr lang="en-US" dirty="0" smtClean="0"/>
          </a:p>
          <a:p>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normAutofit fontScale="25000" lnSpcReduction="20000"/>
          </a:bodyPr>
          <a:lstStyle/>
          <a:p>
            <a:r>
              <a:rPr lang="en-US" dirty="0" smtClean="0"/>
              <a:t>We are not just trying to put oil companies</a:t>
            </a:r>
            <a:r>
              <a:rPr lang="en-US" baseline="0" dirty="0" smtClean="0"/>
              <a:t> out of business. In addition to national energy security, the underlying reason for all of this is the crisis we face due to climate change.</a:t>
            </a:r>
          </a:p>
          <a:p>
            <a:endParaRPr lang="en-US" baseline="0" dirty="0" smtClean="0"/>
          </a:p>
          <a:p>
            <a:r>
              <a:rPr lang="en-US" baseline="0" dirty="0" smtClean="0"/>
              <a:t>RFS one was predicated on the idea that the oil companies would transition to become fuel companies; by forcing them to blend </a:t>
            </a:r>
            <a:r>
              <a:rPr lang="en-US" baseline="0" dirty="0" err="1" smtClean="0"/>
              <a:t>renewables</a:t>
            </a:r>
            <a:r>
              <a:rPr lang="en-US" baseline="0" dirty="0" smtClean="0"/>
              <a:t> into their product, some assumed that they would finance the development of these fuel products—diversify into </a:t>
            </a:r>
            <a:r>
              <a:rPr lang="en-US" baseline="0" dirty="0" err="1" smtClean="0"/>
              <a:t>renewables</a:t>
            </a:r>
            <a:r>
              <a:rPr lang="en-US" baseline="0" dirty="0" smtClean="0"/>
              <a:t>.</a:t>
            </a:r>
          </a:p>
          <a:p>
            <a:endParaRPr lang="en-US" baseline="0" dirty="0" smtClean="0"/>
          </a:p>
          <a:p>
            <a:r>
              <a:rPr lang="en-US" baseline="0" dirty="0" smtClean="0"/>
              <a:t>Instead, they fight tooth and nail to preserve their old market as they knew it rather than look to the future; see themselves as “oil men” rather than “fuel providers” or fuel and chemical precursor providers</a:t>
            </a:r>
          </a:p>
          <a:p>
            <a:endParaRPr lang="en-US" baseline="0" dirty="0" smtClean="0"/>
          </a:p>
          <a:p>
            <a:r>
              <a:rPr lang="en-US" baseline="0" dirty="0" smtClean="0"/>
              <a:t>All of the above; should be “all of the above ground”</a:t>
            </a:r>
            <a:endParaRPr lang="en-US" dirty="0" smtClean="0"/>
          </a:p>
          <a:p>
            <a:endParaRPr lang="en-US" dirty="0" smtClean="0"/>
          </a:p>
          <a:p>
            <a:r>
              <a:rPr lang="en-US" dirty="0" smtClean="0"/>
              <a:t>Advanced Biofuels as part of an </a:t>
            </a:r>
            <a:r>
              <a:rPr lang="en-US" b="1" dirty="0" smtClean="0"/>
              <a:t>Energy</a:t>
            </a:r>
            <a:r>
              <a:rPr lang="en-US" b="1" baseline="0" dirty="0" smtClean="0"/>
              <a:t> Security solution.</a:t>
            </a:r>
          </a:p>
          <a:p>
            <a:endParaRPr lang="en-US" baseline="0" dirty="0" smtClean="0"/>
          </a:p>
          <a:p>
            <a:r>
              <a:rPr lang="en-US" baseline="0" dirty="0" smtClean="0"/>
              <a:t>1)  Something as important to everyday life as the power to help you move from place to place.</a:t>
            </a:r>
          </a:p>
          <a:p>
            <a:endParaRPr lang="en-US" baseline="0" dirty="0" smtClean="0"/>
          </a:p>
          <a:p>
            <a:r>
              <a:rPr lang="en-US" baseline="0" dirty="0" smtClean="0"/>
              <a:t>If you put control of that power in the hands of other countries, you become vulnerable.  If those other countries want to make you do something that you don’t want to do, they can just squeeze your supply of oil and make life difficult.</a:t>
            </a:r>
          </a:p>
          <a:p>
            <a:endParaRPr lang="en-US" baseline="0" dirty="0" smtClean="0"/>
          </a:p>
          <a:p>
            <a:r>
              <a:rPr lang="en-US" baseline="0" dirty="0" smtClean="0"/>
              <a:t>For examples, early 1970’s oil embargo lead to lines of cars at gas stations.</a:t>
            </a:r>
          </a:p>
          <a:p>
            <a:r>
              <a:rPr lang="en-US" baseline="0" dirty="0" smtClean="0"/>
              <a:t>In your memory, then lines at gas stations after Hurricane Katrina knocked out a lot of gasoline production and distribution.  That kind of disruption is a vulnerability.  It’s better to make your fuel at home.</a:t>
            </a:r>
          </a:p>
          <a:p>
            <a:endParaRPr lang="en-US" baseline="0" dirty="0" smtClean="0"/>
          </a:p>
          <a:p>
            <a:r>
              <a:rPr lang="en-US" baseline="0" dirty="0" smtClean="0"/>
              <a:t>If we can replace a good portion of that oil that is used for transportation by making our own transportation fuels, we minimize that liability.</a:t>
            </a:r>
          </a:p>
          <a:p>
            <a:endParaRPr lang="en-US" baseline="0" dirty="0" smtClean="0"/>
          </a:p>
          <a:p>
            <a:r>
              <a:rPr lang="en-US" sz="1200" b="1" i="0" kern="1200" dirty="0" smtClean="0">
                <a:solidFill>
                  <a:schemeClr val="tx1"/>
                </a:solidFill>
                <a:latin typeface="+mn-lt"/>
                <a:ea typeface="+mn-ea"/>
                <a:cs typeface="Arial" charset="0"/>
              </a:rPr>
              <a:t>Energy Security</a:t>
            </a:r>
          </a:p>
          <a:p>
            <a:r>
              <a:rPr lang="en-US" sz="1200" b="0" i="0" kern="1200" dirty="0" smtClean="0">
                <a:solidFill>
                  <a:schemeClr val="tx1"/>
                </a:solidFill>
                <a:latin typeface="+mn-lt"/>
                <a:ea typeface="+mn-ea"/>
                <a:cs typeface="Arial" charset="0"/>
              </a:rPr>
              <a:t>About two-thirds of U.S. petroleum demand is in the transportation sector. Approximately half of U.S. petroleum is imported. Depending heavily on foreign petroleum supplies puts the United States at risk for trade deficits, supply disruption, and price changes. The Renewable Fuels Association's </a:t>
            </a:r>
            <a:r>
              <a:rPr lang="en-US" sz="1200" b="0" i="0" u="sng" kern="1200" dirty="0" smtClean="0">
                <a:solidFill>
                  <a:schemeClr val="tx1"/>
                </a:solidFill>
                <a:latin typeface="+mn-lt"/>
                <a:ea typeface="+mn-ea"/>
                <a:cs typeface="Arial" charset="0"/>
                <a:hlinkClick r:id="rId3"/>
              </a:rPr>
              <a:t>2012 Ethanol Industry Outlook</a:t>
            </a:r>
            <a:r>
              <a:rPr lang="en-US" sz="1200" b="0" i="1" u="sng" kern="1200" dirty="0" smtClean="0">
                <a:solidFill>
                  <a:schemeClr val="tx1"/>
                </a:solidFill>
                <a:latin typeface="+mn-lt"/>
                <a:ea typeface="+mn-ea"/>
                <a:cs typeface="Arial" charset="0"/>
                <a:hlinkClick r:id="rId3"/>
              </a:rPr>
              <a:t>(PDF)</a:t>
            </a:r>
            <a:r>
              <a:rPr lang="en-US" sz="1200" b="0" i="0" kern="1200" dirty="0" smtClean="0">
                <a:solidFill>
                  <a:schemeClr val="tx1"/>
                </a:solidFill>
                <a:latin typeface="+mn-lt"/>
                <a:ea typeface="+mn-ea"/>
                <a:cs typeface="Arial" charset="0"/>
              </a:rPr>
              <a:t> calculated that in 2011 the ethanol industry replaced the gasoline produced from more than 485 million barrels of imported oil. Ethanol represents 25% of domestically produced and refined motor fuel for gasoline engines.</a:t>
            </a:r>
          </a:p>
          <a:p>
            <a:r>
              <a:rPr lang="en-US" dirty="0" smtClean="0">
                <a:hlinkClick r:id="rId4"/>
              </a:rPr>
              <a:t>http://www.afdc.energy.gov/fuels/ethanol_benefits.html</a:t>
            </a:r>
            <a:r>
              <a:rPr lang="en-US" dirty="0" smtClean="0"/>
              <a:t>  US DOE Alternative Fuels Data Center</a:t>
            </a:r>
            <a:endParaRPr lang="en-US" baseline="0" dirty="0" smtClean="0"/>
          </a:p>
          <a:p>
            <a:endParaRPr lang="en-US" baseline="0" dirty="0" smtClean="0"/>
          </a:p>
          <a:p>
            <a:r>
              <a:rPr lang="en-US" baseline="0" dirty="0" smtClean="0"/>
              <a:t>POLICY Discussion:  Non-</a:t>
            </a:r>
            <a:r>
              <a:rPr lang="en-US" baseline="0" dirty="0" err="1" smtClean="0"/>
              <a:t>monitizable</a:t>
            </a:r>
            <a:r>
              <a:rPr lang="en-US" baseline="0" dirty="0" smtClean="0"/>
              <a:t> value of trying to first transition from petroleum transportation fuels:  energy security, military flexibility, economic development, climate change mitigation, pollution control.</a:t>
            </a:r>
          </a:p>
          <a:p>
            <a:endParaRPr lang="en-US" baseline="0" dirty="0" smtClean="0"/>
          </a:p>
          <a:p>
            <a:r>
              <a:rPr lang="en-US" baseline="0" dirty="0" smtClean="0"/>
              <a:t>If we were not-policy directed, but rather marketing/financing directed; initial emphasis would have been on plastics, fiber, film.  Greater margins, smaller scale for greater returns.</a:t>
            </a:r>
          </a:p>
          <a:p>
            <a:endParaRPr lang="en-US" baseline="0" dirty="0" smtClean="0"/>
          </a:p>
          <a:p>
            <a:r>
              <a:rPr lang="en-US" baseline="0" dirty="0" smtClean="0"/>
              <a:t>Problem has been that “fuels first” policy was articulated, but insufficiently funded.</a:t>
            </a:r>
          </a:p>
          <a:p>
            <a:endParaRPr lang="en-US" baseline="0" dirty="0" smtClean="0"/>
          </a:p>
          <a:p>
            <a:r>
              <a:rPr lang="en-US" baseline="0" dirty="0" smtClean="0"/>
              <a:t>In 2009:  </a:t>
            </a:r>
            <a:r>
              <a:rPr lang="en-US" sz="1200" kern="1200" baseline="0" dirty="0" smtClean="0">
                <a:solidFill>
                  <a:schemeClr val="tx1"/>
                </a:solidFill>
                <a:latin typeface="+mn-lt"/>
                <a:ea typeface="+mn-ea"/>
                <a:cs typeface="Arial" charset="0"/>
              </a:rPr>
              <a:t>However, the majority of petroleum now extracted—</a:t>
            </a:r>
          </a:p>
          <a:p>
            <a:r>
              <a:rPr lang="en-US" sz="1200" kern="1200" baseline="0" dirty="0" smtClean="0">
                <a:solidFill>
                  <a:schemeClr val="tx1"/>
                </a:solidFill>
                <a:latin typeface="+mn-lt"/>
                <a:ea typeface="+mn-ea"/>
                <a:cs typeface="Arial" charset="0"/>
              </a:rPr>
              <a:t>in the range of 85%—is used to produce fuels. Most of</a:t>
            </a:r>
          </a:p>
          <a:p>
            <a:r>
              <a:rPr lang="en-US" sz="1200" kern="1200" baseline="0" dirty="0" smtClean="0">
                <a:solidFill>
                  <a:schemeClr val="tx1"/>
                </a:solidFill>
                <a:latin typeface="+mn-lt"/>
                <a:ea typeface="+mn-ea"/>
                <a:cs typeface="Arial" charset="0"/>
              </a:rPr>
              <a:t>these are transportation fuels such as gasoline, diesel</a:t>
            </a:r>
          </a:p>
          <a:p>
            <a:r>
              <a:rPr lang="en-US" sz="1200" kern="1200" baseline="0" dirty="0" smtClean="0">
                <a:solidFill>
                  <a:schemeClr val="tx1"/>
                </a:solidFill>
                <a:latin typeface="+mn-lt"/>
                <a:ea typeface="+mn-ea"/>
                <a:cs typeface="Arial" charset="0"/>
              </a:rPr>
              <a:t>fuel, and jet fuel, while some, such as fuel oil, liquefied</a:t>
            </a:r>
          </a:p>
          <a:p>
            <a:r>
              <a:rPr lang="en-US" sz="1200" kern="1200" baseline="0" dirty="0" smtClean="0">
                <a:solidFill>
                  <a:schemeClr val="tx1"/>
                </a:solidFill>
                <a:latin typeface="+mn-lt"/>
                <a:ea typeface="+mn-ea"/>
                <a:cs typeface="Arial" charset="0"/>
              </a:rPr>
              <a:t>petroleum gas, and propane, are used for heating</a:t>
            </a:r>
          </a:p>
          <a:p>
            <a:r>
              <a:rPr lang="en-US" sz="1200" kern="1200" baseline="0" dirty="0" smtClean="0">
                <a:solidFill>
                  <a:schemeClr val="tx1"/>
                </a:solidFill>
                <a:latin typeface="+mn-lt"/>
                <a:ea typeface="+mn-ea"/>
                <a:cs typeface="Arial" charset="0"/>
              </a:rPr>
              <a:t>and power generation. Petroleum accounts for more</a:t>
            </a:r>
          </a:p>
          <a:p>
            <a:r>
              <a:rPr lang="en-US" sz="1200" kern="1200" baseline="0" dirty="0" smtClean="0">
                <a:solidFill>
                  <a:schemeClr val="tx1"/>
                </a:solidFill>
                <a:latin typeface="+mn-lt"/>
                <a:ea typeface="+mn-ea"/>
                <a:cs typeface="Arial" charset="0"/>
              </a:rPr>
              <a:t>than 90% of transportation fuel, but only for 2% of</a:t>
            </a:r>
          </a:p>
          <a:p>
            <a:r>
              <a:rPr lang="en-US" sz="1200" kern="1200" baseline="0" dirty="0" smtClean="0">
                <a:solidFill>
                  <a:schemeClr val="tx1"/>
                </a:solidFill>
                <a:latin typeface="+mn-lt"/>
                <a:ea typeface="+mn-ea"/>
                <a:cs typeface="Arial" charset="0"/>
              </a:rPr>
              <a:t>electricity generation. When refined, a 42-gallon barrel</a:t>
            </a:r>
          </a:p>
          <a:p>
            <a:r>
              <a:rPr lang="en-US" sz="1200" kern="1200" baseline="0" dirty="0" smtClean="0">
                <a:solidFill>
                  <a:schemeClr val="tx1"/>
                </a:solidFill>
                <a:latin typeface="+mn-lt"/>
                <a:ea typeface="+mn-ea"/>
                <a:cs typeface="Arial" charset="0"/>
              </a:rPr>
              <a:t>of crude oil yields about 20 gallons of gasoline, 10</a:t>
            </a:r>
          </a:p>
          <a:p>
            <a:r>
              <a:rPr lang="en-US" sz="1200" kern="1200" baseline="0" dirty="0" smtClean="0">
                <a:solidFill>
                  <a:schemeClr val="tx1"/>
                </a:solidFill>
                <a:latin typeface="+mn-lt"/>
                <a:ea typeface="+mn-ea"/>
                <a:cs typeface="Arial" charset="0"/>
              </a:rPr>
              <a:t>gallons of diesel fuel and heating oil, four gallons of</a:t>
            </a:r>
          </a:p>
          <a:p>
            <a:r>
              <a:rPr lang="en-US" sz="1200" kern="1200" baseline="0" dirty="0" smtClean="0">
                <a:solidFill>
                  <a:schemeClr val="tx1"/>
                </a:solidFill>
                <a:latin typeface="+mn-lt"/>
                <a:ea typeface="+mn-ea"/>
                <a:cs typeface="Arial" charset="0"/>
              </a:rPr>
              <a:t>jet fuel, and smaller amounts of other products.</a:t>
            </a:r>
          </a:p>
          <a:p>
            <a:r>
              <a:rPr lang="en-US" dirty="0" smtClean="0">
                <a:hlinkClick r:id="rId5"/>
              </a:rPr>
              <a:t>http://www.publichealthreports.org/userfiles/124_1/5-19.pdf</a:t>
            </a:r>
            <a:endParaRPr lang="en-US" dirty="0" smtClean="0"/>
          </a:p>
          <a:p>
            <a:endParaRPr lang="en-US" baseline="0" dirty="0" smtClean="0"/>
          </a:p>
          <a:p>
            <a:r>
              <a:rPr lang="en-US" sz="1200" kern="1200" baseline="0" dirty="0" smtClean="0">
                <a:solidFill>
                  <a:schemeClr val="tx1"/>
                </a:solidFill>
                <a:latin typeface="+mn-lt"/>
                <a:ea typeface="+mn-ea"/>
                <a:cs typeface="Arial" charset="0"/>
              </a:rPr>
              <a:t> 5</a:t>
            </a:r>
          </a:p>
          <a:p>
            <a:r>
              <a:rPr lang="en-US" sz="1200" kern="1200" baseline="0" dirty="0" smtClean="0">
                <a:solidFill>
                  <a:schemeClr val="tx1"/>
                </a:solidFill>
                <a:latin typeface="+mn-lt"/>
                <a:ea typeface="+mn-ea"/>
                <a:cs typeface="Arial" charset="0"/>
              </a:rPr>
              <a:t>Energy and Public Health:</a:t>
            </a:r>
          </a:p>
          <a:p>
            <a:r>
              <a:rPr lang="en-US" sz="1200" kern="1200" baseline="0" dirty="0" smtClean="0">
                <a:solidFill>
                  <a:schemeClr val="tx1"/>
                </a:solidFill>
                <a:latin typeface="+mn-lt"/>
                <a:ea typeface="+mn-ea"/>
                <a:cs typeface="Arial" charset="0"/>
              </a:rPr>
              <a:t>The Challenge of Peak Petroleum</a:t>
            </a:r>
          </a:p>
          <a:p>
            <a:r>
              <a:rPr lang="en-US" sz="1200" kern="1200" baseline="0" dirty="0" smtClean="0">
                <a:solidFill>
                  <a:schemeClr val="tx1"/>
                </a:solidFill>
                <a:latin typeface="+mn-lt"/>
                <a:ea typeface="+mn-ea"/>
                <a:cs typeface="Arial" charset="0"/>
              </a:rPr>
              <a:t>Howard </a:t>
            </a:r>
            <a:r>
              <a:rPr lang="en-US" sz="1200" kern="1200" baseline="0" dirty="0" err="1" smtClean="0">
                <a:solidFill>
                  <a:schemeClr val="tx1"/>
                </a:solidFill>
                <a:latin typeface="+mn-lt"/>
                <a:ea typeface="+mn-ea"/>
                <a:cs typeface="Arial" charset="0"/>
              </a:rPr>
              <a:t>Frumkin</a:t>
            </a:r>
            <a:r>
              <a:rPr lang="en-US" sz="1200" kern="1200" baseline="0" dirty="0" smtClean="0">
                <a:solidFill>
                  <a:schemeClr val="tx1"/>
                </a:solidFill>
                <a:latin typeface="+mn-lt"/>
                <a:ea typeface="+mn-ea"/>
                <a:cs typeface="Arial" charset="0"/>
              </a:rPr>
              <a:t>, MD, </a:t>
            </a:r>
            <a:r>
              <a:rPr lang="en-US" sz="1200" kern="1200" baseline="0" dirty="0" err="1" smtClean="0">
                <a:solidFill>
                  <a:schemeClr val="tx1"/>
                </a:solidFill>
                <a:latin typeface="+mn-lt"/>
                <a:ea typeface="+mn-ea"/>
                <a:cs typeface="Arial" charset="0"/>
              </a:rPr>
              <a:t>DrPHa</a:t>
            </a:r>
            <a:endParaRPr lang="en-US" sz="1200" kern="1200" baseline="0" dirty="0" smtClean="0">
              <a:solidFill>
                <a:schemeClr val="tx1"/>
              </a:solidFill>
              <a:latin typeface="+mn-lt"/>
              <a:ea typeface="+mn-ea"/>
              <a:cs typeface="Arial" charset="0"/>
            </a:endParaRPr>
          </a:p>
          <a:p>
            <a:r>
              <a:rPr lang="en-US" sz="1200" kern="1200" baseline="0" dirty="0" smtClean="0">
                <a:solidFill>
                  <a:schemeClr val="tx1"/>
                </a:solidFill>
                <a:latin typeface="+mn-lt"/>
                <a:ea typeface="+mn-ea"/>
                <a:cs typeface="Arial" charset="0"/>
              </a:rPr>
              <a:t>Jeremy Hess, MD, </a:t>
            </a:r>
            <a:r>
              <a:rPr lang="en-US" sz="1200" kern="1200" baseline="0" dirty="0" err="1" smtClean="0">
                <a:solidFill>
                  <a:schemeClr val="tx1"/>
                </a:solidFill>
                <a:latin typeface="+mn-lt"/>
                <a:ea typeface="+mn-ea"/>
                <a:cs typeface="Arial" charset="0"/>
              </a:rPr>
              <a:t>MPHa,b</a:t>
            </a:r>
            <a:endParaRPr lang="en-US" sz="1200" kern="1200" baseline="0" dirty="0" smtClean="0">
              <a:solidFill>
                <a:schemeClr val="tx1"/>
              </a:solidFill>
              <a:latin typeface="+mn-lt"/>
              <a:ea typeface="+mn-ea"/>
              <a:cs typeface="Arial" charset="0"/>
            </a:endParaRPr>
          </a:p>
          <a:p>
            <a:r>
              <a:rPr lang="en-US" sz="1200" kern="1200" baseline="0" dirty="0" smtClean="0">
                <a:solidFill>
                  <a:schemeClr val="tx1"/>
                </a:solidFill>
                <a:latin typeface="+mn-lt"/>
                <a:ea typeface="+mn-ea"/>
                <a:cs typeface="Arial" charset="0"/>
              </a:rPr>
              <a:t>Stephen </a:t>
            </a:r>
            <a:r>
              <a:rPr lang="en-US" sz="1200" kern="1200" baseline="0" dirty="0" err="1" smtClean="0">
                <a:solidFill>
                  <a:schemeClr val="tx1"/>
                </a:solidFill>
                <a:latin typeface="+mn-lt"/>
                <a:ea typeface="+mn-ea"/>
                <a:cs typeface="Arial" charset="0"/>
              </a:rPr>
              <a:t>Vindigni</a:t>
            </a:r>
            <a:r>
              <a:rPr lang="en-US" sz="1200" kern="1200" baseline="0" dirty="0" smtClean="0">
                <a:solidFill>
                  <a:schemeClr val="tx1"/>
                </a:solidFill>
                <a:latin typeface="+mn-lt"/>
                <a:ea typeface="+mn-ea"/>
                <a:cs typeface="Arial" charset="0"/>
              </a:rPr>
              <a:t>, </a:t>
            </a:r>
            <a:r>
              <a:rPr lang="en-US" sz="1200" kern="1200" baseline="0" dirty="0" err="1" smtClean="0">
                <a:solidFill>
                  <a:schemeClr val="tx1"/>
                </a:solidFill>
                <a:latin typeface="+mn-lt"/>
                <a:ea typeface="+mn-ea"/>
                <a:cs typeface="Arial" charset="0"/>
              </a:rPr>
              <a:t>MPHa,b</a:t>
            </a:r>
            <a:endParaRPr lang="en-US" sz="1200" kern="1200" baseline="0" dirty="0" smtClean="0">
              <a:solidFill>
                <a:schemeClr val="tx1"/>
              </a:solidFill>
              <a:latin typeface="+mn-lt"/>
              <a:ea typeface="+mn-ea"/>
              <a:cs typeface="Arial" charset="0"/>
            </a:endParaRPr>
          </a:p>
          <a:p>
            <a:r>
              <a:rPr lang="en-US" sz="1200" kern="1200" baseline="0" dirty="0" err="1" smtClean="0">
                <a:solidFill>
                  <a:schemeClr val="tx1"/>
                </a:solidFill>
                <a:latin typeface="+mn-lt"/>
                <a:ea typeface="+mn-ea"/>
                <a:cs typeface="Arial" charset="0"/>
              </a:rPr>
              <a:t>aNational</a:t>
            </a:r>
            <a:r>
              <a:rPr lang="en-US" sz="1200" kern="1200" baseline="0" dirty="0" smtClean="0">
                <a:solidFill>
                  <a:schemeClr val="tx1"/>
                </a:solidFill>
                <a:latin typeface="+mn-lt"/>
                <a:ea typeface="+mn-ea"/>
                <a:cs typeface="Arial" charset="0"/>
              </a:rPr>
              <a:t> Center for Environmental Health and Agency for Toxic Substances and Disease Registry, Centers for Disease Control and</a:t>
            </a:r>
          </a:p>
          <a:p>
            <a:r>
              <a:rPr lang="en-US" sz="1200" kern="1200" baseline="0" dirty="0" smtClean="0">
                <a:solidFill>
                  <a:schemeClr val="tx1"/>
                </a:solidFill>
                <a:latin typeface="+mn-lt"/>
                <a:ea typeface="+mn-ea"/>
                <a:cs typeface="Arial" charset="0"/>
              </a:rPr>
              <a:t>Prevention, Atlanta, GA</a:t>
            </a:r>
          </a:p>
          <a:p>
            <a:r>
              <a:rPr lang="en-US" sz="1200" kern="1200" baseline="0" dirty="0" err="1" smtClean="0">
                <a:solidFill>
                  <a:schemeClr val="tx1"/>
                </a:solidFill>
                <a:latin typeface="+mn-lt"/>
                <a:ea typeface="+mn-ea"/>
                <a:cs typeface="Arial" charset="0"/>
              </a:rPr>
              <a:t>bEmory</a:t>
            </a:r>
            <a:r>
              <a:rPr lang="en-US" sz="1200" kern="1200" baseline="0" dirty="0" smtClean="0">
                <a:solidFill>
                  <a:schemeClr val="tx1"/>
                </a:solidFill>
                <a:latin typeface="+mn-lt"/>
                <a:ea typeface="+mn-ea"/>
                <a:cs typeface="Arial" charset="0"/>
              </a:rPr>
              <a:t> Medical School, Atlanta, GA</a:t>
            </a:r>
          </a:p>
          <a:p>
            <a:r>
              <a:rPr lang="en-US" sz="1200" kern="1200" baseline="0" dirty="0" smtClean="0">
                <a:solidFill>
                  <a:schemeClr val="tx1"/>
                </a:solidFill>
                <a:latin typeface="+mn-lt"/>
                <a:ea typeface="+mn-ea"/>
                <a:cs typeface="Arial" charset="0"/>
              </a:rPr>
              <a:t>Address correspondence to: Howard </a:t>
            </a:r>
            <a:r>
              <a:rPr lang="en-US" sz="1200" kern="1200" baseline="0" dirty="0" err="1" smtClean="0">
                <a:solidFill>
                  <a:schemeClr val="tx1"/>
                </a:solidFill>
                <a:latin typeface="+mn-lt"/>
                <a:ea typeface="+mn-ea"/>
                <a:cs typeface="Arial" charset="0"/>
              </a:rPr>
              <a:t>Frumkin</a:t>
            </a:r>
            <a:r>
              <a:rPr lang="en-US" sz="1200" kern="1200" baseline="0" dirty="0" smtClean="0">
                <a:solidFill>
                  <a:schemeClr val="tx1"/>
                </a:solidFill>
                <a:latin typeface="+mn-lt"/>
                <a:ea typeface="+mn-ea"/>
                <a:cs typeface="Arial" charset="0"/>
              </a:rPr>
              <a:t>, MD, </a:t>
            </a:r>
            <a:r>
              <a:rPr lang="en-US" sz="1200" kern="1200" baseline="0" dirty="0" err="1" smtClean="0">
                <a:solidFill>
                  <a:schemeClr val="tx1"/>
                </a:solidFill>
                <a:latin typeface="+mn-lt"/>
                <a:ea typeface="+mn-ea"/>
                <a:cs typeface="Arial" charset="0"/>
              </a:rPr>
              <a:t>DrPH</a:t>
            </a:r>
            <a:r>
              <a:rPr lang="en-US" sz="1200" kern="1200" baseline="0" dirty="0" smtClean="0">
                <a:solidFill>
                  <a:schemeClr val="tx1"/>
                </a:solidFill>
                <a:latin typeface="+mn-lt"/>
                <a:ea typeface="+mn-ea"/>
                <a:cs typeface="Arial" charset="0"/>
              </a:rPr>
              <a:t>, National Center for Environmental Health and Agency for Toxic Substances</a:t>
            </a:r>
          </a:p>
          <a:p>
            <a:r>
              <a:rPr lang="en-US" sz="1200" kern="1200" baseline="0" dirty="0" smtClean="0">
                <a:solidFill>
                  <a:schemeClr val="tx1"/>
                </a:solidFill>
                <a:latin typeface="+mn-lt"/>
                <a:ea typeface="+mn-ea"/>
                <a:cs typeface="Arial" charset="0"/>
              </a:rPr>
              <a:t>and Disease Registry, Centers for Disease Control and Prevention, 4770 Buford Hwy., MS F-61, Atlanta, GA 30341-3717; tel. 770-488-0604;</a:t>
            </a:r>
          </a:p>
          <a:p>
            <a:r>
              <a:rPr lang="en-US" sz="1200" kern="1200" baseline="0" dirty="0" smtClean="0">
                <a:solidFill>
                  <a:schemeClr val="tx1"/>
                </a:solidFill>
                <a:latin typeface="+mn-lt"/>
                <a:ea typeface="+mn-ea"/>
                <a:cs typeface="Arial" charset="0"/>
              </a:rPr>
              <a:t>fax 770-488-3385; e-mail &lt;hfrumkin@cdc.gov&gt;.</a:t>
            </a:r>
            <a:endParaRPr lang="en-US" baseline="0" dirty="0" smtClean="0"/>
          </a:p>
          <a:p>
            <a:endParaRPr lang="en-US" dirty="0" smtClean="0"/>
          </a:p>
          <a:p>
            <a:endParaRPr lang="en-US" baseline="0" dirty="0" smtClean="0"/>
          </a:p>
          <a:p>
            <a:r>
              <a:rPr lang="en-US" sz="1200" b="1" kern="1200" dirty="0" smtClean="0">
                <a:solidFill>
                  <a:schemeClr val="tx1"/>
                </a:solidFill>
                <a:latin typeface="+mn-lt"/>
                <a:ea typeface="+mn-ea"/>
                <a:cs typeface="Arial" charset="0"/>
              </a:rPr>
              <a:t>Consumption and Disposition</a:t>
            </a:r>
          </a:p>
          <a:p>
            <a:pPr fontAlgn="t"/>
            <a:r>
              <a:rPr lang="en-US" sz="1200" b="0" i="0" u="none" strike="noStrike" kern="1200" dirty="0" smtClean="0">
                <a:solidFill>
                  <a:schemeClr val="tx1"/>
                </a:solidFill>
                <a:latin typeface="+mn-lt"/>
                <a:ea typeface="+mn-ea"/>
                <a:cs typeface="Arial" charset="0"/>
                <a:hlinkClick r:id="rId6"/>
              </a:rPr>
              <a:t>U.S. Petroleum Consumption</a:t>
            </a:r>
            <a:r>
              <a:rPr lang="en-US" sz="1200" b="0" i="0" kern="1200" dirty="0" smtClean="0">
                <a:solidFill>
                  <a:schemeClr val="tx1"/>
                </a:solidFill>
                <a:latin typeface="+mn-lt"/>
                <a:ea typeface="+mn-ea"/>
                <a:cs typeface="Arial" charset="0"/>
              </a:rPr>
              <a:t>18,835,000 barrels/day</a:t>
            </a:r>
          </a:p>
          <a:p>
            <a:pPr fontAlgn="t"/>
            <a:r>
              <a:rPr lang="en-US" sz="1200" b="0" i="0" u="none" strike="noStrike" kern="1200" dirty="0" smtClean="0">
                <a:solidFill>
                  <a:schemeClr val="tx1"/>
                </a:solidFill>
                <a:latin typeface="+mn-lt"/>
                <a:ea typeface="+mn-ea"/>
                <a:cs typeface="Arial" charset="0"/>
                <a:hlinkClick r:id="rId6"/>
              </a:rPr>
              <a:t>U.S. Motor Gasoline Consumption</a:t>
            </a:r>
            <a:r>
              <a:rPr lang="en-US" sz="1200" b="0" i="0" kern="1200" dirty="0" smtClean="0">
                <a:solidFill>
                  <a:schemeClr val="tx1"/>
                </a:solidFill>
                <a:latin typeface="+mn-lt"/>
                <a:ea typeface="+mn-ea"/>
                <a:cs typeface="Arial" charset="0"/>
              </a:rPr>
              <a:t>8,736,000 barrels/day (377 million gallons/day)</a:t>
            </a:r>
          </a:p>
          <a:p>
            <a:pPr fontAlgn="t"/>
            <a:r>
              <a:rPr lang="en-US" sz="1200" b="0" i="0" u="none" strike="noStrike" kern="1200" dirty="0" smtClean="0">
                <a:solidFill>
                  <a:schemeClr val="tx1"/>
                </a:solidFill>
                <a:latin typeface="+mn-lt"/>
                <a:ea typeface="+mn-ea"/>
                <a:cs typeface="Arial" charset="0"/>
                <a:hlinkClick r:id="rId7"/>
              </a:rPr>
              <a:t>Share of U.S. Oil Consumption for Transportation</a:t>
            </a:r>
            <a:r>
              <a:rPr lang="en-US" sz="1200" b="0" i="0" kern="1200" dirty="0" smtClean="0">
                <a:solidFill>
                  <a:schemeClr val="tx1"/>
                </a:solidFill>
                <a:latin typeface="+mn-lt"/>
                <a:ea typeface="+mn-ea"/>
                <a:cs typeface="Arial" charset="0"/>
              </a:rPr>
              <a:t>71% (2011)</a:t>
            </a:r>
          </a:p>
          <a:p>
            <a:pPr fontAlgn="t"/>
            <a:r>
              <a:rPr lang="en-US" sz="1200" b="0" i="0" u="none" strike="noStrike" kern="1200" dirty="0" smtClean="0">
                <a:solidFill>
                  <a:schemeClr val="tx1"/>
                </a:solidFill>
                <a:latin typeface="+mn-lt"/>
                <a:ea typeface="+mn-ea"/>
                <a:cs typeface="Arial" charset="0"/>
                <a:hlinkClick r:id="rId8"/>
              </a:rPr>
              <a:t>U.S. Total Petroleum Exports</a:t>
            </a:r>
            <a:r>
              <a:rPr lang="en-US" sz="1200" b="0" i="0" kern="1200" dirty="0" smtClean="0">
                <a:solidFill>
                  <a:schemeClr val="tx1"/>
                </a:solidFill>
                <a:latin typeface="+mn-lt"/>
                <a:ea typeface="+mn-ea"/>
                <a:cs typeface="Arial" charset="0"/>
              </a:rPr>
              <a:t>2,924,000 barrels/day</a:t>
            </a:r>
          </a:p>
          <a:p>
            <a:endParaRPr lang="en-US" baseline="0" dirty="0" smtClean="0"/>
          </a:p>
          <a:p>
            <a:r>
              <a:rPr lang="en-US" dirty="0" smtClean="0">
                <a:hlinkClick r:id="rId9"/>
              </a:rPr>
              <a:t>http://www.eia.gov/energyexplained/index.cfm?page=oil_home#tab2</a:t>
            </a:r>
            <a:endParaRPr lang="en-US" dirty="0" smtClean="0"/>
          </a:p>
          <a:p>
            <a:endParaRPr lang="en-US" dirty="0" smtClean="0"/>
          </a:p>
          <a:p>
            <a:r>
              <a:rPr lang="en-US" sz="1200" b="0" i="0" kern="1200" dirty="0" smtClean="0">
                <a:solidFill>
                  <a:schemeClr val="tx1"/>
                </a:solidFill>
                <a:latin typeface="+mn-lt"/>
                <a:ea typeface="+mn-ea"/>
                <a:cs typeface="Arial" charset="0"/>
              </a:rPr>
              <a:t>With the turmoil in the Middle East, it is more important than ever that, because the U.S. produced 13.9 billion gallons of ethanol last year, we used 485 million fewer barrels of imported oil. That is roughly equivalent to 13 percent of total U.S. crude oil imports, saving the American economy $49.7 billion. Without the RFS—and without ethanol production—the U.S. would have imported 52 percent of its oil last year. With the RFS—and with oil imports at 45 percent, their lowest level since 1996—the U.S. is less dependent on unstable or unfriendly regimes. </a:t>
            </a:r>
            <a:r>
              <a:rPr lang="en-US" dirty="0" smtClean="0">
                <a:hlinkClick r:id="rId10"/>
              </a:rPr>
              <a:t>http://www.ethanolproducer.com/articles/9185/the-rfs-itundefineds-not-broke-donundefinedt-fix-it</a:t>
            </a:r>
            <a:endParaRPr lang="en-US" dirty="0" smtClean="0"/>
          </a:p>
          <a:p>
            <a:endParaRPr lang="en-US" dirty="0" smtClean="0"/>
          </a:p>
          <a:p>
            <a:r>
              <a:rPr lang="en-US" dirty="0" smtClean="0"/>
              <a:t>On the other hand:</a:t>
            </a:r>
          </a:p>
          <a:p>
            <a:pPr fontAlgn="base"/>
            <a:r>
              <a:rPr lang="en-US" sz="1200" b="0" i="0" kern="1200" dirty="0" smtClean="0">
                <a:solidFill>
                  <a:schemeClr val="tx1"/>
                </a:solidFill>
                <a:latin typeface="+mn-lt"/>
                <a:ea typeface="+mn-ea"/>
                <a:cs typeface="Arial" charset="0"/>
              </a:rPr>
              <a:t>Why opt look at the power of zoning. In the Digest we have written about strategic feedstock reserves. Why? Because without reserves and zoning, who is going to make $2 food or $3 fuel when one can make $7 chemicals, $12 </a:t>
            </a:r>
            <a:r>
              <a:rPr lang="en-US" sz="1200" b="0" i="0" kern="1200" dirty="0" err="1" smtClean="0">
                <a:solidFill>
                  <a:schemeClr val="tx1"/>
                </a:solidFill>
                <a:latin typeface="+mn-lt"/>
                <a:ea typeface="+mn-ea"/>
                <a:cs typeface="Arial" charset="0"/>
              </a:rPr>
              <a:t>nutraceuticals</a:t>
            </a:r>
            <a:r>
              <a:rPr lang="en-US" sz="1200" b="0" i="0" kern="1200" dirty="0" smtClean="0">
                <a:solidFill>
                  <a:schemeClr val="tx1"/>
                </a:solidFill>
                <a:latin typeface="+mn-lt"/>
                <a:ea typeface="+mn-ea"/>
                <a:cs typeface="Arial" charset="0"/>
              </a:rPr>
              <a:t>, or convert land for even more to parking lots. It is inevitable that the market will embrace the higher-value opportunities — and these markets are so titanic that it is not as easy as you think to saturate them and move down the cost curve to other products. You can build an awful lot of </a:t>
            </a:r>
            <a:r>
              <a:rPr lang="en-US" sz="1200" b="0" i="0" kern="1200" dirty="0" err="1" smtClean="0">
                <a:solidFill>
                  <a:schemeClr val="tx1"/>
                </a:solidFill>
                <a:latin typeface="+mn-lt"/>
                <a:ea typeface="+mn-ea"/>
                <a:cs typeface="Arial" charset="0"/>
              </a:rPr>
              <a:t>biorefineries</a:t>
            </a:r>
            <a:r>
              <a:rPr lang="en-US" sz="1200" b="0" i="0" kern="1200" dirty="0" smtClean="0">
                <a:solidFill>
                  <a:schemeClr val="tx1"/>
                </a:solidFill>
                <a:latin typeface="+mn-lt"/>
                <a:ea typeface="+mn-ea"/>
                <a:cs typeface="Arial" charset="0"/>
              </a:rPr>
              <a:t> before you have run out of markets for </a:t>
            </a:r>
            <a:r>
              <a:rPr lang="en-US" sz="1200" b="0" i="0" kern="1200" dirty="0" err="1" smtClean="0">
                <a:solidFill>
                  <a:schemeClr val="tx1"/>
                </a:solidFill>
                <a:latin typeface="+mn-lt"/>
                <a:ea typeface="+mn-ea"/>
                <a:cs typeface="Arial" charset="0"/>
              </a:rPr>
              <a:t>adipic</a:t>
            </a:r>
            <a:r>
              <a:rPr lang="en-US" sz="1200" b="0" i="0" kern="1200" dirty="0" smtClean="0">
                <a:solidFill>
                  <a:schemeClr val="tx1"/>
                </a:solidFill>
                <a:latin typeface="+mn-lt"/>
                <a:ea typeface="+mn-ea"/>
                <a:cs typeface="Arial" charset="0"/>
              </a:rPr>
              <a:t> acid, or ethylene.</a:t>
            </a:r>
          </a:p>
          <a:p>
            <a:pPr fontAlgn="base"/>
            <a:r>
              <a:rPr lang="en-US" sz="1200" b="0" i="0" kern="1200" dirty="0" smtClean="0">
                <a:solidFill>
                  <a:schemeClr val="tx1"/>
                </a:solidFill>
                <a:latin typeface="+mn-lt"/>
                <a:ea typeface="+mn-ea"/>
                <a:cs typeface="Arial" charset="0"/>
              </a:rPr>
              <a:t>…Regulate feedstock as the spectrum of scarce bandwidth that it is — and there will be feedstock for all products demanded by the market, and at fair prices.  </a:t>
            </a:r>
            <a:r>
              <a:rPr lang="en-US" sz="1200" b="0" i="0" u="none" strike="noStrike" kern="1200" dirty="0" smtClean="0">
                <a:solidFill>
                  <a:schemeClr val="tx1"/>
                </a:solidFill>
                <a:latin typeface="+mn-lt"/>
                <a:ea typeface="+mn-ea"/>
                <a:cs typeface="Arial" charset="0"/>
                <a:hlinkClick r:id="rId11"/>
              </a:rPr>
              <a:t>READ MORE</a:t>
            </a:r>
            <a:endParaRPr lang="en-US" sz="1200" b="0" i="0" kern="1200" dirty="0" smtClean="0">
              <a:solidFill>
                <a:schemeClr val="tx1"/>
              </a:solidFill>
              <a:latin typeface="+mn-lt"/>
              <a:ea typeface="+mn-ea"/>
              <a:cs typeface="Arial" charset="0"/>
            </a:endParaRPr>
          </a:p>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xfrm>
            <a:off x="1223963" y="673100"/>
            <a:ext cx="4713287" cy="3535363"/>
          </a:xfrm>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a:t>
            </a:r>
            <a:r>
              <a:rPr lang="en-US" baseline="0" dirty="0" smtClean="0"/>
              <a:t> is a diagram of how production of oil has peaked in the US, while our need for petroleum fuels has increased, so we have to import oil that we can’t produce ourselves.   This same dynamic of oil fields being used up is going on around the world.  They don’t replenish, are not renewable.  When the oil is gone, the well doesn’t grow more.</a:t>
            </a:r>
            <a:endParaRPr lang="en-US" dirty="0" smtClean="0"/>
          </a:p>
        </p:txBody>
      </p:sp>
      <p:sp>
        <p:nvSpPr>
          <p:cNvPr id="4" name="Slide Number Placeholder 3"/>
          <p:cNvSpPr>
            <a:spLocks noGrp="1"/>
          </p:cNvSpPr>
          <p:nvPr>
            <p:ph type="sldNum" sz="quarter" idx="5"/>
          </p:nvPr>
        </p:nvSpPr>
        <p:spPr/>
        <p:txBody>
          <a:bodyPr/>
          <a:lstStyle/>
          <a:p>
            <a:pPr>
              <a:defRPr/>
            </a:pPr>
            <a:fld id="{268755A7-4BB5-41C4-AF3E-5D5899D31D54}"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TextEdit="1"/>
          </p:cNvSpPr>
          <p:nvPr>
            <p:ph type="sldImg"/>
          </p:nvPr>
        </p:nvSpPr>
        <p:spPr bwMode="auto">
          <a:noFill/>
          <a:ln>
            <a:solidFill>
              <a:srgbClr val="000000"/>
            </a:solidFill>
            <a:miter lim="800000"/>
            <a:headEnd/>
            <a:tailEnd/>
          </a:ln>
        </p:spPr>
      </p:sp>
      <p:sp>
        <p:nvSpPr>
          <p:cNvPr id="109570" name="Rectangle 3"/>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baseline="0" dirty="0" smtClean="0"/>
              <a:t>2) This oil is fossil fuel.  It will run out some day.  Before it runs out, it becomes very difficult, dangerous and expensive to find and to extract.</a:t>
            </a:r>
          </a:p>
          <a:p>
            <a:r>
              <a:rPr lang="en-US" baseline="0" dirty="0" smtClean="0"/>
              <a:t>	Remember the oil spill in the Gulf of Mexico in 2010—drilling for oil very, very deep wells</a:t>
            </a:r>
          </a:p>
          <a:p>
            <a:r>
              <a:rPr lang="en-US" baseline="0" dirty="0" smtClean="0"/>
              <a:t>	Also the tar sands in Canada</a:t>
            </a:r>
          </a:p>
          <a:p>
            <a:r>
              <a:rPr lang="en-US" sz="1200" b="0" i="0" kern="1200" dirty="0" smtClean="0">
                <a:solidFill>
                  <a:schemeClr val="tx1"/>
                </a:solidFill>
                <a:latin typeface="+mn-lt"/>
                <a:ea typeface="+mn-ea"/>
                <a:cs typeface="Arial" charset="0"/>
              </a:rPr>
              <a:t>In Canada’s boreal forests, there are almost 3000 square miles of mineable oil sands. Getting to the oil sands means removing the forests. It means that large scale, heavy equipment moves into the landscape, removing the plants, impacting animal populations, and damaging soil, water and air. Shifting Sands documents the work in the oil sands with photos of the oil sands landscapes during and after this process. Some consider this to be a cost of oil production. Others consider this to be an environmental disaster.</a:t>
            </a:r>
          </a:p>
          <a:p>
            <a:r>
              <a:rPr lang="en-US" dirty="0" smtClean="0">
                <a:hlinkClick r:id="rId3"/>
              </a:rPr>
              <a:t>http://www.decodedscience.com/the-tar-sands-fueling-controversy/4981</a:t>
            </a:r>
            <a:r>
              <a:rPr lang="en-US" dirty="0" smtClean="0"/>
              <a:t>    by </a:t>
            </a:r>
            <a:r>
              <a:rPr lang="en-US" sz="1200" b="0" i="0" kern="1200" dirty="0" smtClean="0">
                <a:solidFill>
                  <a:schemeClr val="tx1"/>
                </a:solidFill>
                <a:latin typeface="+mn-lt"/>
                <a:ea typeface="+mn-ea"/>
                <a:cs typeface="Arial" charset="0"/>
              </a:rPr>
              <a:t>Tricia Edgar is a science writer and educator from the beautiful, wet Pacific Northwest. She has a Master’s degree in Environmental Management.</a:t>
            </a:r>
          </a:p>
          <a:p>
            <a:endParaRPr lang="en-US" sz="1200" b="0" i="0" kern="1200" dirty="0" smtClean="0">
              <a:solidFill>
                <a:schemeClr val="tx1"/>
              </a:solidFill>
              <a:latin typeface="+mn-lt"/>
              <a:ea typeface="+mn-ea"/>
              <a:cs typeface="Arial" charset="0"/>
            </a:endParaRPr>
          </a:p>
          <a:p>
            <a:r>
              <a:rPr lang="en-US" sz="1200" b="0" i="0" kern="1200" dirty="0" smtClean="0">
                <a:solidFill>
                  <a:schemeClr val="tx1"/>
                </a:solidFill>
                <a:latin typeface="+mn-lt"/>
                <a:ea typeface="+mn-ea"/>
                <a:cs typeface="Arial" charset="0"/>
              </a:rPr>
              <a:t>Map:  </a:t>
            </a:r>
            <a:r>
              <a:rPr lang="en-US" dirty="0" smtClean="0">
                <a:hlinkClick r:id="rId4"/>
              </a:rPr>
              <a:t>http://www.google.com/imgres?hl=en&amp;sa=X&amp;biw=1280&amp;bih=685&amp;tbm=isch&amp;prmd=imvns&amp;tbnid=YeF5QzLiRLZv9M:&amp;imgrefurl=http://earthobservatory.nasa.gov/Study/BorealThreshold/&amp;docid=omIRY8y0hG362M&amp;imgurl=http://earthobservatory.nasa.gov/Features/BorealThreshold/Images/boreal_forest_map.gif&amp;w=428&amp;h=370&amp;ei=CkO0TrbAJM-CsgKimNnmAw&amp;zoom=1&amp;iact=hc&amp;vpx=607&amp;vpy=226&amp;dur=11401&amp;hovh=209&amp;hovw=241&amp;tx=103&amp;ty=113&amp;sig=117376384788423915804&amp;page=1&amp;tbnh=141&amp;tbnw=163&amp;start=0&amp;ndsp=18&amp;ved=1t:429,r:8,s:0</a:t>
            </a:r>
            <a:endParaRPr lang="en-US" dirty="0" smtClean="0"/>
          </a:p>
          <a:p>
            <a:endParaRPr lang="en-US" dirty="0" smtClean="0"/>
          </a:p>
          <a:p>
            <a:r>
              <a:rPr lang="en-US" dirty="0" smtClean="0">
                <a:hlinkClick r:id="rId5"/>
              </a:rPr>
              <a:t>http://www.platts.com/RSSFeedDetailedNews/RSSFeed/Oil/8662080?WT.mc_id=&amp;WT.tsrc=Eloqua</a:t>
            </a:r>
            <a:endParaRPr lang="en-US" dirty="0" smtClean="0"/>
          </a:p>
          <a:p>
            <a:r>
              <a:rPr lang="en-US" sz="1200" b="0" i="0" kern="1200" dirty="0" smtClean="0">
                <a:solidFill>
                  <a:schemeClr val="tx1"/>
                </a:solidFill>
                <a:latin typeface="+mn-lt"/>
                <a:ea typeface="+mn-ea"/>
                <a:cs typeface="Arial" charset="0"/>
              </a:rPr>
              <a:t>"The challenge for producers such as the UAE is to continue producing oil and gas from existing reservoirs while, at the same time, developing new opportunities," he said. "It is no secret that the days of easy oil are coming to an end. Increasingly we are being forced to go down the route of enhanced oil recovery and developing ultra sour oil and gas from complex reservoirs." </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Arial" charset="0"/>
              </a:rPr>
              <a:t>These challenges had turned the oil-rich region to become a center for development of new technologies and innovation, </a:t>
            </a:r>
            <a:r>
              <a:rPr lang="en-US" sz="1200" b="0" i="0" kern="1200" dirty="0" err="1" smtClean="0">
                <a:solidFill>
                  <a:schemeClr val="tx1"/>
                </a:solidFill>
                <a:latin typeface="+mn-lt"/>
                <a:ea typeface="+mn-ea"/>
                <a:cs typeface="Arial" charset="0"/>
              </a:rPr>
              <a:t>Hamli</a:t>
            </a:r>
            <a:r>
              <a:rPr lang="en-US" sz="1200" b="0" i="0" kern="1200" dirty="0" smtClean="0">
                <a:solidFill>
                  <a:schemeClr val="tx1"/>
                </a:solidFill>
                <a:latin typeface="+mn-lt"/>
                <a:ea typeface="+mn-ea"/>
                <a:cs typeface="Arial" charset="0"/>
              </a:rPr>
              <a:t> said, referring to the UAE's expansion into renewable energy and its decision to build the zero-carbon </a:t>
            </a:r>
            <a:r>
              <a:rPr lang="en-US" sz="1200" b="0" i="0" kern="1200" dirty="0" err="1" smtClean="0">
                <a:solidFill>
                  <a:schemeClr val="tx1"/>
                </a:solidFill>
                <a:latin typeface="+mn-lt"/>
                <a:ea typeface="+mn-ea"/>
                <a:cs typeface="Arial" charset="0"/>
              </a:rPr>
              <a:t>Masdar</a:t>
            </a:r>
            <a:r>
              <a:rPr lang="en-US" sz="1200" b="0" i="0" kern="1200" dirty="0" smtClean="0">
                <a:solidFill>
                  <a:schemeClr val="tx1"/>
                </a:solidFill>
                <a:latin typeface="+mn-lt"/>
                <a:ea typeface="+mn-ea"/>
                <a:cs typeface="Arial" charset="0"/>
              </a:rPr>
              <a:t> City in Abu Dhabi.</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Arial" charset="0"/>
              </a:rPr>
              <a:t>"Our commitment to widening our domestic energy mix and promoting renewable energy does not mean that we have turned our backs to the oil industry," </a:t>
            </a:r>
            <a:r>
              <a:rPr lang="en-US" sz="1200" b="0" i="0" kern="1200" dirty="0" err="1" smtClean="0">
                <a:solidFill>
                  <a:schemeClr val="tx1"/>
                </a:solidFill>
                <a:latin typeface="+mn-lt"/>
                <a:ea typeface="+mn-ea"/>
                <a:cs typeface="Arial" charset="0"/>
              </a:rPr>
              <a:t>Hamli</a:t>
            </a:r>
            <a:r>
              <a:rPr lang="en-US" sz="1200" b="0" i="0" kern="1200" dirty="0" smtClean="0">
                <a:solidFill>
                  <a:schemeClr val="tx1"/>
                </a:solidFill>
                <a:latin typeface="+mn-lt"/>
                <a:ea typeface="+mn-ea"/>
                <a:cs typeface="Arial" charset="0"/>
              </a:rPr>
              <a:t> said.</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Arial" charset="0"/>
              </a:rPr>
              <a:t>"Our growing population and fast-moving industrial developments have forced us to choose between continuing burning fossil fuels which would otherwise be exported and finding complementary energy solutions for use at home. We realized that by widening our domestic fuel mix, we could release more hydrocarbons for export," he added.</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Arial" charset="0"/>
              </a:rPr>
              <a:t>The UAE has set a target of switching to nuclear power for 25% of its power generation requirements, </a:t>
            </a:r>
            <a:r>
              <a:rPr lang="en-US" sz="1200" b="0" i="0" kern="1200" dirty="0" err="1" smtClean="0">
                <a:solidFill>
                  <a:schemeClr val="tx1"/>
                </a:solidFill>
                <a:latin typeface="+mn-lt"/>
                <a:ea typeface="+mn-ea"/>
                <a:cs typeface="Arial" charset="0"/>
              </a:rPr>
              <a:t>Hamli</a:t>
            </a:r>
            <a:r>
              <a:rPr lang="en-US" sz="1200" b="0" i="0" kern="1200" dirty="0" smtClean="0">
                <a:solidFill>
                  <a:schemeClr val="tx1"/>
                </a:solidFill>
                <a:latin typeface="+mn-lt"/>
                <a:ea typeface="+mn-ea"/>
                <a:cs typeface="Arial" charset="0"/>
              </a:rPr>
              <a:t> said, adding that national peak demand for electricity was set to more than double by 2020 while demand for other forms of energy is growing.</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Arial" charset="0"/>
              </a:rPr>
              <a:t>The UAE expects to have its first nuclear power station commissioned in 2017 while at the same time developing solar energy. Abu Dhabi has set a target of generating 7% of its energy needs from renewable sources including solar.</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Arial" charset="0"/>
              </a:rPr>
              <a:t>"We believe that the best way of securing a sustainable economic future in a carbon constrained world is to develop a balanced portfolio of clean energy sources in which nuclear, renewable energy, oil and natural gas all have a role to play," </a:t>
            </a:r>
            <a:r>
              <a:rPr lang="en-US" sz="1200" b="0" i="0" kern="1200" dirty="0" err="1" smtClean="0">
                <a:solidFill>
                  <a:schemeClr val="tx1"/>
                </a:solidFill>
                <a:latin typeface="+mn-lt"/>
                <a:ea typeface="+mn-ea"/>
                <a:cs typeface="Arial" charset="0"/>
              </a:rPr>
              <a:t>Hamli</a:t>
            </a:r>
            <a:r>
              <a:rPr lang="en-US" sz="1200" b="0" i="0" kern="1200" smtClean="0">
                <a:solidFill>
                  <a:schemeClr val="tx1"/>
                </a:solidFill>
                <a:latin typeface="+mn-lt"/>
                <a:ea typeface="+mn-ea"/>
                <a:cs typeface="Arial" charset="0"/>
              </a:rPr>
              <a:t> said.</a:t>
            </a:r>
            <a:r>
              <a:rPr lang="en-US" smtClean="0"/>
              <a:t/>
            </a:r>
            <a:br>
              <a:rPr lang="en-US" smtClean="0"/>
            </a:b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TextEdit="1"/>
          </p:cNvSpPr>
          <p:nvPr>
            <p:ph type="sldImg"/>
          </p:nvPr>
        </p:nvSpPr>
        <p:spPr bwMode="auto">
          <a:noFill/>
          <a:ln>
            <a:solidFill>
              <a:srgbClr val="000000"/>
            </a:solidFill>
            <a:miter lim="800000"/>
            <a:headEnd/>
            <a:tailEnd/>
          </a:ln>
        </p:spPr>
      </p:sp>
      <p:sp>
        <p:nvSpPr>
          <p:cNvPr id="109570" name="Rectangle 3"/>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2) This oil is fossil fuel.  It will run out some day.  Before it runs out, it becomes very difficult, dangerous and expensive to find and to extract.</a:t>
            </a:r>
          </a:p>
          <a:p>
            <a:r>
              <a:rPr lang="en-US" baseline="0" dirty="0" smtClean="0"/>
              <a:t>	Remember the oil spill in the Gulf of Mexico in 2010—drilling for oil very, very deep wells</a:t>
            </a:r>
          </a:p>
          <a:p>
            <a:r>
              <a:rPr lang="en-US" baseline="0" dirty="0" smtClean="0"/>
              <a:t>	Also the tar sands in Canada</a:t>
            </a:r>
          </a:p>
          <a:p>
            <a:r>
              <a:rPr lang="en-US" sz="1200" b="0" i="0" kern="1200" dirty="0" smtClean="0">
                <a:solidFill>
                  <a:schemeClr val="tx1"/>
                </a:solidFill>
                <a:latin typeface="+mn-lt"/>
                <a:ea typeface="+mn-ea"/>
                <a:cs typeface="Arial" charset="0"/>
              </a:rPr>
              <a:t>In Canada’s boreal forests, there are almost 3000 square miles of mineable oil sands. Getting to the oil sands means removing the forests. It means that large scale, heavy equipment moves into the landscape, removing the plants, impacting animal populations, and damaging soil, water and air. Shifting Sands documents the work in the oil sands with photos of the oil sands landscapes during and after this process. Some consider this to be a cost of oil production. Others consider this to be an environmental disaster.</a:t>
            </a:r>
          </a:p>
          <a:p>
            <a:r>
              <a:rPr lang="en-US" dirty="0" smtClean="0">
                <a:hlinkClick r:id="rId3"/>
              </a:rPr>
              <a:t>http://www.decodedscience.com/the-tar-sands-fueling-controversy/4981</a:t>
            </a:r>
            <a:r>
              <a:rPr lang="en-US" dirty="0" smtClean="0"/>
              <a:t>    by </a:t>
            </a:r>
            <a:r>
              <a:rPr lang="en-US" sz="1200" b="0" i="0" kern="1200" dirty="0" smtClean="0">
                <a:solidFill>
                  <a:schemeClr val="tx1"/>
                </a:solidFill>
                <a:latin typeface="+mn-lt"/>
                <a:ea typeface="+mn-ea"/>
                <a:cs typeface="Arial" charset="0"/>
              </a:rPr>
              <a:t>Tricia Edgar is a science writer and educator from the beautiful, wet Pacific Northwest. She has a Master’s degree in Environmental Management.</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xfrm>
            <a:off x="1223963" y="673100"/>
            <a:ext cx="4713287" cy="3535363"/>
          </a:xfrm>
          <a:noFill/>
          <a:ln>
            <a:solidFill>
              <a:srgbClr val="000000"/>
            </a:solidFill>
            <a:miter lim="800000"/>
            <a:headEnd/>
            <a:tailEnd/>
          </a:ln>
        </p:spPr>
      </p:sp>
      <p:sp>
        <p:nvSpPr>
          <p:cNvPr id="15872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Advanced Biofuels as part of a </a:t>
            </a:r>
            <a:r>
              <a:rPr lang="en-US" b="1" dirty="0" smtClean="0"/>
              <a:t>Climate Change mitigation </a:t>
            </a:r>
            <a:r>
              <a:rPr lang="en-US" dirty="0" smtClean="0"/>
              <a:t>solution</a:t>
            </a:r>
          </a:p>
          <a:p>
            <a:r>
              <a:rPr lang="en-US" dirty="0" smtClean="0"/>
              <a:t>.  Not only will oil run out some day, but in the meantime burning hydrocarbons that used to be buried deep in the Earth releases carbon dioxide into the air.   More than we need to grow plants and to sustain life.  So it stays for very long time in the atmosphere causing climate change.  More about carbon cycle later.</a:t>
            </a:r>
          </a:p>
          <a:p>
            <a:endParaRPr lang="en-US" dirty="0" smtClean="0"/>
          </a:p>
          <a:p>
            <a:r>
              <a:rPr lang="en-US" b="1" dirty="0" smtClean="0"/>
              <a:t>Less pollution </a:t>
            </a:r>
            <a:endParaRPr lang="en-US" dirty="0" smtClean="0"/>
          </a:p>
          <a:p>
            <a:r>
              <a:rPr lang="en-US" dirty="0" smtClean="0"/>
              <a:t>Fuels like ethanol burn cleaner, don’t put as many pollutants into the air.</a:t>
            </a:r>
          </a:p>
          <a:p>
            <a:r>
              <a:rPr lang="en-US" dirty="0" smtClean="0"/>
              <a:t>In this country, mostly for transportation; but in other countries ethanol and biodiesel can replace wood and dung which put lots of soot into the air which also causes climate change.</a:t>
            </a:r>
          </a:p>
          <a:p>
            <a:r>
              <a:rPr lang="en-US" dirty="0" smtClean="0"/>
              <a:t>Carbon</a:t>
            </a:r>
            <a:r>
              <a:rPr lang="en-US" baseline="0" dirty="0" smtClean="0"/>
              <a:t> neutral:  use does not contribute to an increase in greenhouse gases.</a:t>
            </a:r>
          </a:p>
          <a:p>
            <a:endParaRPr lang="en-US" baseline="0" dirty="0" smtClean="0"/>
          </a:p>
          <a:p>
            <a:endParaRPr lang="en-US" baseline="0" dirty="0" smtClean="0"/>
          </a:p>
          <a:p>
            <a:r>
              <a:rPr lang="en-US" baseline="0" dirty="0" smtClean="0"/>
              <a:t>Suggestion:  Point out location of oil on the chart. And arrows coming from oil surface, brining stored/sequestered carbon to the </a:t>
            </a:r>
            <a:r>
              <a:rPr lang="en-US" baseline="0" dirty="0" err="1" smtClean="0"/>
              <a:t>sruface</a:t>
            </a:r>
            <a:r>
              <a:rPr lang="en-US" baseline="0" dirty="0" smtClean="0"/>
              <a:t> and releasing it; compare that to re-using/</a:t>
            </a:r>
            <a:r>
              <a:rPr lang="en-US" baseline="0" dirty="0" err="1" smtClean="0"/>
              <a:t>recyling</a:t>
            </a:r>
            <a:r>
              <a:rPr lang="en-US" baseline="0" dirty="0" smtClean="0"/>
              <a:t> carbon that is already released.</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641F30-722F-4BEF-85B0-EADF049E7805}" type="slidenum">
              <a:rPr lang="en-US" smtClean="0"/>
              <a:pPr>
                <a:defRPr/>
              </a:pPr>
              <a:t>48</a:t>
            </a:fld>
            <a:endParaRPr lang="en-US"/>
          </a:p>
        </p:txBody>
      </p:sp>
    </p:spTree>
    <p:extLst>
      <p:ext uri="{BB962C8B-B14F-4D97-AF65-F5344CB8AC3E}">
        <p14:creationId xmlns="" xmlns:p14="http://schemas.microsoft.com/office/powerpoint/2010/main" val="11109834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upload.wikimedia.org</a:t>
            </a:r>
            <a:r>
              <a:rPr lang="en-US" dirty="0" smtClean="0"/>
              <a:t>/</a:t>
            </a:r>
            <a:r>
              <a:rPr lang="en-US" dirty="0" err="1" smtClean="0"/>
              <a:t>wikipedia</a:t>
            </a:r>
            <a:r>
              <a:rPr lang="en-US" dirty="0" smtClean="0"/>
              <a:t>/commons/d/da/2011_US_electricity_generation_by_source.png</a:t>
            </a:r>
          </a:p>
          <a:p>
            <a:r>
              <a:rPr lang="en-US" sz="1200" kern="1200" dirty="0" smtClean="0">
                <a:solidFill>
                  <a:schemeClr val="tx1"/>
                </a:solidFill>
                <a:latin typeface="+mn-lt"/>
                <a:ea typeface="+mn-ea"/>
                <a:cs typeface="Arial" charset="0"/>
              </a:rPr>
              <a:t>2011 US electricity generation by source from Electric Power Monthly February 2012</a:t>
            </a:r>
            <a:endParaRPr lang="en-US" dirty="0"/>
          </a:p>
        </p:txBody>
      </p:sp>
      <p:sp>
        <p:nvSpPr>
          <p:cNvPr id="4" name="Slide Number Placeholder 3"/>
          <p:cNvSpPr>
            <a:spLocks noGrp="1"/>
          </p:cNvSpPr>
          <p:nvPr>
            <p:ph type="sldNum" sz="quarter" idx="10"/>
          </p:nvPr>
        </p:nvSpPr>
        <p:spPr/>
        <p:txBody>
          <a:bodyPr/>
          <a:lstStyle/>
          <a:p>
            <a:pPr>
              <a:defRPr/>
            </a:pPr>
            <a:fld id="{BC641F30-722F-4BEF-85B0-EADF049E7805}" type="slidenum">
              <a:rPr lang="en-US" smtClean="0"/>
              <a:pPr>
                <a:defRPr/>
              </a:pPr>
              <a:t>49</a:t>
            </a:fld>
            <a:endParaRPr lang="en-US"/>
          </a:p>
        </p:txBody>
      </p:sp>
    </p:spTree>
    <p:extLst>
      <p:ext uri="{BB962C8B-B14F-4D97-AF65-F5344CB8AC3E}">
        <p14:creationId xmlns="" xmlns:p14="http://schemas.microsoft.com/office/powerpoint/2010/main" val="1110983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people don’t realize that the ethanol</a:t>
            </a:r>
            <a:r>
              <a:rPr lang="en-US" baseline="0" dirty="0" smtClean="0"/>
              <a:t> that we talk about with regard to fuel is the same molecule as the ethanol or alcohol in wine, beer, whiskey—and that corn ethanol has long been nick-named moonshine.</a:t>
            </a:r>
          </a:p>
          <a:p>
            <a:endParaRPr lang="en-US" baseline="0" dirty="0" smtClean="0"/>
          </a:p>
          <a:p>
            <a:r>
              <a:rPr lang="en-US" baseline="0" dirty="0" smtClean="0"/>
              <a:t>Important note:  as soon as the ethanol is distilled and ready for transport from a </a:t>
            </a:r>
            <a:r>
              <a:rPr lang="en-US" baseline="0" dirty="0" err="1" smtClean="0"/>
              <a:t>biorefinery</a:t>
            </a:r>
            <a:r>
              <a:rPr lang="en-US" baseline="0" dirty="0" smtClean="0"/>
              <a:t>, some gasoline is added to “poison” it so that it will not be drinkable, and will not be diverted to beverage purposes.</a:t>
            </a:r>
          </a:p>
          <a:p>
            <a:endParaRPr lang="en-US" baseline="0" dirty="0" smtClean="0"/>
          </a:p>
          <a:p>
            <a:r>
              <a:rPr lang="en-US" baseline="0" dirty="0" smtClean="0"/>
              <a:t>Photos are an old crusher and presser which might be used for grapes (similar ones for apples and other fruit); and the distillery at Mount Vernon, VA, a re-creation of the distillery operated by George Washington on his plantation. </a:t>
            </a:r>
          </a:p>
          <a:p>
            <a:endParaRPr lang="en-US" baseline="0" dirty="0" smtClean="0"/>
          </a:p>
          <a:p>
            <a:r>
              <a:rPr lang="en-US" baseline="0" dirty="0" smtClean="0"/>
              <a:t>If you want to add a history lesson, or integrate this with lessons in the history department, you can talk about how corn was converted to liquid (moonshine) to both increase its value and make it easier to move large volumes across the Appalachian mountains in the early days of the United States.  The Whiskey Rebellion is also a relevant topic.</a:t>
            </a:r>
          </a:p>
          <a:p>
            <a:endParaRPr lang="en-US" baseline="0" dirty="0" smtClean="0"/>
          </a:p>
          <a:p>
            <a:r>
              <a:rPr lang="en-US" baseline="0" dirty="0" smtClean="0"/>
              <a:t>You can point out the parallels in the problems that people have today moving large volumes of raw biomass to </a:t>
            </a:r>
            <a:r>
              <a:rPr lang="en-US" baseline="0" dirty="0" err="1" smtClean="0"/>
              <a:t>biorefineries</a:t>
            </a:r>
            <a:r>
              <a:rPr lang="en-US" baseline="0" dirty="0" smtClean="0"/>
              <a:t>.</a:t>
            </a:r>
          </a:p>
          <a:p>
            <a:endParaRPr lang="en-US" baseline="0" dirty="0" smtClean="0"/>
          </a:p>
          <a:p>
            <a:r>
              <a:rPr lang="en-US" baseline="0" dirty="0" smtClean="0"/>
              <a:t>Ethanol for use as a transportation fuel must be highly distilled </a:t>
            </a:r>
            <a:endParaRPr lang="en-US" dirty="0"/>
          </a:p>
        </p:txBody>
      </p:sp>
      <p:sp>
        <p:nvSpPr>
          <p:cNvPr id="4" name="Slide Number Placeholder 3"/>
          <p:cNvSpPr>
            <a:spLocks noGrp="1"/>
          </p:cNvSpPr>
          <p:nvPr>
            <p:ph type="sldNum" sz="quarter" idx="10"/>
          </p:nvPr>
        </p:nvSpPr>
        <p:spPr/>
        <p:txBody>
          <a:bodyPr/>
          <a:lstStyle/>
          <a:p>
            <a:pPr>
              <a:defRPr/>
            </a:pPr>
            <a:fld id="{BC641F30-722F-4BEF-85B0-EADF049E7805}"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p:spPr>
      </p:sp>
      <p:sp>
        <p:nvSpPr>
          <p:cNvPr id="216066"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xfrm>
            <a:off x="1223963" y="673100"/>
            <a:ext cx="4713287" cy="3535363"/>
          </a:xfrm>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r>
              <a:rPr lang="en-US" dirty="0" smtClean="0"/>
              <a:t>So, those are the reasons of why BIOFUELS in general are important; why </a:t>
            </a:r>
            <a:r>
              <a:rPr lang="en-US" b="1" dirty="0" smtClean="0"/>
              <a:t>Advanced </a:t>
            </a:r>
            <a:r>
              <a:rPr lang="en-US" dirty="0" smtClean="0"/>
              <a:t>Biofuels?</a:t>
            </a:r>
          </a:p>
          <a:p>
            <a:endParaRPr lang="en-US" dirty="0" smtClean="0"/>
          </a:p>
          <a:p>
            <a:r>
              <a:rPr lang="en-US" dirty="0" smtClean="0"/>
              <a:t>That</a:t>
            </a:r>
            <a:r>
              <a:rPr lang="en-US" baseline="0" dirty="0" smtClean="0"/>
              <a:t> has to do with sustainability.  We’ll talk about this in more detail later and you’ll do an exercise too.</a:t>
            </a:r>
          </a:p>
          <a:p>
            <a:endParaRPr lang="en-US" baseline="0" dirty="0" smtClean="0"/>
          </a:p>
          <a:p>
            <a:r>
              <a:rPr lang="en-US" baseline="0" dirty="0" smtClean="0"/>
              <a:t>For now, what does sustainable mean?</a:t>
            </a:r>
          </a:p>
          <a:p>
            <a:endParaRPr lang="en-US" baseline="0" dirty="0" smtClean="0"/>
          </a:p>
          <a:p>
            <a:r>
              <a:rPr lang="en-US" baseline="0" dirty="0" smtClean="0"/>
              <a:t>Endurance</a:t>
            </a:r>
          </a:p>
          <a:p>
            <a:endParaRPr lang="en-US" baseline="0" dirty="0" smtClean="0"/>
          </a:p>
          <a:p>
            <a:r>
              <a:rPr lang="en-US" baseline="0" dirty="0" smtClean="0"/>
              <a:t>Lasts for a long time.  Or, you can keep doing something over and over without it degrading.  Or, in a way, it has continued life or existence</a:t>
            </a:r>
          </a:p>
          <a:p>
            <a:endParaRPr lang="en-US" baseline="0" dirty="0" smtClean="0"/>
          </a:p>
          <a:p>
            <a:r>
              <a:rPr lang="en-US" baseline="0" dirty="0" smtClean="0"/>
              <a:t>So, when we talk about sustainability and biofuels, we mean that they have to have economic viability over a long term; have to allow or enable the environment to be unharmed or helped; and have to have social acceptance, fit into the fabric of a culture.  We’ll talk about some examples later.  Just tuck that in the back of your mind for now.</a:t>
            </a:r>
          </a:p>
          <a:p>
            <a:endParaRPr lang="en-US" baseline="0" dirty="0" smtClean="0"/>
          </a:p>
          <a:p>
            <a:r>
              <a:rPr lang="en-US" baseline="0" dirty="0" smtClean="0"/>
              <a:t>Advanced biofuels are the ones that are more sustainable, do less damage to the environment, while still being economical to produce and that meet the demands of the society for social values such as the ones we talked about before—energy security, for example.</a:t>
            </a:r>
          </a:p>
          <a:p>
            <a:endParaRPr lang="en-US" baseline="0" dirty="0" smtClean="0"/>
          </a:p>
          <a:p>
            <a:r>
              <a:rPr lang="en-US" b="1" dirty="0" smtClean="0"/>
              <a:t>Sustainability</a:t>
            </a:r>
            <a:r>
              <a:rPr lang="en-US" dirty="0" smtClean="0"/>
              <a:t> is the capacity to endure. For humans, sustainability is the long-term maintenance of well being, which has environmental, economic, and social dimensions, and encompasses the concept of </a:t>
            </a:r>
            <a:r>
              <a:rPr lang="en-US" u="sng" dirty="0" smtClean="0">
                <a:hlinkClick r:id="rId3" tooltip="Stewardship"/>
              </a:rPr>
              <a:t>stewardship</a:t>
            </a:r>
            <a:r>
              <a:rPr lang="en-US" dirty="0" smtClean="0"/>
              <a:t>, the responsible management of </a:t>
            </a:r>
            <a:r>
              <a:rPr lang="en-US" dirty="0" smtClean="0">
                <a:hlinkClick r:id="rId4" tooltip="Resources"/>
              </a:rPr>
              <a:t>resource use</a:t>
            </a:r>
            <a:r>
              <a:rPr lang="en-US" dirty="0" smtClean="0"/>
              <a:t>. In </a:t>
            </a:r>
            <a:r>
              <a:rPr lang="en-US" dirty="0" smtClean="0">
                <a:hlinkClick r:id="rId5" tooltip="Ecology"/>
              </a:rPr>
              <a:t>ecology</a:t>
            </a:r>
            <a:r>
              <a:rPr lang="en-US" dirty="0" smtClean="0"/>
              <a:t>, sustainability describes how biological systems remain </a:t>
            </a:r>
            <a:r>
              <a:rPr lang="en-US" dirty="0" smtClean="0">
                <a:hlinkClick r:id="rId6" tooltip="Biodiversity"/>
              </a:rPr>
              <a:t>diverse</a:t>
            </a:r>
            <a:r>
              <a:rPr lang="en-US" dirty="0" smtClean="0"/>
              <a:t> and productive over time, a necessary precondition for human well-being. Long-lived and healthy </a:t>
            </a:r>
            <a:r>
              <a:rPr lang="en-US" dirty="0" smtClean="0">
                <a:hlinkClick r:id="rId7" tooltip="Wetlands"/>
              </a:rPr>
              <a:t>wetlands</a:t>
            </a:r>
            <a:r>
              <a:rPr lang="en-US" dirty="0" smtClean="0"/>
              <a:t> and </a:t>
            </a:r>
            <a:r>
              <a:rPr lang="en-US" dirty="0" smtClean="0">
                <a:hlinkClick r:id="rId8" tooltip="Forests"/>
              </a:rPr>
              <a:t>forests</a:t>
            </a:r>
            <a:r>
              <a:rPr lang="en-US" dirty="0" smtClean="0"/>
              <a:t> are examples of sustainable biological systems (from Wikipedia)</a:t>
            </a:r>
          </a:p>
        </p:txBody>
      </p:sp>
      <p:sp>
        <p:nvSpPr>
          <p:cNvPr id="4" name="Slide Number Placeholder 3"/>
          <p:cNvSpPr>
            <a:spLocks noGrp="1"/>
          </p:cNvSpPr>
          <p:nvPr>
            <p:ph type="sldNum" sz="quarter" idx="5"/>
          </p:nvPr>
        </p:nvSpPr>
        <p:spPr/>
        <p:txBody>
          <a:bodyPr/>
          <a:lstStyle/>
          <a:p>
            <a:pPr>
              <a:defRPr/>
            </a:pPr>
            <a:fld id="{268755A7-4BB5-41C4-AF3E-5D5899D31D54}"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xfrm>
            <a:off x="1223963" y="673100"/>
            <a:ext cx="4713287" cy="3535363"/>
          </a:xfrm>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Now we’ll look more deeply into the</a:t>
            </a:r>
            <a:r>
              <a:rPr lang="en-US" baseline="0" dirty="0" smtClean="0"/>
              <a:t> concept of sustainability.  Because this is, in a general sense, what makes a biofuel an advanced biofuel.</a:t>
            </a:r>
            <a:endParaRPr lang="en-US" dirty="0" smtClean="0"/>
          </a:p>
        </p:txBody>
      </p:sp>
      <p:sp>
        <p:nvSpPr>
          <p:cNvPr id="4" name="Slide Number Placeholder 3"/>
          <p:cNvSpPr>
            <a:spLocks noGrp="1"/>
          </p:cNvSpPr>
          <p:nvPr>
            <p:ph type="sldNum" sz="quarter" idx="5"/>
          </p:nvPr>
        </p:nvSpPr>
        <p:spPr/>
        <p:txBody>
          <a:bodyPr/>
          <a:lstStyle/>
          <a:p>
            <a:pPr>
              <a:defRPr/>
            </a:pPr>
            <a:fld id="{268755A7-4BB5-41C4-AF3E-5D5899D31D54}"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These</a:t>
            </a:r>
            <a:r>
              <a:rPr lang="en-US" baseline="0" dirty="0" smtClean="0"/>
              <a:t> are some of the questions that come up when thinking about sustainability from an environmental point of view.</a:t>
            </a:r>
          </a:p>
          <a:p>
            <a:endParaRPr lang="en-US" baseline="0" dirty="0" smtClean="0"/>
          </a:p>
          <a:p>
            <a:r>
              <a:rPr lang="en-US" baseline="0" dirty="0" smtClean="0"/>
              <a:t>Take each question one at a time.</a:t>
            </a:r>
          </a:p>
          <a:p>
            <a:endParaRPr lang="en-US" baseline="0" dirty="0" smtClean="0"/>
          </a:p>
          <a:p>
            <a:r>
              <a:rPr lang="en-US" baseline="0" dirty="0" smtClean="0"/>
              <a:t>First, how can growing crops help the environment?  Think about the </a:t>
            </a:r>
            <a:r>
              <a:rPr lang="en-US" baseline="0" dirty="0" err="1" smtClean="0"/>
              <a:t>switchgrass</a:t>
            </a:r>
            <a:r>
              <a:rPr lang="en-US" baseline="0" dirty="0" smtClean="0"/>
              <a:t>.</a:t>
            </a:r>
          </a:p>
          <a:p>
            <a:r>
              <a:rPr lang="en-US" baseline="0" dirty="0" smtClean="0"/>
              <a:t>How can growing crops hurt the environment?  What have you heard about fertilizers and the dead zones in the Chesapeake Bay or Gulf of Mexico?</a:t>
            </a:r>
          </a:p>
          <a:p>
            <a:endParaRPr lang="en-US" baseline="0" dirty="0" smtClean="0"/>
          </a:p>
          <a:p>
            <a:r>
              <a:rPr lang="en-US" baseline="0" dirty="0" smtClean="0"/>
              <a:t>How can using forest products help the environment?</a:t>
            </a:r>
          </a:p>
          <a:p>
            <a:r>
              <a:rPr lang="en-US" baseline="0" dirty="0" smtClean="0"/>
              <a:t>	Think about preventing forest fires through good forest management</a:t>
            </a:r>
          </a:p>
          <a:p>
            <a:r>
              <a:rPr lang="en-US" baseline="0" dirty="0" smtClean="0"/>
              <a:t>How can it hurt the environment?  You may have heard of harming the rainforests by cutting them down for agriculture purposes.</a:t>
            </a:r>
          </a:p>
          <a:p>
            <a:endParaRPr lang="en-US" baseline="0" dirty="0" smtClean="0"/>
          </a:p>
          <a:p>
            <a:r>
              <a:rPr lang="en-US" baseline="0" dirty="0" smtClean="0"/>
              <a:t>Same kind of questions and thoughts for the other topics.  Or you can talk about others, too.</a:t>
            </a: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group gets to discuss a</a:t>
            </a:r>
            <a:r>
              <a:rPr lang="en-US" baseline="0" dirty="0" smtClean="0"/>
              <a:t> question dealing with social sustainability.  How do advanced biofuels fit into the culture? </a:t>
            </a:r>
          </a:p>
          <a:p>
            <a:endParaRPr lang="en-US" baseline="0" dirty="0" smtClean="0"/>
          </a:p>
          <a:p>
            <a:r>
              <a:rPr lang="en-US" baseline="0" dirty="0" smtClean="0"/>
              <a:t>First, think about the ways we use land in this culture.   What do we use land for?  </a:t>
            </a:r>
          </a:p>
          <a:p>
            <a:endParaRPr lang="en-US" baseline="0" dirty="0" smtClean="0"/>
          </a:p>
          <a:p>
            <a:r>
              <a:rPr lang="en-US" baseline="0" dirty="0" smtClean="0"/>
              <a:t>Then think about who gets to decide how that land is used?</a:t>
            </a:r>
          </a:p>
          <a:p>
            <a:endParaRPr lang="en-US" baseline="0" dirty="0" smtClean="0"/>
          </a:p>
          <a:p>
            <a:r>
              <a:rPr lang="en-US" baseline="0" dirty="0" smtClean="0"/>
              <a:t>What about the residues from an industry?  Like food processing?  Who decides how those are used—or not used and thrown away?  </a:t>
            </a:r>
          </a:p>
          <a:p>
            <a:endParaRPr lang="en-US" baseline="0" dirty="0" smtClean="0"/>
          </a:p>
          <a:p>
            <a:r>
              <a:rPr lang="en-US" baseline="0" dirty="0" smtClean="0"/>
              <a:t>What if you as a community wanted to change that?  What would you do?</a:t>
            </a:r>
          </a:p>
          <a:p>
            <a:endParaRPr lang="en-US" baseline="0" dirty="0" smtClean="0"/>
          </a:p>
          <a:p>
            <a:r>
              <a:rPr lang="en-US" baseline="0" dirty="0" smtClean="0"/>
              <a:t>If your community has a landfill problem—the landfill is getting full and the community is discussing what to do with the waste—what might you recommend that they consider?  How does that process of recommending what is considered happen?</a:t>
            </a:r>
          </a:p>
          <a:p>
            <a:endParaRPr lang="en-US" baseline="0" dirty="0" smtClean="0"/>
          </a:p>
          <a:p>
            <a:r>
              <a:rPr lang="en-US" baseline="0" dirty="0" smtClean="0"/>
              <a:t>Think about public hearings, zoning, planning commissions, protest marches, petition drives, what else?  Running for office?</a:t>
            </a: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Break up into small groups to discuss this issue related to economic sustainability.</a:t>
            </a:r>
          </a:p>
          <a:p>
            <a:endParaRPr lang="en-US" dirty="0" smtClean="0"/>
          </a:p>
          <a:p>
            <a:r>
              <a:rPr lang="en-US" dirty="0" smtClean="0"/>
              <a:t>Remember, sustainability means endurance,</a:t>
            </a:r>
            <a:r>
              <a:rPr lang="en-US" baseline="0" dirty="0" smtClean="0"/>
              <a:t> long lasting; </a:t>
            </a:r>
            <a:r>
              <a:rPr lang="en-US" sz="1200" b="0" i="0" kern="1200" dirty="0" smtClean="0">
                <a:solidFill>
                  <a:schemeClr val="tx1"/>
                </a:solidFill>
                <a:latin typeface="+mn-lt"/>
                <a:ea typeface="+mn-ea"/>
                <a:cs typeface="Arial" charset="0"/>
              </a:rPr>
              <a:t>of, relating to, or being a method of harvesting or using a resource so that the resource is not depleted or permanently damaged</a:t>
            </a:r>
            <a:endParaRPr lang="en-US" baseline="0" dirty="0" smtClean="0"/>
          </a:p>
          <a:p>
            <a:endParaRPr lang="en-US" baseline="0" dirty="0" smtClean="0"/>
          </a:p>
          <a:p>
            <a:r>
              <a:rPr lang="en-US" baseline="0" dirty="0" smtClean="0"/>
              <a:t>As well as: </a:t>
            </a:r>
            <a:r>
              <a:rPr lang="en-US" sz="1200" b="0" i="1" kern="1200" dirty="0" smtClean="0">
                <a:solidFill>
                  <a:schemeClr val="tx1"/>
                </a:solidFill>
                <a:latin typeface="+mn-lt"/>
                <a:ea typeface="+mn-ea"/>
                <a:cs typeface="Arial" charset="0"/>
              </a:rPr>
              <a:t>Sustainability is a way of working and living that balances immediate needs for commerce, living, habitation, food, transportation, energy and entertainment with future needs for these resources and systems as well as the liveliness and support of nature, natural resources and future generations.</a:t>
            </a:r>
            <a:endParaRPr lang="en-US" baseline="0" dirty="0" smtClean="0"/>
          </a:p>
          <a:p>
            <a:endParaRPr lang="en-US" baseline="0" dirty="0" smtClean="0"/>
          </a:p>
          <a:p>
            <a:r>
              <a:rPr lang="en-US" baseline="0" dirty="0" smtClean="0"/>
              <a:t>When considering this question, think about the residues from sugar production from sugar beets; think about getting the slash from forests; the large bales of grass or corn </a:t>
            </a:r>
            <a:r>
              <a:rPr lang="en-US" baseline="0" dirty="0" err="1" smtClean="0"/>
              <a:t>stover</a:t>
            </a:r>
            <a:r>
              <a:rPr lang="en-US" baseline="0" dirty="0" smtClean="0"/>
              <a:t> and corn cobs from the field to the </a:t>
            </a:r>
            <a:r>
              <a:rPr lang="en-US" baseline="0" dirty="0" err="1" smtClean="0"/>
              <a:t>biorefinery</a:t>
            </a:r>
            <a:r>
              <a:rPr lang="en-US" baseline="0" dirty="0" smtClean="0"/>
              <a:t>.  </a:t>
            </a:r>
          </a:p>
          <a:p>
            <a:endParaRPr lang="en-US" baseline="0" dirty="0" smtClean="0"/>
          </a:p>
          <a:p>
            <a:r>
              <a:rPr lang="en-US" baseline="0" dirty="0" smtClean="0"/>
              <a:t>What will you use?</a:t>
            </a:r>
          </a:p>
          <a:p>
            <a:r>
              <a:rPr lang="en-US" baseline="0" dirty="0" smtClean="0"/>
              <a:t>What kind of costs are involved in the transportation?</a:t>
            </a:r>
          </a:p>
          <a:p>
            <a:r>
              <a:rPr lang="en-US" baseline="0" dirty="0" smtClean="0"/>
              <a:t>Do you have to move it in the condition it is in in the field or processing plant?</a:t>
            </a:r>
          </a:p>
          <a:p>
            <a:r>
              <a:rPr lang="en-US" baseline="0" dirty="0" smtClean="0"/>
              <a:t>If you could change it, what do you think would help make answering this question easier?</a:t>
            </a:r>
          </a:p>
          <a:p>
            <a:endParaRPr lang="en-US" baseline="0" dirty="0" smtClean="0"/>
          </a:p>
          <a:p>
            <a:r>
              <a:rPr lang="en-US" baseline="0" dirty="0" smtClean="0"/>
              <a:t>What ways is fuel moved from the refinery to the place where people put it into cars and trucks?</a:t>
            </a:r>
          </a:p>
          <a:p>
            <a:r>
              <a:rPr lang="en-US" baseline="0" dirty="0" smtClean="0"/>
              <a:t>Any problems with that that you have heard of?</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xfrm>
            <a:off x="1223963" y="673100"/>
            <a:ext cx="4713287" cy="3535363"/>
          </a:xfrm>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Here</a:t>
            </a:r>
            <a:r>
              <a:rPr lang="en-US" baseline="0" dirty="0" smtClean="0"/>
              <a:t> are some concepts that might be considered when talking about economic aspects of sustainability.  You might not have used these words, but probably included at least one of these ideas in your discussion.</a:t>
            </a:r>
          </a:p>
          <a:p>
            <a:endParaRPr lang="en-US" baseline="0" dirty="0" smtClean="0"/>
          </a:p>
          <a:p>
            <a:r>
              <a:rPr lang="en-US" dirty="0" smtClean="0"/>
              <a:t>The inflection point</a:t>
            </a:r>
          </a:p>
          <a:p>
            <a:r>
              <a:rPr lang="en-US" dirty="0" smtClean="0"/>
              <a:t>Credit worthy feedstock supplier, 15 year terms   US $50/</a:t>
            </a:r>
            <a:r>
              <a:rPr lang="en-US" dirty="0" err="1" smtClean="0"/>
              <a:t>tonne</a:t>
            </a:r>
            <a:endParaRPr lang="en-US" dirty="0" smtClean="0"/>
          </a:p>
          <a:p>
            <a:r>
              <a:rPr lang="en-US" dirty="0" smtClean="0"/>
              <a:t>Demonstration of technology at scale</a:t>
            </a:r>
          </a:p>
          <a:p>
            <a:r>
              <a:rPr lang="en-US" dirty="0" smtClean="0"/>
              <a:t>Credit worthy </a:t>
            </a:r>
            <a:r>
              <a:rPr lang="en-US" dirty="0" err="1" smtClean="0"/>
              <a:t>offtake</a:t>
            </a:r>
            <a:r>
              <a:rPr lang="en-US" dirty="0" smtClean="0"/>
              <a:t> partner 10-15 years  (tough for airlines, although they say they will buy whatever can be produce and although they seem stable, they don’t have good balance sheets from the perspective of financiers)</a:t>
            </a:r>
          </a:p>
          <a:p>
            <a:r>
              <a:rPr lang="en-US" dirty="0" smtClean="0"/>
              <a:t>Parity with $80 oil, </a:t>
            </a:r>
            <a:r>
              <a:rPr lang="en-US" dirty="0" err="1" smtClean="0"/>
              <a:t>unsubsidizied</a:t>
            </a:r>
            <a:r>
              <a:rPr lang="en-US" dirty="0" smtClean="0"/>
              <a:t> on comparable BTUs</a:t>
            </a:r>
          </a:p>
          <a:p>
            <a:r>
              <a:rPr lang="en-US" dirty="0" smtClean="0"/>
              <a:t>(Jim Lane, Biofuels Digest  11 1006)</a:t>
            </a:r>
          </a:p>
          <a:p>
            <a:endParaRPr lang="en-US" dirty="0" smtClean="0"/>
          </a:p>
        </p:txBody>
      </p:sp>
      <p:sp>
        <p:nvSpPr>
          <p:cNvPr id="4" name="Slide Number Placeholder 3"/>
          <p:cNvSpPr>
            <a:spLocks noGrp="1"/>
          </p:cNvSpPr>
          <p:nvPr>
            <p:ph type="sldNum" sz="quarter" idx="5"/>
          </p:nvPr>
        </p:nvSpPr>
        <p:spPr/>
        <p:txBody>
          <a:bodyPr/>
          <a:lstStyle/>
          <a:p>
            <a:pPr>
              <a:defRPr/>
            </a:pPr>
            <a:fld id="{268755A7-4BB5-41C4-AF3E-5D5899D31D54}" type="slidenum">
              <a:rPr lang="en-US" smtClean="0"/>
              <a:pPr>
                <a:defRPr/>
              </a:pPr>
              <a:t>56</a:t>
            </a:fld>
            <a:endParaRPr lang="en-US"/>
          </a:p>
        </p:txBody>
      </p:sp>
      <p:pic>
        <p:nvPicPr>
          <p:cNvPr id="156676" name="Picture 5" descr="24771"/>
          <p:cNvPicPr>
            <a:picLocks noChangeAspect="1" noChangeArrowheads="1"/>
          </p:cNvPicPr>
          <p:nvPr/>
        </p:nvPicPr>
        <p:blipFill>
          <a:blip r:embed="rId3"/>
          <a:srcRect/>
          <a:stretch>
            <a:fillRect/>
          </a:stretch>
        </p:blipFill>
        <p:spPr bwMode="auto">
          <a:xfrm>
            <a:off x="4355306" y="673440"/>
            <a:ext cx="1550194" cy="3516854"/>
          </a:xfrm>
          <a:prstGeom prst="rect">
            <a:avLst/>
          </a:prstGeom>
          <a:noFill/>
          <a:ln w="9525">
            <a:noFill/>
            <a:miter lim="800000"/>
            <a:headEnd/>
            <a:tailEnd/>
          </a:ln>
        </p:spPr>
      </p:pic>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spect="1" noTextEdit="1"/>
          </p:cNvSpPr>
          <p:nvPr>
            <p:ph type="sldImg"/>
          </p:nvPr>
        </p:nvSpPr>
        <p:spPr bwMode="auto">
          <a:noFill/>
          <a:ln>
            <a:solidFill>
              <a:srgbClr val="000000"/>
            </a:solidFill>
            <a:miter lim="800000"/>
            <a:headEnd/>
            <a:tailEnd/>
          </a:ln>
        </p:spPr>
      </p:sp>
      <p:sp>
        <p:nvSpPr>
          <p:cNvPr id="1884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is the logistics part of the economic</a:t>
            </a:r>
            <a:r>
              <a:rPr lang="en-US" baseline="0" dirty="0" smtClean="0"/>
              <a:t> question.  This is where thinking about changing the biomass closer to the original location becomes an important consideration.  </a:t>
            </a:r>
          </a:p>
          <a:p>
            <a:endParaRPr lang="en-US" baseline="0" dirty="0" smtClean="0"/>
          </a:p>
          <a:p>
            <a:r>
              <a:rPr lang="en-US" baseline="0" dirty="0" smtClean="0"/>
              <a:t>Then </a:t>
            </a:r>
            <a:r>
              <a:rPr lang="en-US" baseline="0" dirty="0" err="1" smtClean="0"/>
              <a:t>biorefineries</a:t>
            </a:r>
            <a:r>
              <a:rPr lang="en-US" baseline="0" dirty="0" smtClean="0"/>
              <a:t> can be built at larger scale which makes them more economical to operate  (and think of social aspects of having many </a:t>
            </a:r>
            <a:r>
              <a:rPr lang="en-US" baseline="0" dirty="0" err="1" smtClean="0"/>
              <a:t>biorefineries</a:t>
            </a:r>
            <a:r>
              <a:rPr lang="en-US" baseline="0" dirty="0" smtClean="0"/>
              <a:t> in many towns—people might say—not in my backyard).</a:t>
            </a:r>
          </a:p>
          <a:p>
            <a:endParaRPr lang="en-US" baseline="0" dirty="0" smtClean="0"/>
          </a:p>
          <a:p>
            <a:r>
              <a:rPr lang="en-US" baseline="0" dirty="0" smtClean="0"/>
              <a:t>Right now, there has not been much research into conversion to intermediaries or precursors that can be transported easier and cheaper.  See next slide.</a:t>
            </a:r>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Rot="1" noChangeAspect="1" noTextEdit="1"/>
          </p:cNvSpPr>
          <p:nvPr>
            <p:ph type="sldImg"/>
          </p:nvPr>
        </p:nvSpPr>
        <p:spPr bwMode="auto">
          <a:noFill/>
          <a:ln>
            <a:solidFill>
              <a:srgbClr val="000000"/>
            </a:solidFill>
            <a:miter lim="800000"/>
            <a:headEnd/>
            <a:tailEnd/>
          </a:ln>
        </p:spPr>
      </p:sp>
      <p:sp>
        <p:nvSpPr>
          <p:cNvPr id="190466" name="Rectangle 3"/>
          <p:cNvSpPr>
            <a:spLocks noGrp="1"/>
          </p:cNvSpPr>
          <p:nvPr>
            <p:ph type="body" idx="1"/>
          </p:nvPr>
        </p:nvSpPr>
        <p:spPr bwMode="auto">
          <a:noFill/>
        </p:spPr>
        <p:txBody>
          <a:bodyPr wrap="square" numCol="1" anchor="t" anchorCtr="0" compatLnSpc="1">
            <a:prstTxWarp prst="textNoShape">
              <a:avLst/>
            </a:prstTxWarp>
          </a:bodyPr>
          <a:lstStyle/>
          <a:p>
            <a:pPr fontAlgn="base"/>
            <a:r>
              <a:rPr lang="en-US" dirty="0" smtClean="0"/>
              <a:t>See: </a:t>
            </a:r>
            <a:r>
              <a:rPr lang="en-US" sz="1200" b="1" i="0" kern="1200" dirty="0" smtClean="0">
                <a:solidFill>
                  <a:schemeClr val="tx1"/>
                </a:solidFill>
                <a:latin typeface="+mn-lt"/>
                <a:ea typeface="+mn-ea"/>
                <a:cs typeface="Arial" charset="0"/>
              </a:rPr>
              <a:t>The Distributed/Centralized </a:t>
            </a:r>
            <a:r>
              <a:rPr lang="en-US" sz="1200" b="1" i="0" kern="1200" dirty="0" err="1" smtClean="0">
                <a:solidFill>
                  <a:schemeClr val="tx1"/>
                </a:solidFill>
                <a:latin typeface="+mn-lt"/>
                <a:ea typeface="+mn-ea"/>
                <a:cs typeface="Arial" charset="0"/>
              </a:rPr>
              <a:t>BioProduction</a:t>
            </a:r>
            <a:r>
              <a:rPr lang="en-US" sz="1200" b="1" i="0" kern="1200" dirty="0" smtClean="0">
                <a:solidFill>
                  <a:schemeClr val="tx1"/>
                </a:solidFill>
                <a:latin typeface="+mn-lt"/>
                <a:ea typeface="+mn-ea"/>
                <a:cs typeface="Arial" charset="0"/>
              </a:rPr>
              <a:t> Approach: Sustainable Biofuels and </a:t>
            </a:r>
            <a:r>
              <a:rPr lang="en-US" sz="1200" b="1" i="0" kern="1200" dirty="0" err="1" smtClean="0">
                <a:solidFill>
                  <a:schemeClr val="tx1"/>
                </a:solidFill>
                <a:latin typeface="+mn-lt"/>
                <a:ea typeface="+mn-ea"/>
                <a:cs typeface="Arial" charset="0"/>
              </a:rPr>
              <a:t>Bioproducts</a:t>
            </a:r>
            <a:r>
              <a:rPr lang="en-US" sz="1200" b="1" i="0" kern="1200" dirty="0" smtClean="0">
                <a:solidFill>
                  <a:schemeClr val="tx1"/>
                </a:solidFill>
                <a:latin typeface="+mn-lt"/>
                <a:ea typeface="+mn-ea"/>
                <a:cs typeface="Arial" charset="0"/>
              </a:rPr>
              <a:t> Are Possible Through the Significant Reduction of Biomass Transportation Costs</a:t>
            </a:r>
          </a:p>
          <a:p>
            <a:pPr fontAlgn="base"/>
            <a:endParaRPr lang="en-US" sz="1200" b="1" i="0" kern="1200" dirty="0" smtClean="0">
              <a:solidFill>
                <a:schemeClr val="tx1"/>
              </a:solidFill>
              <a:latin typeface="+mn-lt"/>
              <a:ea typeface="+mn-ea"/>
              <a:cs typeface="Arial" charset="0"/>
            </a:endParaRPr>
          </a:p>
          <a:p>
            <a:pPr fontAlgn="base"/>
            <a:r>
              <a:rPr lang="en-US" sz="1200" b="0" i="0" kern="1200" dirty="0" smtClean="0">
                <a:solidFill>
                  <a:schemeClr val="tx1"/>
                </a:solidFill>
                <a:latin typeface="+mn-lt"/>
                <a:ea typeface="+mn-ea"/>
                <a:cs typeface="Arial" charset="0"/>
              </a:rPr>
              <a:t>by Robert Kozak (Advanced Biofuels USA)  </a:t>
            </a:r>
            <a:r>
              <a:rPr lang="en-US" sz="1200" b="1" i="0" u="sng" kern="1200" dirty="0" smtClean="0">
                <a:solidFill>
                  <a:schemeClr val="tx1"/>
                </a:solidFill>
                <a:latin typeface="+mn-lt"/>
                <a:ea typeface="+mn-ea"/>
                <a:cs typeface="Arial" charset="0"/>
              </a:rPr>
              <a:t>Problem Definition</a:t>
            </a:r>
            <a:r>
              <a:rPr lang="en-US" sz="1200" b="0" i="0" u="sng" kern="1200" dirty="0" smtClean="0">
                <a:solidFill>
                  <a:schemeClr val="tx1"/>
                </a:solidFill>
                <a:latin typeface="+mn-lt"/>
                <a:ea typeface="+mn-ea"/>
                <a:cs typeface="Arial" charset="0"/>
              </a:rPr>
              <a:t>:  </a:t>
            </a:r>
            <a:r>
              <a:rPr lang="en-US" sz="1200" b="0" i="0" kern="1200" dirty="0" smtClean="0">
                <a:solidFill>
                  <a:schemeClr val="tx1"/>
                </a:solidFill>
                <a:latin typeface="+mn-lt"/>
                <a:ea typeface="+mn-ea"/>
                <a:cs typeface="Arial" charset="0"/>
              </a:rPr>
              <a:t>The production of biofuels in the US is at a substantial roadblock. Due to the high cost of transporting large quantities of low density, low value biomass to </a:t>
            </a:r>
            <a:r>
              <a:rPr lang="en-US" sz="1200" b="0" i="0" kern="1200" dirty="0" err="1" smtClean="0">
                <a:solidFill>
                  <a:schemeClr val="tx1"/>
                </a:solidFill>
                <a:latin typeface="+mn-lt"/>
                <a:ea typeface="+mn-ea"/>
                <a:cs typeface="Arial" charset="0"/>
              </a:rPr>
              <a:t>biorefineries</a:t>
            </a:r>
            <a:r>
              <a:rPr lang="en-US" sz="1200" b="0" i="0" kern="1200" dirty="0" smtClean="0">
                <a:solidFill>
                  <a:schemeClr val="tx1"/>
                </a:solidFill>
                <a:latin typeface="+mn-lt"/>
                <a:ea typeface="+mn-ea"/>
                <a:cs typeface="Arial" charset="0"/>
              </a:rPr>
              <a:t>, the economies of scale that allow the US petroleum industry to minimize production and transportation costs are not available to the biofuel industry.</a:t>
            </a:r>
          </a:p>
          <a:p>
            <a:pPr fontAlgn="base"/>
            <a:r>
              <a:rPr lang="en-US" sz="1200" b="0" i="0" kern="1200" dirty="0" smtClean="0">
                <a:solidFill>
                  <a:schemeClr val="tx1"/>
                </a:solidFill>
                <a:latin typeface="+mn-lt"/>
                <a:ea typeface="+mn-ea"/>
                <a:cs typeface="Arial" charset="0"/>
              </a:rPr>
              <a:t>The current biofuel production paradigm is based on the “Midwestern Model” of building relatively small, 50-100 </a:t>
            </a:r>
            <a:r>
              <a:rPr lang="en-US" sz="1200" b="0" i="0" kern="1200" dirty="0" err="1" smtClean="0">
                <a:solidFill>
                  <a:schemeClr val="tx1"/>
                </a:solidFill>
                <a:latin typeface="+mn-lt"/>
                <a:ea typeface="+mn-ea"/>
                <a:cs typeface="Arial" charset="0"/>
              </a:rPr>
              <a:t>mgy</a:t>
            </a:r>
            <a:r>
              <a:rPr lang="en-US" sz="1200" b="0" i="0" kern="1200" dirty="0" smtClean="0">
                <a:solidFill>
                  <a:schemeClr val="tx1"/>
                </a:solidFill>
                <a:latin typeface="+mn-lt"/>
                <a:ea typeface="+mn-ea"/>
                <a:cs typeface="Arial" charset="0"/>
              </a:rPr>
              <a:t> (million gallons per year) </a:t>
            </a:r>
            <a:r>
              <a:rPr lang="en-US" sz="1200" b="0" i="0" kern="1200" dirty="0" err="1" smtClean="0">
                <a:solidFill>
                  <a:schemeClr val="tx1"/>
                </a:solidFill>
                <a:latin typeface="+mn-lt"/>
                <a:ea typeface="+mn-ea"/>
                <a:cs typeface="Arial" charset="0"/>
              </a:rPr>
              <a:t>biorefineries</a:t>
            </a:r>
            <a:r>
              <a:rPr lang="en-US" sz="1200" b="0" i="0" kern="1200" dirty="0" smtClean="0">
                <a:solidFill>
                  <a:schemeClr val="tx1"/>
                </a:solidFill>
                <a:latin typeface="+mn-lt"/>
                <a:ea typeface="+mn-ea"/>
                <a:cs typeface="Arial" charset="0"/>
              </a:rPr>
              <a:t> that are supplied by a single type of crop grown within the economic transport range for freshly harvested crops. The maximum range for cost-effectively transporting these crops is about 50-75 miles.</a:t>
            </a:r>
          </a:p>
          <a:p>
            <a:pPr fontAlgn="base"/>
            <a:r>
              <a:rPr lang="en-US" sz="1200" b="0" i="0" kern="1200" dirty="0" smtClean="0">
                <a:solidFill>
                  <a:schemeClr val="tx1"/>
                </a:solidFill>
                <a:latin typeface="+mn-lt"/>
                <a:ea typeface="+mn-ea"/>
                <a:cs typeface="Arial" charset="0"/>
              </a:rPr>
              <a:t>There are two significant problems with this approach.</a:t>
            </a:r>
          </a:p>
          <a:p>
            <a:pPr fontAlgn="base"/>
            <a:r>
              <a:rPr lang="en-US" sz="1200" b="0" i="1" kern="1200" dirty="0" smtClean="0">
                <a:solidFill>
                  <a:schemeClr val="tx1"/>
                </a:solidFill>
                <a:latin typeface="+mn-lt"/>
                <a:ea typeface="+mn-ea"/>
                <a:cs typeface="Arial" charset="0"/>
              </a:rPr>
              <a:t>First,</a:t>
            </a:r>
            <a:r>
              <a:rPr lang="en-US" sz="1200" b="0" i="0" kern="1200" dirty="0" smtClean="0">
                <a:solidFill>
                  <a:schemeClr val="tx1"/>
                </a:solidFill>
                <a:latin typeface="+mn-lt"/>
                <a:ea typeface="+mn-ea"/>
                <a:cs typeface="Arial" charset="0"/>
              </a:rPr>
              <a:t> in most agricultural areas east of the Mississippi there is not enough contiguous non-food producing land within the 50-75 mile zones suitable for </a:t>
            </a:r>
            <a:r>
              <a:rPr lang="en-US" sz="1200" b="0" i="0" kern="1200" dirty="0" err="1" smtClean="0">
                <a:solidFill>
                  <a:schemeClr val="tx1"/>
                </a:solidFill>
                <a:latin typeface="+mn-lt"/>
                <a:ea typeface="+mn-ea"/>
                <a:cs typeface="Arial" charset="0"/>
              </a:rPr>
              <a:t>biorefinery</a:t>
            </a:r>
            <a:r>
              <a:rPr lang="en-US" sz="1200" b="0" i="0" kern="1200" dirty="0" smtClean="0">
                <a:solidFill>
                  <a:schemeClr val="tx1"/>
                </a:solidFill>
                <a:latin typeface="+mn-lt"/>
                <a:ea typeface="+mn-ea"/>
                <a:cs typeface="Arial" charset="0"/>
              </a:rPr>
              <a:t> </a:t>
            </a:r>
            <a:r>
              <a:rPr lang="en-US" sz="1200" b="0" i="0" kern="1200" dirty="0" err="1" smtClean="0">
                <a:solidFill>
                  <a:schemeClr val="tx1"/>
                </a:solidFill>
                <a:latin typeface="+mn-lt"/>
                <a:ea typeface="+mn-ea"/>
                <a:cs typeface="Arial" charset="0"/>
              </a:rPr>
              <a:t>siting</a:t>
            </a:r>
            <a:r>
              <a:rPr lang="en-US" sz="1200" b="0" i="0" kern="1200" dirty="0" smtClean="0">
                <a:solidFill>
                  <a:schemeClr val="tx1"/>
                </a:solidFill>
                <a:latin typeface="+mn-lt"/>
                <a:ea typeface="+mn-ea"/>
                <a:cs typeface="Arial" charset="0"/>
              </a:rPr>
              <a:t> to “feed” a </a:t>
            </a:r>
            <a:r>
              <a:rPr lang="en-US" sz="1200" b="0" i="0" kern="1200" dirty="0" err="1" smtClean="0">
                <a:solidFill>
                  <a:schemeClr val="tx1"/>
                </a:solidFill>
                <a:latin typeface="+mn-lt"/>
                <a:ea typeface="+mn-ea"/>
                <a:cs typeface="Arial" charset="0"/>
              </a:rPr>
              <a:t>biorefinery</a:t>
            </a:r>
            <a:r>
              <a:rPr lang="en-US" sz="1200" b="0" i="0" kern="1200" dirty="0" smtClean="0">
                <a:solidFill>
                  <a:schemeClr val="tx1"/>
                </a:solidFill>
                <a:latin typeface="+mn-lt"/>
                <a:ea typeface="+mn-ea"/>
                <a:cs typeface="Arial" charset="0"/>
              </a:rPr>
              <a:t> of even the small 50-100 </a:t>
            </a:r>
            <a:r>
              <a:rPr lang="en-US" sz="1200" b="0" i="0" kern="1200" dirty="0" err="1" smtClean="0">
                <a:solidFill>
                  <a:schemeClr val="tx1"/>
                </a:solidFill>
                <a:latin typeface="+mn-lt"/>
                <a:ea typeface="+mn-ea"/>
                <a:cs typeface="Arial" charset="0"/>
              </a:rPr>
              <a:t>mgy</a:t>
            </a:r>
            <a:r>
              <a:rPr lang="en-US" sz="1200" b="0" i="0" kern="1200" dirty="0" smtClean="0">
                <a:solidFill>
                  <a:schemeClr val="tx1"/>
                </a:solidFill>
                <a:latin typeface="+mn-lt"/>
                <a:ea typeface="+mn-ea"/>
                <a:cs typeface="Arial" charset="0"/>
              </a:rPr>
              <a:t> size.</a:t>
            </a:r>
          </a:p>
          <a:p>
            <a:pPr fontAlgn="base"/>
            <a:r>
              <a:rPr lang="en-US" sz="1200" b="0" i="1" kern="1200" dirty="0" smtClean="0">
                <a:solidFill>
                  <a:schemeClr val="tx1"/>
                </a:solidFill>
                <a:latin typeface="+mn-lt"/>
                <a:ea typeface="+mn-ea"/>
                <a:cs typeface="Arial" charset="0"/>
              </a:rPr>
              <a:t>Second,</a:t>
            </a:r>
            <a:r>
              <a:rPr lang="en-US" sz="1200" b="0" i="0" kern="1200" dirty="0" smtClean="0">
                <a:solidFill>
                  <a:schemeClr val="tx1"/>
                </a:solidFill>
                <a:latin typeface="+mn-lt"/>
                <a:ea typeface="+mn-ea"/>
                <a:cs typeface="Arial" charset="0"/>
              </a:rPr>
              <a:t> and even more important, the current biofuel production system cannot economically sustain the 2-5 billion gallons/year </a:t>
            </a:r>
            <a:r>
              <a:rPr lang="en-US" sz="1200" b="0" i="0" kern="1200" dirty="0" err="1" smtClean="0">
                <a:solidFill>
                  <a:schemeClr val="tx1"/>
                </a:solidFill>
                <a:latin typeface="+mn-lt"/>
                <a:ea typeface="+mn-ea"/>
                <a:cs typeface="Arial" charset="0"/>
              </a:rPr>
              <a:t>biorefineries</a:t>
            </a:r>
            <a:r>
              <a:rPr lang="en-US" sz="1200" b="0" i="0" kern="1200" dirty="0" smtClean="0">
                <a:solidFill>
                  <a:schemeClr val="tx1"/>
                </a:solidFill>
                <a:latin typeface="+mn-lt"/>
                <a:ea typeface="+mn-ea"/>
                <a:cs typeface="Arial" charset="0"/>
              </a:rPr>
              <a:t> needed to cost-effectively meet US transportation fuel demands. (The average US </a:t>
            </a:r>
            <a:r>
              <a:rPr lang="en-US" sz="1200" b="0" i="1" kern="1200" dirty="0" smtClean="0">
                <a:solidFill>
                  <a:schemeClr val="tx1"/>
                </a:solidFill>
                <a:latin typeface="+mn-lt"/>
                <a:ea typeface="+mn-ea"/>
                <a:cs typeface="Arial" charset="0"/>
              </a:rPr>
              <a:t>petroleum</a:t>
            </a:r>
            <a:r>
              <a:rPr lang="en-US" sz="1200" b="0" i="0" kern="1200" dirty="0" smtClean="0">
                <a:solidFill>
                  <a:schemeClr val="tx1"/>
                </a:solidFill>
                <a:latin typeface="+mn-lt"/>
                <a:ea typeface="+mn-ea"/>
                <a:cs typeface="Arial" charset="0"/>
              </a:rPr>
              <a:t> refinery capacity is 1.7 billion gallons/year (146 refineries) and the ten largest </a:t>
            </a:r>
            <a:r>
              <a:rPr lang="en-US" sz="1200" b="0" i="1" kern="1200" dirty="0" smtClean="0">
                <a:solidFill>
                  <a:schemeClr val="tx1"/>
                </a:solidFill>
                <a:latin typeface="+mn-lt"/>
                <a:ea typeface="+mn-ea"/>
                <a:cs typeface="Arial" charset="0"/>
              </a:rPr>
              <a:t>petroleum </a:t>
            </a:r>
            <a:r>
              <a:rPr lang="en-US" sz="1200" b="0" i="0" kern="1200" dirty="0" smtClean="0">
                <a:solidFill>
                  <a:schemeClr val="tx1"/>
                </a:solidFill>
                <a:latin typeface="+mn-lt"/>
                <a:ea typeface="+mn-ea"/>
                <a:cs typeface="Arial" charset="0"/>
              </a:rPr>
              <a:t>refineries that supply 23% of all capacity average 5.5 billion gallons/year. US DOE/EIA 2008 data.)</a:t>
            </a:r>
          </a:p>
          <a:p>
            <a:pPr fontAlgn="base"/>
            <a:r>
              <a:rPr lang="en-US" sz="1200" b="1" i="0" u="sng" kern="1200" dirty="0" smtClean="0">
                <a:solidFill>
                  <a:schemeClr val="tx1"/>
                </a:solidFill>
                <a:latin typeface="+mn-lt"/>
                <a:ea typeface="+mn-ea"/>
                <a:cs typeface="Arial" charset="0"/>
              </a:rPr>
              <a:t>Solution Definition</a:t>
            </a:r>
            <a:r>
              <a:rPr lang="en-US" sz="1200" b="0" i="0" kern="1200" dirty="0" smtClean="0">
                <a:solidFill>
                  <a:schemeClr val="tx1"/>
                </a:solidFill>
                <a:latin typeface="+mn-lt"/>
                <a:ea typeface="+mn-ea"/>
                <a:cs typeface="Arial" charset="0"/>
              </a:rPr>
              <a:t>:   The solution to this problem is to efficiently convert harvested field crops, slash timber, and agricultural residues at their point of production into biofuel and </a:t>
            </a:r>
            <a:r>
              <a:rPr lang="en-US" sz="1200" b="0" i="0" kern="1200" dirty="0" err="1" smtClean="0">
                <a:solidFill>
                  <a:schemeClr val="tx1"/>
                </a:solidFill>
                <a:latin typeface="+mn-lt"/>
                <a:ea typeface="+mn-ea"/>
                <a:cs typeface="Arial" charset="0"/>
              </a:rPr>
              <a:t>bioproducts</a:t>
            </a:r>
            <a:r>
              <a:rPr lang="en-US" sz="1200" b="0" i="0" kern="1200" dirty="0" smtClean="0">
                <a:solidFill>
                  <a:schemeClr val="tx1"/>
                </a:solidFill>
                <a:latin typeface="+mn-lt"/>
                <a:ea typeface="+mn-ea"/>
                <a:cs typeface="Arial" charset="0"/>
              </a:rPr>
              <a:t> precursors with sufficient value so they may be economically transported in excess of 500 miles. At the end of their journey, these precursors would arrive at large-scale </a:t>
            </a:r>
            <a:r>
              <a:rPr lang="en-US" sz="1200" b="0" i="0" kern="1200" dirty="0" err="1" smtClean="0">
                <a:solidFill>
                  <a:schemeClr val="tx1"/>
                </a:solidFill>
                <a:latin typeface="+mn-lt"/>
                <a:ea typeface="+mn-ea"/>
                <a:cs typeface="Arial" charset="0"/>
              </a:rPr>
              <a:t>biorefineries</a:t>
            </a:r>
            <a:r>
              <a:rPr lang="en-US" sz="1200" b="0" i="0" kern="1200" dirty="0" smtClean="0">
                <a:solidFill>
                  <a:schemeClr val="tx1"/>
                </a:solidFill>
                <a:latin typeface="+mn-lt"/>
                <a:ea typeface="+mn-ea"/>
                <a:cs typeface="Arial" charset="0"/>
              </a:rPr>
              <a:t> that would be designed to produce a variety of market driven </a:t>
            </a:r>
            <a:r>
              <a:rPr lang="en-US" sz="1200" b="0" i="0" kern="1200" dirty="0" err="1" smtClean="0">
                <a:solidFill>
                  <a:schemeClr val="tx1"/>
                </a:solidFill>
                <a:latin typeface="+mn-lt"/>
                <a:ea typeface="+mn-ea"/>
                <a:cs typeface="Arial" charset="0"/>
              </a:rPr>
              <a:t>bioproducts</a:t>
            </a:r>
            <a:r>
              <a:rPr lang="en-US" sz="1200" b="0" i="0" kern="1200" dirty="0" smtClean="0">
                <a:solidFill>
                  <a:schemeClr val="tx1"/>
                </a:solidFill>
                <a:latin typeface="+mn-lt"/>
                <a:ea typeface="+mn-ea"/>
                <a:cs typeface="Arial" charset="0"/>
              </a:rPr>
              <a:t> ranging from automotive fuel alcohols to structural polymers. In many cases, these large facilities would be co-located with existing petroleum refineries or would utilize mothballed industrial facilities.</a:t>
            </a:r>
          </a:p>
          <a:p>
            <a:pPr fontAlgn="base"/>
            <a:r>
              <a:rPr lang="en-US" sz="1200" b="0" i="0" kern="1200" dirty="0" smtClean="0">
                <a:solidFill>
                  <a:schemeClr val="tx1"/>
                </a:solidFill>
                <a:latin typeface="+mn-lt"/>
                <a:ea typeface="+mn-ea"/>
                <a:cs typeface="Arial" charset="0"/>
              </a:rPr>
              <a:t>The most efficient precursors that should be produced are soluble sugars or </a:t>
            </a:r>
            <a:r>
              <a:rPr lang="en-US" sz="1200" b="0" i="0" kern="1200" dirty="0" err="1" smtClean="0">
                <a:solidFill>
                  <a:schemeClr val="tx1"/>
                </a:solidFill>
                <a:latin typeface="+mn-lt"/>
                <a:ea typeface="+mn-ea"/>
                <a:cs typeface="Arial" charset="0"/>
              </a:rPr>
              <a:t>pyrolysis</a:t>
            </a:r>
            <a:r>
              <a:rPr lang="en-US" sz="1200" b="0" i="0" kern="1200" dirty="0" smtClean="0">
                <a:solidFill>
                  <a:schemeClr val="tx1"/>
                </a:solidFill>
                <a:latin typeface="+mn-lt"/>
                <a:ea typeface="+mn-ea"/>
                <a:cs typeface="Arial" charset="0"/>
              </a:rPr>
              <a:t> hydrocarbons. These slurry liquids can be transported by tank trucks, rail cars, or barges. Additionally, the composition and concentration of these slurries produce a product with enough value to justify medium to long-range transport.</a:t>
            </a:r>
          </a:p>
          <a:p>
            <a:pPr fontAlgn="base"/>
            <a:r>
              <a:rPr lang="en-US" sz="1200" b="1" i="0" u="sng" kern="1200" dirty="0" smtClean="0">
                <a:solidFill>
                  <a:schemeClr val="tx1"/>
                </a:solidFill>
                <a:latin typeface="+mn-lt"/>
                <a:ea typeface="+mn-ea"/>
                <a:cs typeface="Arial" charset="0"/>
              </a:rPr>
              <a:t>Design Principles</a:t>
            </a:r>
            <a:r>
              <a:rPr lang="en-US" sz="1200" b="1" i="0" kern="1200" dirty="0" smtClean="0">
                <a:solidFill>
                  <a:schemeClr val="tx1"/>
                </a:solidFill>
                <a:latin typeface="+mn-lt"/>
                <a:ea typeface="+mn-ea"/>
                <a:cs typeface="Arial" charset="0"/>
              </a:rPr>
              <a:t>:  </a:t>
            </a:r>
            <a:r>
              <a:rPr lang="en-US" sz="1200" b="0" i="0" kern="1200" dirty="0" smtClean="0">
                <a:solidFill>
                  <a:schemeClr val="tx1"/>
                </a:solidFill>
                <a:latin typeface="+mn-lt"/>
                <a:ea typeface="+mn-ea"/>
                <a:cs typeface="Arial" charset="0"/>
              </a:rPr>
              <a:t>The Decentralized/Centralized concept embraces two general concepts: Follow-the-Crop and Depot systems.</a:t>
            </a:r>
          </a:p>
          <a:p>
            <a:pPr fontAlgn="base"/>
            <a:r>
              <a:rPr lang="en-US" sz="1200" b="1" i="0" kern="1200" dirty="0" smtClean="0">
                <a:solidFill>
                  <a:schemeClr val="tx1"/>
                </a:solidFill>
                <a:latin typeface="+mn-lt"/>
                <a:ea typeface="+mn-ea"/>
                <a:cs typeface="Arial" charset="0"/>
              </a:rPr>
              <a:t>Follow-the-Crop</a:t>
            </a:r>
            <a:r>
              <a:rPr lang="en-US" sz="1200" b="0" i="0" kern="1200" dirty="0" smtClean="0">
                <a:solidFill>
                  <a:schemeClr val="tx1"/>
                </a:solidFill>
                <a:latin typeface="+mn-lt"/>
                <a:ea typeface="+mn-ea"/>
                <a:cs typeface="Arial" charset="0"/>
              </a:rPr>
              <a:t>: Developed by Atlantic Biomass Conversions, this portable system is based on the model of combines that follow the harvest season, “Follow-the-Crop” modules would be deployed nationwide as energy grasses and crops are harvested. These modules would convert the biomass into medium density soluble biofuel sugars, C-5 and C-6, using a fast, low-cost combined pretreatment and </a:t>
            </a:r>
            <a:r>
              <a:rPr lang="en-US" sz="1200" b="0" i="0" kern="1200" dirty="0" err="1" smtClean="0">
                <a:solidFill>
                  <a:schemeClr val="tx1"/>
                </a:solidFill>
                <a:latin typeface="+mn-lt"/>
                <a:ea typeface="+mn-ea"/>
                <a:cs typeface="Arial" charset="0"/>
              </a:rPr>
              <a:t>saccharification</a:t>
            </a:r>
            <a:r>
              <a:rPr lang="en-US" sz="1200" b="0" i="0" kern="1200" dirty="0" smtClean="0">
                <a:solidFill>
                  <a:schemeClr val="tx1"/>
                </a:solidFill>
                <a:latin typeface="+mn-lt"/>
                <a:ea typeface="+mn-ea"/>
                <a:cs typeface="Arial" charset="0"/>
              </a:rPr>
              <a:t> enzyme system. A byproduct would be high protein animal feed from the plant proteins. These systems would be especially beneficial to regions with non-contiguous stands, converted pasture lands, lands with regulated cropping patterns (conservation lands), or regions lacking in railheads equipped with grain elevators.</a:t>
            </a:r>
          </a:p>
          <a:p>
            <a:pPr fontAlgn="base"/>
            <a:r>
              <a:rPr lang="en-US" sz="1200" b="1" i="0" kern="1200" dirty="0" smtClean="0">
                <a:solidFill>
                  <a:schemeClr val="tx1"/>
                </a:solidFill>
                <a:latin typeface="+mn-lt"/>
                <a:ea typeface="+mn-ea"/>
                <a:cs typeface="Arial" charset="0"/>
              </a:rPr>
              <a:t>Depot:  </a:t>
            </a:r>
            <a:r>
              <a:rPr lang="en-US" sz="1200" b="0" i="0" kern="1200" dirty="0" smtClean="0">
                <a:solidFill>
                  <a:schemeClr val="tx1"/>
                </a:solidFill>
                <a:latin typeface="+mn-lt"/>
                <a:ea typeface="+mn-ea"/>
                <a:cs typeface="Arial" charset="0"/>
              </a:rPr>
              <a:t>The Depot system, developed by Bruce Dale of Michigan State University, envisions a series of multi-precursor production systems co-located with existing agricultural collection points such as grain elevators. These systems would be able to produce </a:t>
            </a:r>
            <a:r>
              <a:rPr lang="en-US" sz="1200" b="0" i="0" kern="1200" dirty="0" err="1" smtClean="0">
                <a:solidFill>
                  <a:schemeClr val="tx1"/>
                </a:solidFill>
                <a:latin typeface="+mn-lt"/>
                <a:ea typeface="+mn-ea"/>
                <a:cs typeface="Arial" charset="0"/>
              </a:rPr>
              <a:t>pyrolysis</a:t>
            </a:r>
            <a:r>
              <a:rPr lang="en-US" sz="1200" b="0" i="0" kern="1200" dirty="0" smtClean="0">
                <a:solidFill>
                  <a:schemeClr val="tx1"/>
                </a:solidFill>
                <a:latin typeface="+mn-lt"/>
                <a:ea typeface="+mn-ea"/>
                <a:cs typeface="Arial" charset="0"/>
              </a:rPr>
              <a:t> hydrocarbons, as well as high protein animal feeds. These multiple crop input systems would be especially suited to regions with existing networks of agricultural collecting points with railheads since the Depots would be able to collect and process large quantities of biomass.</a:t>
            </a:r>
          </a:p>
          <a:p>
            <a:pPr fontAlgn="base"/>
            <a:r>
              <a:rPr lang="en-US" sz="1200" b="0" i="0" kern="1200" dirty="0" smtClean="0">
                <a:solidFill>
                  <a:schemeClr val="tx1"/>
                </a:solidFill>
                <a:latin typeface="+mn-lt"/>
                <a:ea typeface="+mn-ea"/>
                <a:cs typeface="Arial" charset="0"/>
              </a:rPr>
              <a:t>In either case, the benefits to overall </a:t>
            </a:r>
            <a:r>
              <a:rPr lang="en-US" sz="1200" b="0" i="0" kern="1200" dirty="0" err="1" smtClean="0">
                <a:solidFill>
                  <a:schemeClr val="tx1"/>
                </a:solidFill>
                <a:latin typeface="+mn-lt"/>
                <a:ea typeface="+mn-ea"/>
                <a:cs typeface="Arial" charset="0"/>
              </a:rPr>
              <a:t>bioproducts</a:t>
            </a:r>
            <a:r>
              <a:rPr lang="en-US" sz="1200" b="0" i="0" kern="1200" dirty="0" smtClean="0">
                <a:solidFill>
                  <a:schemeClr val="tx1"/>
                </a:solidFill>
                <a:latin typeface="+mn-lt"/>
                <a:ea typeface="+mn-ea"/>
                <a:cs typeface="Arial" charset="0"/>
              </a:rPr>
              <a:t> would be the same.</a:t>
            </a:r>
          </a:p>
          <a:p>
            <a:pPr fontAlgn="base"/>
            <a:r>
              <a:rPr lang="en-US" sz="1200" b="1" i="0" u="sng" kern="1200" dirty="0" smtClean="0">
                <a:solidFill>
                  <a:schemeClr val="tx1"/>
                </a:solidFill>
                <a:latin typeface="+mn-lt"/>
                <a:ea typeface="+mn-ea"/>
                <a:cs typeface="Arial" charset="0"/>
              </a:rPr>
              <a:t>Decentralized/Centralized System Benefits</a:t>
            </a:r>
            <a:r>
              <a:rPr lang="en-US" sz="1200" b="0" i="0" kern="1200" dirty="0" smtClean="0">
                <a:solidFill>
                  <a:schemeClr val="tx1"/>
                </a:solidFill>
                <a:latin typeface="+mn-lt"/>
                <a:ea typeface="+mn-ea"/>
                <a:cs typeface="Arial" charset="0"/>
              </a:rPr>
              <a:t>:  By splitting precursor production from the integrated </a:t>
            </a:r>
            <a:r>
              <a:rPr lang="en-US" sz="1200" b="0" i="0" kern="1200" dirty="0" err="1" smtClean="0">
                <a:solidFill>
                  <a:schemeClr val="tx1"/>
                </a:solidFill>
                <a:latin typeface="+mn-lt"/>
                <a:ea typeface="+mn-ea"/>
                <a:cs typeface="Arial" charset="0"/>
              </a:rPr>
              <a:t>biorefinery</a:t>
            </a:r>
            <a:r>
              <a:rPr lang="en-US" sz="1200" b="0" i="0" kern="1200" dirty="0" smtClean="0">
                <a:solidFill>
                  <a:schemeClr val="tx1"/>
                </a:solidFill>
                <a:latin typeface="+mn-lt"/>
                <a:ea typeface="+mn-ea"/>
                <a:cs typeface="Arial" charset="0"/>
              </a:rPr>
              <a:t> and placing it close to the grower, the transportation conundrum can be overcome. The result would be a sustainable biofuel and </a:t>
            </a:r>
            <a:r>
              <a:rPr lang="en-US" sz="1200" b="0" i="0" kern="1200" dirty="0" err="1" smtClean="0">
                <a:solidFill>
                  <a:schemeClr val="tx1"/>
                </a:solidFill>
                <a:latin typeface="+mn-lt"/>
                <a:ea typeface="+mn-ea"/>
                <a:cs typeface="Arial" charset="0"/>
              </a:rPr>
              <a:t>bioproducts</a:t>
            </a:r>
            <a:r>
              <a:rPr lang="en-US" sz="1200" b="0" i="0" kern="1200" dirty="0" smtClean="0">
                <a:solidFill>
                  <a:schemeClr val="tx1"/>
                </a:solidFill>
                <a:latin typeface="+mn-lt"/>
                <a:ea typeface="+mn-ea"/>
                <a:cs typeface="Arial" charset="0"/>
              </a:rPr>
              <a:t> industry. Benefits would include:</a:t>
            </a:r>
          </a:p>
          <a:p>
            <a:pPr fontAlgn="base"/>
            <a:r>
              <a:rPr lang="en-US" sz="1200" b="1" i="0" kern="1200" dirty="0" smtClean="0">
                <a:solidFill>
                  <a:schemeClr val="tx1"/>
                </a:solidFill>
                <a:latin typeface="+mn-lt"/>
                <a:ea typeface="+mn-ea"/>
                <a:cs typeface="Arial" charset="0"/>
              </a:rPr>
              <a:t>For Growers and Agricultural Communities</a:t>
            </a:r>
            <a:endParaRPr lang="en-US" sz="1200" b="0" i="0" kern="1200" dirty="0" smtClean="0">
              <a:solidFill>
                <a:schemeClr val="tx1"/>
              </a:solidFill>
              <a:latin typeface="+mn-lt"/>
              <a:ea typeface="+mn-ea"/>
              <a:cs typeface="Arial" charset="0"/>
            </a:endParaRPr>
          </a:p>
          <a:p>
            <a:pPr fontAlgn="base"/>
            <a:r>
              <a:rPr lang="en-US" sz="1200" b="0" i="0" kern="1200" dirty="0" smtClean="0">
                <a:solidFill>
                  <a:schemeClr val="tx1"/>
                </a:solidFill>
                <a:latin typeface="+mn-lt"/>
                <a:ea typeface="+mn-ea"/>
                <a:cs typeface="Arial" charset="0"/>
              </a:rPr>
              <a:t>Multiple crops and agricultural residues could be used as biofuel </a:t>
            </a:r>
            <a:r>
              <a:rPr lang="en-US" sz="1200" b="0" i="0" kern="1200" dirty="0" err="1" smtClean="0">
                <a:solidFill>
                  <a:schemeClr val="tx1"/>
                </a:solidFill>
                <a:latin typeface="+mn-lt"/>
                <a:ea typeface="+mn-ea"/>
                <a:cs typeface="Arial" charset="0"/>
              </a:rPr>
              <a:t>feedstocks</a:t>
            </a:r>
            <a:r>
              <a:rPr lang="en-US" sz="1200" b="0" i="0" kern="1200" dirty="0" smtClean="0">
                <a:solidFill>
                  <a:schemeClr val="tx1"/>
                </a:solidFill>
                <a:latin typeface="+mn-lt"/>
                <a:ea typeface="+mn-ea"/>
                <a:cs typeface="Arial" charset="0"/>
              </a:rPr>
              <a:t> giving growers multiple economically driven options.</a:t>
            </a:r>
          </a:p>
          <a:p>
            <a:pPr fontAlgn="base"/>
            <a:r>
              <a:rPr lang="en-US" sz="1200" b="0" i="0" kern="1200" dirty="0" smtClean="0">
                <a:solidFill>
                  <a:schemeClr val="tx1"/>
                </a:solidFill>
                <a:latin typeface="+mn-lt"/>
                <a:ea typeface="+mn-ea"/>
                <a:cs typeface="Arial" charset="0"/>
              </a:rPr>
              <a:t>With biofuel </a:t>
            </a:r>
            <a:r>
              <a:rPr lang="en-US" sz="1200" b="0" i="0" kern="1200" dirty="0" err="1" smtClean="0">
                <a:solidFill>
                  <a:schemeClr val="tx1"/>
                </a:solidFill>
                <a:latin typeface="+mn-lt"/>
                <a:ea typeface="+mn-ea"/>
                <a:cs typeface="Arial" charset="0"/>
              </a:rPr>
              <a:t>feedstocks</a:t>
            </a:r>
            <a:r>
              <a:rPr lang="en-US" sz="1200" b="0" i="0" kern="1200" dirty="0" smtClean="0">
                <a:solidFill>
                  <a:schemeClr val="tx1"/>
                </a:solidFill>
                <a:latin typeface="+mn-lt"/>
                <a:ea typeface="+mn-ea"/>
                <a:cs typeface="Arial" charset="0"/>
              </a:rPr>
              <a:t> becoming non-crop specific, “energy” crops can be selected on the basis of specific environmental and agronomic factors rather than suitability for the local biofuel plant.</a:t>
            </a:r>
          </a:p>
          <a:p>
            <a:pPr fontAlgn="base"/>
            <a:r>
              <a:rPr lang="en-US" sz="1200" b="0" i="0" kern="1200" dirty="0" smtClean="0">
                <a:solidFill>
                  <a:schemeClr val="tx1"/>
                </a:solidFill>
                <a:latin typeface="+mn-lt"/>
                <a:ea typeface="+mn-ea"/>
                <a:cs typeface="Arial" charset="0"/>
              </a:rPr>
              <a:t>Farmers will be able to utilize their marginal lands and expand their selection of crops for biofuel use without the necessity of planting hundreds of contiguous acres.</a:t>
            </a:r>
          </a:p>
          <a:p>
            <a:pPr fontAlgn="base"/>
            <a:r>
              <a:rPr lang="en-US" sz="1200" b="0" i="0" kern="1200" dirty="0" smtClean="0">
                <a:solidFill>
                  <a:schemeClr val="tx1"/>
                </a:solidFill>
                <a:latin typeface="+mn-lt"/>
                <a:ea typeface="+mn-ea"/>
                <a:cs typeface="Arial" charset="0"/>
              </a:rPr>
              <a:t>Significant quantities of total energy biomass could be grown outside the Midwestern “grain-belt.”</a:t>
            </a:r>
          </a:p>
          <a:p>
            <a:pPr fontAlgn="base"/>
            <a:r>
              <a:rPr lang="en-US" sz="1200" b="0" i="0" kern="1200" dirty="0" smtClean="0">
                <a:solidFill>
                  <a:schemeClr val="tx1"/>
                </a:solidFill>
                <a:latin typeface="+mn-lt"/>
                <a:ea typeface="+mn-ea"/>
                <a:cs typeface="Arial" charset="0"/>
              </a:rPr>
              <a:t>Nationwide deployment of the Depot and Follow-the-Crop systems would provide new, year-round employment in technical and equipment maintenance jobs needed to staff the biofuel intermediate production modules.</a:t>
            </a:r>
          </a:p>
          <a:p>
            <a:pPr fontAlgn="base"/>
            <a:r>
              <a:rPr lang="en-US" sz="1200" b="0" i="0" kern="1200" dirty="0" smtClean="0">
                <a:solidFill>
                  <a:schemeClr val="tx1"/>
                </a:solidFill>
                <a:latin typeface="+mn-lt"/>
                <a:ea typeface="+mn-ea"/>
                <a:cs typeface="Arial" charset="0"/>
              </a:rPr>
              <a:t> Rural communities could retain significant biomass economic benefits from precursor production without having industrial </a:t>
            </a:r>
            <a:r>
              <a:rPr lang="en-US" sz="1200" b="0" i="0" kern="1200" dirty="0" err="1" smtClean="0">
                <a:solidFill>
                  <a:schemeClr val="tx1"/>
                </a:solidFill>
                <a:latin typeface="+mn-lt"/>
                <a:ea typeface="+mn-ea"/>
                <a:cs typeface="Arial" charset="0"/>
              </a:rPr>
              <a:t>biorefinery</a:t>
            </a:r>
            <a:r>
              <a:rPr lang="en-US" sz="1200" b="0" i="0" kern="1200" dirty="0" smtClean="0">
                <a:solidFill>
                  <a:schemeClr val="tx1"/>
                </a:solidFill>
                <a:latin typeface="+mn-lt"/>
                <a:ea typeface="+mn-ea"/>
                <a:cs typeface="Arial" charset="0"/>
              </a:rPr>
              <a:t> installations in their towns.</a:t>
            </a:r>
            <a:r>
              <a:rPr lang="en-US" sz="1200" b="1" i="0" kern="1200" dirty="0" smtClean="0">
                <a:solidFill>
                  <a:schemeClr val="tx1"/>
                </a:solidFill>
                <a:latin typeface="+mn-lt"/>
                <a:ea typeface="+mn-ea"/>
                <a:cs typeface="Arial" charset="0"/>
              </a:rPr>
              <a:t> </a:t>
            </a:r>
            <a:endParaRPr lang="en-US" sz="1200" b="0" i="0" kern="1200" dirty="0" smtClean="0">
              <a:solidFill>
                <a:schemeClr val="tx1"/>
              </a:solidFill>
              <a:latin typeface="+mn-lt"/>
              <a:ea typeface="+mn-ea"/>
              <a:cs typeface="Arial" charset="0"/>
            </a:endParaRPr>
          </a:p>
          <a:p>
            <a:pPr fontAlgn="base"/>
            <a:r>
              <a:rPr lang="en-US" sz="1200" b="1" i="0" kern="1200" dirty="0" smtClean="0">
                <a:solidFill>
                  <a:schemeClr val="tx1"/>
                </a:solidFill>
                <a:latin typeface="+mn-lt"/>
                <a:ea typeface="+mn-ea"/>
                <a:cs typeface="Arial" charset="0"/>
              </a:rPr>
              <a:t>For the </a:t>
            </a:r>
            <a:r>
              <a:rPr lang="en-US" sz="1200" b="1" i="0" kern="1200" dirty="0" err="1" smtClean="0">
                <a:solidFill>
                  <a:schemeClr val="tx1"/>
                </a:solidFill>
                <a:latin typeface="+mn-lt"/>
                <a:ea typeface="+mn-ea"/>
                <a:cs typeface="Arial" charset="0"/>
              </a:rPr>
              <a:t>Bioproducts</a:t>
            </a:r>
            <a:r>
              <a:rPr lang="en-US" sz="1200" b="1" i="0" kern="1200" dirty="0" smtClean="0">
                <a:solidFill>
                  <a:schemeClr val="tx1"/>
                </a:solidFill>
                <a:latin typeface="+mn-lt"/>
                <a:ea typeface="+mn-ea"/>
                <a:cs typeface="Arial" charset="0"/>
              </a:rPr>
              <a:t> Industry</a:t>
            </a:r>
            <a:endParaRPr lang="en-US" sz="1200" b="0" i="0" kern="1200" dirty="0" smtClean="0">
              <a:solidFill>
                <a:schemeClr val="tx1"/>
              </a:solidFill>
              <a:latin typeface="+mn-lt"/>
              <a:ea typeface="+mn-ea"/>
              <a:cs typeface="Arial" charset="0"/>
            </a:endParaRPr>
          </a:p>
          <a:p>
            <a:pPr fontAlgn="base"/>
            <a:r>
              <a:rPr lang="en-US" sz="1200" b="0" i="0" kern="1200" dirty="0" smtClean="0">
                <a:solidFill>
                  <a:schemeClr val="tx1"/>
                </a:solidFill>
                <a:latin typeface="+mn-lt"/>
                <a:ea typeface="+mn-ea"/>
                <a:cs typeface="Arial" charset="0"/>
              </a:rPr>
              <a:t>The Decentralized/Centralized concept would transform the American advanced biofuels and </a:t>
            </a:r>
            <a:r>
              <a:rPr lang="en-US" sz="1200" b="0" i="0" kern="1200" dirty="0" err="1" smtClean="0">
                <a:solidFill>
                  <a:schemeClr val="tx1"/>
                </a:solidFill>
                <a:latin typeface="+mn-lt"/>
                <a:ea typeface="+mn-ea"/>
                <a:cs typeface="Arial" charset="0"/>
              </a:rPr>
              <a:t>bioproducts</a:t>
            </a:r>
            <a:r>
              <a:rPr lang="en-US" sz="1200" b="0" i="0" kern="1200" dirty="0" smtClean="0">
                <a:solidFill>
                  <a:schemeClr val="tx1"/>
                </a:solidFill>
                <a:latin typeface="+mn-lt"/>
                <a:ea typeface="+mn-ea"/>
                <a:cs typeface="Arial" charset="0"/>
              </a:rPr>
              <a:t> industry into one coherent system that could respond to supply and demand market forces. Benefits to the industry would include:</a:t>
            </a:r>
          </a:p>
          <a:p>
            <a:pPr fontAlgn="base"/>
            <a:r>
              <a:rPr lang="en-US" sz="1200" b="0" i="0" kern="1200" dirty="0" smtClean="0">
                <a:solidFill>
                  <a:schemeClr val="tx1"/>
                </a:solidFill>
                <a:latin typeface="+mn-lt"/>
                <a:ea typeface="+mn-ea"/>
                <a:cs typeface="Arial" charset="0"/>
              </a:rPr>
              <a:t>Changing the feedstock of biofuel refineries from individual specialized crops into common commodities would make input pricing stable.</a:t>
            </a:r>
          </a:p>
          <a:p>
            <a:pPr fontAlgn="base"/>
            <a:r>
              <a:rPr lang="en-US" sz="1200" b="0" i="0" kern="1200" dirty="0" smtClean="0">
                <a:solidFill>
                  <a:schemeClr val="tx1"/>
                </a:solidFill>
                <a:latin typeface="+mn-lt"/>
                <a:ea typeface="+mn-ea"/>
                <a:cs typeface="Arial" charset="0"/>
              </a:rPr>
              <a:t>Providing common precursors on a year-round basis would increase the number of days of </a:t>
            </a:r>
            <a:r>
              <a:rPr lang="en-US" sz="1200" b="0" i="0" kern="1200" dirty="0" err="1" smtClean="0">
                <a:solidFill>
                  <a:schemeClr val="tx1"/>
                </a:solidFill>
                <a:latin typeface="+mn-lt"/>
                <a:ea typeface="+mn-ea"/>
                <a:cs typeface="Arial" charset="0"/>
              </a:rPr>
              <a:t>biorefinery</a:t>
            </a:r>
            <a:r>
              <a:rPr lang="en-US" sz="1200" b="0" i="0" kern="1200" dirty="0" smtClean="0">
                <a:solidFill>
                  <a:schemeClr val="tx1"/>
                </a:solidFill>
                <a:latin typeface="+mn-lt"/>
                <a:ea typeface="+mn-ea"/>
                <a:cs typeface="Arial" charset="0"/>
              </a:rPr>
              <a:t> operation. This would greatly improve the economics of biofuel production and make the industry a better investment.</a:t>
            </a:r>
          </a:p>
          <a:p>
            <a:pPr fontAlgn="base"/>
            <a:r>
              <a:rPr lang="en-US" sz="1200" b="0" i="0" kern="1200" dirty="0" smtClean="0">
                <a:solidFill>
                  <a:schemeClr val="tx1"/>
                </a:solidFill>
                <a:latin typeface="+mn-lt"/>
                <a:ea typeface="+mn-ea"/>
                <a:cs typeface="Arial" charset="0"/>
              </a:rPr>
              <a:t>Providing common precursors would reduce and simplify refinery conversion operations leading to reduced production costs.</a:t>
            </a:r>
          </a:p>
          <a:p>
            <a:pPr fontAlgn="base"/>
            <a:r>
              <a:rPr lang="en-US" sz="1200" b="0" i="0" kern="1200" dirty="0" smtClean="0">
                <a:solidFill>
                  <a:schemeClr val="tx1"/>
                </a:solidFill>
                <a:latin typeface="+mn-lt"/>
                <a:ea typeface="+mn-ea"/>
                <a:cs typeface="Arial" charset="0"/>
              </a:rPr>
              <a:t>Providing a reliable and sustainable </a:t>
            </a:r>
            <a:r>
              <a:rPr lang="en-US" sz="1200" b="0" i="0" kern="1200" dirty="0" err="1" smtClean="0">
                <a:solidFill>
                  <a:schemeClr val="tx1"/>
                </a:solidFill>
                <a:latin typeface="+mn-lt"/>
                <a:ea typeface="+mn-ea"/>
                <a:cs typeface="Arial" charset="0"/>
              </a:rPr>
              <a:t>biorefinery</a:t>
            </a:r>
            <a:r>
              <a:rPr lang="en-US" sz="1200" b="0" i="0" kern="1200" dirty="0" smtClean="0">
                <a:solidFill>
                  <a:schemeClr val="tx1"/>
                </a:solidFill>
                <a:latin typeface="+mn-lt"/>
                <a:ea typeface="+mn-ea"/>
                <a:cs typeface="Arial" charset="0"/>
              </a:rPr>
              <a:t> feedstock would encourage investments in new advanced biofuels and </a:t>
            </a:r>
            <a:r>
              <a:rPr lang="en-US" sz="1200" b="0" i="0" kern="1200" dirty="0" err="1" smtClean="0">
                <a:solidFill>
                  <a:schemeClr val="tx1"/>
                </a:solidFill>
                <a:latin typeface="+mn-lt"/>
                <a:ea typeface="+mn-ea"/>
                <a:cs typeface="Arial" charset="0"/>
              </a:rPr>
              <a:t>bioproducts</a:t>
            </a:r>
            <a:r>
              <a:rPr lang="en-US" sz="1200" b="0" i="0" kern="1200" dirty="0" smtClean="0">
                <a:solidFill>
                  <a:schemeClr val="tx1"/>
                </a:solidFill>
                <a:latin typeface="+mn-lt"/>
                <a:ea typeface="+mn-ea"/>
                <a:cs typeface="Arial" charset="0"/>
              </a:rPr>
              <a:t>.</a:t>
            </a:r>
          </a:p>
          <a:p>
            <a:pPr fontAlgn="base"/>
            <a:r>
              <a:rPr lang="en-US" sz="1200" b="0" i="0" u="none" strike="noStrike" kern="1200" dirty="0" smtClean="0">
                <a:solidFill>
                  <a:schemeClr val="tx1"/>
                </a:solidFill>
                <a:latin typeface="+mn-lt"/>
                <a:ea typeface="+mn-ea"/>
                <a:cs typeface="Arial" charset="0"/>
                <a:hlinkClick r:id="rId3"/>
              </a:rPr>
              <a:t>Download “Quick Brief” PDF</a:t>
            </a:r>
            <a:r>
              <a:rPr lang="en-US" sz="1200" b="0" i="0" kern="1200" dirty="0" smtClean="0">
                <a:solidFill>
                  <a:schemeClr val="tx1"/>
                </a:solidFill>
                <a:latin typeface="+mn-lt"/>
                <a:ea typeface="+mn-ea"/>
                <a:cs typeface="Arial" charset="0"/>
              </a:rPr>
              <a:t>   </a:t>
            </a:r>
            <a:r>
              <a:rPr lang="en-US" sz="1200" b="0" i="0" u="none" strike="noStrike" kern="1200" dirty="0" smtClean="0">
                <a:solidFill>
                  <a:schemeClr val="tx1"/>
                </a:solidFill>
                <a:latin typeface="+mn-lt"/>
                <a:ea typeface="+mn-ea"/>
                <a:cs typeface="Arial" charset="0"/>
                <a:hlinkClick r:id="rId4"/>
              </a:rPr>
              <a:t>READ MORE</a:t>
            </a:r>
            <a:r>
              <a:rPr lang="en-US" sz="1200" b="0" i="0" kern="1200" dirty="0" smtClean="0">
                <a:solidFill>
                  <a:schemeClr val="tx1"/>
                </a:solidFill>
                <a:latin typeface="+mn-lt"/>
                <a:ea typeface="+mn-ea"/>
                <a:cs typeface="Arial" charset="0"/>
              </a:rPr>
              <a:t> (US Department of Energy) and </a:t>
            </a:r>
            <a:r>
              <a:rPr lang="en-US" sz="1200" b="0" i="0" u="none" strike="noStrike" kern="1200" dirty="0" smtClean="0">
                <a:solidFill>
                  <a:schemeClr val="tx1"/>
                </a:solidFill>
                <a:latin typeface="+mn-lt"/>
                <a:ea typeface="+mn-ea"/>
                <a:cs typeface="Arial" charset="0"/>
                <a:hlinkClick r:id="rId5"/>
              </a:rPr>
              <a:t>MORE</a:t>
            </a:r>
            <a:r>
              <a:rPr lang="en-US" sz="1200" b="0" i="0" kern="1200" dirty="0" smtClean="0">
                <a:solidFill>
                  <a:schemeClr val="tx1"/>
                </a:solidFill>
                <a:latin typeface="+mn-lt"/>
                <a:ea typeface="+mn-ea"/>
                <a:cs typeface="Arial" charset="0"/>
              </a:rPr>
              <a:t> (Bruce Dale, Michigan State University)</a:t>
            </a:r>
          </a:p>
          <a:p>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Rot="1" noChangeAspect="1" noTextEdit="1"/>
          </p:cNvSpPr>
          <p:nvPr>
            <p:ph type="sldImg"/>
          </p:nvPr>
        </p:nvSpPr>
        <p:spPr bwMode="auto">
          <a:noFill/>
          <a:ln>
            <a:solidFill>
              <a:srgbClr val="000000"/>
            </a:solidFill>
            <a:miter lim="800000"/>
            <a:headEnd/>
            <a:tailEnd/>
          </a:ln>
        </p:spPr>
      </p:sp>
      <p:sp>
        <p:nvSpPr>
          <p:cNvPr id="1925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people don’t realize that the ethanol</a:t>
            </a:r>
            <a:r>
              <a:rPr lang="en-US" baseline="0" dirty="0" smtClean="0"/>
              <a:t> that we talk about with regard to fuel is the same molecule as the ethanol or alcohol in wine, beer, whiskey—and that corn ethanol has long been nick-named moonshine.</a:t>
            </a:r>
          </a:p>
          <a:p>
            <a:endParaRPr lang="en-US" baseline="0" dirty="0" smtClean="0"/>
          </a:p>
          <a:p>
            <a:r>
              <a:rPr lang="en-US" baseline="0" dirty="0" smtClean="0"/>
              <a:t>Important note:  as soon as the ethanol is distilled and ready for transport from a </a:t>
            </a:r>
            <a:r>
              <a:rPr lang="en-US" baseline="0" dirty="0" err="1" smtClean="0"/>
              <a:t>biorefinery</a:t>
            </a:r>
            <a:r>
              <a:rPr lang="en-US" baseline="0" dirty="0" smtClean="0"/>
              <a:t>, some gasoline is added to “poison” it so that it will not be drinkable, and will not be diverted to beverage purposes.</a:t>
            </a:r>
          </a:p>
          <a:p>
            <a:endParaRPr lang="en-US" baseline="0" dirty="0" smtClean="0"/>
          </a:p>
          <a:p>
            <a:r>
              <a:rPr lang="en-US" baseline="0" dirty="0" smtClean="0"/>
              <a:t>Photos are an old crusher and presser which might be used for grapes (similar ones for apples and other fruit); and the distillery at Mount Vernon, VA, a re-creation of the distillery operated by George Washington on his plantation. </a:t>
            </a:r>
          </a:p>
          <a:p>
            <a:endParaRPr lang="en-US" baseline="0" dirty="0" smtClean="0"/>
          </a:p>
          <a:p>
            <a:r>
              <a:rPr lang="en-US" baseline="0" dirty="0" smtClean="0"/>
              <a:t>If you want to add a history lesson, or integrate this with lessons in the history department, you can talk about how corn was converted to liquid (moonshine) to both increase its value and make it easier to move large volumes across the Appalachian mountains in the early days of the United States.  The Whiskey Rebellion is also a relevant topic.</a:t>
            </a:r>
          </a:p>
          <a:p>
            <a:endParaRPr lang="en-US" baseline="0" dirty="0" smtClean="0"/>
          </a:p>
          <a:p>
            <a:r>
              <a:rPr lang="en-US" baseline="0" dirty="0" smtClean="0"/>
              <a:t>You can point out the parallels in the problems that people have today moving large volumes of raw biomass to </a:t>
            </a:r>
            <a:r>
              <a:rPr lang="en-US" baseline="0" dirty="0" err="1" smtClean="0"/>
              <a:t>biorefineries</a:t>
            </a:r>
            <a:r>
              <a:rPr lang="en-US" baseline="0" dirty="0" smtClean="0"/>
              <a:t>.</a:t>
            </a:r>
          </a:p>
          <a:p>
            <a:endParaRPr lang="en-US" baseline="0" dirty="0" smtClean="0"/>
          </a:p>
          <a:p>
            <a:r>
              <a:rPr lang="en-US" baseline="0" dirty="0" smtClean="0"/>
              <a:t>Ethanol for use as a transportation fuel must be highly distilled </a:t>
            </a:r>
            <a:endParaRPr lang="en-US" dirty="0"/>
          </a:p>
        </p:txBody>
      </p:sp>
      <p:sp>
        <p:nvSpPr>
          <p:cNvPr id="4" name="Slide Number Placeholder 3"/>
          <p:cNvSpPr>
            <a:spLocks noGrp="1"/>
          </p:cNvSpPr>
          <p:nvPr>
            <p:ph type="sldNum" sz="quarter" idx="10"/>
          </p:nvPr>
        </p:nvSpPr>
        <p:spPr/>
        <p:txBody>
          <a:bodyPr/>
          <a:lstStyle/>
          <a:p>
            <a:pPr>
              <a:defRPr/>
            </a:pPr>
            <a:fld id="{BC641F30-722F-4BEF-85B0-EADF049E7805}"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Rot="1" noChangeAspect="1" noTextEdit="1"/>
          </p:cNvSpPr>
          <p:nvPr>
            <p:ph type="sldImg"/>
          </p:nvPr>
        </p:nvSpPr>
        <p:spPr bwMode="auto">
          <a:noFill/>
          <a:ln>
            <a:solidFill>
              <a:srgbClr val="000000"/>
            </a:solidFill>
            <a:miter lim="800000"/>
            <a:headEnd/>
            <a:tailEnd/>
          </a:ln>
        </p:spPr>
      </p:sp>
      <p:sp>
        <p:nvSpPr>
          <p:cNvPr id="19456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latin typeface="+mn-lt"/>
                <a:ea typeface="+mn-ea"/>
                <a:cs typeface="Arial" charset="0"/>
              </a:rPr>
              <a:t>Biofuel/</a:t>
            </a:r>
            <a:r>
              <a:rPr lang="en-US" sz="1200" b="1" kern="1200" dirty="0" err="1" smtClean="0">
                <a:solidFill>
                  <a:schemeClr val="tx1"/>
                </a:solidFill>
                <a:latin typeface="+mn-lt"/>
                <a:ea typeface="+mn-ea"/>
                <a:cs typeface="Arial" charset="0"/>
              </a:rPr>
              <a:t>Bioproduct</a:t>
            </a:r>
            <a:r>
              <a:rPr lang="en-US" sz="1200" b="1" kern="1200" dirty="0" smtClean="0">
                <a:solidFill>
                  <a:schemeClr val="tx1"/>
                </a:solidFill>
                <a:latin typeface="+mn-lt"/>
                <a:ea typeface="+mn-ea"/>
                <a:cs typeface="Arial" charset="0"/>
              </a:rPr>
              <a:t> Biomass Grower Decision Tool Box</a:t>
            </a:r>
            <a:endParaRPr lang="en-US" sz="1200" kern="1200" dirty="0" smtClean="0">
              <a:solidFill>
                <a:schemeClr val="tx1"/>
              </a:solidFill>
              <a:latin typeface="+mn-lt"/>
              <a:ea typeface="+mn-ea"/>
              <a:cs typeface="Arial" charset="0"/>
            </a:endParaRPr>
          </a:p>
          <a:p>
            <a:r>
              <a:rPr lang="en-US" sz="1200" kern="1200" dirty="0" smtClean="0">
                <a:solidFill>
                  <a:schemeClr val="tx1"/>
                </a:solidFill>
                <a:latin typeface="+mn-lt"/>
                <a:ea typeface="+mn-ea"/>
                <a:cs typeface="Arial" charset="0"/>
              </a:rPr>
              <a:t> </a:t>
            </a:r>
          </a:p>
          <a:p>
            <a:r>
              <a:rPr lang="en-US" sz="1200" b="1" kern="1200" dirty="0" smtClean="0">
                <a:solidFill>
                  <a:schemeClr val="tx1"/>
                </a:solidFill>
                <a:latin typeface="+mn-lt"/>
                <a:ea typeface="+mn-ea"/>
                <a:cs typeface="Arial" charset="0"/>
              </a:rPr>
              <a:t>Need for the Tool Box</a:t>
            </a:r>
            <a:endParaRPr lang="en-US" sz="1200" kern="1200" dirty="0" smtClean="0">
              <a:solidFill>
                <a:schemeClr val="tx1"/>
              </a:solidFill>
              <a:latin typeface="+mn-lt"/>
              <a:ea typeface="+mn-ea"/>
              <a:cs typeface="Arial" charset="0"/>
            </a:endParaRPr>
          </a:p>
          <a:p>
            <a:r>
              <a:rPr lang="en-US" sz="1200" b="1" kern="1200" dirty="0" smtClean="0">
                <a:solidFill>
                  <a:schemeClr val="tx1"/>
                </a:solidFill>
                <a:latin typeface="+mn-lt"/>
                <a:ea typeface="+mn-ea"/>
                <a:cs typeface="Arial" charset="0"/>
              </a:rPr>
              <a:t> </a:t>
            </a:r>
            <a:endParaRPr lang="en-US" sz="1200" kern="1200" dirty="0" smtClean="0">
              <a:solidFill>
                <a:schemeClr val="tx1"/>
              </a:solidFill>
              <a:latin typeface="+mn-lt"/>
              <a:ea typeface="+mn-ea"/>
              <a:cs typeface="Arial" charset="0"/>
            </a:endParaRPr>
          </a:p>
          <a:p>
            <a:r>
              <a:rPr lang="en-US" sz="1200" kern="1200" dirty="0" smtClean="0">
                <a:solidFill>
                  <a:schemeClr val="tx1"/>
                </a:solidFill>
                <a:latin typeface="+mn-lt"/>
                <a:ea typeface="+mn-ea"/>
                <a:cs typeface="Arial" charset="0"/>
              </a:rPr>
              <a:t>In order to meet expanding national needs for the production of non-food crop biofuels, biomass production will have to be substantially increased without decreasing food or forest product production. In large part, this increase in biomass will have to come from perennial grasses, energy crops, and non-forest product managed stands. Specific programs proposed for increasing </a:t>
            </a:r>
            <a:r>
              <a:rPr lang="en-US" sz="1200" kern="1200" dirty="0" err="1" smtClean="0">
                <a:solidFill>
                  <a:schemeClr val="tx1"/>
                </a:solidFill>
                <a:latin typeface="+mn-lt"/>
                <a:ea typeface="+mn-ea"/>
                <a:cs typeface="Arial" charset="0"/>
              </a:rPr>
              <a:t>bioenergy</a:t>
            </a:r>
            <a:r>
              <a:rPr lang="en-US" sz="1200" kern="1200" dirty="0" smtClean="0">
                <a:solidFill>
                  <a:schemeClr val="tx1"/>
                </a:solidFill>
                <a:latin typeface="+mn-lt"/>
                <a:ea typeface="+mn-ea"/>
                <a:cs typeface="Arial" charset="0"/>
              </a:rPr>
              <a:t> biomass production include:</a:t>
            </a:r>
          </a:p>
          <a:p>
            <a:r>
              <a:rPr lang="en-US" sz="1200" kern="1200" dirty="0" smtClean="0">
                <a:solidFill>
                  <a:schemeClr val="tx1"/>
                </a:solidFill>
                <a:latin typeface="+mn-lt"/>
                <a:ea typeface="+mn-ea"/>
                <a:cs typeface="Arial" charset="0"/>
              </a:rPr>
              <a:t> </a:t>
            </a:r>
          </a:p>
          <a:p>
            <a:pPr lvl="0"/>
            <a:r>
              <a:rPr lang="en-US" sz="1200" kern="1200" dirty="0" smtClean="0">
                <a:solidFill>
                  <a:schemeClr val="tx1"/>
                </a:solidFill>
                <a:latin typeface="+mn-lt"/>
                <a:ea typeface="+mn-ea"/>
                <a:cs typeface="Arial" charset="0"/>
              </a:rPr>
              <a:t>Intercropping,</a:t>
            </a:r>
          </a:p>
          <a:p>
            <a:pPr lvl="0"/>
            <a:r>
              <a:rPr lang="en-US" sz="1200" kern="1200" dirty="0" smtClean="0">
                <a:solidFill>
                  <a:schemeClr val="tx1"/>
                </a:solidFill>
                <a:latin typeface="+mn-lt"/>
                <a:ea typeface="+mn-ea"/>
                <a:cs typeface="Arial" charset="0"/>
              </a:rPr>
              <a:t>Prairie Recovery,</a:t>
            </a:r>
          </a:p>
          <a:p>
            <a:pPr lvl="0"/>
            <a:r>
              <a:rPr lang="en-US" sz="1200" kern="1200" dirty="0" smtClean="0">
                <a:solidFill>
                  <a:schemeClr val="tx1"/>
                </a:solidFill>
                <a:latin typeface="+mn-lt"/>
                <a:ea typeface="+mn-ea"/>
                <a:cs typeface="Arial" charset="0"/>
              </a:rPr>
              <a:t>Pastureland Preservation, </a:t>
            </a:r>
          </a:p>
          <a:p>
            <a:pPr lvl="0"/>
            <a:r>
              <a:rPr lang="en-US" sz="1200" kern="1200" dirty="0" smtClean="0">
                <a:solidFill>
                  <a:schemeClr val="tx1"/>
                </a:solidFill>
                <a:latin typeface="+mn-lt"/>
                <a:ea typeface="+mn-ea"/>
                <a:cs typeface="Arial" charset="0"/>
              </a:rPr>
              <a:t>Grass Land Cropping, and</a:t>
            </a:r>
          </a:p>
          <a:p>
            <a:pPr lvl="0"/>
            <a:r>
              <a:rPr lang="en-US" sz="1200" kern="1200" dirty="0" smtClean="0">
                <a:solidFill>
                  <a:schemeClr val="tx1"/>
                </a:solidFill>
                <a:latin typeface="+mn-lt"/>
                <a:ea typeface="+mn-ea"/>
                <a:cs typeface="Arial" charset="0"/>
              </a:rPr>
              <a:t>Forest Harvesting  </a:t>
            </a:r>
          </a:p>
          <a:p>
            <a:r>
              <a:rPr lang="en-US" sz="1200" kern="1200" dirty="0" smtClean="0">
                <a:solidFill>
                  <a:schemeClr val="tx1"/>
                </a:solidFill>
                <a:latin typeface="+mn-lt"/>
                <a:ea typeface="+mn-ea"/>
                <a:cs typeface="Arial" charset="0"/>
              </a:rPr>
              <a:t> </a:t>
            </a:r>
          </a:p>
          <a:p>
            <a:r>
              <a:rPr lang="en-US" sz="1200" kern="1200" dirty="0" smtClean="0">
                <a:solidFill>
                  <a:schemeClr val="tx1"/>
                </a:solidFill>
                <a:latin typeface="+mn-lt"/>
                <a:ea typeface="+mn-ea"/>
                <a:cs typeface="Arial" charset="0"/>
              </a:rPr>
              <a:t>Since the economic margins of growing biomass for commodity biofuels are thin, it is of prime importance that growers have a reliable source of information on the best species/strains to grow and what their expected yields would be. In most cases, yields are not only a product of macroclimate conditions, but also of </a:t>
            </a:r>
            <a:r>
              <a:rPr lang="en-US" sz="1200" kern="1200" dirty="0" err="1" smtClean="0">
                <a:solidFill>
                  <a:schemeClr val="tx1"/>
                </a:solidFill>
                <a:latin typeface="+mn-lt"/>
                <a:ea typeface="+mn-ea"/>
                <a:cs typeface="Arial" charset="0"/>
              </a:rPr>
              <a:t>microenvironmental</a:t>
            </a:r>
            <a:r>
              <a:rPr lang="en-US" sz="1200" kern="1200" dirty="0" smtClean="0">
                <a:solidFill>
                  <a:schemeClr val="tx1"/>
                </a:solidFill>
                <a:latin typeface="+mn-lt"/>
                <a:ea typeface="+mn-ea"/>
                <a:cs typeface="Arial" charset="0"/>
              </a:rPr>
              <a:t> conditions including rain fall, soil conditions, and runoff. Questions that growers need to have answered would include:</a:t>
            </a:r>
          </a:p>
          <a:p>
            <a:r>
              <a:rPr lang="en-US" sz="1200" kern="1200" dirty="0" smtClean="0">
                <a:solidFill>
                  <a:schemeClr val="tx1"/>
                </a:solidFill>
                <a:latin typeface="+mn-lt"/>
                <a:ea typeface="+mn-ea"/>
                <a:cs typeface="Arial" charset="0"/>
              </a:rPr>
              <a:t> </a:t>
            </a:r>
          </a:p>
          <a:p>
            <a:pPr lvl="0"/>
            <a:r>
              <a:rPr lang="en-US" sz="1200" kern="1200" dirty="0" smtClean="0">
                <a:solidFill>
                  <a:schemeClr val="tx1"/>
                </a:solidFill>
                <a:latin typeface="+mn-lt"/>
                <a:ea typeface="+mn-ea"/>
                <a:cs typeface="Arial" charset="0"/>
              </a:rPr>
              <a:t>What species/strains are suitable for their land?</a:t>
            </a:r>
          </a:p>
          <a:p>
            <a:pPr lvl="0"/>
            <a:r>
              <a:rPr lang="en-US" sz="1200" kern="1200" dirty="0" smtClean="0">
                <a:solidFill>
                  <a:schemeClr val="tx1"/>
                </a:solidFill>
                <a:latin typeface="+mn-lt"/>
                <a:ea typeface="+mn-ea"/>
                <a:cs typeface="Arial" charset="0"/>
              </a:rPr>
              <a:t>What is the minimum tonnage/acre needed for profitable cropping?</a:t>
            </a:r>
          </a:p>
          <a:p>
            <a:pPr lvl="0"/>
            <a:r>
              <a:rPr lang="en-US" sz="1200" kern="1200" dirty="0" smtClean="0">
                <a:solidFill>
                  <a:schemeClr val="tx1"/>
                </a:solidFill>
                <a:latin typeface="+mn-lt"/>
                <a:ea typeface="+mn-ea"/>
                <a:cs typeface="Arial" charset="0"/>
              </a:rPr>
              <a:t>What is the ratio of yield to nutrient inputs?</a:t>
            </a:r>
          </a:p>
          <a:p>
            <a:pPr lvl="0"/>
            <a:r>
              <a:rPr lang="en-US" sz="1200" kern="1200" dirty="0" smtClean="0">
                <a:solidFill>
                  <a:schemeClr val="tx1"/>
                </a:solidFill>
                <a:latin typeface="+mn-lt"/>
                <a:ea typeface="+mn-ea"/>
                <a:cs typeface="Arial" charset="0"/>
              </a:rPr>
              <a:t>What is the minimum acreage needed to be profitable?</a:t>
            </a:r>
          </a:p>
          <a:p>
            <a:r>
              <a:rPr lang="en-US" sz="1200" kern="1200" dirty="0" smtClean="0">
                <a:solidFill>
                  <a:schemeClr val="tx1"/>
                </a:solidFill>
                <a:latin typeface="+mn-lt"/>
                <a:ea typeface="+mn-ea"/>
                <a:cs typeface="Arial" charset="0"/>
              </a:rPr>
              <a:t> </a:t>
            </a:r>
          </a:p>
          <a:p>
            <a:r>
              <a:rPr lang="en-US" sz="1200" b="1" kern="1200" dirty="0" smtClean="0">
                <a:solidFill>
                  <a:schemeClr val="tx1"/>
                </a:solidFill>
                <a:latin typeface="+mn-lt"/>
                <a:ea typeface="+mn-ea"/>
                <a:cs typeface="Arial" charset="0"/>
              </a:rPr>
              <a:t>Tool Box Design</a:t>
            </a:r>
            <a:endParaRPr lang="en-US" sz="1200" kern="1200" dirty="0" smtClean="0">
              <a:solidFill>
                <a:schemeClr val="tx1"/>
              </a:solidFill>
              <a:latin typeface="+mn-lt"/>
              <a:ea typeface="+mn-ea"/>
              <a:cs typeface="Arial" charset="0"/>
            </a:endParaRPr>
          </a:p>
          <a:p>
            <a:r>
              <a:rPr lang="en-US" sz="1200" kern="1200" dirty="0" smtClean="0">
                <a:solidFill>
                  <a:schemeClr val="tx1"/>
                </a:solidFill>
                <a:latin typeface="+mn-lt"/>
                <a:ea typeface="+mn-ea"/>
                <a:cs typeface="Arial" charset="0"/>
              </a:rPr>
              <a:t> </a:t>
            </a:r>
          </a:p>
          <a:p>
            <a:r>
              <a:rPr lang="en-US" sz="1200" kern="1200" dirty="0" smtClean="0">
                <a:solidFill>
                  <a:schemeClr val="tx1"/>
                </a:solidFill>
                <a:latin typeface="+mn-lt"/>
                <a:ea typeface="+mn-ea"/>
                <a:cs typeface="Arial" charset="0"/>
              </a:rPr>
              <a:t>Answers to these questions could be provided by a grower-oriented decision making tool box. The decision making model would be statistically based and would use a database composed of: in-field production data, USDA and state soil condition data, NOAA </a:t>
            </a:r>
            <a:r>
              <a:rPr lang="en-US" sz="1200" kern="1200" dirty="0" err="1" smtClean="0">
                <a:solidFill>
                  <a:schemeClr val="tx1"/>
                </a:solidFill>
                <a:latin typeface="+mn-lt"/>
                <a:ea typeface="+mn-ea"/>
                <a:cs typeface="Arial" charset="0"/>
              </a:rPr>
              <a:t>climatological</a:t>
            </a:r>
            <a:r>
              <a:rPr lang="en-US" sz="1200" kern="1200" dirty="0" smtClean="0">
                <a:solidFill>
                  <a:schemeClr val="tx1"/>
                </a:solidFill>
                <a:latin typeface="+mn-lt"/>
                <a:ea typeface="+mn-ea"/>
                <a:cs typeface="Arial" charset="0"/>
              </a:rPr>
              <a:t> information, and demand and price information from biofuel/</a:t>
            </a:r>
            <a:r>
              <a:rPr lang="en-US" sz="1200" kern="1200" dirty="0" err="1" smtClean="0">
                <a:solidFill>
                  <a:schemeClr val="tx1"/>
                </a:solidFill>
                <a:latin typeface="+mn-lt"/>
                <a:ea typeface="+mn-ea"/>
                <a:cs typeface="Arial" charset="0"/>
              </a:rPr>
              <a:t>bioproducts</a:t>
            </a:r>
            <a:r>
              <a:rPr lang="en-US" sz="1200" kern="1200" dirty="0" smtClean="0">
                <a:solidFill>
                  <a:schemeClr val="tx1"/>
                </a:solidFill>
                <a:latin typeface="+mn-lt"/>
                <a:ea typeface="+mn-ea"/>
                <a:cs typeface="Arial" charset="0"/>
              </a:rPr>
              <a:t> markets and technologies. Information would be presented to the grower using maps and charts. Users would have the ability to enter data for specific parameters and could choose output types. Output options would include graphs depicting ranges and what/if solutions.</a:t>
            </a:r>
          </a:p>
          <a:p>
            <a:r>
              <a:rPr lang="en-US" sz="1200" kern="1200" dirty="0" smtClean="0">
                <a:solidFill>
                  <a:schemeClr val="tx1"/>
                </a:solidFill>
                <a:latin typeface="+mn-lt"/>
                <a:ea typeface="+mn-ea"/>
                <a:cs typeface="Arial" charset="0"/>
              </a:rPr>
              <a:t> </a:t>
            </a:r>
          </a:p>
          <a:p>
            <a:r>
              <a:rPr lang="en-US" sz="1200" b="1" kern="1200" dirty="0" smtClean="0">
                <a:solidFill>
                  <a:schemeClr val="tx1"/>
                </a:solidFill>
                <a:latin typeface="+mn-lt"/>
                <a:ea typeface="+mn-ea"/>
                <a:cs typeface="Arial" charset="0"/>
              </a:rPr>
              <a:t>Objective/Work Program for Phase 1Funding</a:t>
            </a:r>
            <a:endParaRPr lang="en-US" sz="1200" kern="1200" dirty="0" smtClean="0">
              <a:solidFill>
                <a:schemeClr val="tx1"/>
              </a:solidFill>
              <a:latin typeface="+mn-lt"/>
              <a:ea typeface="+mn-ea"/>
              <a:cs typeface="Arial" charset="0"/>
            </a:endParaRPr>
          </a:p>
          <a:p>
            <a:r>
              <a:rPr lang="en-US" sz="1200" kern="1200" dirty="0" smtClean="0">
                <a:solidFill>
                  <a:schemeClr val="tx1"/>
                </a:solidFill>
                <a:latin typeface="+mn-lt"/>
                <a:ea typeface="+mn-ea"/>
                <a:cs typeface="Arial" charset="0"/>
              </a:rPr>
              <a:t> </a:t>
            </a:r>
          </a:p>
          <a:p>
            <a:r>
              <a:rPr lang="en-US" sz="1200" kern="1200" dirty="0" smtClean="0">
                <a:solidFill>
                  <a:schemeClr val="tx1"/>
                </a:solidFill>
                <a:latin typeface="+mn-lt"/>
                <a:ea typeface="+mn-ea"/>
                <a:cs typeface="Arial" charset="0"/>
              </a:rPr>
              <a:t>The objective of Phase 1 funding would be to determine the data needs and the programming requirements for the Biomass Grower Decision Tool Box. In order to reduce production and maintenance costs and to maximize existing resources, the starting point for this project could be the knowledge base already existing in University of Minnesota, College of Food, Agricultural and National Resources  FINBIN Farm Financial Database. On the successful completion of a Phase 1 design study, a pilot program would be developed and tested on a state or regional basis. Once that has been accomplished the program would expand to a national scope.</a:t>
            </a:r>
          </a:p>
          <a:p>
            <a:endParaRPr lang="en-US" dirty="0" smtClean="0"/>
          </a:p>
        </p:txBody>
      </p:sp>
      <p:sp>
        <p:nvSpPr>
          <p:cNvPr id="4" name="Slide Number Placeholder 3"/>
          <p:cNvSpPr>
            <a:spLocks noGrp="1"/>
          </p:cNvSpPr>
          <p:nvPr>
            <p:ph type="sldNum" sz="quarter" idx="5"/>
          </p:nvPr>
        </p:nvSpPr>
        <p:spPr/>
        <p:txBody>
          <a:bodyPr/>
          <a:lstStyle/>
          <a:p>
            <a:pPr>
              <a:defRPr/>
            </a:pPr>
            <a:fld id="{4AC07971-D893-4DB3-86B7-6B18F7024A64}"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These</a:t>
            </a:r>
            <a:r>
              <a:rPr lang="en-US" baseline="0" dirty="0" smtClean="0"/>
              <a:t> are some of the questions that come up when thinking about sustainability from an environmental point of view.</a:t>
            </a:r>
          </a:p>
          <a:p>
            <a:endParaRPr lang="en-US" baseline="0" dirty="0" smtClean="0"/>
          </a:p>
          <a:p>
            <a:r>
              <a:rPr lang="en-US" baseline="0" dirty="0" smtClean="0"/>
              <a:t>Take each question one at a time.</a:t>
            </a:r>
          </a:p>
          <a:p>
            <a:endParaRPr lang="en-US" baseline="0" dirty="0" smtClean="0"/>
          </a:p>
          <a:p>
            <a:r>
              <a:rPr lang="en-US" baseline="0" dirty="0" smtClean="0"/>
              <a:t>First, how can growing crops help the environment?  Think about the </a:t>
            </a:r>
            <a:r>
              <a:rPr lang="en-US" baseline="0" dirty="0" err="1" smtClean="0"/>
              <a:t>switchgrass</a:t>
            </a:r>
            <a:r>
              <a:rPr lang="en-US" baseline="0" dirty="0" smtClean="0"/>
              <a:t>.</a:t>
            </a:r>
          </a:p>
          <a:p>
            <a:r>
              <a:rPr lang="en-US" baseline="0" dirty="0" smtClean="0"/>
              <a:t>How can growing crops hurt the environment?  What have you heard about fertilizers and the dead zones in the Chesapeake Bay or Gulf of Mexico?</a:t>
            </a:r>
          </a:p>
          <a:p>
            <a:endParaRPr lang="en-US" baseline="0" dirty="0" smtClean="0"/>
          </a:p>
          <a:p>
            <a:r>
              <a:rPr lang="en-US" baseline="0" dirty="0" smtClean="0"/>
              <a:t>How can using forest products help the environment?</a:t>
            </a:r>
          </a:p>
          <a:p>
            <a:r>
              <a:rPr lang="en-US" baseline="0" dirty="0" smtClean="0"/>
              <a:t>	Think about preventing forest fires through good forest management</a:t>
            </a:r>
          </a:p>
          <a:p>
            <a:r>
              <a:rPr lang="en-US" baseline="0" dirty="0" smtClean="0"/>
              <a:t>How can it hurt the environment?  You may have heard of harming the rainforests by cutting them down for agriculture purposes.</a:t>
            </a:r>
          </a:p>
          <a:p>
            <a:endParaRPr lang="en-US" baseline="0" dirty="0" smtClean="0"/>
          </a:p>
          <a:p>
            <a:r>
              <a:rPr lang="en-US" baseline="0" dirty="0" smtClean="0"/>
              <a:t>Same kind of questions and thoughts for the other topics.  Or you can talk about others, too.</a:t>
            </a:r>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xfrm>
            <a:off x="1223963" y="673100"/>
            <a:ext cx="4713287" cy="3535363"/>
          </a:xfrm>
          <a:noFill/>
          <a:ln>
            <a:solidFill>
              <a:srgbClr val="000000"/>
            </a:solidFill>
            <a:miter lim="800000"/>
            <a:headEnd/>
            <a:tailEnd/>
          </a:ln>
        </p:spPr>
      </p:sp>
      <p:sp>
        <p:nvSpPr>
          <p:cNvPr id="158722"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xfrm>
            <a:off x="1223963" y="673100"/>
            <a:ext cx="4713287" cy="3535363"/>
          </a:xfrm>
          <a:noFill/>
          <a:ln>
            <a:solidFill>
              <a:srgbClr val="000000"/>
            </a:solidFill>
            <a:miter lim="800000"/>
            <a:headEnd/>
            <a:tailEnd/>
          </a:ln>
        </p:spPr>
      </p:sp>
      <p:sp>
        <p:nvSpPr>
          <p:cNvPr id="15872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Carbon</a:t>
            </a:r>
            <a:r>
              <a:rPr lang="en-US" baseline="0" dirty="0" smtClean="0"/>
              <a:t> neutral:  use does not contribute to an increase in </a:t>
            </a:r>
            <a:r>
              <a:rPr lang="en-US" baseline="0" smtClean="0"/>
              <a:t>greenhouse gases.</a:t>
            </a:r>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group gets to discuss a</a:t>
            </a:r>
            <a:r>
              <a:rPr lang="en-US" baseline="0" dirty="0" smtClean="0"/>
              <a:t> question dealing with social sustainability.  How do advanced biofuels fit into the culture? </a:t>
            </a:r>
          </a:p>
          <a:p>
            <a:endParaRPr lang="en-US" baseline="0" dirty="0" smtClean="0"/>
          </a:p>
          <a:p>
            <a:r>
              <a:rPr lang="en-US" baseline="0" dirty="0" smtClean="0"/>
              <a:t>First, think about the ways we use land in this culture.   What do we use land for?  </a:t>
            </a:r>
          </a:p>
          <a:p>
            <a:endParaRPr lang="en-US" baseline="0" dirty="0" smtClean="0"/>
          </a:p>
          <a:p>
            <a:r>
              <a:rPr lang="en-US" baseline="0" dirty="0" smtClean="0"/>
              <a:t>Then think about who gets to decide how that land is used?</a:t>
            </a:r>
          </a:p>
          <a:p>
            <a:endParaRPr lang="en-US" baseline="0" dirty="0" smtClean="0"/>
          </a:p>
          <a:p>
            <a:r>
              <a:rPr lang="en-US" baseline="0" dirty="0" smtClean="0"/>
              <a:t>What about the residues from an industry?  Like food processing?  Who decides how those are used—or not used and thrown away?  </a:t>
            </a:r>
          </a:p>
          <a:p>
            <a:endParaRPr lang="en-US" baseline="0" dirty="0" smtClean="0"/>
          </a:p>
          <a:p>
            <a:r>
              <a:rPr lang="en-US" baseline="0" dirty="0" smtClean="0"/>
              <a:t>What if you as a community wanted to change that?  What would you do?</a:t>
            </a:r>
          </a:p>
          <a:p>
            <a:endParaRPr lang="en-US" baseline="0" dirty="0" smtClean="0"/>
          </a:p>
          <a:p>
            <a:r>
              <a:rPr lang="en-US" baseline="0" dirty="0" smtClean="0"/>
              <a:t>If your community has a landfill problem—the landfill is getting full and the community is discussing what to do with the waste—what might you recommend that they consider?  How does that process of recommending what is considered happen?</a:t>
            </a:r>
          </a:p>
          <a:p>
            <a:endParaRPr lang="en-US" baseline="0" dirty="0" smtClean="0"/>
          </a:p>
          <a:p>
            <a:r>
              <a:rPr lang="en-US" baseline="0" dirty="0" smtClean="0"/>
              <a:t>Think about public hearings, zoning, planning commissions, protest marches, petition drives, what else?  Running for office?</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C6EAFC2-5B58-46A8-AD23-75B02BF2B630}"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xfrm>
            <a:off x="1223963" y="673100"/>
            <a:ext cx="4713287" cy="3535363"/>
          </a:xfrm>
          <a:noFill/>
          <a:ln>
            <a:solidFill>
              <a:srgbClr val="000000"/>
            </a:solidFill>
            <a:miter lim="800000"/>
            <a:headEnd/>
            <a:tailEnd/>
          </a:ln>
        </p:spPr>
      </p:sp>
      <p:sp>
        <p:nvSpPr>
          <p:cNvPr id="158722"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Introduction</a:t>
            </a:r>
          </a:p>
          <a:p>
            <a:pPr eaLnBrk="1" hangingPunct="1">
              <a:spcBef>
                <a:spcPct val="0"/>
              </a:spcBef>
            </a:pPr>
            <a:r>
              <a:rPr lang="en-US" dirty="0" smtClean="0"/>
              <a:t>This is what we are going to talk about</a:t>
            </a:r>
          </a:p>
          <a:p>
            <a:pPr eaLnBrk="1" hangingPunct="1">
              <a:spcBef>
                <a:spcPct val="0"/>
              </a:spcBef>
            </a:pPr>
            <a:r>
              <a:rPr lang="en-US" dirty="0" smtClean="0"/>
              <a:t>At the end of the presentation, you should be able to answer these questions.</a:t>
            </a:r>
            <a:r>
              <a:rPr lang="en-US" baseline="0" dirty="0" smtClean="0"/>
              <a:t>  At least a little bit.</a:t>
            </a:r>
          </a:p>
          <a:p>
            <a:pPr eaLnBrk="1" hangingPunct="1">
              <a:spcBef>
                <a:spcPct val="0"/>
              </a:spcBef>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solidFill>
                  <a:srgbClr val="FF0000"/>
                </a:solidFill>
              </a:rPr>
              <a:t>Before we do anything else, “What does the word</a:t>
            </a:r>
            <a:r>
              <a:rPr lang="en-US" b="1" baseline="0" dirty="0" smtClean="0">
                <a:solidFill>
                  <a:srgbClr val="FF0000"/>
                </a:solidFill>
              </a:rPr>
              <a:t> ‘biofuel’ mean to you?  What do you think of when you hear the word ‘biofuel’?”</a:t>
            </a:r>
            <a:endParaRPr lang="en-US" b="1" dirty="0" smtClean="0">
              <a:solidFill>
                <a:srgbClr val="FF0000"/>
              </a:solidFill>
            </a:endParaRPr>
          </a:p>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68</a:t>
            </a:fld>
            <a:endParaRPr lang="en-US">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normAutofit fontScale="25000" lnSpcReduction="20000"/>
          </a:bodyPr>
          <a:lstStyle/>
          <a:p>
            <a:r>
              <a:rPr lang="en-US" dirty="0" smtClean="0"/>
              <a:t>We are not just trying to put oil companies</a:t>
            </a:r>
            <a:r>
              <a:rPr lang="en-US" baseline="0" dirty="0" smtClean="0"/>
              <a:t> out of business. In addition to national energy security, the underlying reason for all of this is the crisis we face due to climate change.</a:t>
            </a:r>
          </a:p>
          <a:p>
            <a:endParaRPr lang="en-US" baseline="0" dirty="0" smtClean="0"/>
          </a:p>
          <a:p>
            <a:r>
              <a:rPr lang="en-US" baseline="0" dirty="0" smtClean="0"/>
              <a:t>RFS one was predicated on the idea that the oil companies would transition to become fuel companies; by forcing them to blend </a:t>
            </a:r>
            <a:r>
              <a:rPr lang="en-US" baseline="0" dirty="0" err="1" smtClean="0"/>
              <a:t>renewables</a:t>
            </a:r>
            <a:r>
              <a:rPr lang="en-US" baseline="0" dirty="0" smtClean="0"/>
              <a:t> into their product, some assumed that they would finance the development of these fuel products—diversify into </a:t>
            </a:r>
            <a:r>
              <a:rPr lang="en-US" baseline="0" dirty="0" err="1" smtClean="0"/>
              <a:t>renewables</a:t>
            </a:r>
            <a:r>
              <a:rPr lang="en-US" baseline="0" dirty="0" smtClean="0"/>
              <a:t>.</a:t>
            </a:r>
          </a:p>
          <a:p>
            <a:endParaRPr lang="en-US" baseline="0" dirty="0" smtClean="0"/>
          </a:p>
          <a:p>
            <a:r>
              <a:rPr lang="en-US" baseline="0" dirty="0" smtClean="0"/>
              <a:t>Instead, they fight tooth and nail to preserve their old market as they knew it rather than look to the future; see themselves as “oil men” rather than “fuel providers” or fuel and chemical precursor providers</a:t>
            </a:r>
          </a:p>
          <a:p>
            <a:endParaRPr lang="en-US" baseline="0" dirty="0" smtClean="0"/>
          </a:p>
          <a:p>
            <a:r>
              <a:rPr lang="en-US" baseline="0" dirty="0" smtClean="0"/>
              <a:t>All of the above; should be “all of the above ground”</a:t>
            </a:r>
            <a:endParaRPr lang="en-US" dirty="0" smtClean="0"/>
          </a:p>
          <a:p>
            <a:endParaRPr lang="en-US" dirty="0" smtClean="0"/>
          </a:p>
          <a:p>
            <a:r>
              <a:rPr lang="en-US" dirty="0" smtClean="0"/>
              <a:t>Advanced Biofuels as part of an </a:t>
            </a:r>
            <a:r>
              <a:rPr lang="en-US" b="1" dirty="0" smtClean="0"/>
              <a:t>Energy</a:t>
            </a:r>
            <a:r>
              <a:rPr lang="en-US" b="1" baseline="0" dirty="0" smtClean="0"/>
              <a:t> Security solution.</a:t>
            </a:r>
          </a:p>
          <a:p>
            <a:endParaRPr lang="en-US" baseline="0" dirty="0" smtClean="0"/>
          </a:p>
          <a:p>
            <a:r>
              <a:rPr lang="en-US" baseline="0" dirty="0" smtClean="0"/>
              <a:t>1)  Something as important to everyday life as the power to help you move from place to place.</a:t>
            </a:r>
          </a:p>
          <a:p>
            <a:endParaRPr lang="en-US" baseline="0" dirty="0" smtClean="0"/>
          </a:p>
          <a:p>
            <a:r>
              <a:rPr lang="en-US" baseline="0" dirty="0" smtClean="0"/>
              <a:t>If you put control of that power in the hands of other countries, you become vulnerable.  If those other countries want to make you do something that you don’t want to do, they can just squeeze your supply of oil and make life difficult.</a:t>
            </a:r>
          </a:p>
          <a:p>
            <a:endParaRPr lang="en-US" baseline="0" dirty="0" smtClean="0"/>
          </a:p>
          <a:p>
            <a:r>
              <a:rPr lang="en-US" baseline="0" dirty="0" smtClean="0"/>
              <a:t>For examples, early 1970’s oil embargo lead to lines of cars at gas stations.</a:t>
            </a:r>
          </a:p>
          <a:p>
            <a:r>
              <a:rPr lang="en-US" baseline="0" dirty="0" smtClean="0"/>
              <a:t>In your memory, then lines at gas stations after Hurricane Katrina knocked out a lot of gasoline production and distribution.  That kind of disruption is a vulnerability.  It’s better to make your fuel at home.</a:t>
            </a:r>
          </a:p>
          <a:p>
            <a:endParaRPr lang="en-US" baseline="0" dirty="0" smtClean="0"/>
          </a:p>
          <a:p>
            <a:r>
              <a:rPr lang="en-US" baseline="0" dirty="0" smtClean="0"/>
              <a:t>If we can replace a good portion of that oil that is used for transportation by making our own transportation fuels, we minimize that liability.</a:t>
            </a:r>
          </a:p>
          <a:p>
            <a:endParaRPr lang="en-US" baseline="0" dirty="0" smtClean="0"/>
          </a:p>
          <a:p>
            <a:r>
              <a:rPr lang="en-US" sz="1200" b="1" i="0" kern="1200" dirty="0" smtClean="0">
                <a:solidFill>
                  <a:schemeClr val="tx1"/>
                </a:solidFill>
                <a:latin typeface="+mn-lt"/>
                <a:ea typeface="+mn-ea"/>
                <a:cs typeface="Arial" charset="0"/>
              </a:rPr>
              <a:t>Energy Security</a:t>
            </a:r>
          </a:p>
          <a:p>
            <a:r>
              <a:rPr lang="en-US" sz="1200" b="0" i="0" kern="1200" dirty="0" smtClean="0">
                <a:solidFill>
                  <a:schemeClr val="tx1"/>
                </a:solidFill>
                <a:latin typeface="+mn-lt"/>
                <a:ea typeface="+mn-ea"/>
                <a:cs typeface="Arial" charset="0"/>
              </a:rPr>
              <a:t>About two-thirds of U.S. petroleum demand is in the transportation sector. Approximately half of U.S. petroleum is imported. Depending heavily on foreign petroleum supplies puts the United States at risk for trade deficits, supply disruption, and price changes. The Renewable Fuels Association's </a:t>
            </a:r>
            <a:r>
              <a:rPr lang="en-US" sz="1200" b="0" i="0" u="sng" kern="1200" dirty="0" smtClean="0">
                <a:solidFill>
                  <a:schemeClr val="tx1"/>
                </a:solidFill>
                <a:latin typeface="+mn-lt"/>
                <a:ea typeface="+mn-ea"/>
                <a:cs typeface="Arial" charset="0"/>
                <a:hlinkClick r:id="rId3"/>
              </a:rPr>
              <a:t>2012 Ethanol Industry Outlook</a:t>
            </a:r>
            <a:r>
              <a:rPr lang="en-US" sz="1200" b="0" i="1" u="sng" kern="1200" dirty="0" smtClean="0">
                <a:solidFill>
                  <a:schemeClr val="tx1"/>
                </a:solidFill>
                <a:latin typeface="+mn-lt"/>
                <a:ea typeface="+mn-ea"/>
                <a:cs typeface="Arial" charset="0"/>
                <a:hlinkClick r:id="rId3"/>
              </a:rPr>
              <a:t>(PDF)</a:t>
            </a:r>
            <a:r>
              <a:rPr lang="en-US" sz="1200" b="0" i="0" kern="1200" dirty="0" smtClean="0">
                <a:solidFill>
                  <a:schemeClr val="tx1"/>
                </a:solidFill>
                <a:latin typeface="+mn-lt"/>
                <a:ea typeface="+mn-ea"/>
                <a:cs typeface="Arial" charset="0"/>
              </a:rPr>
              <a:t> calculated that in 2011 the ethanol industry replaced the gasoline produced from more than 485 million barrels of imported oil. Ethanol represents 25% of domestically produced and refined motor fuel for gasoline engines.</a:t>
            </a:r>
          </a:p>
          <a:p>
            <a:r>
              <a:rPr lang="en-US" dirty="0" smtClean="0">
                <a:hlinkClick r:id="rId4"/>
              </a:rPr>
              <a:t>http://www.afdc.energy.gov/fuels/ethanol_benefits.html</a:t>
            </a:r>
            <a:r>
              <a:rPr lang="en-US" dirty="0" smtClean="0"/>
              <a:t>  US DOE Alternative Fuels Data Center</a:t>
            </a:r>
            <a:endParaRPr lang="en-US" baseline="0" dirty="0" smtClean="0"/>
          </a:p>
          <a:p>
            <a:endParaRPr lang="en-US" baseline="0" dirty="0" smtClean="0"/>
          </a:p>
          <a:p>
            <a:r>
              <a:rPr lang="en-US" baseline="0" dirty="0" smtClean="0"/>
              <a:t>POLICY Discussion:  Non-</a:t>
            </a:r>
            <a:r>
              <a:rPr lang="en-US" baseline="0" dirty="0" err="1" smtClean="0"/>
              <a:t>monitizable</a:t>
            </a:r>
            <a:r>
              <a:rPr lang="en-US" baseline="0" dirty="0" smtClean="0"/>
              <a:t> value of trying to first transition from petroleum transportation fuels:  energy security, military flexibility, economic development, climate change mitigation, pollution control.</a:t>
            </a:r>
          </a:p>
          <a:p>
            <a:endParaRPr lang="en-US" baseline="0" dirty="0" smtClean="0"/>
          </a:p>
          <a:p>
            <a:r>
              <a:rPr lang="en-US" baseline="0" dirty="0" smtClean="0"/>
              <a:t>If we were not-policy directed, but rather marketing/financing directed; initial emphasis would have been on plastics, fiber, film.  Greater margins, smaller scale for greater returns.</a:t>
            </a:r>
          </a:p>
          <a:p>
            <a:endParaRPr lang="en-US" baseline="0" dirty="0" smtClean="0"/>
          </a:p>
          <a:p>
            <a:r>
              <a:rPr lang="en-US" baseline="0" dirty="0" smtClean="0"/>
              <a:t>Problem has been that “fuels first” policy was articulated, but insufficiently funded.</a:t>
            </a:r>
          </a:p>
          <a:p>
            <a:endParaRPr lang="en-US" baseline="0" dirty="0" smtClean="0"/>
          </a:p>
          <a:p>
            <a:r>
              <a:rPr lang="en-US" baseline="0" dirty="0" smtClean="0"/>
              <a:t>In 2009:  </a:t>
            </a:r>
            <a:r>
              <a:rPr lang="en-US" sz="1200" kern="1200" baseline="0" dirty="0" smtClean="0">
                <a:solidFill>
                  <a:schemeClr val="tx1"/>
                </a:solidFill>
                <a:latin typeface="+mn-lt"/>
                <a:ea typeface="+mn-ea"/>
                <a:cs typeface="Arial" charset="0"/>
              </a:rPr>
              <a:t>However, the majority of petroleum now extracted—</a:t>
            </a:r>
          </a:p>
          <a:p>
            <a:r>
              <a:rPr lang="en-US" sz="1200" kern="1200" baseline="0" dirty="0" smtClean="0">
                <a:solidFill>
                  <a:schemeClr val="tx1"/>
                </a:solidFill>
                <a:latin typeface="+mn-lt"/>
                <a:ea typeface="+mn-ea"/>
                <a:cs typeface="Arial" charset="0"/>
              </a:rPr>
              <a:t>in the range of 85%—is used to produce fuels. Most of</a:t>
            </a:r>
          </a:p>
          <a:p>
            <a:r>
              <a:rPr lang="en-US" sz="1200" kern="1200" baseline="0" dirty="0" smtClean="0">
                <a:solidFill>
                  <a:schemeClr val="tx1"/>
                </a:solidFill>
                <a:latin typeface="+mn-lt"/>
                <a:ea typeface="+mn-ea"/>
                <a:cs typeface="Arial" charset="0"/>
              </a:rPr>
              <a:t>these are transportation fuels such as gasoline, diesel</a:t>
            </a:r>
          </a:p>
          <a:p>
            <a:r>
              <a:rPr lang="en-US" sz="1200" kern="1200" baseline="0" dirty="0" smtClean="0">
                <a:solidFill>
                  <a:schemeClr val="tx1"/>
                </a:solidFill>
                <a:latin typeface="+mn-lt"/>
                <a:ea typeface="+mn-ea"/>
                <a:cs typeface="Arial" charset="0"/>
              </a:rPr>
              <a:t>fuel, and jet fuel, while some, such as fuel oil, liquefied</a:t>
            </a:r>
          </a:p>
          <a:p>
            <a:r>
              <a:rPr lang="en-US" sz="1200" kern="1200" baseline="0" dirty="0" smtClean="0">
                <a:solidFill>
                  <a:schemeClr val="tx1"/>
                </a:solidFill>
                <a:latin typeface="+mn-lt"/>
                <a:ea typeface="+mn-ea"/>
                <a:cs typeface="Arial" charset="0"/>
              </a:rPr>
              <a:t>petroleum gas, and propane, are used for heating</a:t>
            </a:r>
          </a:p>
          <a:p>
            <a:r>
              <a:rPr lang="en-US" sz="1200" kern="1200" baseline="0" dirty="0" smtClean="0">
                <a:solidFill>
                  <a:schemeClr val="tx1"/>
                </a:solidFill>
                <a:latin typeface="+mn-lt"/>
                <a:ea typeface="+mn-ea"/>
                <a:cs typeface="Arial" charset="0"/>
              </a:rPr>
              <a:t>and power generation. Petroleum accounts for more</a:t>
            </a:r>
          </a:p>
          <a:p>
            <a:r>
              <a:rPr lang="en-US" sz="1200" kern="1200" baseline="0" dirty="0" smtClean="0">
                <a:solidFill>
                  <a:schemeClr val="tx1"/>
                </a:solidFill>
                <a:latin typeface="+mn-lt"/>
                <a:ea typeface="+mn-ea"/>
                <a:cs typeface="Arial" charset="0"/>
              </a:rPr>
              <a:t>than 90% of transportation fuel, but only for 2% of</a:t>
            </a:r>
          </a:p>
          <a:p>
            <a:r>
              <a:rPr lang="en-US" sz="1200" kern="1200" baseline="0" dirty="0" smtClean="0">
                <a:solidFill>
                  <a:schemeClr val="tx1"/>
                </a:solidFill>
                <a:latin typeface="+mn-lt"/>
                <a:ea typeface="+mn-ea"/>
                <a:cs typeface="Arial" charset="0"/>
              </a:rPr>
              <a:t>electricity generation. When refined, a 42-gallon barrel</a:t>
            </a:r>
          </a:p>
          <a:p>
            <a:r>
              <a:rPr lang="en-US" sz="1200" kern="1200" baseline="0" dirty="0" smtClean="0">
                <a:solidFill>
                  <a:schemeClr val="tx1"/>
                </a:solidFill>
                <a:latin typeface="+mn-lt"/>
                <a:ea typeface="+mn-ea"/>
                <a:cs typeface="Arial" charset="0"/>
              </a:rPr>
              <a:t>of crude oil yields about 20 gallons of gasoline, 10</a:t>
            </a:r>
          </a:p>
          <a:p>
            <a:r>
              <a:rPr lang="en-US" sz="1200" kern="1200" baseline="0" dirty="0" smtClean="0">
                <a:solidFill>
                  <a:schemeClr val="tx1"/>
                </a:solidFill>
                <a:latin typeface="+mn-lt"/>
                <a:ea typeface="+mn-ea"/>
                <a:cs typeface="Arial" charset="0"/>
              </a:rPr>
              <a:t>gallons of diesel fuel and heating oil, four gallons of</a:t>
            </a:r>
          </a:p>
          <a:p>
            <a:r>
              <a:rPr lang="en-US" sz="1200" kern="1200" baseline="0" dirty="0" smtClean="0">
                <a:solidFill>
                  <a:schemeClr val="tx1"/>
                </a:solidFill>
                <a:latin typeface="+mn-lt"/>
                <a:ea typeface="+mn-ea"/>
                <a:cs typeface="Arial" charset="0"/>
              </a:rPr>
              <a:t>jet fuel, and smaller amounts of other products.</a:t>
            </a:r>
          </a:p>
          <a:p>
            <a:r>
              <a:rPr lang="en-US" dirty="0" smtClean="0">
                <a:hlinkClick r:id="rId5"/>
              </a:rPr>
              <a:t>http://www.publichealthreports.org/userfiles/124_1/5-19.pdf</a:t>
            </a:r>
            <a:endParaRPr lang="en-US" dirty="0" smtClean="0"/>
          </a:p>
          <a:p>
            <a:endParaRPr lang="en-US" baseline="0" dirty="0" smtClean="0"/>
          </a:p>
          <a:p>
            <a:r>
              <a:rPr lang="en-US" sz="1200" kern="1200" baseline="0" dirty="0" smtClean="0">
                <a:solidFill>
                  <a:schemeClr val="tx1"/>
                </a:solidFill>
                <a:latin typeface="+mn-lt"/>
                <a:ea typeface="+mn-ea"/>
                <a:cs typeface="Arial" charset="0"/>
              </a:rPr>
              <a:t> 5</a:t>
            </a:r>
          </a:p>
          <a:p>
            <a:r>
              <a:rPr lang="en-US" sz="1200" kern="1200" baseline="0" dirty="0" smtClean="0">
                <a:solidFill>
                  <a:schemeClr val="tx1"/>
                </a:solidFill>
                <a:latin typeface="+mn-lt"/>
                <a:ea typeface="+mn-ea"/>
                <a:cs typeface="Arial" charset="0"/>
              </a:rPr>
              <a:t>Energy and Public Health:</a:t>
            </a:r>
          </a:p>
          <a:p>
            <a:r>
              <a:rPr lang="en-US" sz="1200" kern="1200" baseline="0" dirty="0" smtClean="0">
                <a:solidFill>
                  <a:schemeClr val="tx1"/>
                </a:solidFill>
                <a:latin typeface="+mn-lt"/>
                <a:ea typeface="+mn-ea"/>
                <a:cs typeface="Arial" charset="0"/>
              </a:rPr>
              <a:t>The Challenge of Peak Petroleum</a:t>
            </a:r>
          </a:p>
          <a:p>
            <a:r>
              <a:rPr lang="en-US" sz="1200" kern="1200" baseline="0" dirty="0" smtClean="0">
                <a:solidFill>
                  <a:schemeClr val="tx1"/>
                </a:solidFill>
                <a:latin typeface="+mn-lt"/>
                <a:ea typeface="+mn-ea"/>
                <a:cs typeface="Arial" charset="0"/>
              </a:rPr>
              <a:t>Howard </a:t>
            </a:r>
            <a:r>
              <a:rPr lang="en-US" sz="1200" kern="1200" baseline="0" dirty="0" err="1" smtClean="0">
                <a:solidFill>
                  <a:schemeClr val="tx1"/>
                </a:solidFill>
                <a:latin typeface="+mn-lt"/>
                <a:ea typeface="+mn-ea"/>
                <a:cs typeface="Arial" charset="0"/>
              </a:rPr>
              <a:t>Frumkin</a:t>
            </a:r>
            <a:r>
              <a:rPr lang="en-US" sz="1200" kern="1200" baseline="0" dirty="0" smtClean="0">
                <a:solidFill>
                  <a:schemeClr val="tx1"/>
                </a:solidFill>
                <a:latin typeface="+mn-lt"/>
                <a:ea typeface="+mn-ea"/>
                <a:cs typeface="Arial" charset="0"/>
              </a:rPr>
              <a:t>, MD, </a:t>
            </a:r>
            <a:r>
              <a:rPr lang="en-US" sz="1200" kern="1200" baseline="0" dirty="0" err="1" smtClean="0">
                <a:solidFill>
                  <a:schemeClr val="tx1"/>
                </a:solidFill>
                <a:latin typeface="+mn-lt"/>
                <a:ea typeface="+mn-ea"/>
                <a:cs typeface="Arial" charset="0"/>
              </a:rPr>
              <a:t>DrPHa</a:t>
            </a:r>
            <a:endParaRPr lang="en-US" sz="1200" kern="1200" baseline="0" dirty="0" smtClean="0">
              <a:solidFill>
                <a:schemeClr val="tx1"/>
              </a:solidFill>
              <a:latin typeface="+mn-lt"/>
              <a:ea typeface="+mn-ea"/>
              <a:cs typeface="Arial" charset="0"/>
            </a:endParaRPr>
          </a:p>
          <a:p>
            <a:r>
              <a:rPr lang="en-US" sz="1200" kern="1200" baseline="0" dirty="0" smtClean="0">
                <a:solidFill>
                  <a:schemeClr val="tx1"/>
                </a:solidFill>
                <a:latin typeface="+mn-lt"/>
                <a:ea typeface="+mn-ea"/>
                <a:cs typeface="Arial" charset="0"/>
              </a:rPr>
              <a:t>Jeremy Hess, MD, </a:t>
            </a:r>
            <a:r>
              <a:rPr lang="en-US" sz="1200" kern="1200" baseline="0" dirty="0" err="1" smtClean="0">
                <a:solidFill>
                  <a:schemeClr val="tx1"/>
                </a:solidFill>
                <a:latin typeface="+mn-lt"/>
                <a:ea typeface="+mn-ea"/>
                <a:cs typeface="Arial" charset="0"/>
              </a:rPr>
              <a:t>MPHa,b</a:t>
            </a:r>
            <a:endParaRPr lang="en-US" sz="1200" kern="1200" baseline="0" dirty="0" smtClean="0">
              <a:solidFill>
                <a:schemeClr val="tx1"/>
              </a:solidFill>
              <a:latin typeface="+mn-lt"/>
              <a:ea typeface="+mn-ea"/>
              <a:cs typeface="Arial" charset="0"/>
            </a:endParaRPr>
          </a:p>
          <a:p>
            <a:r>
              <a:rPr lang="en-US" sz="1200" kern="1200" baseline="0" dirty="0" smtClean="0">
                <a:solidFill>
                  <a:schemeClr val="tx1"/>
                </a:solidFill>
                <a:latin typeface="+mn-lt"/>
                <a:ea typeface="+mn-ea"/>
                <a:cs typeface="Arial" charset="0"/>
              </a:rPr>
              <a:t>Stephen </a:t>
            </a:r>
            <a:r>
              <a:rPr lang="en-US" sz="1200" kern="1200" baseline="0" dirty="0" err="1" smtClean="0">
                <a:solidFill>
                  <a:schemeClr val="tx1"/>
                </a:solidFill>
                <a:latin typeface="+mn-lt"/>
                <a:ea typeface="+mn-ea"/>
                <a:cs typeface="Arial" charset="0"/>
              </a:rPr>
              <a:t>Vindigni</a:t>
            </a:r>
            <a:r>
              <a:rPr lang="en-US" sz="1200" kern="1200" baseline="0" dirty="0" smtClean="0">
                <a:solidFill>
                  <a:schemeClr val="tx1"/>
                </a:solidFill>
                <a:latin typeface="+mn-lt"/>
                <a:ea typeface="+mn-ea"/>
                <a:cs typeface="Arial" charset="0"/>
              </a:rPr>
              <a:t>, </a:t>
            </a:r>
            <a:r>
              <a:rPr lang="en-US" sz="1200" kern="1200" baseline="0" dirty="0" err="1" smtClean="0">
                <a:solidFill>
                  <a:schemeClr val="tx1"/>
                </a:solidFill>
                <a:latin typeface="+mn-lt"/>
                <a:ea typeface="+mn-ea"/>
                <a:cs typeface="Arial" charset="0"/>
              </a:rPr>
              <a:t>MPHa,b</a:t>
            </a:r>
            <a:endParaRPr lang="en-US" sz="1200" kern="1200" baseline="0" dirty="0" smtClean="0">
              <a:solidFill>
                <a:schemeClr val="tx1"/>
              </a:solidFill>
              <a:latin typeface="+mn-lt"/>
              <a:ea typeface="+mn-ea"/>
              <a:cs typeface="Arial" charset="0"/>
            </a:endParaRPr>
          </a:p>
          <a:p>
            <a:r>
              <a:rPr lang="en-US" sz="1200" kern="1200" baseline="0" dirty="0" err="1" smtClean="0">
                <a:solidFill>
                  <a:schemeClr val="tx1"/>
                </a:solidFill>
                <a:latin typeface="+mn-lt"/>
                <a:ea typeface="+mn-ea"/>
                <a:cs typeface="Arial" charset="0"/>
              </a:rPr>
              <a:t>aNational</a:t>
            </a:r>
            <a:r>
              <a:rPr lang="en-US" sz="1200" kern="1200" baseline="0" dirty="0" smtClean="0">
                <a:solidFill>
                  <a:schemeClr val="tx1"/>
                </a:solidFill>
                <a:latin typeface="+mn-lt"/>
                <a:ea typeface="+mn-ea"/>
                <a:cs typeface="Arial" charset="0"/>
              </a:rPr>
              <a:t> Center for Environmental Health and Agency for Toxic Substances and Disease Registry, Centers for Disease Control and</a:t>
            </a:r>
          </a:p>
          <a:p>
            <a:r>
              <a:rPr lang="en-US" sz="1200" kern="1200" baseline="0" dirty="0" smtClean="0">
                <a:solidFill>
                  <a:schemeClr val="tx1"/>
                </a:solidFill>
                <a:latin typeface="+mn-lt"/>
                <a:ea typeface="+mn-ea"/>
                <a:cs typeface="Arial" charset="0"/>
              </a:rPr>
              <a:t>Prevention, Atlanta, GA</a:t>
            </a:r>
          </a:p>
          <a:p>
            <a:r>
              <a:rPr lang="en-US" sz="1200" kern="1200" baseline="0" dirty="0" err="1" smtClean="0">
                <a:solidFill>
                  <a:schemeClr val="tx1"/>
                </a:solidFill>
                <a:latin typeface="+mn-lt"/>
                <a:ea typeface="+mn-ea"/>
                <a:cs typeface="Arial" charset="0"/>
              </a:rPr>
              <a:t>bEmory</a:t>
            </a:r>
            <a:r>
              <a:rPr lang="en-US" sz="1200" kern="1200" baseline="0" dirty="0" smtClean="0">
                <a:solidFill>
                  <a:schemeClr val="tx1"/>
                </a:solidFill>
                <a:latin typeface="+mn-lt"/>
                <a:ea typeface="+mn-ea"/>
                <a:cs typeface="Arial" charset="0"/>
              </a:rPr>
              <a:t> Medical School, Atlanta, GA</a:t>
            </a:r>
          </a:p>
          <a:p>
            <a:r>
              <a:rPr lang="en-US" sz="1200" kern="1200" baseline="0" dirty="0" smtClean="0">
                <a:solidFill>
                  <a:schemeClr val="tx1"/>
                </a:solidFill>
                <a:latin typeface="+mn-lt"/>
                <a:ea typeface="+mn-ea"/>
                <a:cs typeface="Arial" charset="0"/>
              </a:rPr>
              <a:t>Address correspondence to: Howard </a:t>
            </a:r>
            <a:r>
              <a:rPr lang="en-US" sz="1200" kern="1200" baseline="0" dirty="0" err="1" smtClean="0">
                <a:solidFill>
                  <a:schemeClr val="tx1"/>
                </a:solidFill>
                <a:latin typeface="+mn-lt"/>
                <a:ea typeface="+mn-ea"/>
                <a:cs typeface="Arial" charset="0"/>
              </a:rPr>
              <a:t>Frumkin</a:t>
            </a:r>
            <a:r>
              <a:rPr lang="en-US" sz="1200" kern="1200" baseline="0" dirty="0" smtClean="0">
                <a:solidFill>
                  <a:schemeClr val="tx1"/>
                </a:solidFill>
                <a:latin typeface="+mn-lt"/>
                <a:ea typeface="+mn-ea"/>
                <a:cs typeface="Arial" charset="0"/>
              </a:rPr>
              <a:t>, MD, </a:t>
            </a:r>
            <a:r>
              <a:rPr lang="en-US" sz="1200" kern="1200" baseline="0" dirty="0" err="1" smtClean="0">
                <a:solidFill>
                  <a:schemeClr val="tx1"/>
                </a:solidFill>
                <a:latin typeface="+mn-lt"/>
                <a:ea typeface="+mn-ea"/>
                <a:cs typeface="Arial" charset="0"/>
              </a:rPr>
              <a:t>DrPH</a:t>
            </a:r>
            <a:r>
              <a:rPr lang="en-US" sz="1200" kern="1200" baseline="0" dirty="0" smtClean="0">
                <a:solidFill>
                  <a:schemeClr val="tx1"/>
                </a:solidFill>
                <a:latin typeface="+mn-lt"/>
                <a:ea typeface="+mn-ea"/>
                <a:cs typeface="Arial" charset="0"/>
              </a:rPr>
              <a:t>, National Center for Environmental Health and Agency for Toxic Substances</a:t>
            </a:r>
          </a:p>
          <a:p>
            <a:r>
              <a:rPr lang="en-US" sz="1200" kern="1200" baseline="0" dirty="0" smtClean="0">
                <a:solidFill>
                  <a:schemeClr val="tx1"/>
                </a:solidFill>
                <a:latin typeface="+mn-lt"/>
                <a:ea typeface="+mn-ea"/>
                <a:cs typeface="Arial" charset="0"/>
              </a:rPr>
              <a:t>and Disease Registry, Centers for Disease Control and Prevention, 4770 Buford Hwy., MS F-61, Atlanta, GA 30341-3717; tel. 770-488-0604;</a:t>
            </a:r>
          </a:p>
          <a:p>
            <a:r>
              <a:rPr lang="en-US" sz="1200" kern="1200" baseline="0" dirty="0" smtClean="0">
                <a:solidFill>
                  <a:schemeClr val="tx1"/>
                </a:solidFill>
                <a:latin typeface="+mn-lt"/>
                <a:ea typeface="+mn-ea"/>
                <a:cs typeface="Arial" charset="0"/>
              </a:rPr>
              <a:t>fax 770-488-3385; e-mail &lt;hfrumkin@cdc.gov&gt;.</a:t>
            </a:r>
            <a:endParaRPr lang="en-US" baseline="0" dirty="0" smtClean="0"/>
          </a:p>
          <a:p>
            <a:endParaRPr lang="en-US" dirty="0" smtClean="0"/>
          </a:p>
          <a:p>
            <a:endParaRPr lang="en-US" baseline="0" dirty="0" smtClean="0"/>
          </a:p>
          <a:p>
            <a:r>
              <a:rPr lang="en-US" sz="1200" b="1" kern="1200" dirty="0" smtClean="0">
                <a:solidFill>
                  <a:schemeClr val="tx1"/>
                </a:solidFill>
                <a:latin typeface="+mn-lt"/>
                <a:ea typeface="+mn-ea"/>
                <a:cs typeface="Arial" charset="0"/>
              </a:rPr>
              <a:t>Consumption and Disposition</a:t>
            </a:r>
          </a:p>
          <a:p>
            <a:pPr fontAlgn="t"/>
            <a:r>
              <a:rPr lang="en-US" sz="1200" b="0" i="0" u="none" strike="noStrike" kern="1200" dirty="0" smtClean="0">
                <a:solidFill>
                  <a:schemeClr val="tx1"/>
                </a:solidFill>
                <a:latin typeface="+mn-lt"/>
                <a:ea typeface="+mn-ea"/>
                <a:cs typeface="Arial" charset="0"/>
                <a:hlinkClick r:id="rId6"/>
              </a:rPr>
              <a:t>U.S. Petroleum Consumption</a:t>
            </a:r>
            <a:r>
              <a:rPr lang="en-US" sz="1200" b="0" i="0" kern="1200" dirty="0" smtClean="0">
                <a:solidFill>
                  <a:schemeClr val="tx1"/>
                </a:solidFill>
                <a:latin typeface="+mn-lt"/>
                <a:ea typeface="+mn-ea"/>
                <a:cs typeface="Arial" charset="0"/>
              </a:rPr>
              <a:t>18,835,000 barrels/day</a:t>
            </a:r>
          </a:p>
          <a:p>
            <a:pPr fontAlgn="t"/>
            <a:r>
              <a:rPr lang="en-US" sz="1200" b="0" i="0" u="none" strike="noStrike" kern="1200" dirty="0" smtClean="0">
                <a:solidFill>
                  <a:schemeClr val="tx1"/>
                </a:solidFill>
                <a:latin typeface="+mn-lt"/>
                <a:ea typeface="+mn-ea"/>
                <a:cs typeface="Arial" charset="0"/>
                <a:hlinkClick r:id="rId6"/>
              </a:rPr>
              <a:t>U.S. Motor Gasoline Consumption</a:t>
            </a:r>
            <a:r>
              <a:rPr lang="en-US" sz="1200" b="0" i="0" kern="1200" dirty="0" smtClean="0">
                <a:solidFill>
                  <a:schemeClr val="tx1"/>
                </a:solidFill>
                <a:latin typeface="+mn-lt"/>
                <a:ea typeface="+mn-ea"/>
                <a:cs typeface="Arial" charset="0"/>
              </a:rPr>
              <a:t>8,736,000 barrels/day (377 million gallons/day)</a:t>
            </a:r>
          </a:p>
          <a:p>
            <a:pPr fontAlgn="t"/>
            <a:r>
              <a:rPr lang="en-US" sz="1200" b="0" i="0" u="none" strike="noStrike" kern="1200" dirty="0" smtClean="0">
                <a:solidFill>
                  <a:schemeClr val="tx1"/>
                </a:solidFill>
                <a:latin typeface="+mn-lt"/>
                <a:ea typeface="+mn-ea"/>
                <a:cs typeface="Arial" charset="0"/>
                <a:hlinkClick r:id="rId7"/>
              </a:rPr>
              <a:t>Share of U.S. Oil Consumption for Transportation</a:t>
            </a:r>
            <a:r>
              <a:rPr lang="en-US" sz="1200" b="0" i="0" kern="1200" dirty="0" smtClean="0">
                <a:solidFill>
                  <a:schemeClr val="tx1"/>
                </a:solidFill>
                <a:latin typeface="+mn-lt"/>
                <a:ea typeface="+mn-ea"/>
                <a:cs typeface="Arial" charset="0"/>
              </a:rPr>
              <a:t>71% (2011)</a:t>
            </a:r>
          </a:p>
          <a:p>
            <a:pPr fontAlgn="t"/>
            <a:r>
              <a:rPr lang="en-US" sz="1200" b="0" i="0" u="none" strike="noStrike" kern="1200" dirty="0" smtClean="0">
                <a:solidFill>
                  <a:schemeClr val="tx1"/>
                </a:solidFill>
                <a:latin typeface="+mn-lt"/>
                <a:ea typeface="+mn-ea"/>
                <a:cs typeface="Arial" charset="0"/>
                <a:hlinkClick r:id="rId8"/>
              </a:rPr>
              <a:t>U.S. Total Petroleum Exports</a:t>
            </a:r>
            <a:r>
              <a:rPr lang="en-US" sz="1200" b="0" i="0" kern="1200" dirty="0" smtClean="0">
                <a:solidFill>
                  <a:schemeClr val="tx1"/>
                </a:solidFill>
                <a:latin typeface="+mn-lt"/>
                <a:ea typeface="+mn-ea"/>
                <a:cs typeface="Arial" charset="0"/>
              </a:rPr>
              <a:t>2,924,000 barrels/day</a:t>
            </a:r>
          </a:p>
          <a:p>
            <a:endParaRPr lang="en-US" baseline="0" dirty="0" smtClean="0"/>
          </a:p>
          <a:p>
            <a:r>
              <a:rPr lang="en-US" dirty="0" smtClean="0">
                <a:hlinkClick r:id="rId9"/>
              </a:rPr>
              <a:t>http://www.eia.gov/energyexplained/index.cfm?page=oil_home#tab2</a:t>
            </a:r>
            <a:endParaRPr lang="en-US" dirty="0" smtClean="0"/>
          </a:p>
          <a:p>
            <a:endParaRPr lang="en-US" dirty="0" smtClean="0"/>
          </a:p>
          <a:p>
            <a:r>
              <a:rPr lang="en-US" sz="1200" b="0" i="0" kern="1200" dirty="0" smtClean="0">
                <a:solidFill>
                  <a:schemeClr val="tx1"/>
                </a:solidFill>
                <a:latin typeface="+mn-lt"/>
                <a:ea typeface="+mn-ea"/>
                <a:cs typeface="Arial" charset="0"/>
              </a:rPr>
              <a:t>With the turmoil in the Middle East, it is more important than ever that, because the U.S. produced 13.9 billion gallons of ethanol last year, we used 485 million fewer barrels of imported oil. That is roughly equivalent to 13 percent of total U.S. crude oil imports, saving the American economy $49.7 billion. Without the RFS—and without ethanol production—the U.S. would have imported 52 percent of its oil last year. With the RFS—and with oil imports at 45 percent, their lowest level since 1996—the U.S. is less dependent on unstable or unfriendly regimes. </a:t>
            </a:r>
            <a:r>
              <a:rPr lang="en-US" dirty="0" smtClean="0">
                <a:hlinkClick r:id="rId10"/>
              </a:rPr>
              <a:t>http://www.ethanolproducer.com/articles/9185/the-rfs-itundefineds-not-broke-donundefinedt-fix-it</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Introduction</a:t>
            </a:r>
          </a:p>
          <a:p>
            <a:pPr eaLnBrk="1" hangingPunct="1">
              <a:spcBef>
                <a:spcPct val="0"/>
              </a:spcBef>
            </a:pPr>
            <a:r>
              <a:rPr lang="en-US" dirty="0" smtClean="0"/>
              <a:t>This is what we are going to talk about</a:t>
            </a:r>
          </a:p>
          <a:p>
            <a:pPr eaLnBrk="1" hangingPunct="1">
              <a:spcBef>
                <a:spcPct val="0"/>
              </a:spcBef>
            </a:pPr>
            <a:r>
              <a:rPr lang="en-US" dirty="0" smtClean="0"/>
              <a:t>At the end of the presentation, you should be able to answer these questions.</a:t>
            </a:r>
            <a:r>
              <a:rPr lang="en-US" baseline="0" dirty="0" smtClean="0"/>
              <a:t>  At least a little bit.</a:t>
            </a:r>
          </a:p>
          <a:p>
            <a:pPr eaLnBrk="1" hangingPunct="1">
              <a:spcBef>
                <a:spcPct val="0"/>
              </a:spcBef>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solidFill>
                  <a:srgbClr val="FF0000"/>
                </a:solidFill>
              </a:rPr>
              <a:t>Before we do anything else, “What does the word</a:t>
            </a:r>
            <a:r>
              <a:rPr lang="en-US" b="1" baseline="0" dirty="0" smtClean="0">
                <a:solidFill>
                  <a:srgbClr val="FF0000"/>
                </a:solidFill>
              </a:rPr>
              <a:t> ‘biofuel’ mean to you?  What do you think of when you hear the word ‘biofuel’?”</a:t>
            </a:r>
            <a:endParaRPr lang="en-US" b="1" dirty="0" smtClean="0">
              <a:solidFill>
                <a:srgbClr val="FF0000"/>
              </a:solidFill>
            </a:endParaRPr>
          </a:p>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7</a:t>
            </a:fld>
            <a:endParaRPr lang="en-US">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latin typeface="+mn-lt"/>
                <a:ea typeface="+mn-ea"/>
                <a:cs typeface="Arial" charset="0"/>
              </a:rPr>
              <a:t>Is the money your government puts into research to develop sustainable advanced biofuels on the same level as money spent for other national security priorities?</a:t>
            </a:r>
          </a:p>
          <a:p>
            <a:r>
              <a:rPr lang="en-US" sz="1200" kern="1200" dirty="0" smtClean="0">
                <a:solidFill>
                  <a:schemeClr val="tx1"/>
                </a:solidFill>
                <a:latin typeface="+mn-lt"/>
                <a:ea typeface="+mn-ea"/>
                <a:cs typeface="Arial" charset="0"/>
              </a:rPr>
              <a:t> </a:t>
            </a:r>
          </a:p>
          <a:p>
            <a:r>
              <a:rPr lang="en-US" sz="1200" u="sng" kern="1200" dirty="0" smtClean="0">
                <a:solidFill>
                  <a:schemeClr val="tx1"/>
                </a:solidFill>
                <a:latin typeface="+mn-lt"/>
                <a:ea typeface="+mn-ea"/>
                <a:cs typeface="Arial" charset="0"/>
              </a:rPr>
              <a:t>US Commitment</a:t>
            </a:r>
            <a:r>
              <a:rPr lang="en-US" sz="1200" kern="1200" dirty="0" smtClean="0">
                <a:solidFill>
                  <a:schemeClr val="tx1"/>
                </a:solidFill>
                <a:latin typeface="+mn-lt"/>
                <a:ea typeface="+mn-ea"/>
                <a:cs typeface="Arial" charset="0"/>
              </a:rPr>
              <a:t>: Currently the US’s annual budget for USDA and DOE biofuel and </a:t>
            </a:r>
            <a:r>
              <a:rPr lang="en-US" sz="1200" kern="1200" dirty="0" err="1" smtClean="0">
                <a:solidFill>
                  <a:schemeClr val="tx1"/>
                </a:solidFill>
                <a:latin typeface="+mn-lt"/>
                <a:ea typeface="+mn-ea"/>
                <a:cs typeface="Arial" charset="0"/>
              </a:rPr>
              <a:t>biocrop</a:t>
            </a:r>
            <a:r>
              <a:rPr lang="en-US" sz="1200" kern="1200" dirty="0" smtClean="0">
                <a:solidFill>
                  <a:schemeClr val="tx1"/>
                </a:solidFill>
                <a:latin typeface="+mn-lt"/>
                <a:ea typeface="+mn-ea"/>
                <a:cs typeface="Arial" charset="0"/>
              </a:rPr>
              <a:t> research is about ½ the cost of one fully developed and equipped F-35 jet fighter/bomber. The US military plans to buy hundreds of these aircraft each year for the next decade.</a:t>
            </a:r>
          </a:p>
          <a:p>
            <a:r>
              <a:rPr lang="en-US" sz="1200" kern="1200" dirty="0" smtClean="0">
                <a:solidFill>
                  <a:schemeClr val="tx1"/>
                </a:solidFill>
                <a:latin typeface="+mn-lt"/>
                <a:ea typeface="+mn-ea"/>
                <a:cs typeface="Arial" charset="0"/>
              </a:rPr>
              <a:t> </a:t>
            </a:r>
          </a:p>
          <a:p>
            <a:r>
              <a:rPr lang="en-US" sz="1200" kern="1200" dirty="0" smtClean="0">
                <a:solidFill>
                  <a:schemeClr val="tx1"/>
                </a:solidFill>
                <a:latin typeface="+mn-lt"/>
                <a:ea typeface="+mn-ea"/>
                <a:cs typeface="Arial" charset="0"/>
              </a:rPr>
              <a:t>Answer: No</a:t>
            </a:r>
          </a:p>
          <a:p>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latin typeface="+mn-lt"/>
                <a:ea typeface="+mn-ea"/>
                <a:cs typeface="Arial" charset="0"/>
              </a:rPr>
              <a:t>Do the economic and taxation policies of your government properly include the cost of climate change adaption, environmental restoration, and national defense in the price of non-renewable hydrocarbon fuel sources?</a:t>
            </a:r>
          </a:p>
          <a:p>
            <a:r>
              <a:rPr lang="en-US" sz="1200" kern="1200" dirty="0" smtClean="0">
                <a:solidFill>
                  <a:schemeClr val="tx1"/>
                </a:solidFill>
                <a:latin typeface="+mn-lt"/>
                <a:ea typeface="+mn-ea"/>
                <a:cs typeface="Arial" charset="0"/>
              </a:rPr>
              <a:t> </a:t>
            </a:r>
          </a:p>
          <a:p>
            <a:r>
              <a:rPr lang="en-US" sz="1200" u="sng" kern="1200" dirty="0" smtClean="0">
                <a:solidFill>
                  <a:schemeClr val="tx1"/>
                </a:solidFill>
                <a:latin typeface="+mn-lt"/>
                <a:ea typeface="+mn-ea"/>
                <a:cs typeface="Arial" charset="0"/>
              </a:rPr>
              <a:t>US Commitment</a:t>
            </a:r>
            <a:r>
              <a:rPr lang="en-US" sz="1200" kern="1200" dirty="0" smtClean="0">
                <a:solidFill>
                  <a:schemeClr val="tx1"/>
                </a:solidFill>
                <a:latin typeface="+mn-lt"/>
                <a:ea typeface="+mn-ea"/>
                <a:cs typeface="Arial" charset="0"/>
              </a:rPr>
              <a:t>: The US has not enacted any “carbon tax” policies to pay for restoration of damages caused by mountain top removal and </a:t>
            </a:r>
            <a:r>
              <a:rPr lang="en-US" sz="1200" kern="1200" dirty="0" err="1" smtClean="0">
                <a:solidFill>
                  <a:schemeClr val="tx1"/>
                </a:solidFill>
                <a:latin typeface="+mn-lt"/>
                <a:ea typeface="+mn-ea"/>
                <a:cs typeface="Arial" charset="0"/>
              </a:rPr>
              <a:t>fracking</a:t>
            </a:r>
            <a:r>
              <a:rPr lang="en-US" sz="1200" kern="1200" dirty="0" smtClean="0">
                <a:solidFill>
                  <a:schemeClr val="tx1"/>
                </a:solidFill>
                <a:latin typeface="+mn-lt"/>
                <a:ea typeface="+mn-ea"/>
                <a:cs typeface="Arial" charset="0"/>
              </a:rPr>
              <a:t>, the adaption of American coast lines to rising sea levels, or for the US military’s protection of oil producing countries and shipping lanes.</a:t>
            </a:r>
          </a:p>
          <a:p>
            <a:r>
              <a:rPr lang="en-US" sz="1200" u="none" strike="noStrike" kern="1200" dirty="0" smtClean="0">
                <a:solidFill>
                  <a:schemeClr val="tx1"/>
                </a:solidFill>
                <a:latin typeface="+mn-lt"/>
                <a:ea typeface="+mn-ea"/>
                <a:cs typeface="Arial" charset="0"/>
              </a:rPr>
              <a:t> </a:t>
            </a:r>
            <a:endParaRPr lang="en-US" sz="1200" kern="1200" dirty="0" smtClean="0">
              <a:solidFill>
                <a:schemeClr val="tx1"/>
              </a:solidFill>
              <a:latin typeface="+mn-lt"/>
              <a:ea typeface="+mn-ea"/>
              <a:cs typeface="Arial" charset="0"/>
            </a:endParaRPr>
          </a:p>
          <a:p>
            <a:r>
              <a:rPr lang="en-US" sz="1200" kern="1200" dirty="0" smtClean="0">
                <a:solidFill>
                  <a:schemeClr val="tx1"/>
                </a:solidFill>
                <a:latin typeface="+mn-lt"/>
                <a:ea typeface="+mn-ea"/>
                <a:cs typeface="Arial" charset="0"/>
              </a:rPr>
              <a:t>Answer: No</a:t>
            </a:r>
          </a:p>
          <a:p>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latin typeface="+mn-lt"/>
                <a:ea typeface="+mn-ea"/>
                <a:cs typeface="Arial" charset="0"/>
              </a:rPr>
              <a:t>Does your government apply uniform environmental and sustainable production rules, including Indirect International Land Use (IILU), to both advanced biofuels and emerging extractive hydrocarbon technologies?</a:t>
            </a:r>
          </a:p>
          <a:p>
            <a:r>
              <a:rPr lang="en-US" sz="1200" kern="1200" dirty="0" smtClean="0">
                <a:solidFill>
                  <a:schemeClr val="tx1"/>
                </a:solidFill>
                <a:latin typeface="+mn-lt"/>
                <a:ea typeface="+mn-ea"/>
                <a:cs typeface="Arial" charset="0"/>
              </a:rPr>
              <a:t> </a:t>
            </a:r>
          </a:p>
          <a:p>
            <a:r>
              <a:rPr lang="en-US" sz="1200" u="sng" kern="1200" dirty="0" smtClean="0">
                <a:solidFill>
                  <a:schemeClr val="tx1"/>
                </a:solidFill>
                <a:latin typeface="+mn-lt"/>
                <a:ea typeface="+mn-ea"/>
                <a:cs typeface="Arial" charset="0"/>
              </a:rPr>
              <a:t>US Commitment</a:t>
            </a:r>
            <a:r>
              <a:rPr lang="en-US" sz="1200" kern="1200" dirty="0" smtClean="0">
                <a:solidFill>
                  <a:schemeClr val="tx1"/>
                </a:solidFill>
                <a:latin typeface="+mn-lt"/>
                <a:ea typeface="+mn-ea"/>
                <a:cs typeface="Arial" charset="0"/>
              </a:rPr>
              <a:t>: The US government allowed wide-scale commercial production of natural gas </a:t>
            </a:r>
            <a:r>
              <a:rPr lang="en-US" sz="1200" kern="1200" dirty="0" err="1" smtClean="0">
                <a:solidFill>
                  <a:schemeClr val="tx1"/>
                </a:solidFill>
                <a:latin typeface="+mn-lt"/>
                <a:ea typeface="+mn-ea"/>
                <a:cs typeface="Arial" charset="0"/>
              </a:rPr>
              <a:t>fracking</a:t>
            </a:r>
            <a:r>
              <a:rPr lang="en-US" sz="1200" kern="1200" dirty="0" smtClean="0">
                <a:solidFill>
                  <a:schemeClr val="tx1"/>
                </a:solidFill>
                <a:latin typeface="+mn-lt"/>
                <a:ea typeface="+mn-ea"/>
                <a:cs typeface="Arial" charset="0"/>
              </a:rPr>
              <a:t> without studying what the geological effects would be. In contrast, US EPA Renewable Fuel Standard (RFS) regulations for the production of advanced biofuels require environmental and sustainable production studies, including Indirect International Land Use (IILU), before commercial production can included in the RFS program.</a:t>
            </a:r>
          </a:p>
          <a:p>
            <a:r>
              <a:rPr lang="en-US" sz="1200" kern="1200" dirty="0" smtClean="0">
                <a:solidFill>
                  <a:schemeClr val="tx1"/>
                </a:solidFill>
                <a:latin typeface="+mn-lt"/>
                <a:ea typeface="+mn-ea"/>
                <a:cs typeface="Arial" charset="0"/>
              </a:rPr>
              <a:t> </a:t>
            </a:r>
          </a:p>
          <a:p>
            <a:r>
              <a:rPr lang="en-US" sz="1200" kern="1200" dirty="0" smtClean="0">
                <a:solidFill>
                  <a:schemeClr val="tx1"/>
                </a:solidFill>
                <a:latin typeface="+mn-lt"/>
                <a:ea typeface="+mn-ea"/>
                <a:cs typeface="Arial" charset="0"/>
              </a:rPr>
              <a:t>Answer: No</a:t>
            </a:r>
          </a:p>
          <a:p>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noFill/>
          <a:ln>
            <a:solidFill>
              <a:srgbClr val="000000"/>
            </a:solidFill>
            <a:miter lim="800000"/>
            <a:headEnd/>
            <a:tailEnd/>
          </a:ln>
        </p:spPr>
      </p:sp>
      <p:sp>
        <p:nvSpPr>
          <p:cNvPr id="19968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This</a:t>
            </a:r>
            <a:r>
              <a:rPr lang="en-US" baseline="0" dirty="0" smtClean="0"/>
              <a:t> illustrates a merger of the economic and social aspects of sustainability.  Unless new ideas that are developed to achieve the social goals (energy security, for example) can get funded, they have no life, no endurance, no sustainability.</a:t>
            </a:r>
          </a:p>
          <a:p>
            <a:endParaRPr lang="en-US" baseline="0" dirty="0" smtClean="0"/>
          </a:p>
          <a:p>
            <a:r>
              <a:rPr lang="en-US" baseline="0" dirty="0" smtClean="0"/>
              <a:t>All of the legs of the sustainability analysis stool must be strong or the project will not survive.</a:t>
            </a:r>
          </a:p>
          <a:p>
            <a:endParaRPr lang="en-US" baseline="0" dirty="0" smtClean="0"/>
          </a:p>
          <a:p>
            <a:r>
              <a:rPr lang="en-US" dirty="0" smtClean="0"/>
              <a:t>The inflection point</a:t>
            </a:r>
          </a:p>
          <a:p>
            <a:r>
              <a:rPr lang="en-US" dirty="0" smtClean="0"/>
              <a:t>Credit worthy feedstock supplier, 15 year terms   US $50/</a:t>
            </a:r>
            <a:r>
              <a:rPr lang="en-US" dirty="0" err="1" smtClean="0"/>
              <a:t>tonne</a:t>
            </a:r>
            <a:endParaRPr lang="en-US" dirty="0" smtClean="0"/>
          </a:p>
          <a:p>
            <a:r>
              <a:rPr lang="en-US" dirty="0" smtClean="0"/>
              <a:t>Demonstration of technology at scale</a:t>
            </a:r>
          </a:p>
          <a:p>
            <a:r>
              <a:rPr lang="en-US" dirty="0" smtClean="0"/>
              <a:t>Credit worthy </a:t>
            </a:r>
            <a:r>
              <a:rPr lang="en-US" dirty="0" err="1" smtClean="0"/>
              <a:t>offtake</a:t>
            </a:r>
            <a:r>
              <a:rPr lang="en-US" dirty="0" smtClean="0"/>
              <a:t> partner 10-15 years  (tough for airlines, although they say they will buy whatever can be produce and although they seem stable, they don’t have good balance sheets from the perspective of financiers)</a:t>
            </a:r>
          </a:p>
          <a:p>
            <a:r>
              <a:rPr lang="en-US" dirty="0" smtClean="0"/>
              <a:t>Parity with $80 oil, </a:t>
            </a:r>
            <a:r>
              <a:rPr lang="en-US" dirty="0" err="1" smtClean="0"/>
              <a:t>unsubsidizied</a:t>
            </a:r>
            <a:r>
              <a:rPr lang="en-US" dirty="0" smtClean="0"/>
              <a:t> on comparable BTUs</a:t>
            </a:r>
          </a:p>
          <a:p>
            <a:r>
              <a:rPr lang="en-US" dirty="0" smtClean="0"/>
              <a:t>(Jim Lane, Biofuels Digest  11 1006)</a:t>
            </a:r>
          </a:p>
          <a:p>
            <a:endParaRPr lang="en-US" dirty="0" smtClean="0"/>
          </a:p>
          <a:p>
            <a:r>
              <a:rPr lang="en-US" dirty="0" smtClean="0"/>
              <a:t>1859—first</a:t>
            </a:r>
            <a:r>
              <a:rPr lang="en-US" baseline="0" dirty="0" smtClean="0"/>
              <a:t> oil well in US in Titusville, PA</a:t>
            </a:r>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renewable fuel standard in the 2007 EISA mandated an amount of biofuels that oil companies were required to blend with</a:t>
            </a:r>
            <a:r>
              <a:rPr lang="en-US" baseline="0" dirty="0" smtClean="0"/>
              <a:t> gasoline for transportation fuel.  This is an example illustrating the social aspects of sustainability.   The society went through a political process to suggest, promote, discuss and then pass a law that put society’s desire, as President George W. Bush put it, to get off our addition to oil.  This was one way society decided to work on that social goal that grows out of the values discussed in the initial slides of this presentation—energy security, for example. </a:t>
            </a:r>
            <a:endParaRPr lang="en-US" dirty="0"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EBC78-FA9A-427F-92ED-4E7302DA8407}" type="slidenum">
              <a:rPr lang="en-US">
                <a:cs typeface="Arial" charset="0"/>
              </a:rPr>
              <a:pPr fontAlgn="base">
                <a:spcBef>
                  <a:spcPct val="0"/>
                </a:spcBef>
                <a:spcAft>
                  <a:spcPct val="0"/>
                </a:spcAft>
                <a:defRPr/>
              </a:pPr>
              <a:t>74</a:t>
            </a:fld>
            <a:endParaRPr lang="en-US">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noTextEdit="1"/>
          </p:cNvSpPr>
          <p:nvPr>
            <p:ph type="sldImg"/>
          </p:nvPr>
        </p:nvSpPr>
        <p:spPr bwMode="auto">
          <a:noFill/>
          <a:ln>
            <a:solidFill>
              <a:srgbClr val="000000"/>
            </a:solidFill>
            <a:miter lim="800000"/>
            <a:headEnd/>
            <a:tailEnd/>
          </a:ln>
        </p:spPr>
      </p:sp>
      <p:sp>
        <p:nvSpPr>
          <p:cNvPr id="16793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noTextEdit="1"/>
          </p:cNvSpPr>
          <p:nvPr>
            <p:ph type="sldImg"/>
          </p:nvPr>
        </p:nvSpPr>
        <p:spPr bwMode="auto">
          <a:noFill/>
          <a:ln>
            <a:solidFill>
              <a:srgbClr val="000000"/>
            </a:solidFill>
            <a:miter lim="800000"/>
            <a:headEnd/>
            <a:tailEnd/>
          </a:ln>
        </p:spPr>
      </p:sp>
      <p:sp>
        <p:nvSpPr>
          <p:cNvPr id="16793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4CC18BA-119A-40F6-AB10-08C1CEDEB5FE}"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TextEdit="1"/>
          </p:cNvSpPr>
          <p:nvPr>
            <p:ph type="sldImg"/>
          </p:nvPr>
        </p:nvSpPr>
        <p:spPr bwMode="auto">
          <a:noFill/>
          <a:ln>
            <a:solidFill>
              <a:srgbClr val="000000"/>
            </a:solidFill>
            <a:miter lim="800000"/>
            <a:headEnd/>
            <a:tailEnd/>
          </a:ln>
        </p:spPr>
      </p:sp>
      <p:sp>
        <p:nvSpPr>
          <p:cNvPr id="17817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xfrm>
            <a:off x="1223963" y="673100"/>
            <a:ext cx="4713287" cy="3535363"/>
          </a:xfrm>
          <a:noFill/>
          <a:ln>
            <a:solidFill>
              <a:srgbClr val="000000"/>
            </a:solidFill>
            <a:miter lim="800000"/>
            <a:headEnd/>
            <a:tailEnd/>
          </a:ln>
        </p:spPr>
      </p:sp>
      <p:sp>
        <p:nvSpPr>
          <p:cNvPr id="180226" name="Notes Placeholder 2"/>
          <p:cNvSpPr>
            <a:spLocks noGrp="1"/>
          </p:cNvSpPr>
          <p:nvPr>
            <p:ph type="body" idx="1"/>
          </p:nvPr>
        </p:nvSpPr>
        <p:spPr bwMode="auto">
          <a:xfrm>
            <a:off x="738188" y="4489601"/>
            <a:ext cx="5668665" cy="4241739"/>
          </a:xfrm>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F3F3BC46-B406-4CF6-B1EB-346DD59A38AD}"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eaLnBrk="1" hangingPunct="1"/>
            <a:r>
              <a:rPr lang="en-US" b="0" dirty="0" smtClean="0">
                <a:latin typeface="Palatino Linotype" pitchFamily="18" charset="0"/>
              </a:rPr>
              <a:t>Today,</a:t>
            </a:r>
            <a:r>
              <a:rPr lang="en-US" b="0" baseline="0" dirty="0" smtClean="0">
                <a:latin typeface="Palatino Linotype" pitchFamily="18" charset="0"/>
              </a:rPr>
              <a:t> biofuels are used in your cars and trucks.  You can buy biofuels at the “gas” station.  Around the Washington DC area, almost all the regular gasoline is E10—or 10% ethanol, a biofuel; so 10% biofuel.  You can also buy biodiesel blends.  Usually 2-5% is biodiesel; but some people use 100% biodiesel, sometimes in farm equipment or in specially adapted cars and trucks.</a:t>
            </a: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Race cars use biofuel—</a:t>
            </a:r>
            <a:r>
              <a:rPr lang="en-US" b="0" baseline="0" dirty="0" err="1" smtClean="0">
                <a:latin typeface="Palatino Linotype" pitchFamily="18" charset="0"/>
              </a:rPr>
              <a:t>IndyCars</a:t>
            </a:r>
            <a:r>
              <a:rPr lang="en-US" b="0" baseline="0" dirty="0" smtClean="0">
                <a:latin typeface="Palatino Linotype" pitchFamily="18" charset="0"/>
              </a:rPr>
              <a:t> use E98—almost 100% ethanol.  Do you know why they can’t use 100%?  Because someone might drink it; so they have to poison it with gasoline molecules so that it is used just for the cars; not for people.  Next year </a:t>
            </a:r>
            <a:r>
              <a:rPr lang="en-US" b="0" baseline="0" dirty="0" err="1" smtClean="0">
                <a:latin typeface="Palatino Linotype" pitchFamily="18" charset="0"/>
              </a:rPr>
              <a:t>IndyCar</a:t>
            </a:r>
            <a:r>
              <a:rPr lang="en-US" b="0" baseline="0" dirty="0" smtClean="0">
                <a:latin typeface="Palatino Linotype" pitchFamily="18" charset="0"/>
              </a:rPr>
              <a:t> will use E85, to develop engines and fuels that are closer to what is used on the street.</a:t>
            </a: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NASCAR uses 15% ethanol this year.  They may increase the amount of ethanol that they use in the future.</a:t>
            </a: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In the American Le Mans Series, some cars use bio-</a:t>
            </a:r>
            <a:r>
              <a:rPr lang="en-US" b="0" baseline="0" dirty="0" err="1" smtClean="0">
                <a:latin typeface="Palatino Linotype" pitchFamily="18" charset="0"/>
              </a:rPr>
              <a:t>isobutanol</a:t>
            </a:r>
            <a:r>
              <a:rPr lang="en-US" b="0" baseline="0" dirty="0" smtClean="0">
                <a:latin typeface="Palatino Linotype" pitchFamily="18" charset="0"/>
              </a:rPr>
              <a:t> (</a:t>
            </a:r>
            <a:r>
              <a:rPr lang="en-US" b="0" baseline="0" dirty="0" err="1" smtClean="0">
                <a:latin typeface="Palatino Linotype" pitchFamily="18" charset="0"/>
              </a:rPr>
              <a:t>Butamax</a:t>
            </a:r>
            <a:r>
              <a:rPr lang="en-US" b="0" baseline="0" dirty="0" smtClean="0">
                <a:latin typeface="Palatino Linotype" pitchFamily="18" charset="0"/>
              </a:rPr>
              <a:t>); some use E85; some use E10.  Some use diesel; maybe they’ll use renewable diesel some day.</a:t>
            </a: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And some flights in Spain, Netherlands, Germany and Mexico use blends of biofuel and regular fuel; and commercial flights are starting in the US with Alaska Airlines and United/Continental </a:t>
            </a:r>
            <a:r>
              <a:rPr lang="en-US" b="0" baseline="0" smtClean="0">
                <a:latin typeface="Palatino Linotype" pitchFamily="18" charset="0"/>
              </a:rPr>
              <a:t>being the first.</a:t>
            </a:r>
            <a:endParaRPr lang="en-US" b="0" baseline="0" dirty="0" smtClean="0">
              <a:latin typeface="Palatino Linotype" pitchFamily="18" charset="0"/>
            </a:endParaRPr>
          </a:p>
          <a:p>
            <a:pPr eaLnBrk="1" hangingPunct="1"/>
            <a:endParaRPr lang="en-US" b="0" baseline="0" dirty="0" smtClean="0">
              <a:latin typeface="Palatino Linotype" pitchFamily="18" charset="0"/>
            </a:endParaRPr>
          </a:p>
          <a:p>
            <a:pPr eaLnBrk="1" hangingPunct="1"/>
            <a:r>
              <a:rPr lang="en-US" b="0" baseline="0" dirty="0" smtClean="0">
                <a:latin typeface="Palatino Linotype" pitchFamily="18" charset="0"/>
              </a:rPr>
              <a:t>So, you do use biofuels today—just not so much advanced biofuels.   </a:t>
            </a:r>
            <a:endParaRPr lang="en-US" b="0" dirty="0" smtClean="0">
              <a:latin typeface="Palatino Linotype" pitchFamily="18" charset="0"/>
            </a:endParaRPr>
          </a:p>
          <a:p>
            <a:pPr eaLnBrk="1" hangingPunct="1"/>
            <a:endParaRPr lang="en-US" b="1" dirty="0" smtClean="0">
              <a:latin typeface="Palatino Linotype" pitchFamily="18" charset="0"/>
            </a:endParaRP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40ED64-6BEC-4EC0-9F45-705F17BC6C3C}" type="slidenum">
              <a:rPr lang="en-US">
                <a:cs typeface="Arial" charset="0"/>
              </a:rPr>
              <a:pPr fontAlgn="base">
                <a:spcBef>
                  <a:spcPct val="0"/>
                </a:spcBef>
                <a:spcAft>
                  <a:spcPct val="0"/>
                </a:spcAft>
                <a:defRPr/>
              </a:pPr>
              <a:t>8</a:t>
            </a:fld>
            <a:endParaRPr lang="en-US">
              <a:cs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TextEdit="1"/>
          </p:cNvSpPr>
          <p:nvPr>
            <p:ph type="sldImg"/>
          </p:nvPr>
        </p:nvSpPr>
        <p:spPr bwMode="auto">
          <a:noFill/>
          <a:ln>
            <a:solidFill>
              <a:srgbClr val="000000"/>
            </a:solidFill>
            <a:miter lim="800000"/>
            <a:headEnd/>
            <a:tailEnd/>
          </a:ln>
        </p:spPr>
      </p:sp>
      <p:sp>
        <p:nvSpPr>
          <p:cNvPr id="18227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xfrm>
            <a:off x="1223963" y="673100"/>
            <a:ext cx="4713287" cy="3535363"/>
          </a:xfrm>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 changed the paragraph spacing to 18 pts and exactly 22 for this slide and next.  Might be good formula for subsequent slides as well.</a:t>
            </a:r>
          </a:p>
        </p:txBody>
      </p:sp>
      <p:sp>
        <p:nvSpPr>
          <p:cNvPr id="4" name="Slide Number Placeholder 3"/>
          <p:cNvSpPr>
            <a:spLocks noGrp="1"/>
          </p:cNvSpPr>
          <p:nvPr>
            <p:ph type="sldNum" sz="quarter" idx="5"/>
          </p:nvPr>
        </p:nvSpPr>
        <p:spPr/>
        <p:txBody>
          <a:bodyPr/>
          <a:lstStyle/>
          <a:p>
            <a:pPr>
              <a:defRPr/>
            </a:pPr>
            <a:fld id="{B641791E-BDCE-40E3-A22C-27771309C269}"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TextEdit="1"/>
          </p:cNvSpPr>
          <p:nvPr>
            <p:ph type="sldImg"/>
          </p:nvPr>
        </p:nvSpPr>
        <p:spPr bwMode="auto">
          <a:noFill/>
          <a:ln>
            <a:solidFill>
              <a:srgbClr val="000000"/>
            </a:solidFill>
            <a:miter lim="800000"/>
            <a:headEnd/>
            <a:tailEnd/>
          </a:ln>
        </p:spPr>
      </p:sp>
      <p:sp>
        <p:nvSpPr>
          <p:cNvPr id="18637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Rot="1" noChangeAspect="1" noTextEdit="1"/>
          </p:cNvSpPr>
          <p:nvPr>
            <p:ph type="sldImg"/>
          </p:nvPr>
        </p:nvSpPr>
        <p:spPr bwMode="auto">
          <a:noFill/>
          <a:ln>
            <a:solidFill>
              <a:srgbClr val="000000"/>
            </a:solidFill>
            <a:miter lim="800000"/>
            <a:headEnd/>
            <a:tailEnd/>
          </a:ln>
        </p:spPr>
      </p:sp>
      <p:sp>
        <p:nvSpPr>
          <p:cNvPr id="19661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noFill/>
          <a:ln>
            <a:solidFill>
              <a:srgbClr val="000000"/>
            </a:solidFill>
            <a:miter lim="800000"/>
            <a:headEnd/>
            <a:tailEnd/>
          </a:ln>
        </p:spPr>
      </p:sp>
      <p:sp>
        <p:nvSpPr>
          <p:cNvPr id="19968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 inflection point</a:t>
            </a:r>
          </a:p>
          <a:p>
            <a:r>
              <a:rPr lang="en-US" dirty="0" smtClean="0"/>
              <a:t>Credit worthy feedstock supplier, 15 year terms   US $50/</a:t>
            </a:r>
            <a:r>
              <a:rPr lang="en-US" dirty="0" err="1" smtClean="0"/>
              <a:t>tonne</a:t>
            </a:r>
            <a:endParaRPr lang="en-US" dirty="0" smtClean="0"/>
          </a:p>
          <a:p>
            <a:r>
              <a:rPr lang="en-US" dirty="0" smtClean="0"/>
              <a:t>Demonstration of technology at scale</a:t>
            </a:r>
          </a:p>
          <a:p>
            <a:r>
              <a:rPr lang="en-US" dirty="0" smtClean="0"/>
              <a:t>Credit worthy </a:t>
            </a:r>
            <a:r>
              <a:rPr lang="en-US" dirty="0" err="1" smtClean="0"/>
              <a:t>offtake</a:t>
            </a:r>
            <a:r>
              <a:rPr lang="en-US" dirty="0" smtClean="0"/>
              <a:t> partner 10-15 years  (tough for airlines, although they say they will buy whatever can be produce and although they seem stable, they don’t have good balance sheets from the perspective of financiers)</a:t>
            </a:r>
          </a:p>
          <a:p>
            <a:r>
              <a:rPr lang="en-US" dirty="0" smtClean="0"/>
              <a:t>Parity with $80 oil, </a:t>
            </a:r>
            <a:r>
              <a:rPr lang="en-US" dirty="0" err="1" smtClean="0"/>
              <a:t>unsubsidizied</a:t>
            </a:r>
            <a:r>
              <a:rPr lang="en-US" dirty="0" smtClean="0"/>
              <a:t> on comparable BTUs</a:t>
            </a:r>
          </a:p>
          <a:p>
            <a:r>
              <a:rPr lang="en-US" dirty="0" smtClean="0"/>
              <a:t>(Jim Lane, Biofuels Digest  11 1006)</a:t>
            </a:r>
          </a:p>
          <a:p>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TextEdit="1"/>
          </p:cNvSpPr>
          <p:nvPr>
            <p:ph type="sldImg"/>
          </p:nvPr>
        </p:nvSpPr>
        <p:spPr bwMode="auto">
          <a:noFill/>
          <a:ln>
            <a:solidFill>
              <a:srgbClr val="000000"/>
            </a:solidFill>
            <a:miter lim="800000"/>
            <a:headEnd/>
            <a:tailEnd/>
          </a:ln>
        </p:spPr>
      </p:sp>
      <p:sp>
        <p:nvSpPr>
          <p:cNvPr id="20992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2F8301-036B-4ECE-8F3A-927472AD4689}" type="slidenum">
              <a:rPr lang="en-US">
                <a:cs typeface="Arial" charset="0"/>
              </a:rPr>
              <a:pPr fontAlgn="base">
                <a:spcBef>
                  <a:spcPct val="0"/>
                </a:spcBef>
                <a:spcAft>
                  <a:spcPct val="0"/>
                </a:spcAft>
                <a:defRPr/>
              </a:pPr>
              <a:t>86</a:t>
            </a:fld>
            <a:endParaRPr lang="en-US">
              <a:cs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TextEdit="1"/>
          </p:cNvSpPr>
          <p:nvPr>
            <p:ph type="sldImg"/>
          </p:nvPr>
        </p:nvSpPr>
        <p:spPr bwMode="auto">
          <a:noFill/>
          <a:ln>
            <a:solidFill>
              <a:srgbClr val="000000"/>
            </a:solidFill>
            <a:miter lim="800000"/>
            <a:headEnd/>
            <a:tailEnd/>
          </a:ln>
        </p:spPr>
      </p:sp>
      <p:sp>
        <p:nvSpPr>
          <p:cNvPr id="21401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Introduction</a:t>
            </a:r>
          </a:p>
          <a:p>
            <a:pPr eaLnBrk="1" hangingPunct="1">
              <a:spcBef>
                <a:spcPct val="0"/>
              </a:spcBef>
            </a:pPr>
            <a:r>
              <a:rPr lang="en-US" dirty="0" smtClean="0"/>
              <a:t>This is what we are going to talk about</a:t>
            </a:r>
          </a:p>
          <a:p>
            <a:pPr eaLnBrk="1" hangingPunct="1">
              <a:spcBef>
                <a:spcPct val="0"/>
              </a:spcBef>
            </a:pPr>
            <a:r>
              <a:rPr lang="en-US" dirty="0" smtClean="0"/>
              <a:t>At the end of the presentation, you should be able to answer these questions.</a:t>
            </a:r>
            <a:r>
              <a:rPr lang="en-US" baseline="0" dirty="0" smtClean="0"/>
              <a:t>  At least a little bit.</a:t>
            </a:r>
          </a:p>
          <a:p>
            <a:pPr eaLnBrk="1" hangingPunct="1">
              <a:spcBef>
                <a:spcPct val="0"/>
              </a:spcBef>
            </a:pPr>
            <a:endParaRPr 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solidFill>
                  <a:srgbClr val="FF0000"/>
                </a:solidFill>
              </a:rPr>
              <a:t>Before we do anything else, “What does the word</a:t>
            </a:r>
            <a:r>
              <a:rPr lang="en-US" b="1" baseline="0" dirty="0" smtClean="0">
                <a:solidFill>
                  <a:srgbClr val="FF0000"/>
                </a:solidFill>
              </a:rPr>
              <a:t> ‘biofuel’ mean to you?  What do you think of when you hear the word ‘biofuel’?”</a:t>
            </a:r>
            <a:endParaRPr lang="en-US" b="1" dirty="0" smtClean="0">
              <a:solidFill>
                <a:srgbClr val="FF0000"/>
              </a:solidFill>
            </a:endParaRPr>
          </a:p>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88</a:t>
            </a:fld>
            <a:endParaRPr lang="en-US">
              <a:cs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normAutofit fontScale="25000" lnSpcReduction="20000"/>
          </a:bodyPr>
          <a:lstStyle/>
          <a:p>
            <a:r>
              <a:rPr lang="en-US" dirty="0" smtClean="0"/>
              <a:t>We are not just trying to put oil companies</a:t>
            </a:r>
            <a:r>
              <a:rPr lang="en-US" baseline="0" dirty="0" smtClean="0"/>
              <a:t> out of business. In addition to national energy security, the underlying reason for all of this is the crisis we face due to climate change.</a:t>
            </a:r>
          </a:p>
          <a:p>
            <a:endParaRPr lang="en-US" baseline="0" dirty="0" smtClean="0"/>
          </a:p>
          <a:p>
            <a:r>
              <a:rPr lang="en-US" baseline="0" dirty="0" smtClean="0"/>
              <a:t>RFS one was predicated on the idea that the oil companies would transition to become fuel companies; by forcing them to blend </a:t>
            </a:r>
            <a:r>
              <a:rPr lang="en-US" baseline="0" dirty="0" err="1" smtClean="0"/>
              <a:t>renewables</a:t>
            </a:r>
            <a:r>
              <a:rPr lang="en-US" baseline="0" dirty="0" smtClean="0"/>
              <a:t> into their product, some assumed that they would finance the development of these fuel products—diversify into </a:t>
            </a:r>
            <a:r>
              <a:rPr lang="en-US" baseline="0" dirty="0" err="1" smtClean="0"/>
              <a:t>renewables</a:t>
            </a:r>
            <a:r>
              <a:rPr lang="en-US" baseline="0" dirty="0" smtClean="0"/>
              <a:t>.</a:t>
            </a:r>
          </a:p>
          <a:p>
            <a:endParaRPr lang="en-US" baseline="0" dirty="0" smtClean="0"/>
          </a:p>
          <a:p>
            <a:r>
              <a:rPr lang="en-US" baseline="0" dirty="0" smtClean="0"/>
              <a:t>Instead, they fight tooth and nail to preserve their old market as they knew it rather than look to the future; see themselves as “oil men” rather than “fuel providers” or fuel and chemical precursor providers</a:t>
            </a:r>
          </a:p>
          <a:p>
            <a:endParaRPr lang="en-US" baseline="0" dirty="0" smtClean="0"/>
          </a:p>
          <a:p>
            <a:r>
              <a:rPr lang="en-US" baseline="0" dirty="0" smtClean="0"/>
              <a:t>All of the above; should be “all of the above ground”</a:t>
            </a:r>
            <a:endParaRPr lang="en-US" dirty="0" smtClean="0"/>
          </a:p>
          <a:p>
            <a:endParaRPr lang="en-US" dirty="0" smtClean="0"/>
          </a:p>
          <a:p>
            <a:r>
              <a:rPr lang="en-US" dirty="0" smtClean="0"/>
              <a:t>Advanced Biofuels as part of an </a:t>
            </a:r>
            <a:r>
              <a:rPr lang="en-US" b="1" dirty="0" smtClean="0"/>
              <a:t>Energy</a:t>
            </a:r>
            <a:r>
              <a:rPr lang="en-US" b="1" baseline="0" dirty="0" smtClean="0"/>
              <a:t> Security solution.</a:t>
            </a:r>
          </a:p>
          <a:p>
            <a:endParaRPr lang="en-US" baseline="0" dirty="0" smtClean="0"/>
          </a:p>
          <a:p>
            <a:r>
              <a:rPr lang="en-US" baseline="0" dirty="0" smtClean="0"/>
              <a:t>1)  Something as important to everyday life as the power to help you move from place to place.</a:t>
            </a:r>
          </a:p>
          <a:p>
            <a:endParaRPr lang="en-US" baseline="0" dirty="0" smtClean="0"/>
          </a:p>
          <a:p>
            <a:r>
              <a:rPr lang="en-US" baseline="0" dirty="0" smtClean="0"/>
              <a:t>If you put control of that power in the hands of other countries, you become vulnerable.  If those other countries want to make you do something that you don’t want to do, they can just squeeze your supply of oil and make life difficult.</a:t>
            </a:r>
          </a:p>
          <a:p>
            <a:endParaRPr lang="en-US" baseline="0" dirty="0" smtClean="0"/>
          </a:p>
          <a:p>
            <a:r>
              <a:rPr lang="en-US" baseline="0" dirty="0" smtClean="0"/>
              <a:t>For examples, early 1970’s oil embargo lead to lines of cars at gas stations.</a:t>
            </a:r>
          </a:p>
          <a:p>
            <a:r>
              <a:rPr lang="en-US" baseline="0" dirty="0" smtClean="0"/>
              <a:t>In your memory, then lines at gas stations after Hurricane Katrina knocked out a lot of gasoline production and distribution.  That kind of disruption is a vulnerability.  It’s better to make your fuel at home.</a:t>
            </a:r>
          </a:p>
          <a:p>
            <a:endParaRPr lang="en-US" baseline="0" dirty="0" smtClean="0"/>
          </a:p>
          <a:p>
            <a:r>
              <a:rPr lang="en-US" baseline="0" dirty="0" smtClean="0"/>
              <a:t>If we can replace a good portion of that oil that is used for transportation by making our own transportation fuels, we minimize that liability.</a:t>
            </a:r>
          </a:p>
          <a:p>
            <a:endParaRPr lang="en-US" baseline="0" dirty="0" smtClean="0"/>
          </a:p>
          <a:p>
            <a:r>
              <a:rPr lang="en-US" sz="1200" b="1" i="0" kern="1200" dirty="0" smtClean="0">
                <a:solidFill>
                  <a:schemeClr val="tx1"/>
                </a:solidFill>
                <a:latin typeface="+mn-lt"/>
                <a:ea typeface="+mn-ea"/>
                <a:cs typeface="Arial" charset="0"/>
              </a:rPr>
              <a:t>Energy Security</a:t>
            </a:r>
          </a:p>
          <a:p>
            <a:r>
              <a:rPr lang="en-US" sz="1200" b="0" i="0" kern="1200" dirty="0" smtClean="0">
                <a:solidFill>
                  <a:schemeClr val="tx1"/>
                </a:solidFill>
                <a:latin typeface="+mn-lt"/>
                <a:ea typeface="+mn-ea"/>
                <a:cs typeface="Arial" charset="0"/>
              </a:rPr>
              <a:t>About two-thirds of U.S. petroleum demand is in the transportation sector. Approximately half of U.S. petroleum is imported. Depending heavily on foreign petroleum supplies puts the United States at risk for trade deficits, supply disruption, and price changes. The Renewable Fuels Association's </a:t>
            </a:r>
            <a:r>
              <a:rPr lang="en-US" sz="1200" b="0" i="0" u="sng" kern="1200" dirty="0" smtClean="0">
                <a:solidFill>
                  <a:schemeClr val="tx1"/>
                </a:solidFill>
                <a:latin typeface="+mn-lt"/>
                <a:ea typeface="+mn-ea"/>
                <a:cs typeface="Arial" charset="0"/>
                <a:hlinkClick r:id="rId3"/>
              </a:rPr>
              <a:t>2012 Ethanol Industry Outlook</a:t>
            </a:r>
            <a:r>
              <a:rPr lang="en-US" sz="1200" b="0" i="1" u="sng" kern="1200" dirty="0" smtClean="0">
                <a:solidFill>
                  <a:schemeClr val="tx1"/>
                </a:solidFill>
                <a:latin typeface="+mn-lt"/>
                <a:ea typeface="+mn-ea"/>
                <a:cs typeface="Arial" charset="0"/>
                <a:hlinkClick r:id="rId3"/>
              </a:rPr>
              <a:t>(PDF)</a:t>
            </a:r>
            <a:r>
              <a:rPr lang="en-US" sz="1200" b="0" i="0" kern="1200" dirty="0" smtClean="0">
                <a:solidFill>
                  <a:schemeClr val="tx1"/>
                </a:solidFill>
                <a:latin typeface="+mn-lt"/>
                <a:ea typeface="+mn-ea"/>
                <a:cs typeface="Arial" charset="0"/>
              </a:rPr>
              <a:t> calculated that in 2011 the ethanol industry replaced the gasoline produced from more than 485 million barrels of imported oil. Ethanol represents 25% of domestically produced and refined motor fuel for gasoline engines.</a:t>
            </a:r>
          </a:p>
          <a:p>
            <a:r>
              <a:rPr lang="en-US" dirty="0" smtClean="0">
                <a:hlinkClick r:id="rId4"/>
              </a:rPr>
              <a:t>http://www.afdc.energy.gov/fuels/ethanol_benefits.html</a:t>
            </a:r>
            <a:r>
              <a:rPr lang="en-US" dirty="0" smtClean="0"/>
              <a:t>  US DOE Alternative Fuels Data Center</a:t>
            </a:r>
            <a:endParaRPr lang="en-US" baseline="0" dirty="0" smtClean="0"/>
          </a:p>
          <a:p>
            <a:endParaRPr lang="en-US" baseline="0" dirty="0" smtClean="0"/>
          </a:p>
          <a:p>
            <a:r>
              <a:rPr lang="en-US" baseline="0" dirty="0" smtClean="0"/>
              <a:t>POLICY Discussion:  Non-</a:t>
            </a:r>
            <a:r>
              <a:rPr lang="en-US" baseline="0" dirty="0" err="1" smtClean="0"/>
              <a:t>monitizable</a:t>
            </a:r>
            <a:r>
              <a:rPr lang="en-US" baseline="0" dirty="0" smtClean="0"/>
              <a:t> value of trying to first transition from petroleum transportation fuels:  energy security, military flexibility, economic development, climate change mitigation, pollution control.</a:t>
            </a:r>
          </a:p>
          <a:p>
            <a:endParaRPr lang="en-US" baseline="0" dirty="0" smtClean="0"/>
          </a:p>
          <a:p>
            <a:r>
              <a:rPr lang="en-US" baseline="0" dirty="0" smtClean="0"/>
              <a:t>If we were not-policy directed, but rather marketing/financing directed; initial emphasis would have been on plastics, fiber, film.  Greater margins, smaller scale for greater returns.</a:t>
            </a:r>
          </a:p>
          <a:p>
            <a:endParaRPr lang="en-US" baseline="0" dirty="0" smtClean="0"/>
          </a:p>
          <a:p>
            <a:r>
              <a:rPr lang="en-US" baseline="0" dirty="0" smtClean="0"/>
              <a:t>Problem has been that “fuels first” policy was articulated, but insufficiently funded.</a:t>
            </a:r>
          </a:p>
          <a:p>
            <a:endParaRPr lang="en-US" baseline="0" dirty="0" smtClean="0"/>
          </a:p>
          <a:p>
            <a:r>
              <a:rPr lang="en-US" baseline="0" dirty="0" smtClean="0"/>
              <a:t>In 2009:  </a:t>
            </a:r>
            <a:r>
              <a:rPr lang="en-US" sz="1200" kern="1200" baseline="0" dirty="0" smtClean="0">
                <a:solidFill>
                  <a:schemeClr val="tx1"/>
                </a:solidFill>
                <a:latin typeface="+mn-lt"/>
                <a:ea typeface="+mn-ea"/>
                <a:cs typeface="Arial" charset="0"/>
              </a:rPr>
              <a:t>However, the majority of petroleum now extracted—</a:t>
            </a:r>
          </a:p>
          <a:p>
            <a:r>
              <a:rPr lang="en-US" sz="1200" kern="1200" baseline="0" dirty="0" smtClean="0">
                <a:solidFill>
                  <a:schemeClr val="tx1"/>
                </a:solidFill>
                <a:latin typeface="+mn-lt"/>
                <a:ea typeface="+mn-ea"/>
                <a:cs typeface="Arial" charset="0"/>
              </a:rPr>
              <a:t>in the range of 85%—is used to produce fuels. Most of</a:t>
            </a:r>
          </a:p>
          <a:p>
            <a:r>
              <a:rPr lang="en-US" sz="1200" kern="1200" baseline="0" dirty="0" smtClean="0">
                <a:solidFill>
                  <a:schemeClr val="tx1"/>
                </a:solidFill>
                <a:latin typeface="+mn-lt"/>
                <a:ea typeface="+mn-ea"/>
                <a:cs typeface="Arial" charset="0"/>
              </a:rPr>
              <a:t>these are transportation fuels such as gasoline, diesel</a:t>
            </a:r>
          </a:p>
          <a:p>
            <a:r>
              <a:rPr lang="en-US" sz="1200" kern="1200" baseline="0" dirty="0" smtClean="0">
                <a:solidFill>
                  <a:schemeClr val="tx1"/>
                </a:solidFill>
                <a:latin typeface="+mn-lt"/>
                <a:ea typeface="+mn-ea"/>
                <a:cs typeface="Arial" charset="0"/>
              </a:rPr>
              <a:t>fuel, and jet fuel, while some, such as fuel oil, liquefied</a:t>
            </a:r>
          </a:p>
          <a:p>
            <a:r>
              <a:rPr lang="en-US" sz="1200" kern="1200" baseline="0" dirty="0" smtClean="0">
                <a:solidFill>
                  <a:schemeClr val="tx1"/>
                </a:solidFill>
                <a:latin typeface="+mn-lt"/>
                <a:ea typeface="+mn-ea"/>
                <a:cs typeface="Arial" charset="0"/>
              </a:rPr>
              <a:t>petroleum gas, and propane, are used for heating</a:t>
            </a:r>
          </a:p>
          <a:p>
            <a:r>
              <a:rPr lang="en-US" sz="1200" kern="1200" baseline="0" dirty="0" smtClean="0">
                <a:solidFill>
                  <a:schemeClr val="tx1"/>
                </a:solidFill>
                <a:latin typeface="+mn-lt"/>
                <a:ea typeface="+mn-ea"/>
                <a:cs typeface="Arial" charset="0"/>
              </a:rPr>
              <a:t>and power generation. Petroleum accounts for more</a:t>
            </a:r>
          </a:p>
          <a:p>
            <a:r>
              <a:rPr lang="en-US" sz="1200" kern="1200" baseline="0" dirty="0" smtClean="0">
                <a:solidFill>
                  <a:schemeClr val="tx1"/>
                </a:solidFill>
                <a:latin typeface="+mn-lt"/>
                <a:ea typeface="+mn-ea"/>
                <a:cs typeface="Arial" charset="0"/>
              </a:rPr>
              <a:t>than 90% of transportation fuel, but only for 2% of</a:t>
            </a:r>
          </a:p>
          <a:p>
            <a:r>
              <a:rPr lang="en-US" sz="1200" kern="1200" baseline="0" dirty="0" smtClean="0">
                <a:solidFill>
                  <a:schemeClr val="tx1"/>
                </a:solidFill>
                <a:latin typeface="+mn-lt"/>
                <a:ea typeface="+mn-ea"/>
                <a:cs typeface="Arial" charset="0"/>
              </a:rPr>
              <a:t>electricity generation. When refined, a 42-gallon barrel</a:t>
            </a:r>
          </a:p>
          <a:p>
            <a:r>
              <a:rPr lang="en-US" sz="1200" kern="1200" baseline="0" dirty="0" smtClean="0">
                <a:solidFill>
                  <a:schemeClr val="tx1"/>
                </a:solidFill>
                <a:latin typeface="+mn-lt"/>
                <a:ea typeface="+mn-ea"/>
                <a:cs typeface="Arial" charset="0"/>
              </a:rPr>
              <a:t>of crude oil yields about 20 gallons of gasoline, 10</a:t>
            </a:r>
          </a:p>
          <a:p>
            <a:r>
              <a:rPr lang="en-US" sz="1200" kern="1200" baseline="0" dirty="0" smtClean="0">
                <a:solidFill>
                  <a:schemeClr val="tx1"/>
                </a:solidFill>
                <a:latin typeface="+mn-lt"/>
                <a:ea typeface="+mn-ea"/>
                <a:cs typeface="Arial" charset="0"/>
              </a:rPr>
              <a:t>gallons of diesel fuel and heating oil, four gallons of</a:t>
            </a:r>
          </a:p>
          <a:p>
            <a:r>
              <a:rPr lang="en-US" sz="1200" kern="1200" baseline="0" dirty="0" smtClean="0">
                <a:solidFill>
                  <a:schemeClr val="tx1"/>
                </a:solidFill>
                <a:latin typeface="+mn-lt"/>
                <a:ea typeface="+mn-ea"/>
                <a:cs typeface="Arial" charset="0"/>
              </a:rPr>
              <a:t>jet fuel, and smaller amounts of other products.</a:t>
            </a:r>
          </a:p>
          <a:p>
            <a:r>
              <a:rPr lang="en-US" dirty="0" smtClean="0">
                <a:hlinkClick r:id="rId5"/>
              </a:rPr>
              <a:t>http://www.publichealthreports.org/userfiles/124_1/5-19.pdf</a:t>
            </a:r>
            <a:endParaRPr lang="en-US" dirty="0" smtClean="0"/>
          </a:p>
          <a:p>
            <a:endParaRPr lang="en-US" baseline="0" dirty="0" smtClean="0"/>
          </a:p>
          <a:p>
            <a:r>
              <a:rPr lang="en-US" sz="1200" kern="1200" baseline="0" dirty="0" smtClean="0">
                <a:solidFill>
                  <a:schemeClr val="tx1"/>
                </a:solidFill>
                <a:latin typeface="+mn-lt"/>
                <a:ea typeface="+mn-ea"/>
                <a:cs typeface="Arial" charset="0"/>
              </a:rPr>
              <a:t> 5</a:t>
            </a:r>
          </a:p>
          <a:p>
            <a:r>
              <a:rPr lang="en-US" sz="1200" kern="1200" baseline="0" dirty="0" smtClean="0">
                <a:solidFill>
                  <a:schemeClr val="tx1"/>
                </a:solidFill>
                <a:latin typeface="+mn-lt"/>
                <a:ea typeface="+mn-ea"/>
                <a:cs typeface="Arial" charset="0"/>
              </a:rPr>
              <a:t>Energy and Public Health:</a:t>
            </a:r>
          </a:p>
          <a:p>
            <a:r>
              <a:rPr lang="en-US" sz="1200" kern="1200" baseline="0" dirty="0" smtClean="0">
                <a:solidFill>
                  <a:schemeClr val="tx1"/>
                </a:solidFill>
                <a:latin typeface="+mn-lt"/>
                <a:ea typeface="+mn-ea"/>
                <a:cs typeface="Arial" charset="0"/>
              </a:rPr>
              <a:t>The Challenge of Peak Petroleum</a:t>
            </a:r>
          </a:p>
          <a:p>
            <a:r>
              <a:rPr lang="en-US" sz="1200" kern="1200" baseline="0" dirty="0" smtClean="0">
                <a:solidFill>
                  <a:schemeClr val="tx1"/>
                </a:solidFill>
                <a:latin typeface="+mn-lt"/>
                <a:ea typeface="+mn-ea"/>
                <a:cs typeface="Arial" charset="0"/>
              </a:rPr>
              <a:t>Howard </a:t>
            </a:r>
            <a:r>
              <a:rPr lang="en-US" sz="1200" kern="1200" baseline="0" dirty="0" err="1" smtClean="0">
                <a:solidFill>
                  <a:schemeClr val="tx1"/>
                </a:solidFill>
                <a:latin typeface="+mn-lt"/>
                <a:ea typeface="+mn-ea"/>
                <a:cs typeface="Arial" charset="0"/>
              </a:rPr>
              <a:t>Frumkin</a:t>
            </a:r>
            <a:r>
              <a:rPr lang="en-US" sz="1200" kern="1200" baseline="0" dirty="0" smtClean="0">
                <a:solidFill>
                  <a:schemeClr val="tx1"/>
                </a:solidFill>
                <a:latin typeface="+mn-lt"/>
                <a:ea typeface="+mn-ea"/>
                <a:cs typeface="Arial" charset="0"/>
              </a:rPr>
              <a:t>, MD, </a:t>
            </a:r>
            <a:r>
              <a:rPr lang="en-US" sz="1200" kern="1200" baseline="0" dirty="0" err="1" smtClean="0">
                <a:solidFill>
                  <a:schemeClr val="tx1"/>
                </a:solidFill>
                <a:latin typeface="+mn-lt"/>
                <a:ea typeface="+mn-ea"/>
                <a:cs typeface="Arial" charset="0"/>
              </a:rPr>
              <a:t>DrPHa</a:t>
            </a:r>
            <a:endParaRPr lang="en-US" sz="1200" kern="1200" baseline="0" dirty="0" smtClean="0">
              <a:solidFill>
                <a:schemeClr val="tx1"/>
              </a:solidFill>
              <a:latin typeface="+mn-lt"/>
              <a:ea typeface="+mn-ea"/>
              <a:cs typeface="Arial" charset="0"/>
            </a:endParaRPr>
          </a:p>
          <a:p>
            <a:r>
              <a:rPr lang="en-US" sz="1200" kern="1200" baseline="0" dirty="0" smtClean="0">
                <a:solidFill>
                  <a:schemeClr val="tx1"/>
                </a:solidFill>
                <a:latin typeface="+mn-lt"/>
                <a:ea typeface="+mn-ea"/>
                <a:cs typeface="Arial" charset="0"/>
              </a:rPr>
              <a:t>Jeremy Hess, MD, </a:t>
            </a:r>
            <a:r>
              <a:rPr lang="en-US" sz="1200" kern="1200" baseline="0" dirty="0" err="1" smtClean="0">
                <a:solidFill>
                  <a:schemeClr val="tx1"/>
                </a:solidFill>
                <a:latin typeface="+mn-lt"/>
                <a:ea typeface="+mn-ea"/>
                <a:cs typeface="Arial" charset="0"/>
              </a:rPr>
              <a:t>MPHa,b</a:t>
            </a:r>
            <a:endParaRPr lang="en-US" sz="1200" kern="1200" baseline="0" dirty="0" smtClean="0">
              <a:solidFill>
                <a:schemeClr val="tx1"/>
              </a:solidFill>
              <a:latin typeface="+mn-lt"/>
              <a:ea typeface="+mn-ea"/>
              <a:cs typeface="Arial" charset="0"/>
            </a:endParaRPr>
          </a:p>
          <a:p>
            <a:r>
              <a:rPr lang="en-US" sz="1200" kern="1200" baseline="0" dirty="0" smtClean="0">
                <a:solidFill>
                  <a:schemeClr val="tx1"/>
                </a:solidFill>
                <a:latin typeface="+mn-lt"/>
                <a:ea typeface="+mn-ea"/>
                <a:cs typeface="Arial" charset="0"/>
              </a:rPr>
              <a:t>Stephen </a:t>
            </a:r>
            <a:r>
              <a:rPr lang="en-US" sz="1200" kern="1200" baseline="0" dirty="0" err="1" smtClean="0">
                <a:solidFill>
                  <a:schemeClr val="tx1"/>
                </a:solidFill>
                <a:latin typeface="+mn-lt"/>
                <a:ea typeface="+mn-ea"/>
                <a:cs typeface="Arial" charset="0"/>
              </a:rPr>
              <a:t>Vindigni</a:t>
            </a:r>
            <a:r>
              <a:rPr lang="en-US" sz="1200" kern="1200" baseline="0" dirty="0" smtClean="0">
                <a:solidFill>
                  <a:schemeClr val="tx1"/>
                </a:solidFill>
                <a:latin typeface="+mn-lt"/>
                <a:ea typeface="+mn-ea"/>
                <a:cs typeface="Arial" charset="0"/>
              </a:rPr>
              <a:t>, </a:t>
            </a:r>
            <a:r>
              <a:rPr lang="en-US" sz="1200" kern="1200" baseline="0" dirty="0" err="1" smtClean="0">
                <a:solidFill>
                  <a:schemeClr val="tx1"/>
                </a:solidFill>
                <a:latin typeface="+mn-lt"/>
                <a:ea typeface="+mn-ea"/>
                <a:cs typeface="Arial" charset="0"/>
              </a:rPr>
              <a:t>MPHa,b</a:t>
            </a:r>
            <a:endParaRPr lang="en-US" sz="1200" kern="1200" baseline="0" dirty="0" smtClean="0">
              <a:solidFill>
                <a:schemeClr val="tx1"/>
              </a:solidFill>
              <a:latin typeface="+mn-lt"/>
              <a:ea typeface="+mn-ea"/>
              <a:cs typeface="Arial" charset="0"/>
            </a:endParaRPr>
          </a:p>
          <a:p>
            <a:r>
              <a:rPr lang="en-US" sz="1200" kern="1200" baseline="0" dirty="0" err="1" smtClean="0">
                <a:solidFill>
                  <a:schemeClr val="tx1"/>
                </a:solidFill>
                <a:latin typeface="+mn-lt"/>
                <a:ea typeface="+mn-ea"/>
                <a:cs typeface="Arial" charset="0"/>
              </a:rPr>
              <a:t>aNational</a:t>
            </a:r>
            <a:r>
              <a:rPr lang="en-US" sz="1200" kern="1200" baseline="0" dirty="0" smtClean="0">
                <a:solidFill>
                  <a:schemeClr val="tx1"/>
                </a:solidFill>
                <a:latin typeface="+mn-lt"/>
                <a:ea typeface="+mn-ea"/>
                <a:cs typeface="Arial" charset="0"/>
              </a:rPr>
              <a:t> Center for Environmental Health and Agency for Toxic Substances and Disease Registry, Centers for Disease Control and</a:t>
            </a:r>
          </a:p>
          <a:p>
            <a:r>
              <a:rPr lang="en-US" sz="1200" kern="1200" baseline="0" dirty="0" smtClean="0">
                <a:solidFill>
                  <a:schemeClr val="tx1"/>
                </a:solidFill>
                <a:latin typeface="+mn-lt"/>
                <a:ea typeface="+mn-ea"/>
                <a:cs typeface="Arial" charset="0"/>
              </a:rPr>
              <a:t>Prevention, Atlanta, GA</a:t>
            </a:r>
          </a:p>
          <a:p>
            <a:r>
              <a:rPr lang="en-US" sz="1200" kern="1200" baseline="0" dirty="0" err="1" smtClean="0">
                <a:solidFill>
                  <a:schemeClr val="tx1"/>
                </a:solidFill>
                <a:latin typeface="+mn-lt"/>
                <a:ea typeface="+mn-ea"/>
                <a:cs typeface="Arial" charset="0"/>
              </a:rPr>
              <a:t>bEmory</a:t>
            </a:r>
            <a:r>
              <a:rPr lang="en-US" sz="1200" kern="1200" baseline="0" dirty="0" smtClean="0">
                <a:solidFill>
                  <a:schemeClr val="tx1"/>
                </a:solidFill>
                <a:latin typeface="+mn-lt"/>
                <a:ea typeface="+mn-ea"/>
                <a:cs typeface="Arial" charset="0"/>
              </a:rPr>
              <a:t> Medical School, Atlanta, GA</a:t>
            </a:r>
          </a:p>
          <a:p>
            <a:r>
              <a:rPr lang="en-US" sz="1200" kern="1200" baseline="0" dirty="0" smtClean="0">
                <a:solidFill>
                  <a:schemeClr val="tx1"/>
                </a:solidFill>
                <a:latin typeface="+mn-lt"/>
                <a:ea typeface="+mn-ea"/>
                <a:cs typeface="Arial" charset="0"/>
              </a:rPr>
              <a:t>Address correspondence to: Howard </a:t>
            </a:r>
            <a:r>
              <a:rPr lang="en-US" sz="1200" kern="1200" baseline="0" dirty="0" err="1" smtClean="0">
                <a:solidFill>
                  <a:schemeClr val="tx1"/>
                </a:solidFill>
                <a:latin typeface="+mn-lt"/>
                <a:ea typeface="+mn-ea"/>
                <a:cs typeface="Arial" charset="0"/>
              </a:rPr>
              <a:t>Frumkin</a:t>
            </a:r>
            <a:r>
              <a:rPr lang="en-US" sz="1200" kern="1200" baseline="0" dirty="0" smtClean="0">
                <a:solidFill>
                  <a:schemeClr val="tx1"/>
                </a:solidFill>
                <a:latin typeface="+mn-lt"/>
                <a:ea typeface="+mn-ea"/>
                <a:cs typeface="Arial" charset="0"/>
              </a:rPr>
              <a:t>, MD, </a:t>
            </a:r>
            <a:r>
              <a:rPr lang="en-US" sz="1200" kern="1200" baseline="0" dirty="0" err="1" smtClean="0">
                <a:solidFill>
                  <a:schemeClr val="tx1"/>
                </a:solidFill>
                <a:latin typeface="+mn-lt"/>
                <a:ea typeface="+mn-ea"/>
                <a:cs typeface="Arial" charset="0"/>
              </a:rPr>
              <a:t>DrPH</a:t>
            </a:r>
            <a:r>
              <a:rPr lang="en-US" sz="1200" kern="1200" baseline="0" dirty="0" smtClean="0">
                <a:solidFill>
                  <a:schemeClr val="tx1"/>
                </a:solidFill>
                <a:latin typeface="+mn-lt"/>
                <a:ea typeface="+mn-ea"/>
                <a:cs typeface="Arial" charset="0"/>
              </a:rPr>
              <a:t>, National Center for Environmental Health and Agency for Toxic Substances</a:t>
            </a:r>
          </a:p>
          <a:p>
            <a:r>
              <a:rPr lang="en-US" sz="1200" kern="1200" baseline="0" dirty="0" smtClean="0">
                <a:solidFill>
                  <a:schemeClr val="tx1"/>
                </a:solidFill>
                <a:latin typeface="+mn-lt"/>
                <a:ea typeface="+mn-ea"/>
                <a:cs typeface="Arial" charset="0"/>
              </a:rPr>
              <a:t>and Disease Registry, Centers for Disease Control and Prevention, 4770 Buford Hwy., MS F-61, Atlanta, GA 30341-3717; tel. 770-488-0604;</a:t>
            </a:r>
          </a:p>
          <a:p>
            <a:r>
              <a:rPr lang="en-US" sz="1200" kern="1200" baseline="0" dirty="0" smtClean="0">
                <a:solidFill>
                  <a:schemeClr val="tx1"/>
                </a:solidFill>
                <a:latin typeface="+mn-lt"/>
                <a:ea typeface="+mn-ea"/>
                <a:cs typeface="Arial" charset="0"/>
              </a:rPr>
              <a:t>fax 770-488-3385; e-mail &lt;hfrumkin@cdc.gov&gt;.</a:t>
            </a:r>
            <a:endParaRPr lang="en-US" baseline="0" dirty="0" smtClean="0"/>
          </a:p>
          <a:p>
            <a:endParaRPr lang="en-US" dirty="0" smtClean="0"/>
          </a:p>
          <a:p>
            <a:endParaRPr lang="en-US" baseline="0" dirty="0" smtClean="0"/>
          </a:p>
          <a:p>
            <a:r>
              <a:rPr lang="en-US" sz="1200" b="1" kern="1200" dirty="0" smtClean="0">
                <a:solidFill>
                  <a:schemeClr val="tx1"/>
                </a:solidFill>
                <a:latin typeface="+mn-lt"/>
                <a:ea typeface="+mn-ea"/>
                <a:cs typeface="Arial" charset="0"/>
              </a:rPr>
              <a:t>Consumption and Disposition</a:t>
            </a:r>
          </a:p>
          <a:p>
            <a:pPr fontAlgn="t"/>
            <a:r>
              <a:rPr lang="en-US" sz="1200" b="0" i="0" u="none" strike="noStrike" kern="1200" dirty="0" smtClean="0">
                <a:solidFill>
                  <a:schemeClr val="tx1"/>
                </a:solidFill>
                <a:latin typeface="+mn-lt"/>
                <a:ea typeface="+mn-ea"/>
                <a:cs typeface="Arial" charset="0"/>
                <a:hlinkClick r:id="rId6"/>
              </a:rPr>
              <a:t>U.S. Petroleum Consumption</a:t>
            </a:r>
            <a:r>
              <a:rPr lang="en-US" sz="1200" b="0" i="0" kern="1200" dirty="0" smtClean="0">
                <a:solidFill>
                  <a:schemeClr val="tx1"/>
                </a:solidFill>
                <a:latin typeface="+mn-lt"/>
                <a:ea typeface="+mn-ea"/>
                <a:cs typeface="Arial" charset="0"/>
              </a:rPr>
              <a:t>18,835,000 barrels/day</a:t>
            </a:r>
          </a:p>
          <a:p>
            <a:pPr fontAlgn="t"/>
            <a:r>
              <a:rPr lang="en-US" sz="1200" b="0" i="0" u="none" strike="noStrike" kern="1200" dirty="0" smtClean="0">
                <a:solidFill>
                  <a:schemeClr val="tx1"/>
                </a:solidFill>
                <a:latin typeface="+mn-lt"/>
                <a:ea typeface="+mn-ea"/>
                <a:cs typeface="Arial" charset="0"/>
                <a:hlinkClick r:id="rId6"/>
              </a:rPr>
              <a:t>U.S. Motor Gasoline Consumption</a:t>
            </a:r>
            <a:r>
              <a:rPr lang="en-US" sz="1200" b="0" i="0" kern="1200" dirty="0" smtClean="0">
                <a:solidFill>
                  <a:schemeClr val="tx1"/>
                </a:solidFill>
                <a:latin typeface="+mn-lt"/>
                <a:ea typeface="+mn-ea"/>
                <a:cs typeface="Arial" charset="0"/>
              </a:rPr>
              <a:t>8,736,000 barrels/day (377 million gallons/day)</a:t>
            </a:r>
          </a:p>
          <a:p>
            <a:pPr fontAlgn="t"/>
            <a:r>
              <a:rPr lang="en-US" sz="1200" b="0" i="0" u="none" strike="noStrike" kern="1200" dirty="0" smtClean="0">
                <a:solidFill>
                  <a:schemeClr val="tx1"/>
                </a:solidFill>
                <a:latin typeface="+mn-lt"/>
                <a:ea typeface="+mn-ea"/>
                <a:cs typeface="Arial" charset="0"/>
                <a:hlinkClick r:id="rId7"/>
              </a:rPr>
              <a:t>Share of U.S. Oil Consumption for Transportation</a:t>
            </a:r>
            <a:r>
              <a:rPr lang="en-US" sz="1200" b="0" i="0" kern="1200" dirty="0" smtClean="0">
                <a:solidFill>
                  <a:schemeClr val="tx1"/>
                </a:solidFill>
                <a:latin typeface="+mn-lt"/>
                <a:ea typeface="+mn-ea"/>
                <a:cs typeface="Arial" charset="0"/>
              </a:rPr>
              <a:t>71% (2011)</a:t>
            </a:r>
          </a:p>
          <a:p>
            <a:pPr fontAlgn="t"/>
            <a:r>
              <a:rPr lang="en-US" sz="1200" b="0" i="0" u="none" strike="noStrike" kern="1200" dirty="0" smtClean="0">
                <a:solidFill>
                  <a:schemeClr val="tx1"/>
                </a:solidFill>
                <a:latin typeface="+mn-lt"/>
                <a:ea typeface="+mn-ea"/>
                <a:cs typeface="Arial" charset="0"/>
                <a:hlinkClick r:id="rId8"/>
              </a:rPr>
              <a:t>U.S. Total Petroleum Exports</a:t>
            </a:r>
            <a:r>
              <a:rPr lang="en-US" sz="1200" b="0" i="0" kern="1200" dirty="0" smtClean="0">
                <a:solidFill>
                  <a:schemeClr val="tx1"/>
                </a:solidFill>
                <a:latin typeface="+mn-lt"/>
                <a:ea typeface="+mn-ea"/>
                <a:cs typeface="Arial" charset="0"/>
              </a:rPr>
              <a:t>2,924,000 barrels/day</a:t>
            </a:r>
          </a:p>
          <a:p>
            <a:endParaRPr lang="en-US" baseline="0" dirty="0" smtClean="0"/>
          </a:p>
          <a:p>
            <a:r>
              <a:rPr lang="en-US" dirty="0" smtClean="0">
                <a:hlinkClick r:id="rId9"/>
              </a:rPr>
              <a:t>http://www.eia.gov/energyexplained/index.cfm?page=oil_home#tab2</a:t>
            </a:r>
            <a:endParaRPr lang="en-US" dirty="0" smtClean="0"/>
          </a:p>
          <a:p>
            <a:endParaRPr lang="en-US" dirty="0" smtClean="0"/>
          </a:p>
          <a:p>
            <a:r>
              <a:rPr lang="en-US" sz="1200" b="0" i="0" kern="1200" dirty="0" smtClean="0">
                <a:solidFill>
                  <a:schemeClr val="tx1"/>
                </a:solidFill>
                <a:latin typeface="+mn-lt"/>
                <a:ea typeface="+mn-ea"/>
                <a:cs typeface="Arial" charset="0"/>
              </a:rPr>
              <a:t>With the turmoil in the Middle East, it is more important than ever that, because the U.S. produced 13.9 billion gallons of ethanol last year, we used 485 million fewer barrels of imported oil. That is roughly equivalent to 13 percent of total U.S. crude oil imports, saving the American economy $49.7 billion. Without the RFS—and without ethanol production—the U.S. would have imported 52 percent of its oil last year. With the RFS—and with oil imports at 45 percent, their lowest level since 1996—the U.S. is less dependent on unstable or unfriendly regimes. </a:t>
            </a:r>
            <a:r>
              <a:rPr lang="en-US" dirty="0" smtClean="0">
                <a:hlinkClick r:id="rId10"/>
              </a:rPr>
              <a:t>http://www.ethanolproducer.com/articles/9185/the-rfs-itundefineds-not-broke-donundefinedt-fix-it</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smtClean="0">
                <a:latin typeface="Palatino Linotype" pitchFamily="18" charset="0"/>
              </a:rPr>
              <a:t>Gasoline substitutes </a:t>
            </a:r>
          </a:p>
          <a:p>
            <a:pPr lvl="1" eaLnBrk="1" hangingPunct="1">
              <a:buFontTx/>
              <a:buNone/>
            </a:pPr>
            <a:r>
              <a:rPr lang="en-US" dirty="0" smtClean="0">
                <a:solidFill>
                  <a:srgbClr val="FFCCFF"/>
                </a:solidFill>
                <a:latin typeface="Palatino Linotype" pitchFamily="18" charset="0"/>
              </a:rPr>
              <a:t>(</a:t>
            </a:r>
            <a:r>
              <a:rPr lang="en-US" dirty="0" err="1" smtClean="0">
                <a:solidFill>
                  <a:srgbClr val="FFCCFF"/>
                </a:solidFill>
                <a:latin typeface="Palatino Linotype" pitchFamily="18" charset="0"/>
              </a:rPr>
              <a:t>Grassoline</a:t>
            </a:r>
            <a:r>
              <a:rPr lang="en-US" dirty="0" smtClean="0">
                <a:solidFill>
                  <a:srgbClr val="FFCCFF"/>
                </a:solidFill>
                <a:latin typeface="Palatino Linotype" pitchFamily="18" charset="0"/>
              </a:rPr>
              <a:t>; Green Crude)</a:t>
            </a:r>
          </a:p>
          <a:p>
            <a:pPr eaLnBrk="1" hangingPunct="1"/>
            <a:r>
              <a:rPr lang="en-US" b="1" dirty="0" smtClean="0">
                <a:latin typeface="Palatino Linotype" pitchFamily="18" charset="0"/>
              </a:rPr>
              <a:t>Biodiesel or renewable diesel </a:t>
            </a:r>
            <a:r>
              <a:rPr lang="en-US" dirty="0" smtClean="0">
                <a:latin typeface="Palatino Linotype" pitchFamily="18" charset="0"/>
              </a:rPr>
              <a:t>from non-food </a:t>
            </a:r>
            <a:r>
              <a:rPr lang="en-US" dirty="0" err="1" smtClean="0">
                <a:latin typeface="Palatino Linotype" pitchFamily="18" charset="0"/>
              </a:rPr>
              <a:t>feedstocks</a:t>
            </a:r>
            <a:endParaRPr lang="en-US" dirty="0" smtClean="0">
              <a:latin typeface="Palatino Linotype" pitchFamily="18" charset="0"/>
            </a:endParaRPr>
          </a:p>
          <a:p>
            <a:pPr eaLnBrk="1" hangingPunct="1"/>
            <a:r>
              <a:rPr lang="en-US" b="1" dirty="0" smtClean="0">
                <a:latin typeface="Palatino Linotype" pitchFamily="18" charset="0"/>
              </a:rPr>
              <a:t>Jet fuel </a:t>
            </a:r>
            <a:r>
              <a:rPr lang="en-US" dirty="0" smtClean="0">
                <a:latin typeface="Palatino Linotype" pitchFamily="18" charset="0"/>
              </a:rPr>
              <a:t>made from biomass or algae  </a:t>
            </a:r>
          </a:p>
          <a:p>
            <a:pPr lvl="1" eaLnBrk="1" hangingPunct="1">
              <a:buFontTx/>
              <a:buNone/>
            </a:pPr>
            <a:r>
              <a:rPr lang="en-US" dirty="0" smtClean="0">
                <a:solidFill>
                  <a:srgbClr val="FFCCFF"/>
                </a:solidFill>
                <a:latin typeface="Palatino Linotype" pitchFamily="18" charset="0"/>
              </a:rPr>
              <a:t>(JP-8; Commercial Aviation fuels)</a:t>
            </a:r>
          </a:p>
          <a:p>
            <a:pPr eaLnBrk="1" hangingPunct="1"/>
            <a:r>
              <a:rPr lang="en-US" b="1" dirty="0" smtClean="0">
                <a:latin typeface="Palatino Linotype" pitchFamily="18" charset="0"/>
              </a:rPr>
              <a:t>“Designer” fuels </a:t>
            </a:r>
            <a:r>
              <a:rPr lang="en-US" dirty="0" smtClean="0">
                <a:solidFill>
                  <a:srgbClr val="FFCCFF"/>
                </a:solidFill>
                <a:latin typeface="Palatino Linotype" pitchFamily="18" charset="0"/>
              </a:rPr>
              <a:t>tailored to obtain the most efficient, most powerful performance from specific engines</a:t>
            </a:r>
          </a:p>
          <a:p>
            <a:pPr eaLnBrk="1" hangingPunct="1"/>
            <a:r>
              <a:rPr lang="en-US" dirty="0" smtClean="0">
                <a:latin typeface="Palatino Linotype" pitchFamily="18" charset="0"/>
              </a:rPr>
              <a:t>Hydrogen Carriers for </a:t>
            </a:r>
            <a:r>
              <a:rPr lang="en-US" b="1" dirty="0" smtClean="0">
                <a:latin typeface="Palatino Linotype" pitchFamily="18" charset="0"/>
              </a:rPr>
              <a:t>Fuel Cells </a:t>
            </a:r>
          </a:p>
          <a:p>
            <a:pPr eaLnBrk="1" hangingPunct="1"/>
            <a:endParaRPr lang="en-US" b="1" dirty="0" smtClean="0">
              <a:latin typeface="Palatino Linotype" pitchFamily="18" charset="0"/>
            </a:endParaRPr>
          </a:p>
          <a:p>
            <a:pPr eaLnBrk="1" hangingPunct="1"/>
            <a:r>
              <a:rPr lang="en-US" b="1" dirty="0" smtClean="0">
                <a:latin typeface="Palatino Linotype" pitchFamily="18" charset="0"/>
              </a:rPr>
              <a:t>Tier 3</a:t>
            </a:r>
            <a:r>
              <a:rPr lang="en-US" b="1" baseline="0" dirty="0" smtClean="0">
                <a:latin typeface="Palatino Linotype" pitchFamily="18" charset="0"/>
              </a:rPr>
              <a:t> and E30 certification fuels</a:t>
            </a:r>
            <a:endParaRPr lang="en-US"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40ED64-6BEC-4EC0-9F45-705F17BC6C3C}" type="slidenum">
              <a:rPr lang="en-US">
                <a:cs typeface="Arial" charset="0"/>
              </a:rPr>
              <a:pPr fontAlgn="base">
                <a:spcBef>
                  <a:spcPct val="0"/>
                </a:spcBef>
                <a:spcAft>
                  <a:spcPct val="0"/>
                </a:spcAft>
                <a:defRPr/>
              </a:pPr>
              <a:t>9</a:t>
            </a:fld>
            <a:endParaRPr lang="en-US">
              <a:cs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are three parts to making advanced</a:t>
            </a:r>
            <a:r>
              <a:rPr lang="en-US" baseline="0" dirty="0" smtClean="0"/>
              <a:t> biofuels:  feedstock—the stuff that goes into the recipe;  logistics—how do you get the feedstock from where it grows or is produced to the </a:t>
            </a:r>
            <a:r>
              <a:rPr lang="en-US" baseline="0" dirty="0" err="1" smtClean="0"/>
              <a:t>biorefinery</a:t>
            </a:r>
            <a:r>
              <a:rPr lang="en-US" baseline="0" dirty="0" smtClean="0"/>
              <a:t>; and the technology—how do you convert the feedstock into fuels.</a:t>
            </a:r>
          </a:p>
          <a:p>
            <a:pPr eaLnBrk="1" hangingPunct="1">
              <a:spcBef>
                <a:spcPct val="0"/>
              </a:spcBef>
            </a:pPr>
            <a:endParaRPr lang="en-US" baseline="0" dirty="0" smtClean="0"/>
          </a:p>
          <a:p>
            <a:pPr eaLnBrk="1" hangingPunct="1">
              <a:spcBef>
                <a:spcPct val="0"/>
              </a:spcBef>
            </a:pPr>
            <a:r>
              <a:rPr lang="en-US" baseline="0" dirty="0" smtClean="0"/>
              <a:t>For example, how do you release the energy of the sun that has been captured in plants so that it can be productively used to move a car, truck, train or plane?</a:t>
            </a: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91</a:t>
            </a:fld>
            <a:endParaRPr lang="en-US">
              <a:cs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p:spPr>
      </p:sp>
      <p:sp>
        <p:nvSpPr>
          <p:cNvPr id="21606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25B4D0-9F19-4D4D-ACBD-15B14448A09B}" type="slidenum">
              <a:rPr lang="en-US">
                <a:cs typeface="Arial" charset="0"/>
              </a:rPr>
              <a:pPr fontAlgn="base">
                <a:spcBef>
                  <a:spcPct val="0"/>
                </a:spcBef>
                <a:spcAft>
                  <a:spcPct val="0"/>
                </a:spcAft>
                <a:defRPr/>
              </a:pPr>
              <a:t>93</a:t>
            </a:fld>
            <a:endParaRPr lang="en-US">
              <a:cs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p:spPr>
      </p:sp>
      <p:sp>
        <p:nvSpPr>
          <p:cNvPr id="21606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noTextEdit="1"/>
          </p:cNvSpPr>
          <p:nvPr>
            <p:ph type="sldImg"/>
          </p:nvPr>
        </p:nvSpPr>
        <p:spPr bwMode="auto">
          <a:noFill/>
          <a:ln>
            <a:solidFill>
              <a:srgbClr val="000000"/>
            </a:solidFill>
            <a:miter lim="800000"/>
            <a:headEnd/>
            <a:tailEnd/>
          </a:ln>
        </p:spPr>
      </p:sp>
      <p:sp>
        <p:nvSpPr>
          <p:cNvPr id="2181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TextEdit="1"/>
          </p:cNvSpPr>
          <p:nvPr>
            <p:ph type="sldImg"/>
          </p:nvPr>
        </p:nvSpPr>
        <p:spPr bwMode="auto">
          <a:xfrm>
            <a:off x="1223963" y="673100"/>
            <a:ext cx="4713287" cy="3535363"/>
          </a:xfrm>
          <a:noFill/>
          <a:ln>
            <a:solidFill>
              <a:srgbClr val="000000"/>
            </a:solidFill>
            <a:miter lim="800000"/>
            <a:headEnd/>
            <a:tailEnd/>
          </a:ln>
        </p:spPr>
      </p:sp>
      <p:sp>
        <p:nvSpPr>
          <p:cNvPr id="22016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a:xfrm>
            <a:off x="2701925" y="2130425"/>
            <a:ext cx="4800600" cy="1470025"/>
          </a:xfrm>
        </p:spPr>
        <p:txBody>
          <a:bodyPr/>
          <a:lstStyle>
            <a:lvl1pPr>
              <a:buClr>
                <a:srgbClr val="FFFFFF"/>
              </a:buClr>
              <a:defRPr/>
            </a:lvl1pPr>
          </a:lstStyle>
          <a:p>
            <a:r>
              <a:rPr lang="en-US"/>
              <a:t>Click to edit Master title style</a:t>
            </a:r>
          </a:p>
        </p:txBody>
      </p:sp>
      <p:sp>
        <p:nvSpPr>
          <p:cNvPr id="123907"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buClrTx/>
              <a:defRPr/>
            </a:lvl1pPr>
          </a:lstStyle>
          <a:p>
            <a:pPr>
              <a:defRPr/>
            </a:pPr>
            <a:fld id="{9CB86F6B-0881-4D91-BC6E-4932F2F913DD}" type="datetime1">
              <a:rPr lang="en-US" smtClean="0"/>
              <a:pPr>
                <a:defRPr/>
              </a:pPr>
              <a:t>6/4/2014</a:t>
            </a:fld>
            <a:endParaRPr lang="en-US"/>
          </a:p>
        </p:txBody>
      </p:sp>
      <p:sp>
        <p:nvSpPr>
          <p:cNvPr id="5" name="Rectangle 5"/>
          <p:cNvSpPr>
            <a:spLocks noGrp="1" noChangeArrowheads="1"/>
          </p:cNvSpPr>
          <p:nvPr>
            <p:ph type="ftr" sz="quarter" idx="11"/>
          </p:nvPr>
        </p:nvSpPr>
        <p:spPr/>
        <p:txBody>
          <a:bodyPr/>
          <a:lstStyle>
            <a:lvl1pPr>
              <a:buClrTx/>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p:txBody>
          <a:bodyPr/>
          <a:lstStyle>
            <a:lvl1pPr>
              <a:buClrTx/>
              <a:defRPr/>
            </a:lvl1pPr>
          </a:lstStyle>
          <a:p>
            <a:pPr>
              <a:defRPr/>
            </a:pPr>
            <a:fld id="{6E866002-6798-4ECB-B562-37394B590E39}"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BC34CF1-023F-4AC4-8C0D-225A119D2FD0}" type="datetime1">
              <a:rPr lang="en-US" smtClean="0"/>
              <a:pPr>
                <a:defRPr/>
              </a:pPr>
              <a:t>6/4/2014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46B09-C485-4172-9B1B-24F4A6E12D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368AEE-B20E-417A-804E-0118E647C0EB}" type="datetime1">
              <a:rPr lang="en-US" smtClean="0"/>
              <a:pPr>
                <a:defRPr/>
              </a:pPr>
              <a:t>6/4/2014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81B934-0373-4E46-BE1E-1601E72426A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a:xfrm>
            <a:off x="2701925" y="2130425"/>
            <a:ext cx="4800600" cy="1470025"/>
          </a:xfrm>
        </p:spPr>
        <p:txBody>
          <a:bodyPr/>
          <a:lstStyle>
            <a:lvl1pPr>
              <a:buClr>
                <a:srgbClr val="FFFFFF"/>
              </a:buClr>
              <a:defRPr/>
            </a:lvl1pPr>
          </a:lstStyle>
          <a:p>
            <a:r>
              <a:rPr lang="en-US"/>
              <a:t>Click to edit Master title style</a:t>
            </a:r>
          </a:p>
        </p:txBody>
      </p:sp>
      <p:sp>
        <p:nvSpPr>
          <p:cNvPr id="183299"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AD836C40-4089-4765-B554-A1F9FA82E782}" type="datetime1">
              <a:rPr lang="en-US" smtClean="0"/>
              <a:pPr>
                <a:defRPr/>
              </a:pPr>
              <a:t>6/4/2014</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6914F8C7-3BBA-4614-8BD7-026D41BEABC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5FCB8FC-8DA9-4528-BCCC-875BB57A1B6E}" type="datetime1">
              <a:rPr lang="en-US" smtClean="0"/>
              <a:pPr>
                <a:defRPr/>
              </a:pPr>
              <a:t>6/4/2014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C0AEB0-DC7A-444D-89F9-C7A0982F307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9D8A1FE-2056-4C7B-BEFD-8954CC9362C4}" type="datetime1">
              <a:rPr lang="en-US" smtClean="0"/>
              <a:pPr>
                <a:defRPr/>
              </a:pPr>
              <a:t>6/4/2014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7C349-EB8A-4EC0-8A20-681BCB219DA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A2D58D5-85C5-4573-BCB9-6EC8B4456F07}" type="datetime1">
              <a:rPr lang="en-US" smtClean="0"/>
              <a:pPr>
                <a:defRPr/>
              </a:pPr>
              <a:t>6/4/2014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3AE8C2-1C01-440B-8F1A-DB0657CA364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D82A4DE-D2E5-48ED-800F-9746381C7280}" type="datetime1">
              <a:rPr lang="en-US" smtClean="0"/>
              <a:pPr>
                <a:defRPr/>
              </a:pPr>
              <a:t>6/4/2014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43AAEC-CCC0-4778-96A2-0BDA23926A7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9F0919DB-5BF2-4CBC-933F-E4A0A18D6387}" type="datetime1">
              <a:rPr lang="en-US" smtClean="0"/>
              <a:pPr>
                <a:defRPr/>
              </a:pPr>
              <a:t>6/4/2014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D7E70D-9AE4-4C95-B9D6-48BBC3CE878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01F1E3A-CD0B-468F-9E8D-52E8BC7E152D}" type="datetime1">
              <a:rPr lang="en-US" smtClean="0"/>
              <a:pPr>
                <a:defRPr/>
              </a:pPr>
              <a:t>6/4/2014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333358-2C38-47A1-B1B9-36DA36FD27C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93A2215-2A8A-4376-A41C-71C6C5374E70}" type="datetime1">
              <a:rPr lang="en-US" smtClean="0"/>
              <a:pPr>
                <a:defRPr/>
              </a:pPr>
              <a:t>6/4/2014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0F5964-843F-4C42-A2F7-AC035455B29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849E3A-25F3-4A09-80FB-42462901B6CB}" type="datetime1">
              <a:rPr lang="en-US" smtClean="0"/>
              <a:pPr>
                <a:defRPr/>
              </a:pPr>
              <a:t>6/4/2014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70E891-3C3B-4BE6-9B09-54CAC3FD014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80EA81-E63B-42C0-AB85-D8B49680D025}" type="datetime1">
              <a:rPr lang="en-US" smtClean="0"/>
              <a:pPr>
                <a:defRPr/>
              </a:pPr>
              <a:t>6/4/2014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911DCC-E251-4F67-9634-22B2E2AA72E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8EFB29B-29C9-48A1-AD6E-A5EB0653BBE6}" type="datetime1">
              <a:rPr lang="en-US" smtClean="0"/>
              <a:pPr>
                <a:defRPr/>
              </a:pPr>
              <a:t>6/4/2014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AD7F87-6381-47B3-AFE5-EA653E55CD3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55CDD72-6ED6-4750-B0EC-AA194F54FA67}" type="datetime1">
              <a:rPr lang="en-US" smtClean="0"/>
              <a:pPr>
                <a:defRPr/>
              </a:pPr>
              <a:t>6/4/2014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C6ACEF-674C-46E6-A651-0FFAAFF461E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03513" y="274638"/>
            <a:ext cx="6316662" cy="1143000"/>
          </a:xfrm>
        </p:spPr>
        <p:txBody>
          <a:bodyPr/>
          <a:lstStyle/>
          <a:p>
            <a:r>
              <a:rPr lang="en-US"/>
              <a:t>Click to edit Master title style</a:t>
            </a:r>
          </a:p>
        </p:txBody>
      </p:sp>
      <p:sp>
        <p:nvSpPr>
          <p:cNvPr id="3" name="Text Placeholder 2"/>
          <p:cNvSpPr>
            <a:spLocks noGrp="1"/>
          </p:cNvSpPr>
          <p:nvPr>
            <p:ph type="body" sz="half" idx="1"/>
          </p:nvPr>
        </p:nvSpPr>
        <p:spPr>
          <a:xfrm>
            <a:off x="2693988" y="1600200"/>
            <a:ext cx="30861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32488" y="1600200"/>
            <a:ext cx="308768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CE68AA4-A90A-4D66-BC40-4F52C9B3F2AD}" type="datetime1">
              <a:rPr lang="en-US" smtClean="0"/>
              <a:pPr>
                <a:defRPr/>
              </a:pPr>
              <a:t>6/4/2014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F5CE68-94F6-4F5F-A3A6-AE99AAFAC21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693988" y="274638"/>
            <a:ext cx="6326187"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65CF9BF-F643-40FA-82A6-CEBE32483477}" type="datetime1">
              <a:rPr lang="en-US" smtClean="0"/>
              <a:pPr>
                <a:defRPr/>
              </a:pPr>
              <a:t>6/4/2014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7D5B74-3811-4C07-9E69-818925A52FE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9A4231E-F3F8-4118-8E7D-6A4194F25CE8}" type="datetime1">
              <a:rPr lang="en-US" smtClean="0"/>
              <a:pPr>
                <a:defRPr/>
              </a:pPr>
              <a:t>6/4/2014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4E685-6318-4AA2-946E-1948A1A98BF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3E06700-429E-48DB-A36B-C892DDFFE16A}" type="datetime1">
              <a:rPr lang="en-US" smtClean="0"/>
              <a:pPr>
                <a:defRPr/>
              </a:pPr>
              <a:t>6/4/2014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CB6514-CC0C-46A5-933B-FB8E9E1DC88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81074D6-F74F-403A-89B2-6D99CDE421ED}" type="datetime1">
              <a:rPr lang="en-US" smtClean="0"/>
              <a:pPr>
                <a:defRPr/>
              </a:pPr>
              <a:t>6/4/2014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A11184-7C5F-4411-9239-3342833634E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5E4FCDD4-3EEE-417A-A289-806D0C031974}" type="datetime1">
              <a:rPr lang="en-US" smtClean="0"/>
              <a:pPr>
                <a:defRPr/>
              </a:pPr>
              <a:t>6/4/2014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EB0DCB-8205-4D36-84A4-B16B22B6D9F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86228B9-F13D-4DF0-8265-5E738258DADD}" type="datetime1">
              <a:rPr lang="en-US" smtClean="0"/>
              <a:pPr>
                <a:defRPr/>
              </a:pPr>
              <a:t>6/4/2014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2C353F-06AB-473C-9959-AE72170971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A09A52A-8341-47C2-9AA4-2157D76BDEFD}" type="datetime1">
              <a:rPr lang="en-US" smtClean="0"/>
              <a:pPr>
                <a:defRPr/>
              </a:pPr>
              <a:t>6/4/2014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5D92D4-6061-4629-BE7F-AA3D864EFD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BAB61E1-BBBB-4834-8B67-43EC3635209F}" type="datetime1">
              <a:rPr lang="en-US" smtClean="0"/>
              <a:pPr>
                <a:defRPr/>
              </a:pPr>
              <a:t>6/4/2014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2014 Advanced Biofuels USA</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E06C20-5804-4327-84E4-BC734521A4E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jpeg"/><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Clr>
                <a:schemeClr val="tx1"/>
              </a:buClr>
              <a:defRPr sz="1400">
                <a:latin typeface="+mn-lt"/>
              </a:defRPr>
            </a:lvl1pPr>
          </a:lstStyle>
          <a:p>
            <a:pPr>
              <a:defRPr/>
            </a:pPr>
            <a:fld id="{53441D88-2279-4C6D-959E-3D733BB2D951}" type="datetime1">
              <a:rPr lang="en-US" smtClean="0"/>
              <a:pPr>
                <a:defRPr/>
              </a:pPr>
              <a:t>6/4/2014</a:t>
            </a:fld>
            <a:endParaRPr lang="en-US"/>
          </a:p>
        </p:txBody>
      </p:sp>
      <p:sp>
        <p:nvSpPr>
          <p:cNvPr id="122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
                <a:schemeClr val="tx1"/>
              </a:buClr>
              <a:defRPr sz="1400">
                <a:latin typeface="+mn-lt"/>
              </a:defRPr>
            </a:lvl1pPr>
          </a:lstStyle>
          <a:p>
            <a:pPr>
              <a:defRPr/>
            </a:pPr>
            <a:r>
              <a:rPr lang="en-US" smtClean="0"/>
              <a:t>Copyright 2014 Advanced Biofuels USA</a:t>
            </a:r>
            <a:endParaRPr lang="en-US"/>
          </a:p>
        </p:txBody>
      </p:sp>
      <p:sp>
        <p:nvSpPr>
          <p:cNvPr id="122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
                <a:schemeClr val="tx1"/>
              </a:buClr>
              <a:defRPr sz="1400">
                <a:latin typeface="+mn-lt"/>
              </a:defRPr>
            </a:lvl1pPr>
          </a:lstStyle>
          <a:p>
            <a:pPr>
              <a:defRPr/>
            </a:pPr>
            <a:fld id="{0FA14922-07FA-42E5-AD6B-69DD61777E7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08"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hdr="0" dt="0"/>
  <p:txStyles>
    <p:titleStyle>
      <a:lvl1pPr algn="l" rtl="0" eaLnBrk="0" fontAlgn="base" hangingPunct="0">
        <a:spcBef>
          <a:spcPct val="0"/>
        </a:spcBef>
        <a:spcAft>
          <a:spcPct val="0"/>
        </a:spcAft>
        <a:buClr>
          <a:schemeClr val="tx1"/>
        </a:buClr>
        <a:defRPr sz="3200">
          <a:solidFill>
            <a:schemeClr val="tx1"/>
          </a:solidFill>
          <a:latin typeface="+mj-lt"/>
          <a:ea typeface="+mj-ea"/>
          <a:cs typeface="+mj-cs"/>
        </a:defRPr>
      </a:lvl1pPr>
      <a:lvl2pPr algn="l" rtl="0" eaLnBrk="0" fontAlgn="base" hangingPunct="0">
        <a:spcBef>
          <a:spcPct val="0"/>
        </a:spcBef>
        <a:spcAft>
          <a:spcPct val="0"/>
        </a:spcAft>
        <a:buClr>
          <a:schemeClr val="tx1"/>
        </a:buClr>
        <a:defRPr sz="3200">
          <a:solidFill>
            <a:schemeClr val="tx1"/>
          </a:solidFill>
          <a:latin typeface="Arial" charset="0"/>
        </a:defRPr>
      </a:lvl2pPr>
      <a:lvl3pPr algn="l" rtl="0" eaLnBrk="0" fontAlgn="base" hangingPunct="0">
        <a:spcBef>
          <a:spcPct val="0"/>
        </a:spcBef>
        <a:spcAft>
          <a:spcPct val="0"/>
        </a:spcAft>
        <a:buClr>
          <a:schemeClr val="tx1"/>
        </a:buClr>
        <a:defRPr sz="3200">
          <a:solidFill>
            <a:schemeClr val="tx1"/>
          </a:solidFill>
          <a:latin typeface="Arial" charset="0"/>
        </a:defRPr>
      </a:lvl3pPr>
      <a:lvl4pPr algn="l" rtl="0" eaLnBrk="0" fontAlgn="base" hangingPunct="0">
        <a:spcBef>
          <a:spcPct val="0"/>
        </a:spcBef>
        <a:spcAft>
          <a:spcPct val="0"/>
        </a:spcAft>
        <a:buClr>
          <a:schemeClr val="tx1"/>
        </a:buClr>
        <a:defRPr sz="3200">
          <a:solidFill>
            <a:schemeClr val="tx1"/>
          </a:solidFill>
          <a:latin typeface="Arial" charset="0"/>
        </a:defRPr>
      </a:lvl4pPr>
      <a:lvl5pPr algn="l" rtl="0" eaLnBrk="0" fontAlgn="base" hangingPunct="0">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5"/>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custDataLst>
              <p:tags r:id="rId16"/>
            </p:custDataLst>
          </p:nvPr>
        </p:nvSpPr>
        <p:spPr bwMode="auto">
          <a:xfrm>
            <a:off x="2693988" y="1600200"/>
            <a:ext cx="63261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fld id="{BC885A15-6D21-471B-A394-562AA474ADDA}" type="datetime1">
              <a:rPr lang="en-US" smtClean="0"/>
              <a:pPr>
                <a:defRPr/>
              </a:pPr>
              <a:t>6/4/2014</a:t>
            </a:fld>
            <a:endParaRPr lang="en-US"/>
          </a:p>
        </p:txBody>
      </p:sp>
      <p:sp>
        <p:nvSpPr>
          <p:cNvPr id="182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US" smtClean="0"/>
              <a:t>Copyright 2014 Advanced Biofuels USA</a:t>
            </a:r>
            <a:endParaRPr lang="en-US"/>
          </a:p>
        </p:txBody>
      </p:sp>
      <p:sp>
        <p:nvSpPr>
          <p:cNvPr id="182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3622E7C-9E80-47A8-97ED-B9B26BB175A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09"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dt="0"/>
  <p:txStyles>
    <p:titleStyle>
      <a:lvl1pPr algn="l" rtl="0" eaLnBrk="0" fontAlgn="base" hangingPunct="0">
        <a:spcBef>
          <a:spcPct val="0"/>
        </a:spcBef>
        <a:spcAft>
          <a:spcPct val="0"/>
        </a:spcAft>
        <a:buClr>
          <a:schemeClr val="tx1"/>
        </a:buClr>
        <a:defRPr sz="3200">
          <a:solidFill>
            <a:schemeClr val="tx1"/>
          </a:solidFill>
          <a:latin typeface="+mj-lt"/>
          <a:ea typeface="+mj-ea"/>
          <a:cs typeface="+mj-cs"/>
        </a:defRPr>
      </a:lvl1pPr>
      <a:lvl2pPr algn="l" rtl="0" eaLnBrk="0" fontAlgn="base" hangingPunct="0">
        <a:spcBef>
          <a:spcPct val="0"/>
        </a:spcBef>
        <a:spcAft>
          <a:spcPct val="0"/>
        </a:spcAft>
        <a:buClr>
          <a:schemeClr val="tx1"/>
        </a:buClr>
        <a:defRPr sz="3200">
          <a:solidFill>
            <a:schemeClr val="tx1"/>
          </a:solidFill>
          <a:latin typeface="Arial" charset="0"/>
          <a:cs typeface="Arial" charset="0"/>
        </a:defRPr>
      </a:lvl2pPr>
      <a:lvl3pPr algn="l" rtl="0" eaLnBrk="0" fontAlgn="base" hangingPunct="0">
        <a:spcBef>
          <a:spcPct val="0"/>
        </a:spcBef>
        <a:spcAft>
          <a:spcPct val="0"/>
        </a:spcAft>
        <a:buClr>
          <a:schemeClr val="tx1"/>
        </a:buClr>
        <a:defRPr sz="3200">
          <a:solidFill>
            <a:schemeClr val="tx1"/>
          </a:solidFill>
          <a:latin typeface="Arial" charset="0"/>
          <a:cs typeface="Arial" charset="0"/>
        </a:defRPr>
      </a:lvl3pPr>
      <a:lvl4pPr algn="l" rtl="0" eaLnBrk="0" fontAlgn="base" hangingPunct="0">
        <a:spcBef>
          <a:spcPct val="0"/>
        </a:spcBef>
        <a:spcAft>
          <a:spcPct val="0"/>
        </a:spcAft>
        <a:buClr>
          <a:schemeClr val="tx1"/>
        </a:buClr>
        <a:defRPr sz="3200">
          <a:solidFill>
            <a:schemeClr val="tx1"/>
          </a:solidFill>
          <a:latin typeface="Arial" charset="0"/>
          <a:cs typeface="Arial" charset="0"/>
        </a:defRPr>
      </a:lvl4pPr>
      <a:lvl5pPr algn="l" rtl="0" eaLnBrk="0" fontAlgn="base" hangingPunct="0">
        <a:spcBef>
          <a:spcPct val="0"/>
        </a:spcBef>
        <a:spcAft>
          <a:spcPct val="0"/>
        </a:spcAft>
        <a:buClr>
          <a:schemeClr val="tx1"/>
        </a:buClr>
        <a:defRPr sz="3200">
          <a:solidFill>
            <a:schemeClr val="tx1"/>
          </a:solidFill>
          <a:latin typeface="Arial" charset="0"/>
          <a:cs typeface="Arial" charset="0"/>
        </a:defRPr>
      </a:lvl5pPr>
      <a:lvl6pPr marL="457200" algn="l" rtl="0" fontAlgn="base">
        <a:spcBef>
          <a:spcPct val="0"/>
        </a:spcBef>
        <a:spcAft>
          <a:spcPct val="0"/>
        </a:spcAft>
        <a:buClr>
          <a:schemeClr val="tx1"/>
        </a:buClr>
        <a:defRPr sz="3200">
          <a:solidFill>
            <a:schemeClr val="tx1"/>
          </a:solidFill>
          <a:latin typeface="Arial" charset="0"/>
          <a:cs typeface="Arial" charset="0"/>
        </a:defRPr>
      </a:lvl6pPr>
      <a:lvl7pPr marL="914400" algn="l" rtl="0" fontAlgn="base">
        <a:spcBef>
          <a:spcPct val="0"/>
        </a:spcBef>
        <a:spcAft>
          <a:spcPct val="0"/>
        </a:spcAft>
        <a:buClr>
          <a:schemeClr val="tx1"/>
        </a:buClr>
        <a:defRPr sz="3200">
          <a:solidFill>
            <a:schemeClr val="tx1"/>
          </a:solidFill>
          <a:latin typeface="Arial" charset="0"/>
          <a:cs typeface="Arial" charset="0"/>
        </a:defRPr>
      </a:lvl7pPr>
      <a:lvl8pPr marL="1371600" algn="l" rtl="0" fontAlgn="base">
        <a:spcBef>
          <a:spcPct val="0"/>
        </a:spcBef>
        <a:spcAft>
          <a:spcPct val="0"/>
        </a:spcAft>
        <a:buClr>
          <a:schemeClr val="tx1"/>
        </a:buClr>
        <a:defRPr sz="3200">
          <a:solidFill>
            <a:schemeClr val="tx1"/>
          </a:solidFill>
          <a:latin typeface="Arial" charset="0"/>
          <a:cs typeface="Arial" charset="0"/>
        </a:defRPr>
      </a:lvl8pPr>
      <a:lvl9pPr marL="1828800" algn="l" rtl="0" fontAlgn="base">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cs typeface="+mn-cs"/>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cs typeface="+mn-cs"/>
        </a:defRPr>
      </a:lvl5pPr>
      <a:lvl6pPr marL="2514600" indent="-228600" algn="l" rtl="0" fontAlgn="base">
        <a:spcBef>
          <a:spcPct val="20000"/>
        </a:spcBef>
        <a:spcAft>
          <a:spcPct val="0"/>
        </a:spcAft>
        <a:buClr>
          <a:schemeClr val="tx1"/>
        </a:buClr>
        <a:buChar char="•"/>
        <a:defRPr sz="2400">
          <a:solidFill>
            <a:schemeClr val="tx1"/>
          </a:solidFill>
          <a:latin typeface="+mn-lt"/>
          <a:cs typeface="+mn-cs"/>
        </a:defRPr>
      </a:lvl6pPr>
      <a:lvl7pPr marL="2971800" indent="-228600" algn="l" rtl="0" fontAlgn="base">
        <a:spcBef>
          <a:spcPct val="20000"/>
        </a:spcBef>
        <a:spcAft>
          <a:spcPct val="0"/>
        </a:spcAft>
        <a:buClr>
          <a:schemeClr val="tx1"/>
        </a:buClr>
        <a:buChar char="•"/>
        <a:defRPr sz="2400">
          <a:solidFill>
            <a:schemeClr val="tx1"/>
          </a:solidFill>
          <a:latin typeface="+mn-lt"/>
          <a:cs typeface="+mn-cs"/>
        </a:defRPr>
      </a:lvl7pPr>
      <a:lvl8pPr marL="3429000" indent="-228600" algn="l" rtl="0" fontAlgn="base">
        <a:spcBef>
          <a:spcPct val="20000"/>
        </a:spcBef>
        <a:spcAft>
          <a:spcPct val="0"/>
        </a:spcAft>
        <a:buClr>
          <a:schemeClr val="tx1"/>
        </a:buClr>
        <a:buChar char="•"/>
        <a:defRPr sz="2400">
          <a:solidFill>
            <a:schemeClr val="tx1"/>
          </a:solidFill>
          <a:latin typeface="+mn-lt"/>
          <a:cs typeface="+mn-cs"/>
        </a:defRPr>
      </a:lvl8pPr>
      <a:lvl9pPr marL="3886200" indent="-228600" algn="l" rtl="0" fontAlgn="base">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dvancedbiofuelsusa.org/"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0.jpeg"/><Relationship Id="rId11" Type="http://schemas.openxmlformats.org/officeDocument/2006/relationships/image" Target="../media/image34.jpeg"/><Relationship Id="rId5" Type="http://schemas.openxmlformats.org/officeDocument/2006/relationships/image" Target="../media/image29.jpeg"/><Relationship Id="rId10" Type="http://schemas.openxmlformats.org/officeDocument/2006/relationships/image" Target="../media/image5.png"/><Relationship Id="rId4" Type="http://schemas.openxmlformats.org/officeDocument/2006/relationships/image" Target="../media/image28.jpe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hyperlink" Target="http://www.advancedbiofuelsusa.org/"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gif"/><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79.jpeg"/><Relationship Id="rId2" Type="http://schemas.openxmlformats.org/officeDocument/2006/relationships/notesSlide" Target="../notesSlides/notesSlide37.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png"/><Relationship Id="rId1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82.jpe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83.gif"/></Relationships>
</file>

<file path=ppt/slides/_rels/slide45.xml.rels><?xml version="1.0" encoding="UTF-8" standalone="yes"?>
<Relationships xmlns="http://schemas.openxmlformats.org/package/2006/relationships"><Relationship Id="rId3" Type="http://schemas.openxmlformats.org/officeDocument/2006/relationships/image" Target="../media/image84.gif"/><Relationship Id="rId7"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6.jpeg"/><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1.png"/><Relationship Id="rId3" Type="http://schemas.openxmlformats.org/officeDocument/2006/relationships/image" Target="../media/image93.png"/><Relationship Id="rId7" Type="http://schemas.openxmlformats.org/officeDocument/2006/relationships/image" Target="../media/image96.png"/><Relationship Id="rId12" Type="http://schemas.openxmlformats.org/officeDocument/2006/relationships/image" Target="../media/image100.png"/><Relationship Id="rId2" Type="http://schemas.openxmlformats.org/officeDocument/2006/relationships/notesSlide" Target="../notesSlides/notesSlide48.xml"/><Relationship Id="rId16"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95.png"/><Relationship Id="rId11"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103.png"/><Relationship Id="rId1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98.png"/><Relationship Id="rId14" Type="http://schemas.openxmlformats.org/officeDocument/2006/relationships/image" Target="../media/image102.png"/></Relationships>
</file>

<file path=ppt/slides/_rels/slide4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1.png"/><Relationship Id="rId3" Type="http://schemas.openxmlformats.org/officeDocument/2006/relationships/image" Target="../media/image93.png"/><Relationship Id="rId7" Type="http://schemas.openxmlformats.org/officeDocument/2006/relationships/image" Target="../media/image96.png"/><Relationship Id="rId12" Type="http://schemas.openxmlformats.org/officeDocument/2006/relationships/image" Target="../media/image100.png"/><Relationship Id="rId2" Type="http://schemas.openxmlformats.org/officeDocument/2006/relationships/notesSlide" Target="../notesSlides/notesSlide49.xml"/><Relationship Id="rId16"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95.png"/><Relationship Id="rId11" Type="http://schemas.microsoft.com/office/2007/relationships/hdphoto" Target="../media/hdphoto2.wdp"/><Relationship Id="rId5" Type="http://schemas.microsoft.com/office/2007/relationships/hdphoto" Target="../media/hdphoto3.wdp"/><Relationship Id="rId15" Type="http://schemas.openxmlformats.org/officeDocument/2006/relationships/image" Target="../media/image103.png"/><Relationship Id="rId1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98.png"/><Relationship Id="rId1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07.jpeg"/><Relationship Id="rId5" Type="http://schemas.openxmlformats.org/officeDocument/2006/relationships/image" Target="../media/image5.png"/><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111.jpe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115.jpeg"/><Relationship Id="rId5" Type="http://schemas.openxmlformats.org/officeDocument/2006/relationships/image" Target="../media/image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22.jpe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128.jpeg"/><Relationship Id="rId5" Type="http://schemas.openxmlformats.org/officeDocument/2006/relationships/image" Target="../media/image5.png"/><Relationship Id="rId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8.xml"/><Relationship Id="rId4" Type="http://schemas.openxmlformats.org/officeDocument/2006/relationships/image" Target="../media/image130.jpe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131.jpeg"/></Relationships>
</file>

<file path=ppt/slides/_rels/slide7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8.xml"/><Relationship Id="rId4" Type="http://schemas.openxmlformats.org/officeDocument/2006/relationships/image" Target="../media/image133.jpe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18.xml"/><Relationship Id="rId4" Type="http://schemas.openxmlformats.org/officeDocument/2006/relationships/image" Target="../media/image134.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0.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2.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6.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139.jpe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94.xml"/><Relationship Id="rId1" Type="http://schemas.openxmlformats.org/officeDocument/2006/relationships/slideLayout" Target="../slideLayouts/slideLayout18.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 Id="rId9"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5.xml"/><Relationship Id="rId1" Type="http://schemas.openxmlformats.org/officeDocument/2006/relationships/slideLayout" Target="../slideLayouts/slideLayout1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idx="4294967295"/>
          </p:nvPr>
        </p:nvSpPr>
        <p:spPr>
          <a:xfrm>
            <a:off x="685800" y="381000"/>
            <a:ext cx="7772400" cy="4267200"/>
          </a:xfrm>
        </p:spPr>
        <p:txBody>
          <a:bodyPr anchor="ctr"/>
          <a:lstStyle/>
          <a:p>
            <a:pPr algn="ctr" eaLnBrk="1" hangingPunct="1">
              <a:buClr>
                <a:srgbClr val="FFFFFF"/>
              </a:buClr>
            </a:pPr>
            <a:r>
              <a:rPr lang="en-US" sz="6600" b="1" dirty="0" smtClean="0">
                <a:solidFill>
                  <a:schemeClr val="tx2"/>
                </a:solidFill>
              </a:rPr>
              <a:t>Advanced Biofuels</a:t>
            </a:r>
            <a:br>
              <a:rPr lang="en-US" sz="6600" b="1" dirty="0" smtClean="0">
                <a:solidFill>
                  <a:schemeClr val="tx2"/>
                </a:solidFill>
              </a:rPr>
            </a:br>
            <a:r>
              <a:rPr lang="en-US" sz="6600" b="1" dirty="0" smtClean="0">
                <a:solidFill>
                  <a:schemeClr val="tx2"/>
                </a:solidFill>
              </a:rPr>
              <a:t>A Truly Sustainable Renewable Future</a:t>
            </a:r>
          </a:p>
        </p:txBody>
      </p:sp>
      <p:sp>
        <p:nvSpPr>
          <p:cNvPr id="28675" name="Subtitle 2"/>
          <p:cNvSpPr>
            <a:spLocks noGrp="1"/>
          </p:cNvSpPr>
          <p:nvPr>
            <p:ph type="subTitle" idx="4294967295"/>
          </p:nvPr>
        </p:nvSpPr>
        <p:spPr>
          <a:xfrm>
            <a:off x="4224338" y="3962400"/>
            <a:ext cx="4919662" cy="2289175"/>
          </a:xfrm>
        </p:spPr>
        <p:txBody>
          <a:bodyPr/>
          <a:lstStyle/>
          <a:p>
            <a:pPr marL="0" indent="0" eaLnBrk="1" hangingPunct="1">
              <a:buClr>
                <a:srgbClr val="FFFFFF"/>
              </a:buClr>
              <a:buFontTx/>
              <a:buNone/>
            </a:pPr>
            <a:endParaRPr lang="en-US" b="1" dirty="0" smtClean="0">
              <a:solidFill>
                <a:srgbClr val="262626"/>
              </a:solidFill>
            </a:endParaRPr>
          </a:p>
          <a:p>
            <a:pPr marL="0" indent="0" eaLnBrk="1" hangingPunct="1">
              <a:buClr>
                <a:srgbClr val="FFFFFF"/>
              </a:buClr>
              <a:buFontTx/>
              <a:buNone/>
            </a:pPr>
            <a:endParaRPr lang="en-US" sz="1000" dirty="0" smtClean="0">
              <a:solidFill>
                <a:srgbClr val="00B050"/>
              </a:solidFill>
            </a:endParaRPr>
          </a:p>
          <a:p>
            <a:pPr marL="0" indent="0" eaLnBrk="1" hangingPunct="1">
              <a:buClr>
                <a:srgbClr val="FFFFFF"/>
              </a:buClr>
              <a:buFontTx/>
              <a:buNone/>
            </a:pPr>
            <a:endParaRPr lang="en-US" sz="1600" b="1" dirty="0" smtClean="0"/>
          </a:p>
          <a:p>
            <a:pPr marL="0" indent="0" eaLnBrk="1" hangingPunct="1">
              <a:buClr>
                <a:srgbClr val="FFFFFF"/>
              </a:buClr>
              <a:buFontTx/>
              <a:buNone/>
            </a:pPr>
            <a:endParaRPr lang="en-US" sz="1600" b="1" dirty="0" smtClean="0"/>
          </a:p>
          <a:p>
            <a:pPr marL="0" indent="0" algn="r" eaLnBrk="1" hangingPunct="1">
              <a:buClr>
                <a:srgbClr val="FFFFFF"/>
              </a:buClr>
              <a:buFontTx/>
              <a:buNone/>
            </a:pPr>
            <a:r>
              <a:rPr lang="en-US" sz="1600" b="1" dirty="0" smtClean="0">
                <a:solidFill>
                  <a:srgbClr val="FFFFCC"/>
                </a:solidFill>
              </a:rPr>
              <a:t>Advanced Biofuels USA</a:t>
            </a:r>
          </a:p>
          <a:p>
            <a:pPr marL="0" indent="0" algn="r" eaLnBrk="1" hangingPunct="1">
              <a:buClr>
                <a:srgbClr val="FFFFFF"/>
              </a:buClr>
              <a:buFontTx/>
              <a:buNone/>
            </a:pPr>
            <a:r>
              <a:rPr lang="en-US" sz="1600" b="1" dirty="0" smtClean="0">
                <a:solidFill>
                  <a:srgbClr val="FFFFCC"/>
                </a:solidFill>
                <a:hlinkClick r:id="rId3"/>
              </a:rPr>
              <a:t>www.AdvancedBiofuelsUSA.org</a:t>
            </a:r>
            <a:endParaRPr lang="en-US" sz="1600" b="1" dirty="0" smtClean="0">
              <a:solidFill>
                <a:srgbClr val="FFFFCC"/>
              </a:solidFill>
            </a:endParaRPr>
          </a:p>
          <a:p>
            <a:pPr marL="0" indent="0" algn="r" eaLnBrk="1" hangingPunct="1">
              <a:buClr>
                <a:srgbClr val="FFFFFF"/>
              </a:buClr>
              <a:buFontTx/>
              <a:buNone/>
            </a:pPr>
            <a:r>
              <a:rPr lang="en-US" sz="1600" b="1" dirty="0" smtClean="0">
                <a:solidFill>
                  <a:srgbClr val="FFFFCC"/>
                </a:solidFill>
              </a:rPr>
              <a:t>301-644-1395</a:t>
            </a:r>
          </a:p>
        </p:txBody>
      </p:sp>
      <p:sp>
        <p:nvSpPr>
          <p:cNvPr id="7" name="Slide Number Placeholder 6"/>
          <p:cNvSpPr>
            <a:spLocks noGrp="1"/>
          </p:cNvSpPr>
          <p:nvPr>
            <p:ph type="sldNum" sz="quarter" idx="12"/>
          </p:nvPr>
        </p:nvSpPr>
        <p:spPr>
          <a:xfrm>
            <a:off x="6553200" y="6356350"/>
            <a:ext cx="2133600" cy="365125"/>
          </a:xfrm>
        </p:spPr>
        <p:txBody>
          <a:bodyPr rtlCol="0" anchor="ctr"/>
          <a:lstStyle/>
          <a:p>
            <a:pPr fontAlgn="auto">
              <a:spcBef>
                <a:spcPts val="0"/>
              </a:spcBef>
              <a:spcAft>
                <a:spcPts val="0"/>
              </a:spcAft>
              <a:defRPr/>
            </a:pPr>
            <a:fld id="{AFC1C684-0FF8-45F4-8951-33A905943394}" type="slidenum">
              <a:rPr lang="en-US" sz="1200">
                <a:solidFill>
                  <a:schemeClr val="tx1">
                    <a:tint val="75000"/>
                  </a:schemeClr>
                </a:solidFill>
                <a:cs typeface="+mn-cs"/>
              </a:rPr>
              <a:pPr fontAlgn="auto">
                <a:spcBef>
                  <a:spcPts val="0"/>
                </a:spcBef>
                <a:spcAft>
                  <a:spcPts val="0"/>
                </a:spcAft>
                <a:defRPr/>
              </a:pPr>
              <a:t>1</a:t>
            </a:fld>
            <a:endParaRPr lang="en-US" sz="1200">
              <a:solidFill>
                <a:schemeClr val="tx1">
                  <a:tint val="75000"/>
                </a:schemeClr>
              </a:solidFill>
              <a:cs typeface="+mn-cs"/>
            </a:endParaRPr>
          </a:p>
        </p:txBody>
      </p:sp>
      <p:sp>
        <p:nvSpPr>
          <p:cNvPr id="8" name="Footer Placeholder 7"/>
          <p:cNvSpPr>
            <a:spLocks noGrp="1"/>
          </p:cNvSpPr>
          <p:nvPr>
            <p:ph type="ftr" sz="quarter" idx="11"/>
          </p:nvPr>
        </p:nvSpPr>
        <p:spPr>
          <a:xfrm>
            <a:off x="3124200" y="6356350"/>
            <a:ext cx="2895600" cy="365125"/>
          </a:xfrm>
        </p:spPr>
        <p:txBody>
          <a:bodyPr anchor="ctr"/>
          <a:lstStyle/>
          <a:p>
            <a:pPr>
              <a:defRPr/>
            </a:pPr>
            <a:r>
              <a:rPr lang="en-US" sz="1200" smtClean="0">
                <a:solidFill>
                  <a:schemeClr val="bg2"/>
                </a:solidFill>
              </a:rPr>
              <a:t>Copyright 2014 Advanced Biofuels USA</a:t>
            </a:r>
          </a:p>
        </p:txBody>
      </p:sp>
      <p:pic>
        <p:nvPicPr>
          <p:cNvPr id="28678" name="Picture 7"/>
          <p:cNvPicPr>
            <a:picLocks noChangeAspect="1" noChangeArrowheads="1"/>
          </p:cNvPicPr>
          <p:nvPr/>
        </p:nvPicPr>
        <p:blipFill>
          <a:blip r:embed="rId4" cstate="print"/>
          <a:srcRect/>
          <a:stretch>
            <a:fillRect/>
          </a:stretch>
        </p:blipFill>
        <p:spPr bwMode="auto">
          <a:xfrm>
            <a:off x="381000" y="4953000"/>
            <a:ext cx="2590800" cy="1388957"/>
          </a:xfrm>
          <a:prstGeom prst="rect">
            <a:avLst/>
          </a:prstGeom>
          <a:noFill/>
          <a:ln w="9525">
            <a:noFill/>
            <a:miter lim="800000"/>
            <a:headEnd/>
            <a:tailEnd/>
          </a:ln>
        </p:spPr>
      </p:pic>
      <p:sp>
        <p:nvSpPr>
          <p:cNvPr id="28679" name="Text Box 8"/>
          <p:cNvSpPr txBox="1">
            <a:spLocks noChangeArrowheads="1"/>
          </p:cNvSpPr>
          <p:nvPr/>
        </p:nvSpPr>
        <p:spPr bwMode="auto">
          <a:xfrm>
            <a:off x="-762000" y="533400"/>
            <a:ext cx="6248400" cy="457200"/>
          </a:xfrm>
          <a:prstGeom prst="rect">
            <a:avLst/>
          </a:prstGeom>
          <a:noFill/>
          <a:ln w="9525">
            <a:noFill/>
            <a:miter lim="800000"/>
            <a:headEnd/>
            <a:tailEnd/>
          </a:ln>
        </p:spPr>
        <p:txBody>
          <a:bodyPr>
            <a:spAutoFit/>
          </a:bodyPr>
          <a:lstStyle/>
          <a:p>
            <a:pPr>
              <a:spcBef>
                <a:spcPct val="50000"/>
              </a:spcBef>
            </a:pP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idx="4294967295"/>
          </p:nvPr>
        </p:nvSpPr>
        <p:spPr>
          <a:xfrm>
            <a:off x="1143000" y="0"/>
            <a:ext cx="8229600" cy="1143000"/>
          </a:xfrm>
        </p:spPr>
        <p:txBody>
          <a:bodyPr anchor="ctr"/>
          <a:lstStyle/>
          <a:p>
            <a:pPr eaLnBrk="1" hangingPunct="1"/>
            <a:r>
              <a:rPr lang="en-US" b="1" dirty="0" smtClean="0">
                <a:solidFill>
                  <a:srgbClr val="FFFF99"/>
                </a:solidFill>
                <a:latin typeface="Palatino Linotype" pitchFamily="18" charset="0"/>
              </a:rPr>
              <a:t>What Will Advanced Biofuels Be Used For Tomorrow?</a:t>
            </a:r>
          </a:p>
        </p:txBody>
      </p:sp>
      <p:sp>
        <p:nvSpPr>
          <p:cNvPr id="34820" name="Content Placeholder 2"/>
          <p:cNvSpPr>
            <a:spLocks noGrp="1"/>
          </p:cNvSpPr>
          <p:nvPr>
            <p:ph idx="4294967295"/>
          </p:nvPr>
        </p:nvSpPr>
        <p:spPr>
          <a:xfrm>
            <a:off x="0" y="1295400"/>
            <a:ext cx="3810000" cy="5105400"/>
          </a:xfrm>
        </p:spPr>
        <p:txBody>
          <a:bodyPr/>
          <a:lstStyle/>
          <a:p>
            <a:pPr eaLnBrk="1" hangingPunct="1">
              <a:spcBef>
                <a:spcPts val="1800"/>
              </a:spcBef>
            </a:pPr>
            <a:r>
              <a:rPr lang="en-US" sz="3200" b="1" dirty="0" smtClean="0">
                <a:latin typeface="Palatino Linotype" pitchFamily="18" charset="0"/>
              </a:rPr>
              <a:t>Military Aviation Fuels</a:t>
            </a:r>
            <a:endParaRPr lang="en-US" sz="3200" dirty="0" smtClean="0">
              <a:solidFill>
                <a:srgbClr val="FFCCFF"/>
              </a:solidFill>
              <a:latin typeface="Palatino Linotype" pitchFamily="18" charset="0"/>
            </a:endParaRPr>
          </a:p>
          <a:p>
            <a:pPr eaLnBrk="1" hangingPunct="1">
              <a:spcBef>
                <a:spcPts val="1800"/>
              </a:spcBef>
            </a:pPr>
            <a:endParaRPr lang="en-US" sz="3200" dirty="0" smtClean="0">
              <a:solidFill>
                <a:srgbClr val="FFCCFF"/>
              </a:solidFill>
              <a:latin typeface="Palatino Linotype" pitchFamily="18" charset="0"/>
            </a:endParaRPr>
          </a:p>
          <a:p>
            <a:pPr eaLnBrk="1" hangingPunct="1">
              <a:spcBef>
                <a:spcPts val="1800"/>
              </a:spcBef>
              <a:buNone/>
            </a:pPr>
            <a:endParaRPr lang="en-US" sz="3200" dirty="0" smtClean="0">
              <a:solidFill>
                <a:srgbClr val="FFCCFF"/>
              </a:solidFill>
              <a:latin typeface="Palatino Linotype" pitchFamily="18" charset="0"/>
            </a:endParaRPr>
          </a:p>
          <a:p>
            <a:pPr eaLnBrk="1" hangingPunct="1">
              <a:spcBef>
                <a:spcPts val="1800"/>
              </a:spcBef>
            </a:pPr>
            <a:r>
              <a:rPr lang="en-US" sz="3200" b="1" dirty="0" smtClean="0">
                <a:latin typeface="Palatino Linotype" pitchFamily="18" charset="0"/>
              </a:rPr>
              <a:t>Military Marine Fuels</a:t>
            </a:r>
          </a:p>
          <a:p>
            <a:pPr eaLnBrk="1" hangingPunct="1">
              <a:buFontTx/>
              <a:buNone/>
            </a:pPr>
            <a:endParaRPr lang="en-US" dirty="0" smtClean="0">
              <a:latin typeface="Palatino Linotype" pitchFamily="18" charset="0"/>
            </a:endParaRPr>
          </a:p>
          <a:p>
            <a:pPr eaLnBrk="1" hangingPunct="1"/>
            <a:endParaRPr lang="en-US" dirty="0" smtClean="0">
              <a:latin typeface="Palatino Linotype" pitchFamily="18" charset="0"/>
            </a:endParaRPr>
          </a:p>
        </p:txBody>
      </p:sp>
      <p:sp>
        <p:nvSpPr>
          <p:cNvPr id="34821" name="Footer Placeholder 3"/>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34822" name="Slide Number Placeholder 6"/>
          <p:cNvSpPr>
            <a:spLocks noGrp="1"/>
          </p:cNvSpPr>
          <p:nvPr>
            <p:ph type="sldNum" sz="quarter" idx="12"/>
          </p:nvPr>
        </p:nvSpPr>
        <p:spPr>
          <a:xfrm>
            <a:off x="6553200" y="6356350"/>
            <a:ext cx="2133600" cy="365125"/>
          </a:xfrm>
          <a:noFill/>
        </p:spPr>
        <p:txBody>
          <a:bodyPr anchor="ctr"/>
          <a:lstStyle/>
          <a:p>
            <a:fld id="{272E2B5D-A07C-4EFF-BD37-41A646D95828}" type="slidenum">
              <a:rPr lang="en-US" sz="1200" smtClean="0">
                <a:solidFill>
                  <a:schemeClr val="bg2"/>
                </a:solidFill>
                <a:latin typeface="Palatino Linotype" pitchFamily="18" charset="0"/>
              </a:rPr>
              <a:pPr/>
              <a:t>10</a:t>
            </a:fld>
            <a:endParaRPr lang="en-US" sz="1200" smtClean="0">
              <a:solidFill>
                <a:schemeClr val="bg2"/>
              </a:solidFill>
              <a:latin typeface="Palatino Linotype" pitchFamily="18" charset="0"/>
            </a:endParaRPr>
          </a:p>
        </p:txBody>
      </p:sp>
      <p:pic>
        <p:nvPicPr>
          <p:cNvPr id="34823"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pic>
        <p:nvPicPr>
          <p:cNvPr id="379906" name="Picture 2" descr="http://media.lawrence.com/img/photos/2010/10/27/na_bw_Algae_Fuels_US_Navy_t440.jpg?9e2a24ba44807f8f9b96aad7c4082bf6ded075dc"/>
          <p:cNvPicPr>
            <a:picLocks noChangeAspect="1" noChangeArrowheads="1"/>
          </p:cNvPicPr>
          <p:nvPr/>
        </p:nvPicPr>
        <p:blipFill>
          <a:blip r:embed="rId4" cstate="print"/>
          <a:srcRect/>
          <a:stretch>
            <a:fillRect/>
          </a:stretch>
        </p:blipFill>
        <p:spPr bwMode="auto">
          <a:xfrm>
            <a:off x="3810000" y="3581400"/>
            <a:ext cx="4191000" cy="2990850"/>
          </a:xfrm>
          <a:prstGeom prst="rect">
            <a:avLst/>
          </a:prstGeom>
          <a:ln>
            <a:noFill/>
          </a:ln>
          <a:effectLst>
            <a:softEdge rad="112500"/>
          </a:effectLst>
        </p:spPr>
      </p:pic>
      <p:pic>
        <p:nvPicPr>
          <p:cNvPr id="8" name="Picture 7" descr="Navy pilots Lt. John Kollar and Lt. Cmdr. Tom Weaver sit in the cockpit of the Navy F/A-18 Green Hornet."/>
          <p:cNvPicPr/>
          <p:nvPr/>
        </p:nvPicPr>
        <p:blipFill>
          <a:blip r:embed="rId5" cstate="print"/>
          <a:srcRect/>
          <a:stretch>
            <a:fillRect/>
          </a:stretch>
        </p:blipFill>
        <p:spPr bwMode="auto">
          <a:xfrm>
            <a:off x="4114800" y="609600"/>
            <a:ext cx="4724400" cy="3200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idx="4294967295"/>
          </p:nvPr>
        </p:nvSpPr>
        <p:spPr>
          <a:xfrm>
            <a:off x="1143000" y="0"/>
            <a:ext cx="8229600" cy="1143000"/>
          </a:xfrm>
        </p:spPr>
        <p:txBody>
          <a:bodyPr anchor="ctr"/>
          <a:lstStyle/>
          <a:p>
            <a:pPr eaLnBrk="1" hangingPunct="1"/>
            <a:r>
              <a:rPr lang="en-US" b="1" dirty="0" smtClean="0">
                <a:solidFill>
                  <a:srgbClr val="FFFF99"/>
                </a:solidFill>
                <a:latin typeface="Palatino Linotype" pitchFamily="18" charset="0"/>
              </a:rPr>
              <a:t>What Will Advanced Biofuels Be Used For Tomorrow?</a:t>
            </a:r>
          </a:p>
        </p:txBody>
      </p:sp>
      <p:sp>
        <p:nvSpPr>
          <p:cNvPr id="34820" name="Content Placeholder 2"/>
          <p:cNvSpPr>
            <a:spLocks noGrp="1"/>
          </p:cNvSpPr>
          <p:nvPr>
            <p:ph idx="4294967295"/>
          </p:nvPr>
        </p:nvSpPr>
        <p:spPr>
          <a:xfrm>
            <a:off x="2438400" y="5715000"/>
            <a:ext cx="5791200" cy="685800"/>
          </a:xfrm>
        </p:spPr>
        <p:txBody>
          <a:bodyPr/>
          <a:lstStyle/>
          <a:p>
            <a:pPr algn="ctr" eaLnBrk="1" hangingPunct="1">
              <a:spcBef>
                <a:spcPts val="1800"/>
              </a:spcBef>
              <a:buNone/>
            </a:pPr>
            <a:r>
              <a:rPr lang="en-US" sz="3200" b="1" dirty="0" smtClean="0">
                <a:latin typeface="Palatino Linotype" pitchFamily="18" charset="0"/>
              </a:rPr>
              <a:t>The Great Green Fleet</a:t>
            </a:r>
          </a:p>
          <a:p>
            <a:pPr algn="ctr" eaLnBrk="1" hangingPunct="1">
              <a:buFontTx/>
              <a:buNone/>
            </a:pPr>
            <a:endParaRPr lang="en-US" dirty="0" smtClean="0">
              <a:latin typeface="Palatino Linotype" pitchFamily="18" charset="0"/>
            </a:endParaRPr>
          </a:p>
          <a:p>
            <a:pPr algn="ctr" eaLnBrk="1" hangingPunct="1"/>
            <a:endParaRPr lang="en-US" dirty="0" smtClean="0">
              <a:latin typeface="Palatino Linotype" pitchFamily="18" charset="0"/>
            </a:endParaRPr>
          </a:p>
        </p:txBody>
      </p:sp>
      <p:sp>
        <p:nvSpPr>
          <p:cNvPr id="34821" name="Footer Placeholder 3"/>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34822" name="Slide Number Placeholder 6"/>
          <p:cNvSpPr>
            <a:spLocks noGrp="1"/>
          </p:cNvSpPr>
          <p:nvPr>
            <p:ph type="sldNum" sz="quarter" idx="12"/>
          </p:nvPr>
        </p:nvSpPr>
        <p:spPr>
          <a:xfrm>
            <a:off x="6553200" y="6356350"/>
            <a:ext cx="2133600" cy="365125"/>
          </a:xfrm>
          <a:noFill/>
        </p:spPr>
        <p:txBody>
          <a:bodyPr anchor="ctr"/>
          <a:lstStyle/>
          <a:p>
            <a:fld id="{272E2B5D-A07C-4EFF-BD37-41A646D95828}" type="slidenum">
              <a:rPr lang="en-US" sz="1200" smtClean="0">
                <a:solidFill>
                  <a:schemeClr val="bg2"/>
                </a:solidFill>
                <a:latin typeface="Palatino Linotype" pitchFamily="18" charset="0"/>
              </a:rPr>
              <a:pPr/>
              <a:t>11</a:t>
            </a:fld>
            <a:endParaRPr lang="en-US" sz="1200" smtClean="0">
              <a:solidFill>
                <a:schemeClr val="bg2"/>
              </a:solidFill>
              <a:latin typeface="Palatino Linotype" pitchFamily="18" charset="0"/>
            </a:endParaRPr>
          </a:p>
        </p:txBody>
      </p:sp>
      <p:pic>
        <p:nvPicPr>
          <p:cNvPr id="34823"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pic>
        <p:nvPicPr>
          <p:cNvPr id="9" name="Picture 8" descr="GreatGreenFleet.jpg"/>
          <p:cNvPicPr>
            <a:picLocks noChangeAspect="1"/>
          </p:cNvPicPr>
          <p:nvPr/>
        </p:nvPicPr>
        <p:blipFill>
          <a:blip r:embed="rId4" cstate="print"/>
          <a:stretch>
            <a:fillRect/>
          </a:stretch>
        </p:blipFill>
        <p:spPr>
          <a:xfrm>
            <a:off x="1219200" y="990600"/>
            <a:ext cx="6905625" cy="493258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unCountryplane all fueling.jpg"/>
          <p:cNvPicPr>
            <a:picLocks noChangeAspect="1"/>
          </p:cNvPicPr>
          <p:nvPr/>
        </p:nvPicPr>
        <p:blipFill>
          <a:blip r:embed="rId3" cstate="print"/>
          <a:stretch>
            <a:fillRect/>
          </a:stretch>
        </p:blipFill>
        <p:spPr>
          <a:xfrm>
            <a:off x="5867400" y="3503839"/>
            <a:ext cx="2819400" cy="3229363"/>
          </a:xfrm>
          <a:prstGeom prst="rect">
            <a:avLst/>
          </a:prstGeom>
          <a:ln>
            <a:noFill/>
          </a:ln>
          <a:effectLst>
            <a:softEdge rad="112500"/>
          </a:effectLst>
        </p:spPr>
      </p:pic>
      <p:pic>
        <p:nvPicPr>
          <p:cNvPr id="9" name="Content Placeholder 9" descr="500x_1_6_Liter_Ecoboost.jpg"/>
          <p:cNvPicPr>
            <a:picLocks noChangeAspect="1"/>
          </p:cNvPicPr>
          <p:nvPr/>
        </p:nvPicPr>
        <p:blipFill>
          <a:blip r:embed="rId4" cstate="print"/>
          <a:stretch>
            <a:fillRect/>
          </a:stretch>
        </p:blipFill>
        <p:spPr>
          <a:xfrm>
            <a:off x="5029200" y="685800"/>
            <a:ext cx="3886200" cy="2914650"/>
          </a:xfrm>
          <a:prstGeom prst="rect">
            <a:avLst/>
          </a:prstGeom>
          <a:ln>
            <a:noFill/>
          </a:ln>
          <a:effectLst>
            <a:softEdge rad="112500"/>
          </a:effectLst>
        </p:spPr>
      </p:pic>
      <p:sp>
        <p:nvSpPr>
          <p:cNvPr id="34819" name="Title 1"/>
          <p:cNvSpPr>
            <a:spLocks noGrp="1"/>
          </p:cNvSpPr>
          <p:nvPr>
            <p:ph type="title" idx="4294967295"/>
          </p:nvPr>
        </p:nvSpPr>
        <p:spPr>
          <a:xfrm>
            <a:off x="0" y="0"/>
            <a:ext cx="9372600" cy="1143000"/>
          </a:xfrm>
        </p:spPr>
        <p:txBody>
          <a:bodyPr anchor="ctr"/>
          <a:lstStyle/>
          <a:p>
            <a:pPr eaLnBrk="1" hangingPunct="1"/>
            <a:r>
              <a:rPr lang="en-US" b="1" dirty="0" smtClean="0">
                <a:solidFill>
                  <a:srgbClr val="FFFF99"/>
                </a:solidFill>
                <a:latin typeface="Palatino Linotype" pitchFamily="18" charset="0"/>
              </a:rPr>
              <a:t>What Will Advanced Biofuels Be Used For Tomorrow?</a:t>
            </a:r>
          </a:p>
        </p:txBody>
      </p:sp>
      <p:sp>
        <p:nvSpPr>
          <p:cNvPr id="34820" name="Content Placeholder 2"/>
          <p:cNvSpPr>
            <a:spLocks noGrp="1"/>
          </p:cNvSpPr>
          <p:nvPr>
            <p:ph idx="4294967295"/>
          </p:nvPr>
        </p:nvSpPr>
        <p:spPr>
          <a:xfrm>
            <a:off x="0" y="1295400"/>
            <a:ext cx="8229600" cy="5105400"/>
          </a:xfrm>
        </p:spPr>
        <p:txBody>
          <a:bodyPr/>
          <a:lstStyle/>
          <a:p>
            <a:pPr eaLnBrk="1" hangingPunct="1">
              <a:spcBef>
                <a:spcPts val="1800"/>
              </a:spcBef>
            </a:pPr>
            <a:r>
              <a:rPr lang="en-US" sz="3200" b="1" dirty="0" smtClean="0">
                <a:latin typeface="Palatino Linotype" pitchFamily="18" charset="0"/>
              </a:rPr>
              <a:t>Optimized Flex-Fuel Vehicles</a:t>
            </a:r>
          </a:p>
          <a:p>
            <a:pPr lvl="1" eaLnBrk="1" hangingPunct="1">
              <a:spcBef>
                <a:spcPts val="1800"/>
              </a:spcBef>
            </a:pPr>
            <a:r>
              <a:rPr lang="en-US" sz="3200" b="1" dirty="0" smtClean="0">
                <a:solidFill>
                  <a:srgbClr val="FFCCFF"/>
                </a:solidFill>
                <a:latin typeface="Palatino Linotype" pitchFamily="18" charset="0"/>
              </a:rPr>
              <a:t>E85</a:t>
            </a:r>
          </a:p>
          <a:p>
            <a:pPr lvl="1" eaLnBrk="1" hangingPunct="1">
              <a:spcBef>
                <a:spcPts val="1800"/>
              </a:spcBef>
            </a:pPr>
            <a:r>
              <a:rPr lang="en-US" sz="3200" b="1" dirty="0" smtClean="0">
                <a:solidFill>
                  <a:srgbClr val="FFCCFF"/>
                </a:solidFill>
                <a:latin typeface="Palatino Linotype" pitchFamily="18" charset="0"/>
              </a:rPr>
              <a:t>E30</a:t>
            </a:r>
            <a:endParaRPr lang="en-US" sz="3200" dirty="0" smtClean="0">
              <a:solidFill>
                <a:srgbClr val="FFCCFF"/>
              </a:solidFill>
              <a:latin typeface="Palatino Linotype" pitchFamily="18" charset="0"/>
            </a:endParaRPr>
          </a:p>
          <a:p>
            <a:pPr eaLnBrk="1" hangingPunct="1">
              <a:spcBef>
                <a:spcPts val="1800"/>
              </a:spcBef>
            </a:pPr>
            <a:r>
              <a:rPr lang="en-US" sz="3200" b="1" dirty="0" smtClean="0">
                <a:latin typeface="Palatino Linotype" pitchFamily="18" charset="0"/>
              </a:rPr>
              <a:t>Drop-In Petroleum Fuel Replacements</a:t>
            </a:r>
          </a:p>
          <a:p>
            <a:pPr lvl="1" eaLnBrk="1" hangingPunct="1">
              <a:spcBef>
                <a:spcPts val="1800"/>
              </a:spcBef>
            </a:pPr>
            <a:r>
              <a:rPr lang="en-US" sz="3200" b="1" dirty="0" smtClean="0">
                <a:solidFill>
                  <a:srgbClr val="FFCCFF"/>
                </a:solidFill>
                <a:latin typeface="Palatino Linotype" pitchFamily="18" charset="0"/>
              </a:rPr>
              <a:t>Renewable Diesel</a:t>
            </a:r>
          </a:p>
          <a:p>
            <a:pPr lvl="1" eaLnBrk="1" hangingPunct="1">
              <a:spcBef>
                <a:spcPts val="1800"/>
              </a:spcBef>
            </a:pPr>
            <a:r>
              <a:rPr lang="en-US" sz="3200" b="1" dirty="0" err="1" smtClean="0">
                <a:solidFill>
                  <a:srgbClr val="FFCCFF"/>
                </a:solidFill>
                <a:latin typeface="Palatino Linotype" pitchFamily="18" charset="0"/>
              </a:rPr>
              <a:t>Jetfuel</a:t>
            </a:r>
            <a:r>
              <a:rPr lang="en-US" sz="3200" b="1" dirty="0" smtClean="0">
                <a:solidFill>
                  <a:srgbClr val="FFCCFF"/>
                </a:solidFill>
                <a:latin typeface="Palatino Linotype" pitchFamily="18" charset="0"/>
              </a:rPr>
              <a:t> (ASTM standards)</a:t>
            </a:r>
          </a:p>
          <a:p>
            <a:pPr lvl="1" eaLnBrk="1" hangingPunct="1">
              <a:spcBef>
                <a:spcPts val="1800"/>
              </a:spcBef>
            </a:pPr>
            <a:r>
              <a:rPr lang="en-US" sz="3200" b="1" dirty="0" smtClean="0">
                <a:solidFill>
                  <a:srgbClr val="FFCCFF"/>
                </a:solidFill>
                <a:latin typeface="Palatino Linotype" pitchFamily="18" charset="0"/>
              </a:rPr>
              <a:t>The Rest of the Gallon</a:t>
            </a:r>
          </a:p>
          <a:p>
            <a:pPr eaLnBrk="1" hangingPunct="1">
              <a:buFontTx/>
              <a:buNone/>
            </a:pPr>
            <a:endParaRPr lang="en-US" dirty="0" smtClean="0">
              <a:latin typeface="Palatino Linotype" pitchFamily="18" charset="0"/>
            </a:endParaRPr>
          </a:p>
          <a:p>
            <a:pPr eaLnBrk="1" hangingPunct="1"/>
            <a:endParaRPr lang="en-US" dirty="0" smtClean="0">
              <a:latin typeface="Palatino Linotype" pitchFamily="18" charset="0"/>
            </a:endParaRPr>
          </a:p>
        </p:txBody>
      </p:sp>
      <p:sp>
        <p:nvSpPr>
          <p:cNvPr id="34821" name="Footer Placeholder 3"/>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34822" name="Slide Number Placeholder 6"/>
          <p:cNvSpPr>
            <a:spLocks noGrp="1"/>
          </p:cNvSpPr>
          <p:nvPr>
            <p:ph type="sldNum" sz="quarter" idx="12"/>
          </p:nvPr>
        </p:nvSpPr>
        <p:spPr>
          <a:xfrm>
            <a:off x="6553200" y="6356350"/>
            <a:ext cx="2133600" cy="365125"/>
          </a:xfrm>
          <a:noFill/>
        </p:spPr>
        <p:txBody>
          <a:bodyPr anchor="ctr"/>
          <a:lstStyle/>
          <a:p>
            <a:fld id="{272E2B5D-A07C-4EFF-BD37-41A646D95828}" type="slidenum">
              <a:rPr lang="en-US" sz="1200" smtClean="0">
                <a:solidFill>
                  <a:schemeClr val="bg2"/>
                </a:solidFill>
                <a:latin typeface="Palatino Linotype" pitchFamily="18" charset="0"/>
              </a:rPr>
              <a:pPr/>
              <a:t>12</a:t>
            </a:fld>
            <a:endParaRPr lang="en-US" sz="1200" smtClean="0">
              <a:solidFill>
                <a:schemeClr val="bg2"/>
              </a:solidFill>
              <a:latin typeface="Palatino Linotype" pitchFamily="18" charset="0"/>
            </a:endParaRPr>
          </a:p>
        </p:txBody>
      </p:sp>
      <p:pic>
        <p:nvPicPr>
          <p:cNvPr id="34823" name="Picture 8"/>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52400" y="60960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rb-1 Dune"/>
          <p:cNvPicPr>
            <a:picLocks noChangeAspect="1" noChangeArrowheads="1"/>
          </p:cNvPicPr>
          <p:nvPr/>
        </p:nvPicPr>
        <p:blipFill>
          <a:blip r:embed="rId3" cstate="print"/>
          <a:srcRect/>
          <a:stretch>
            <a:fillRect/>
          </a:stretch>
        </p:blipFill>
        <p:spPr bwMode="auto">
          <a:xfrm>
            <a:off x="2667000" y="1371600"/>
            <a:ext cx="6477000" cy="4229101"/>
          </a:xfrm>
          <a:prstGeom prst="rect">
            <a:avLst/>
          </a:prstGeom>
          <a:ln>
            <a:noFill/>
          </a:ln>
          <a:effectLst>
            <a:softEdge rad="112500"/>
          </a:effectLst>
        </p:spPr>
      </p:pic>
      <p:sp>
        <p:nvSpPr>
          <p:cNvPr id="34819" name="Title 1"/>
          <p:cNvSpPr>
            <a:spLocks noGrp="1"/>
          </p:cNvSpPr>
          <p:nvPr>
            <p:ph type="title" idx="4294967295"/>
          </p:nvPr>
        </p:nvSpPr>
        <p:spPr>
          <a:xfrm>
            <a:off x="1143000" y="0"/>
            <a:ext cx="8229600" cy="1143000"/>
          </a:xfrm>
        </p:spPr>
        <p:txBody>
          <a:bodyPr anchor="ctr"/>
          <a:lstStyle/>
          <a:p>
            <a:pPr eaLnBrk="1" hangingPunct="1"/>
            <a:r>
              <a:rPr lang="en-US" b="1" dirty="0" smtClean="0">
                <a:solidFill>
                  <a:srgbClr val="FFFF99"/>
                </a:solidFill>
                <a:latin typeface="Palatino Linotype" pitchFamily="18" charset="0"/>
              </a:rPr>
              <a:t>What Will Advanced Biofuels Be Used For Tomorrow?</a:t>
            </a:r>
          </a:p>
        </p:txBody>
      </p:sp>
      <p:sp>
        <p:nvSpPr>
          <p:cNvPr id="34820" name="Content Placeholder 2"/>
          <p:cNvSpPr>
            <a:spLocks noGrp="1"/>
          </p:cNvSpPr>
          <p:nvPr>
            <p:ph idx="4294967295"/>
          </p:nvPr>
        </p:nvSpPr>
        <p:spPr>
          <a:xfrm>
            <a:off x="3352800" y="5486400"/>
            <a:ext cx="5791200" cy="1143000"/>
          </a:xfrm>
        </p:spPr>
        <p:txBody>
          <a:bodyPr/>
          <a:lstStyle/>
          <a:p>
            <a:pPr algn="ctr" eaLnBrk="1" hangingPunct="1">
              <a:spcBef>
                <a:spcPts val="1800"/>
              </a:spcBef>
              <a:buNone/>
            </a:pPr>
            <a:r>
              <a:rPr lang="en-US" sz="3200" b="1" dirty="0" smtClean="0">
                <a:latin typeface="Palatino Linotype" pitchFamily="18" charset="0"/>
              </a:rPr>
              <a:t>Rocket Fuel:  </a:t>
            </a:r>
            <a:r>
              <a:rPr lang="en-US" b="1" dirty="0" smtClean="0">
                <a:latin typeface="Palatino Linotype" pitchFamily="18" charset="0"/>
              </a:rPr>
              <a:t>Resupply Missions to the International Space Station</a:t>
            </a:r>
          </a:p>
          <a:p>
            <a:pPr algn="ctr" eaLnBrk="1" hangingPunct="1">
              <a:buFontTx/>
              <a:buNone/>
            </a:pPr>
            <a:endParaRPr lang="en-US" dirty="0" smtClean="0">
              <a:latin typeface="Palatino Linotype" pitchFamily="18" charset="0"/>
            </a:endParaRPr>
          </a:p>
          <a:p>
            <a:pPr algn="ctr" eaLnBrk="1" hangingPunct="1"/>
            <a:endParaRPr lang="en-US" dirty="0" smtClean="0">
              <a:latin typeface="Palatino Linotype" pitchFamily="18" charset="0"/>
            </a:endParaRPr>
          </a:p>
        </p:txBody>
      </p:sp>
      <p:sp>
        <p:nvSpPr>
          <p:cNvPr id="34821" name="Footer Placeholder 3"/>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34822" name="Slide Number Placeholder 6"/>
          <p:cNvSpPr>
            <a:spLocks noGrp="1"/>
          </p:cNvSpPr>
          <p:nvPr>
            <p:ph type="sldNum" sz="quarter" idx="12"/>
          </p:nvPr>
        </p:nvSpPr>
        <p:spPr>
          <a:xfrm>
            <a:off x="6553200" y="6356350"/>
            <a:ext cx="2133600" cy="365125"/>
          </a:xfrm>
          <a:noFill/>
        </p:spPr>
        <p:txBody>
          <a:bodyPr anchor="ctr"/>
          <a:lstStyle/>
          <a:p>
            <a:fld id="{272E2B5D-A07C-4EFF-BD37-41A646D95828}" type="slidenum">
              <a:rPr lang="en-US" sz="1200" smtClean="0">
                <a:solidFill>
                  <a:schemeClr val="bg2"/>
                </a:solidFill>
                <a:latin typeface="Palatino Linotype" pitchFamily="18" charset="0"/>
              </a:rPr>
              <a:pPr/>
              <a:t>13</a:t>
            </a:fld>
            <a:endParaRPr lang="en-US" sz="1200" smtClean="0">
              <a:solidFill>
                <a:schemeClr val="bg2"/>
              </a:solidFill>
              <a:latin typeface="Palatino Linotype" pitchFamily="18" charset="0"/>
            </a:endParaRPr>
          </a:p>
        </p:txBody>
      </p:sp>
      <p:pic>
        <p:nvPicPr>
          <p:cNvPr id="34823"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pic>
        <p:nvPicPr>
          <p:cNvPr id="2052" name="Picture 4" descr="http://www.orbital.com/NewsInfo/MissionUpdates/Orb-1/images/Press_site_wide.jpg"/>
          <p:cNvPicPr>
            <a:picLocks noChangeAspect="1" noChangeArrowheads="1"/>
          </p:cNvPicPr>
          <p:nvPr/>
        </p:nvPicPr>
        <p:blipFill>
          <a:blip r:embed="rId5" cstate="print"/>
          <a:srcRect l="29545" t="3408"/>
          <a:stretch>
            <a:fillRect/>
          </a:stretch>
        </p:blipFill>
        <p:spPr bwMode="auto">
          <a:xfrm>
            <a:off x="90235" y="1066800"/>
            <a:ext cx="2667269" cy="2438400"/>
          </a:xfrm>
          <a:prstGeom prst="rect">
            <a:avLst/>
          </a:prstGeom>
          <a:ln>
            <a:noFill/>
          </a:ln>
          <a:effectLst>
            <a:softEdge rad="112500"/>
          </a:effectLst>
        </p:spPr>
      </p:pic>
      <p:pic>
        <p:nvPicPr>
          <p:cNvPr id="2054" name="Picture 6" descr="Orb 1 Cygnus"/>
          <p:cNvPicPr>
            <a:picLocks noChangeAspect="1" noChangeArrowheads="1"/>
          </p:cNvPicPr>
          <p:nvPr/>
        </p:nvPicPr>
        <p:blipFill>
          <a:blip r:embed="rId6" cstate="print"/>
          <a:srcRect l="22353" t="5406" r="9412" b="11712"/>
          <a:stretch>
            <a:fillRect/>
          </a:stretch>
        </p:blipFill>
        <p:spPr bwMode="auto">
          <a:xfrm>
            <a:off x="0" y="3657600"/>
            <a:ext cx="3124200" cy="247781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2819400"/>
            <a:ext cx="9010650" cy="36703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2392363"/>
          </a:xfrm>
        </p:spPr>
        <p:txBody>
          <a:bodyPr anchor="ctr"/>
          <a:lstStyle/>
          <a:p>
            <a:pPr eaLnBrk="1" hangingPunct="1"/>
            <a:r>
              <a:rPr lang="en-US" sz="4400" b="1" dirty="0" smtClean="0">
                <a:solidFill>
                  <a:srgbClr val="FFFF99"/>
                </a:solidFill>
                <a:latin typeface="Palatino Linotype" pitchFamily="18" charset="0"/>
              </a:rPr>
              <a:t>What Are Advanced Biofuels?</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14</a:t>
            </a:fld>
            <a:endParaRPr lang="en-US" sz="1200" smtClean="0">
              <a:solidFill>
                <a:schemeClr val="bg2"/>
              </a:solidFill>
              <a:latin typeface="Palatino Linotype" pitchFamily="18" charset="0"/>
            </a:endParaRPr>
          </a:p>
        </p:txBody>
      </p:sp>
      <p:sp>
        <p:nvSpPr>
          <p:cNvPr id="30725" name="Title 1"/>
          <p:cNvSpPr>
            <a:spLocks/>
          </p:cNvSpPr>
          <p:nvPr/>
        </p:nvSpPr>
        <p:spPr bwMode="auto">
          <a:xfrm>
            <a:off x="533400" y="3200400"/>
            <a:ext cx="8229600" cy="2392363"/>
          </a:xfrm>
          <a:prstGeom prst="rect">
            <a:avLst/>
          </a:prstGeom>
          <a:noFill/>
          <a:ln w="9525">
            <a:noFill/>
            <a:miter lim="800000"/>
            <a:headEnd/>
            <a:tailEnd/>
          </a:ln>
        </p:spPr>
        <p:txBody>
          <a:bodyPr anchor="ctr"/>
          <a:lstStyle/>
          <a:p>
            <a:pPr algn="ctr">
              <a:buClr>
                <a:schemeClr val="tx1"/>
              </a:buClr>
            </a:pPr>
            <a:r>
              <a:rPr lang="en-US" sz="4000" b="1" dirty="0" smtClean="0">
                <a:solidFill>
                  <a:srgbClr val="005828"/>
                </a:solidFill>
              </a:rPr>
              <a:t>How are they made?</a:t>
            </a:r>
          </a:p>
          <a:p>
            <a:pPr algn="ctr">
              <a:buClr>
                <a:schemeClr val="tx1"/>
              </a:buClr>
            </a:pPr>
            <a:r>
              <a:rPr lang="en-US" sz="4000" b="1" dirty="0" smtClean="0">
                <a:solidFill>
                  <a:srgbClr val="387921"/>
                </a:solidFill>
              </a:rPr>
              <a:t>Feedstock</a:t>
            </a:r>
          </a:p>
          <a:p>
            <a:pPr algn="ctr">
              <a:buClr>
                <a:schemeClr val="tx1"/>
              </a:buClr>
            </a:pPr>
            <a:r>
              <a:rPr lang="en-US" sz="4000" b="1" dirty="0" smtClean="0">
                <a:solidFill>
                  <a:srgbClr val="387921"/>
                </a:solidFill>
              </a:rPr>
              <a:t>Logistics</a:t>
            </a:r>
          </a:p>
          <a:p>
            <a:pPr algn="ctr">
              <a:buClr>
                <a:schemeClr val="tx1"/>
              </a:buClr>
            </a:pPr>
            <a:r>
              <a:rPr lang="en-US" sz="4000" b="1" dirty="0" smtClean="0">
                <a:solidFill>
                  <a:srgbClr val="387921"/>
                </a:solidFill>
              </a:rPr>
              <a:t>Technology</a:t>
            </a: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3352800"/>
            <a:ext cx="9010650" cy="31369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3276600"/>
          </a:xfrm>
        </p:spPr>
        <p:txBody>
          <a:bodyPr anchor="ctr"/>
          <a:lstStyle/>
          <a:p>
            <a:pPr algn="ctr" eaLnBrk="1" hangingPunct="1"/>
            <a:r>
              <a:rPr lang="en-US" sz="8000" b="1" dirty="0" smtClean="0">
                <a:solidFill>
                  <a:srgbClr val="FFFF99"/>
                </a:solidFill>
                <a:latin typeface="Palatino Linotype" pitchFamily="18" charset="0"/>
              </a:rPr>
              <a:t>Agriculture:  </a:t>
            </a:r>
            <a:r>
              <a:rPr lang="en-US" sz="4400" b="1" dirty="0" smtClean="0">
                <a:solidFill>
                  <a:srgbClr val="FFFF99"/>
                </a:solidFill>
                <a:latin typeface="Palatino Linotype" pitchFamily="18" charset="0"/>
              </a:rPr>
              <a:t/>
            </a:r>
            <a:br>
              <a:rPr lang="en-US" sz="4400" b="1" dirty="0" smtClean="0">
                <a:solidFill>
                  <a:srgbClr val="FFFF99"/>
                </a:solidFill>
                <a:latin typeface="Palatino Linotype" pitchFamily="18" charset="0"/>
              </a:rPr>
            </a:br>
            <a:r>
              <a:rPr lang="en-US" sz="4400" b="1" dirty="0" smtClean="0">
                <a:solidFill>
                  <a:srgbClr val="FFFF99"/>
                </a:solidFill>
                <a:latin typeface="Palatino Linotype" pitchFamily="18" charset="0"/>
              </a:rPr>
              <a:t>The Foundation</a:t>
            </a:r>
            <a:br>
              <a:rPr lang="en-US" sz="4400" b="1" dirty="0" smtClean="0">
                <a:solidFill>
                  <a:srgbClr val="FFFF99"/>
                </a:solidFill>
                <a:latin typeface="Palatino Linotype" pitchFamily="18" charset="0"/>
              </a:rPr>
            </a:br>
            <a:r>
              <a:rPr lang="en-US" sz="4400" b="1" dirty="0" smtClean="0">
                <a:solidFill>
                  <a:srgbClr val="FFFF99"/>
                </a:solidFill>
                <a:latin typeface="Palatino Linotype" pitchFamily="18" charset="0"/>
              </a:rPr>
              <a:t>of the </a:t>
            </a:r>
            <a:r>
              <a:rPr lang="en-US" sz="4400" b="1" dirty="0" err="1" smtClean="0">
                <a:solidFill>
                  <a:srgbClr val="FFFF99"/>
                </a:solidFill>
                <a:latin typeface="Palatino Linotype" pitchFamily="18" charset="0"/>
              </a:rPr>
              <a:t>Bioeconomy</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15</a:t>
            </a:fld>
            <a:endParaRPr lang="en-US" sz="1200" smtClean="0">
              <a:solidFill>
                <a:schemeClr val="bg2"/>
              </a:solidFill>
              <a:latin typeface="Palatino Linotype" pitchFamily="18" charset="0"/>
            </a:endParaRPr>
          </a:p>
        </p:txBody>
      </p:sp>
      <p:sp>
        <p:nvSpPr>
          <p:cNvPr id="30725" name="Title 1"/>
          <p:cNvSpPr>
            <a:spLocks/>
          </p:cNvSpPr>
          <p:nvPr/>
        </p:nvSpPr>
        <p:spPr bwMode="auto">
          <a:xfrm>
            <a:off x="533400" y="3200400"/>
            <a:ext cx="8229600" cy="2392363"/>
          </a:xfrm>
          <a:prstGeom prst="rect">
            <a:avLst/>
          </a:prstGeom>
          <a:noFill/>
          <a:ln w="9525">
            <a:noFill/>
            <a:miter lim="800000"/>
            <a:headEnd/>
            <a:tailEnd/>
          </a:ln>
        </p:spPr>
        <p:txBody>
          <a:bodyPr anchor="ctr"/>
          <a:lstStyle/>
          <a:p>
            <a:pPr algn="ctr">
              <a:buClr>
                <a:schemeClr val="tx1"/>
              </a:buClr>
            </a:pPr>
            <a:r>
              <a:rPr lang="en-US" sz="4000" b="1" dirty="0" err="1" smtClean="0">
                <a:solidFill>
                  <a:srgbClr val="387921"/>
                </a:solidFill>
              </a:rPr>
              <a:t>Feedstocks</a:t>
            </a:r>
            <a:endParaRPr lang="en-US" sz="4000" b="1" dirty="0" smtClean="0">
              <a:solidFill>
                <a:srgbClr val="387921"/>
              </a:solidFill>
            </a:endParaRPr>
          </a:p>
          <a:p>
            <a:pPr algn="ctr">
              <a:buClr>
                <a:schemeClr val="tx1"/>
              </a:buClr>
            </a:pPr>
            <a:r>
              <a:rPr lang="en-US" sz="4000" b="1" dirty="0" smtClean="0">
                <a:solidFill>
                  <a:srgbClr val="387921"/>
                </a:solidFill>
              </a:rPr>
              <a:t>Logistics</a:t>
            </a:r>
          </a:p>
          <a:p>
            <a:pPr algn="ctr">
              <a:buClr>
                <a:schemeClr val="tx1"/>
              </a:buClr>
            </a:pPr>
            <a:r>
              <a:rPr lang="en-US" sz="4000" b="1" dirty="0" smtClean="0">
                <a:solidFill>
                  <a:srgbClr val="387921"/>
                </a:solidFill>
              </a:rPr>
              <a:t>Technology</a:t>
            </a: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stretch>
            <a:fillRect/>
          </a:stretch>
        </p:blipFill>
        <p:spPr bwMode="auto">
          <a:xfrm>
            <a:off x="4343400" y="304800"/>
            <a:ext cx="4121387" cy="2860242"/>
          </a:xfrm>
          <a:prstGeom prst="rect">
            <a:avLst/>
          </a:prstGeom>
          <a:noFill/>
          <a:ln w="9525">
            <a:noFill/>
            <a:miter lim="800000"/>
            <a:headEnd/>
            <a:tailEnd/>
          </a:ln>
          <a:effectLst>
            <a:softEdge rad="112500"/>
          </a:effectLst>
        </p:spPr>
      </p:pic>
      <p:pic>
        <p:nvPicPr>
          <p:cNvPr id="140296" name="Picture 10" descr="algae.jpg"/>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5257800" y="3276600"/>
            <a:ext cx="2057400" cy="1371600"/>
          </a:xfrm>
          <a:prstGeom prst="rect">
            <a:avLst/>
          </a:prstGeom>
          <a:ln>
            <a:noFill/>
          </a:ln>
          <a:effectLst>
            <a:softEdge rad="112500"/>
          </a:effectLst>
        </p:spPr>
      </p:pic>
      <p:pic>
        <p:nvPicPr>
          <p:cNvPr id="140289" name="Picture 11" descr="FarmBackgroundHills.jpg"/>
          <p:cNvPicPr>
            <a:picLocks noChangeAspect="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6858000" y="5486400"/>
            <a:ext cx="2286000" cy="1112837"/>
          </a:xfrm>
          <a:prstGeom prst="rect">
            <a:avLst/>
          </a:prstGeom>
          <a:ln>
            <a:noFill/>
          </a:ln>
          <a:effectLst>
            <a:softEdge rad="112500"/>
          </a:effectLst>
        </p:spPr>
      </p:pic>
      <p:pic>
        <p:nvPicPr>
          <p:cNvPr id="140290" name="Picture 8" descr="AppTrailTreesYoung2.JPG"/>
          <p:cNvPicPr>
            <a:picLocks noChangeAspect="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7162800" y="3657600"/>
            <a:ext cx="1981200" cy="1651000"/>
          </a:xfrm>
          <a:prstGeom prst="rect">
            <a:avLst/>
          </a:prstGeom>
          <a:ln>
            <a:noFill/>
          </a:ln>
          <a:effectLst>
            <a:softEdge rad="112500"/>
          </a:effectLst>
        </p:spPr>
      </p:pic>
      <p:sp>
        <p:nvSpPr>
          <p:cNvPr id="140291" name="Title 1"/>
          <p:cNvSpPr>
            <a:spLocks noGrp="1"/>
          </p:cNvSpPr>
          <p:nvPr>
            <p:ph type="title" idx="4294967295"/>
          </p:nvPr>
        </p:nvSpPr>
        <p:spPr>
          <a:xfrm>
            <a:off x="1905000" y="304800"/>
            <a:ext cx="6316663" cy="1143000"/>
          </a:xfrm>
        </p:spPr>
        <p:txBody>
          <a:bodyPr anchor="ctr"/>
          <a:lstStyle/>
          <a:p>
            <a:pPr eaLnBrk="1" hangingPunct="1"/>
            <a:r>
              <a:rPr lang="en-US" sz="4800" b="1" dirty="0" err="1" smtClean="0">
                <a:solidFill>
                  <a:srgbClr val="FFFF99"/>
                </a:solidFill>
                <a:latin typeface="Palatino Linotype" pitchFamily="18" charset="0"/>
              </a:rPr>
              <a:t>Feedstocks</a:t>
            </a:r>
            <a:r>
              <a:rPr lang="en-US" sz="4800" b="1" dirty="0" smtClean="0">
                <a:solidFill>
                  <a:srgbClr val="FFFF99"/>
                </a:solidFill>
                <a:latin typeface="Palatino Linotype" pitchFamily="18" charset="0"/>
              </a:rPr>
              <a:t>:  </a:t>
            </a:r>
            <a:r>
              <a:rPr lang="en-US" b="1" dirty="0" smtClean="0">
                <a:solidFill>
                  <a:srgbClr val="FFFF99"/>
                </a:solidFill>
                <a:latin typeface="Palatino Linotype" pitchFamily="18" charset="0"/>
              </a:rPr>
              <a:t/>
            </a:r>
            <a:br>
              <a:rPr lang="en-US" b="1" dirty="0" smtClean="0">
                <a:solidFill>
                  <a:srgbClr val="FFFF99"/>
                </a:solidFill>
                <a:latin typeface="Palatino Linotype" pitchFamily="18" charset="0"/>
              </a:rPr>
            </a:br>
            <a:endParaRPr lang="en-US" b="1" dirty="0" smtClean="0">
              <a:solidFill>
                <a:srgbClr val="FFFF99"/>
              </a:solidFill>
              <a:latin typeface="Palatino Linotype" pitchFamily="18" charset="0"/>
            </a:endParaRPr>
          </a:p>
        </p:txBody>
      </p:sp>
      <p:sp>
        <p:nvSpPr>
          <p:cNvPr id="140292" name="Content Placeholder 2"/>
          <p:cNvSpPr>
            <a:spLocks noGrp="1"/>
          </p:cNvSpPr>
          <p:nvPr>
            <p:ph idx="4294967295"/>
          </p:nvPr>
        </p:nvSpPr>
        <p:spPr>
          <a:xfrm>
            <a:off x="304800" y="1219200"/>
            <a:ext cx="6248400" cy="5029200"/>
          </a:xfrm>
        </p:spPr>
        <p:txBody>
          <a:bodyPr/>
          <a:lstStyle/>
          <a:p>
            <a:pPr eaLnBrk="1" hangingPunct="1">
              <a:lnSpc>
                <a:spcPts val="2400"/>
              </a:lnSpc>
              <a:spcBef>
                <a:spcPts val="1800"/>
              </a:spcBef>
            </a:pPr>
            <a:r>
              <a:rPr lang="en-US" sz="3200" dirty="0" smtClean="0">
                <a:latin typeface="Palatino Linotype" pitchFamily="18" charset="0"/>
              </a:rPr>
              <a:t>Sugars, Starches</a:t>
            </a:r>
          </a:p>
          <a:p>
            <a:pPr eaLnBrk="1" hangingPunct="1">
              <a:lnSpc>
                <a:spcPts val="2400"/>
              </a:lnSpc>
              <a:spcBef>
                <a:spcPts val="1800"/>
              </a:spcBef>
            </a:pPr>
            <a:r>
              <a:rPr lang="en-US" sz="3200" dirty="0" smtClean="0">
                <a:latin typeface="Palatino Linotype" pitchFamily="18" charset="0"/>
              </a:rPr>
              <a:t>Oil seed crops</a:t>
            </a:r>
          </a:p>
          <a:p>
            <a:pPr eaLnBrk="1" hangingPunct="1">
              <a:lnSpc>
                <a:spcPts val="2400"/>
              </a:lnSpc>
              <a:spcBef>
                <a:spcPts val="1800"/>
              </a:spcBef>
            </a:pPr>
            <a:r>
              <a:rPr lang="en-US" sz="3200" dirty="0" smtClean="0">
                <a:latin typeface="Palatino Linotype" pitchFamily="18" charset="0"/>
              </a:rPr>
              <a:t>Grasses</a:t>
            </a:r>
          </a:p>
          <a:p>
            <a:pPr eaLnBrk="1" hangingPunct="1">
              <a:lnSpc>
                <a:spcPts val="2400"/>
              </a:lnSpc>
              <a:spcBef>
                <a:spcPts val="1800"/>
              </a:spcBef>
            </a:pPr>
            <a:r>
              <a:rPr lang="en-US" sz="3200" dirty="0" smtClean="0">
                <a:latin typeface="Palatino Linotype" pitchFamily="18" charset="0"/>
              </a:rPr>
              <a:t>Trees and Forest Waste</a:t>
            </a:r>
          </a:p>
          <a:p>
            <a:pPr eaLnBrk="1" hangingPunct="1">
              <a:lnSpc>
                <a:spcPts val="2400"/>
              </a:lnSpc>
              <a:spcBef>
                <a:spcPts val="1800"/>
              </a:spcBef>
            </a:pPr>
            <a:r>
              <a:rPr lang="en-US" sz="3200" dirty="0" smtClean="0">
                <a:latin typeface="Palatino Linotype" pitchFamily="18" charset="0"/>
              </a:rPr>
              <a:t>Agricultural Residues</a:t>
            </a:r>
          </a:p>
          <a:p>
            <a:pPr eaLnBrk="1" hangingPunct="1">
              <a:lnSpc>
                <a:spcPts val="2400"/>
              </a:lnSpc>
              <a:spcBef>
                <a:spcPts val="1800"/>
              </a:spcBef>
            </a:pPr>
            <a:r>
              <a:rPr lang="en-US" sz="3200" dirty="0" smtClean="0">
                <a:latin typeface="Palatino Linotype" pitchFamily="18" charset="0"/>
              </a:rPr>
              <a:t>Algae</a:t>
            </a:r>
          </a:p>
          <a:p>
            <a:pPr>
              <a:lnSpc>
                <a:spcPts val="2400"/>
              </a:lnSpc>
              <a:spcBef>
                <a:spcPts val="1800"/>
              </a:spcBef>
            </a:pPr>
            <a:r>
              <a:rPr lang="en-US" sz="3200" dirty="0" smtClean="0">
                <a:latin typeface="Palatino Linotype" pitchFamily="18" charset="0"/>
              </a:rPr>
              <a:t>Food/Animal Processing Residues</a:t>
            </a:r>
          </a:p>
          <a:p>
            <a:pPr>
              <a:lnSpc>
                <a:spcPts val="2400"/>
              </a:lnSpc>
              <a:spcBef>
                <a:spcPts val="1800"/>
              </a:spcBef>
            </a:pPr>
            <a:r>
              <a:rPr lang="en-US" sz="3200" dirty="0" smtClean="0">
                <a:latin typeface="Palatino Linotype" pitchFamily="18" charset="0"/>
              </a:rPr>
              <a:t>Energy Crops</a:t>
            </a:r>
          </a:p>
          <a:p>
            <a:pPr>
              <a:lnSpc>
                <a:spcPts val="2400"/>
              </a:lnSpc>
              <a:spcBef>
                <a:spcPts val="1800"/>
              </a:spcBef>
            </a:pPr>
            <a:r>
              <a:rPr lang="en-US" sz="3200" dirty="0" smtClean="0">
                <a:latin typeface="Palatino Linotype" pitchFamily="18" charset="0"/>
              </a:rPr>
              <a:t>Thin Air</a:t>
            </a:r>
          </a:p>
          <a:p>
            <a:pPr eaLnBrk="1" hangingPunct="1">
              <a:lnSpc>
                <a:spcPts val="2400"/>
              </a:lnSpc>
              <a:spcBef>
                <a:spcPts val="1800"/>
              </a:spcBef>
            </a:pPr>
            <a:endParaRPr lang="en-US" dirty="0" smtClean="0">
              <a:latin typeface="Palatino Linotype" pitchFamily="18" charset="0"/>
            </a:endParaRPr>
          </a:p>
        </p:txBody>
      </p:sp>
      <p:pic>
        <p:nvPicPr>
          <p:cNvPr id="140293" name="Picture 3" descr="grassbigBluestem2.jpg"/>
          <p:cNvPicPr>
            <a:picLocks noChangeAspect="1"/>
          </p:cNvPicPr>
          <p:nvPr/>
        </p:nvPicPr>
        <p:blipFill>
          <a:blip r:embed="rId7" cstate="print"/>
          <a:srcRect/>
          <a:stretch>
            <a:fillRect/>
          </a:stretch>
        </p:blipFill>
        <p:spPr bwMode="auto">
          <a:xfrm>
            <a:off x="4572000" y="5562600"/>
            <a:ext cx="1849438" cy="1295400"/>
          </a:xfrm>
          <a:prstGeom prst="rect">
            <a:avLst/>
          </a:prstGeom>
          <a:ln>
            <a:noFill/>
          </a:ln>
          <a:effectLst>
            <a:softEdge rad="112500"/>
          </a:effectLst>
        </p:spPr>
      </p:pic>
      <p:pic>
        <p:nvPicPr>
          <p:cNvPr id="140294" name="Picture 4" descr="GrassAntitam.jpg"/>
          <p:cNvPicPr>
            <a:picLocks noChangeAspect="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6477000" y="1447800"/>
            <a:ext cx="2437572" cy="2057400"/>
          </a:xfrm>
          <a:prstGeom prst="rect">
            <a:avLst/>
          </a:prstGeom>
          <a:ln>
            <a:noFill/>
          </a:ln>
          <a:effectLst>
            <a:softEdge rad="112500"/>
          </a:effectLst>
        </p:spPr>
      </p:pic>
      <p:pic>
        <p:nvPicPr>
          <p:cNvPr id="140295" name="Picture 7" descr="24775.jpg"/>
          <p:cNvPicPr>
            <a:picLocks noChangeAspect="1"/>
          </p:cNvPicPr>
          <p:nvPr/>
        </p:nvPicPr>
        <p:blipFill>
          <a:blip r:embed="rId9" cstate="screen">
            <a:extLst>
              <a:ext uri="{28A0092B-C50C-407E-A947-70E740481C1C}">
                <a14:useLocalDpi xmlns="" xmlns:a14="http://schemas.microsoft.com/office/drawing/2010/main"/>
              </a:ext>
            </a:extLst>
          </a:blip>
          <a:srcRect/>
          <a:stretch>
            <a:fillRect/>
          </a:stretch>
        </p:blipFill>
        <p:spPr bwMode="auto">
          <a:xfrm>
            <a:off x="6019800" y="4572000"/>
            <a:ext cx="1295400" cy="1828800"/>
          </a:xfrm>
          <a:prstGeom prst="rect">
            <a:avLst/>
          </a:prstGeom>
          <a:ln>
            <a:noFill/>
          </a:ln>
          <a:effectLst>
            <a:softEdge rad="112500"/>
          </a:effectLst>
        </p:spPr>
      </p:pic>
      <p:pic>
        <p:nvPicPr>
          <p:cNvPr id="140297" name="Picture 11"/>
          <p:cNvPicPr>
            <a:picLocks noChangeAspect="1" noChangeArrowheads="1"/>
          </p:cNvPicPr>
          <p:nvPr/>
        </p:nvPicPr>
        <p:blipFill>
          <a:blip r:embed="rId10" cstate="screen">
            <a:extLst>
              <a:ext uri="{28A0092B-C50C-407E-A947-70E740481C1C}">
                <a14:useLocalDpi xmlns="" xmlns:a14="http://schemas.microsoft.com/office/drawing/2010/main"/>
              </a:ext>
            </a:extLst>
          </a:blip>
          <a:srcRect/>
          <a:stretch>
            <a:fillRect/>
          </a:stretch>
        </p:blipFill>
        <p:spPr bwMode="auto">
          <a:xfrm>
            <a:off x="152400" y="6096000"/>
            <a:ext cx="1143000" cy="612775"/>
          </a:xfrm>
          <a:prstGeom prst="rect">
            <a:avLst/>
          </a:prstGeom>
          <a:noFill/>
          <a:ln w="9525">
            <a:noFill/>
            <a:miter lim="800000"/>
            <a:headEnd/>
            <a:tailEnd/>
          </a:ln>
        </p:spPr>
      </p:pic>
      <p:sp>
        <p:nvSpPr>
          <p:cNvPr id="140298" name="Rectangle 13"/>
          <p:cNvSpPr>
            <a:spLocks noChangeArrowheads="1"/>
          </p:cNvSpPr>
          <p:nvPr/>
        </p:nvSpPr>
        <p:spPr bwMode="auto">
          <a:xfrm>
            <a:off x="4648200" y="6583363"/>
            <a:ext cx="2859088" cy="274637"/>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140299" name="Picture 6" descr="RenvilleBeetSugarPilesbackhoe in air.JPG"/>
          <p:cNvPicPr>
            <a:picLocks noChangeAspect="1"/>
          </p:cNvPicPr>
          <p:nvPr/>
        </p:nvPicPr>
        <p:blipFill>
          <a:blip r:embed="rId11" cstate="screen">
            <a:extLst>
              <a:ext uri="{28A0092B-C50C-407E-A947-70E740481C1C}">
                <a14:useLocalDpi xmlns="" xmlns:a14="http://schemas.microsoft.com/office/drawing/2010/main"/>
              </a:ext>
            </a:extLst>
          </a:blip>
          <a:srcRect/>
          <a:stretch>
            <a:fillRect/>
          </a:stretch>
        </p:blipFill>
        <p:spPr bwMode="auto">
          <a:xfrm>
            <a:off x="4495800" y="4419600"/>
            <a:ext cx="1628775" cy="1371600"/>
          </a:xfrm>
          <a:prstGeom prst="rect">
            <a:avLst/>
          </a:prstGeom>
          <a:ln>
            <a:noFill/>
          </a:ln>
          <a:effectLst>
            <a:softEdge rad="112500"/>
          </a:effectLst>
        </p:spPr>
      </p:pic>
      <p:sp>
        <p:nvSpPr>
          <p:cNvPr id="140300"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AD52AAEA-65B4-4B61-88E4-F02D5E918DAF}" type="slidenum">
              <a:rPr lang="en-US" sz="1200">
                <a:solidFill>
                  <a:schemeClr val="bg2"/>
                </a:solidFill>
              </a:rPr>
              <a:pPr algn="r"/>
              <a:t>16</a:t>
            </a:fld>
            <a:endParaRPr lang="en-US" sz="1200">
              <a:solidFill>
                <a:schemeClr val="bg2"/>
              </a:solidFill>
            </a:endParaRPr>
          </a:p>
        </p:txBody>
      </p:sp>
      <p:sp>
        <p:nvSpPr>
          <p:cNvPr id="15" name="Slide Number Placeholder 14"/>
          <p:cNvSpPr>
            <a:spLocks noGrp="1"/>
          </p:cNvSpPr>
          <p:nvPr>
            <p:ph type="sldNum" sz="quarter" idx="12"/>
          </p:nvPr>
        </p:nvSpPr>
        <p:spPr/>
        <p:txBody>
          <a:bodyPr/>
          <a:lstStyle/>
          <a:p>
            <a:pPr>
              <a:defRPr/>
            </a:pPr>
            <a:fld id="{AE333358-2C38-47A1-B1B9-36DA36FD27CF}" type="slidenum">
              <a:rPr lang="en-US" smtClean="0"/>
              <a:pPr>
                <a:defRPr/>
              </a:pPr>
              <a:t>16</a:t>
            </a:fld>
            <a:endParaRPr lang="en-US"/>
          </a:p>
        </p:txBody>
      </p:sp>
      <p:sp>
        <p:nvSpPr>
          <p:cNvPr id="16" name="Footer Placeholder 15"/>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990600" y="228600"/>
            <a:ext cx="6316663" cy="1143000"/>
          </a:xfrm>
        </p:spPr>
        <p:txBody>
          <a:bodyPr/>
          <a:lstStyle/>
          <a:p>
            <a:pPr algn="ctr"/>
            <a:r>
              <a:rPr lang="en-US" b="1" smtClean="0">
                <a:solidFill>
                  <a:srgbClr val="FFFF99"/>
                </a:solidFill>
                <a:latin typeface="Palatino Linotype" pitchFamily="18" charset="0"/>
              </a:rPr>
              <a:t>Examples of Potential Feedstocks or Energy Crops</a:t>
            </a:r>
          </a:p>
        </p:txBody>
      </p:sp>
      <p:sp>
        <p:nvSpPr>
          <p:cNvPr id="115714" name="Rectangle 3"/>
          <p:cNvSpPr>
            <a:spLocks noGrp="1" noChangeArrowheads="1"/>
          </p:cNvSpPr>
          <p:nvPr>
            <p:ph type="body" sz="half" idx="1"/>
          </p:nvPr>
        </p:nvSpPr>
        <p:spPr>
          <a:xfrm>
            <a:off x="533400" y="1447800"/>
            <a:ext cx="3086100" cy="4525963"/>
          </a:xfrm>
        </p:spPr>
        <p:txBody>
          <a:bodyPr/>
          <a:lstStyle/>
          <a:p>
            <a:r>
              <a:rPr lang="en-US" sz="2400" smtClean="0">
                <a:latin typeface="Palatino Linotype" pitchFamily="18" charset="0"/>
              </a:rPr>
              <a:t>Algae		</a:t>
            </a:r>
          </a:p>
          <a:p>
            <a:r>
              <a:rPr lang="en-US" sz="2400" smtClean="0">
                <a:latin typeface="Palatino Linotype" pitchFamily="18" charset="0"/>
              </a:rPr>
              <a:t>Corn stover</a:t>
            </a:r>
          </a:p>
          <a:p>
            <a:r>
              <a:rPr lang="en-US" sz="2400" smtClean="0">
                <a:latin typeface="Palatino Linotype" pitchFamily="18" charset="0"/>
              </a:rPr>
              <a:t>Corn cobs</a:t>
            </a:r>
          </a:p>
          <a:p>
            <a:r>
              <a:rPr lang="en-US" sz="2400" smtClean="0">
                <a:latin typeface="Palatino Linotype" pitchFamily="18" charset="0"/>
              </a:rPr>
              <a:t>Energy cane</a:t>
            </a:r>
          </a:p>
          <a:p>
            <a:r>
              <a:rPr lang="en-US" sz="2400" smtClean="0">
                <a:latin typeface="Palatino Linotype" pitchFamily="18" charset="0"/>
              </a:rPr>
              <a:t>Sorghum</a:t>
            </a:r>
          </a:p>
          <a:p>
            <a:r>
              <a:rPr lang="en-US" sz="2400" smtClean="0">
                <a:latin typeface="Palatino Linotype" pitchFamily="18" charset="0"/>
              </a:rPr>
              <a:t>Forestry waste</a:t>
            </a:r>
          </a:p>
          <a:p>
            <a:r>
              <a:rPr lang="en-US" sz="2400" smtClean="0">
                <a:latin typeface="Palatino Linotype" pitchFamily="18" charset="0"/>
              </a:rPr>
              <a:t>Municipal waste</a:t>
            </a:r>
          </a:p>
          <a:p>
            <a:r>
              <a:rPr lang="en-US" sz="2400" smtClean="0">
                <a:latin typeface="Palatino Linotype" pitchFamily="18" charset="0"/>
              </a:rPr>
              <a:t>Sawdust</a:t>
            </a:r>
          </a:p>
          <a:p>
            <a:r>
              <a:rPr lang="en-US" sz="2400" smtClean="0">
                <a:latin typeface="Palatino Linotype" pitchFamily="18" charset="0"/>
              </a:rPr>
              <a:t>Chicken manure</a:t>
            </a:r>
          </a:p>
          <a:p>
            <a:r>
              <a:rPr lang="en-US" sz="2400" smtClean="0">
                <a:latin typeface="Palatino Linotype" pitchFamily="18" charset="0"/>
              </a:rPr>
              <a:t>Agricultural residues</a:t>
            </a:r>
          </a:p>
        </p:txBody>
      </p:sp>
      <p:pic>
        <p:nvPicPr>
          <p:cNvPr id="115715" name="Picture 5" descr="SwitchGrassMeadow"/>
          <p:cNvPicPr>
            <a:picLocks noChangeAspect="1" noChangeArrowheads="1"/>
          </p:cNvPicPr>
          <p:nvPr/>
        </p:nvPicPr>
        <p:blipFill>
          <a:blip r:embed="rId3" cstate="print"/>
          <a:srcRect/>
          <a:stretch>
            <a:fillRect/>
          </a:stretch>
        </p:blipFill>
        <p:spPr bwMode="auto">
          <a:xfrm>
            <a:off x="6858000" y="5029200"/>
            <a:ext cx="2133600" cy="1676400"/>
          </a:xfrm>
          <a:prstGeom prst="rect">
            <a:avLst/>
          </a:prstGeom>
          <a:ln>
            <a:noFill/>
          </a:ln>
          <a:effectLst>
            <a:softEdge rad="112500"/>
          </a:effectLst>
        </p:spPr>
      </p:pic>
      <p:sp>
        <p:nvSpPr>
          <p:cNvPr id="115716" name="Rectangle 7"/>
          <p:cNvSpPr>
            <a:spLocks noChangeArrowheads="1"/>
          </p:cNvSpPr>
          <p:nvPr/>
        </p:nvSpPr>
        <p:spPr bwMode="auto">
          <a:xfrm>
            <a:off x="2209800" y="6583363"/>
            <a:ext cx="2859088" cy="274637"/>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115717" name="Picture 4"/>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245225"/>
            <a:ext cx="1143000" cy="612775"/>
          </a:xfrm>
          <a:prstGeom prst="rect">
            <a:avLst/>
          </a:prstGeom>
          <a:noFill/>
          <a:ln w="9525">
            <a:noFill/>
            <a:miter lim="800000"/>
            <a:headEnd/>
            <a:tailEnd/>
          </a:ln>
        </p:spPr>
      </p:pic>
      <p:sp>
        <p:nvSpPr>
          <p:cNvPr id="115718" name="Rectangle 4"/>
          <p:cNvSpPr>
            <a:spLocks noGrp="1" noChangeArrowheads="1"/>
          </p:cNvSpPr>
          <p:nvPr>
            <p:ph type="body" sz="half" idx="2"/>
          </p:nvPr>
        </p:nvSpPr>
        <p:spPr>
          <a:xfrm>
            <a:off x="3429000" y="1447800"/>
            <a:ext cx="3087688" cy="4525963"/>
          </a:xfrm>
        </p:spPr>
        <p:txBody>
          <a:bodyPr/>
          <a:lstStyle/>
          <a:p>
            <a:r>
              <a:rPr lang="en-US" sz="2400" dirty="0" smtClean="0">
                <a:latin typeface="Palatino Linotype" pitchFamily="18" charset="0"/>
              </a:rPr>
              <a:t>Grasses such as</a:t>
            </a:r>
          </a:p>
          <a:p>
            <a:pPr lvl="1">
              <a:buFont typeface="Wingdings" pitchFamily="2" charset="2"/>
              <a:buChar char="§"/>
            </a:pPr>
            <a:r>
              <a:rPr lang="en-US" dirty="0" err="1" smtClean="0">
                <a:latin typeface="Palatino Linotype" pitchFamily="18" charset="0"/>
              </a:rPr>
              <a:t>Switchgrass</a:t>
            </a:r>
            <a:endParaRPr lang="en-US" dirty="0" smtClean="0">
              <a:latin typeface="Palatino Linotype" pitchFamily="18" charset="0"/>
            </a:endParaRPr>
          </a:p>
          <a:p>
            <a:pPr lvl="1">
              <a:buFont typeface="Wingdings" pitchFamily="2" charset="2"/>
              <a:buChar char="§"/>
            </a:pPr>
            <a:r>
              <a:rPr lang="en-US" dirty="0" err="1" smtClean="0">
                <a:latin typeface="Palatino Linotype" pitchFamily="18" charset="0"/>
              </a:rPr>
              <a:t>Miscanthus</a:t>
            </a:r>
            <a:endParaRPr lang="en-US" dirty="0" smtClean="0">
              <a:latin typeface="Palatino Linotype" pitchFamily="18" charset="0"/>
            </a:endParaRPr>
          </a:p>
          <a:p>
            <a:pPr>
              <a:buFont typeface="Palatino Linotype" pitchFamily="18" charset="0"/>
              <a:buChar char="•"/>
            </a:pPr>
            <a:r>
              <a:rPr lang="en-US" sz="2400" dirty="0" smtClean="0">
                <a:latin typeface="Palatino Linotype" pitchFamily="18" charset="0"/>
              </a:rPr>
              <a:t>Sugar beets</a:t>
            </a:r>
          </a:p>
          <a:p>
            <a:r>
              <a:rPr lang="en-US" sz="2400" dirty="0" smtClean="0">
                <a:latin typeface="Palatino Linotype" pitchFamily="18" charset="0"/>
              </a:rPr>
              <a:t>Coffee grounds</a:t>
            </a:r>
          </a:p>
          <a:p>
            <a:r>
              <a:rPr lang="en-US" sz="2400" dirty="0" err="1" smtClean="0">
                <a:latin typeface="Palatino Linotype" pitchFamily="18" charset="0"/>
              </a:rPr>
              <a:t>Jatropha</a:t>
            </a:r>
            <a:endParaRPr lang="en-US" sz="2400" dirty="0" smtClean="0">
              <a:latin typeface="Palatino Linotype" pitchFamily="18" charset="0"/>
            </a:endParaRPr>
          </a:p>
          <a:p>
            <a:r>
              <a:rPr lang="en-US" sz="2400" dirty="0" err="1" smtClean="0">
                <a:latin typeface="Palatino Linotype" pitchFamily="18" charset="0"/>
              </a:rPr>
              <a:t>Camelina</a:t>
            </a:r>
            <a:endParaRPr lang="en-US" sz="2400" dirty="0" smtClean="0">
              <a:latin typeface="Palatino Linotype" pitchFamily="18" charset="0"/>
            </a:endParaRPr>
          </a:p>
          <a:p>
            <a:r>
              <a:rPr lang="en-US" sz="2400" dirty="0" smtClean="0">
                <a:latin typeface="Palatino Linotype" pitchFamily="18" charset="0"/>
              </a:rPr>
              <a:t>Paper/pulp mill waste</a:t>
            </a:r>
          </a:p>
          <a:p>
            <a:r>
              <a:rPr lang="en-US" sz="2400" dirty="0" smtClean="0">
                <a:latin typeface="Palatino Linotype" pitchFamily="18" charset="0"/>
              </a:rPr>
              <a:t>Halophytes…</a:t>
            </a:r>
          </a:p>
        </p:txBody>
      </p:sp>
      <p:pic>
        <p:nvPicPr>
          <p:cNvPr id="115719" name="Picture 10" descr="WheatSedge"/>
          <p:cNvPicPr>
            <a:picLocks noChangeAspect="1" noChangeArrowheads="1"/>
          </p:cNvPicPr>
          <p:nvPr/>
        </p:nvPicPr>
        <p:blipFill>
          <a:blip r:embed="rId5" cstate="print"/>
          <a:srcRect/>
          <a:stretch>
            <a:fillRect/>
          </a:stretch>
        </p:blipFill>
        <p:spPr bwMode="auto">
          <a:xfrm>
            <a:off x="6858000" y="2438400"/>
            <a:ext cx="2082800" cy="2438400"/>
          </a:xfrm>
          <a:prstGeom prst="rect">
            <a:avLst/>
          </a:prstGeom>
          <a:ln>
            <a:noFill/>
          </a:ln>
          <a:effectLst>
            <a:softEdge rad="112500"/>
          </a:effectLst>
        </p:spPr>
      </p:pic>
      <p:pic>
        <p:nvPicPr>
          <p:cNvPr id="115720" name="Picture 22" descr="http://www.igb.fraunhofer.de/www/presse/bilder/download.bis2000/IGB_Alge2.jpg"/>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6781800" y="381000"/>
            <a:ext cx="2133600" cy="1843088"/>
          </a:xfrm>
          <a:prstGeom prst="rect">
            <a:avLst/>
          </a:prstGeom>
          <a:ln>
            <a:noFill/>
          </a:ln>
          <a:effectLst>
            <a:softEdge rad="112500"/>
          </a:effectLst>
        </p:spPr>
      </p:pic>
      <p:sp>
        <p:nvSpPr>
          <p:cNvPr id="115721" name="Slide Number Placeholder 6"/>
          <p:cNvSpPr txBox="1">
            <a:spLocks noGrp="1"/>
          </p:cNvSpPr>
          <p:nvPr/>
        </p:nvSpPr>
        <p:spPr bwMode="auto">
          <a:xfrm>
            <a:off x="5943600" y="6492875"/>
            <a:ext cx="914400" cy="365125"/>
          </a:xfrm>
          <a:prstGeom prst="rect">
            <a:avLst/>
          </a:prstGeom>
          <a:noFill/>
          <a:ln w="9525">
            <a:noFill/>
            <a:miter lim="800000"/>
            <a:headEnd/>
            <a:tailEnd/>
          </a:ln>
        </p:spPr>
        <p:txBody>
          <a:bodyPr anchor="ctr"/>
          <a:lstStyle/>
          <a:p>
            <a:pPr algn="r"/>
            <a:fld id="{ACE5DF72-0D0C-4A40-A823-C73F790A29F0}" type="slidenum">
              <a:rPr lang="en-US" sz="1200">
                <a:solidFill>
                  <a:schemeClr val="bg2"/>
                </a:solidFill>
              </a:rPr>
              <a:pPr algn="r"/>
              <a:t>17</a:t>
            </a:fld>
            <a:endParaRPr lang="en-US" sz="1200">
              <a:solidFill>
                <a:schemeClr val="bg2"/>
              </a:solidFill>
            </a:endParaRPr>
          </a:p>
        </p:txBody>
      </p:sp>
      <p:sp>
        <p:nvSpPr>
          <p:cNvPr id="11" name="Slide Number Placeholder 10"/>
          <p:cNvSpPr>
            <a:spLocks noGrp="1"/>
          </p:cNvSpPr>
          <p:nvPr>
            <p:ph type="sldNum" sz="quarter" idx="12"/>
          </p:nvPr>
        </p:nvSpPr>
        <p:spPr/>
        <p:txBody>
          <a:bodyPr/>
          <a:lstStyle/>
          <a:p>
            <a:pPr>
              <a:defRPr/>
            </a:pPr>
            <a:fld id="{A93AE8C2-1C01-440B-8F1A-DB0657CA364B}" type="slidenum">
              <a:rPr lang="en-US" smtClean="0"/>
              <a:pPr>
                <a:defRPr/>
              </a:pPr>
              <a:t>17</a:t>
            </a:fld>
            <a:endParaRPr lang="en-US"/>
          </a:p>
        </p:txBody>
      </p:sp>
      <p:sp>
        <p:nvSpPr>
          <p:cNvPr id="12" name="Footer Placeholder 11"/>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 0915 Antietam 150th 184.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2438400" y="1447800"/>
            <a:ext cx="3657600" cy="4775200"/>
          </a:xfrm>
          <a:prstGeom prst="rect">
            <a:avLst/>
          </a:prstGeom>
          <a:ln>
            <a:noFill/>
          </a:ln>
          <a:effectLst>
            <a:softEdge rad="112500"/>
          </a:effectLst>
        </p:spPr>
      </p:pic>
      <p:sp>
        <p:nvSpPr>
          <p:cNvPr id="221185" name="Rectangle 2"/>
          <p:cNvSpPr>
            <a:spLocks noGrp="1" noChangeArrowheads="1"/>
          </p:cNvSpPr>
          <p:nvPr>
            <p:ph type="title"/>
          </p:nvPr>
        </p:nvSpPr>
        <p:spPr>
          <a:xfrm>
            <a:off x="1447800" y="457200"/>
            <a:ext cx="6316663" cy="1143000"/>
          </a:xfrm>
        </p:spPr>
        <p:txBody>
          <a:bodyPr/>
          <a:lstStyle/>
          <a:p>
            <a:pPr algn="ctr" eaLnBrk="1" hangingPunct="1"/>
            <a:r>
              <a:rPr lang="en-US" b="1" dirty="0" smtClean="0">
                <a:solidFill>
                  <a:srgbClr val="FFFF99"/>
                </a:solidFill>
                <a:latin typeface="Palatino Linotype" pitchFamily="18" charset="0"/>
              </a:rPr>
              <a:t>Examples of potential crops/plants which can be used for production of  biofuels</a:t>
            </a:r>
          </a:p>
        </p:txBody>
      </p:sp>
      <p:sp>
        <p:nvSpPr>
          <p:cNvPr id="221187" name="Rectangle 5"/>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221188"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21189"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965A52B-FFFD-43E5-AD32-FB8808A927D9}" type="slidenum">
              <a:rPr lang="en-US" sz="1200">
                <a:solidFill>
                  <a:schemeClr val="bg2"/>
                </a:solidFill>
              </a:rPr>
              <a:pPr algn="r"/>
              <a:t>18</a:t>
            </a:fld>
            <a:endParaRPr lang="en-US" sz="1200">
              <a:solidFill>
                <a:schemeClr val="bg2"/>
              </a:solidFill>
            </a:endParaRPr>
          </a:p>
        </p:txBody>
      </p:sp>
      <p:sp>
        <p:nvSpPr>
          <p:cNvPr id="7" name="TextBox 6"/>
          <p:cNvSpPr txBox="1"/>
          <p:nvPr/>
        </p:nvSpPr>
        <p:spPr>
          <a:xfrm>
            <a:off x="6248400" y="5638800"/>
            <a:ext cx="2590800" cy="461665"/>
          </a:xfrm>
          <a:prstGeom prst="rect">
            <a:avLst/>
          </a:prstGeom>
          <a:noFill/>
        </p:spPr>
        <p:txBody>
          <a:bodyPr wrap="square" rtlCol="0">
            <a:spAutoFit/>
          </a:bodyPr>
          <a:lstStyle/>
          <a:p>
            <a:r>
              <a:rPr lang="en-US" dirty="0" smtClean="0">
                <a:solidFill>
                  <a:srgbClr val="FFFF99"/>
                </a:solidFill>
              </a:rPr>
              <a:t>Sweet Sorghum</a:t>
            </a:r>
            <a:endParaRPr lang="en-US" dirty="0">
              <a:solidFill>
                <a:srgbClr val="FFFF99"/>
              </a:solidFill>
            </a:endParaRPr>
          </a:p>
        </p:txBody>
      </p:sp>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18</a:t>
            </a:fld>
            <a:endParaRPr lang="en-US"/>
          </a:p>
        </p:txBody>
      </p:sp>
      <p:sp>
        <p:nvSpPr>
          <p:cNvPr id="10" name="Footer Placeholder 9"/>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p:nvPr>
        </p:nvSpPr>
        <p:spPr>
          <a:xfrm>
            <a:off x="1447800" y="457200"/>
            <a:ext cx="6316663" cy="1143000"/>
          </a:xfrm>
        </p:spPr>
        <p:txBody>
          <a:bodyPr/>
          <a:lstStyle/>
          <a:p>
            <a:pPr algn="ctr" eaLnBrk="1" hangingPunct="1"/>
            <a:r>
              <a:rPr lang="en-US" b="1" smtClean="0">
                <a:solidFill>
                  <a:srgbClr val="FFFF99"/>
                </a:solidFill>
                <a:latin typeface="Palatino Linotype" pitchFamily="18" charset="0"/>
              </a:rPr>
              <a:t>Examples of potential crops/plants which can be used for production of  biofuels</a:t>
            </a:r>
          </a:p>
        </p:txBody>
      </p:sp>
      <p:sp>
        <p:nvSpPr>
          <p:cNvPr id="221187" name="Rectangle 5"/>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221188"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21189"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965A52B-FFFD-43E5-AD32-FB8808A927D9}" type="slidenum">
              <a:rPr lang="en-US" sz="1200">
                <a:solidFill>
                  <a:schemeClr val="bg2"/>
                </a:solidFill>
              </a:rPr>
              <a:pPr algn="r"/>
              <a:t>19</a:t>
            </a:fld>
            <a:endParaRPr lang="en-US" sz="1200">
              <a:solidFill>
                <a:schemeClr val="bg2"/>
              </a:solidFill>
            </a:endParaRPr>
          </a:p>
        </p:txBody>
      </p:sp>
      <p:pic>
        <p:nvPicPr>
          <p:cNvPr id="8" name="Content Placeholder 7" descr="Ritambhara in sunflower field.JPG"/>
          <p:cNvPicPr>
            <a:picLocks noGrp="1" noChangeAspect="1"/>
          </p:cNvPicPr>
          <p:nvPr>
            <p:ph idx="1"/>
          </p:nvPr>
        </p:nvPicPr>
        <p:blipFill>
          <a:blip r:embed="rId4" cstate="screen">
            <a:extLst>
              <a:ext uri="{28A0092B-C50C-407E-A947-70E740481C1C}">
                <a14:useLocalDpi xmlns="" xmlns:a14="http://schemas.microsoft.com/office/drawing/2010/main"/>
              </a:ext>
            </a:extLst>
          </a:blip>
          <a:stretch>
            <a:fillRect/>
          </a:stretch>
        </p:blipFill>
        <p:spPr>
          <a:xfrm>
            <a:off x="2895600" y="1676400"/>
            <a:ext cx="3394472" cy="4525963"/>
          </a:xfrm>
          <a:prstGeom prst="rect">
            <a:avLst/>
          </a:prstGeom>
          <a:ln>
            <a:noFill/>
          </a:ln>
          <a:effectLst>
            <a:softEdge rad="112500"/>
          </a:effectLst>
        </p:spPr>
      </p:pic>
      <p:sp>
        <p:nvSpPr>
          <p:cNvPr id="7" name="TextBox 6"/>
          <p:cNvSpPr txBox="1"/>
          <p:nvPr/>
        </p:nvSpPr>
        <p:spPr>
          <a:xfrm>
            <a:off x="6324600" y="5257800"/>
            <a:ext cx="2286000" cy="1200329"/>
          </a:xfrm>
          <a:prstGeom prst="rect">
            <a:avLst/>
          </a:prstGeom>
          <a:noFill/>
        </p:spPr>
        <p:txBody>
          <a:bodyPr wrap="square" rtlCol="0">
            <a:spAutoFit/>
          </a:bodyPr>
          <a:lstStyle/>
          <a:p>
            <a:r>
              <a:rPr lang="en-US" dirty="0" smtClean="0"/>
              <a:t>Sunflower or Jerusalem Artichoke</a:t>
            </a:r>
            <a:endParaRPr lang="en-US" dirty="0"/>
          </a:p>
        </p:txBody>
      </p:sp>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19</a:t>
            </a:fld>
            <a:endParaRPr lang="en-US"/>
          </a:p>
        </p:txBody>
      </p:sp>
      <p:sp>
        <p:nvSpPr>
          <p:cNvPr id="10" name="Footer Placeholder 9"/>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546350"/>
          </a:xfrm>
        </p:spPr>
        <p:txBody>
          <a:bodyPr/>
          <a:lstStyle/>
          <a:p>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sz="2800" b="1" dirty="0" smtClean="0"/>
              <a:t>Advocates</a:t>
            </a:r>
            <a:r>
              <a:rPr lang="en-US" sz="2800" dirty="0" smtClean="0"/>
              <a:t> for the adoption of advanced biofuels as an </a:t>
            </a:r>
          </a:p>
          <a:p>
            <a:pPr>
              <a:buNone/>
            </a:pPr>
            <a:endParaRPr lang="en-US" sz="2800" dirty="0" smtClean="0"/>
          </a:p>
          <a:p>
            <a:r>
              <a:rPr lang="en-US" dirty="0" smtClean="0"/>
              <a:t>energy security, </a:t>
            </a:r>
          </a:p>
          <a:p>
            <a:r>
              <a:rPr lang="en-US" dirty="0" smtClean="0"/>
              <a:t>military flexibility, </a:t>
            </a:r>
          </a:p>
          <a:p>
            <a:r>
              <a:rPr lang="en-US" dirty="0" smtClean="0"/>
              <a:t>economic development</a:t>
            </a:r>
          </a:p>
          <a:p>
            <a:r>
              <a:rPr lang="en-US" dirty="0" smtClean="0"/>
              <a:t>climate change mitigation</a:t>
            </a:r>
          </a:p>
          <a:p>
            <a:r>
              <a:rPr lang="en-US" dirty="0" smtClean="0"/>
              <a:t>pollution </a:t>
            </a:r>
            <a:r>
              <a:rPr lang="en-US" smtClean="0"/>
              <a:t>control </a:t>
            </a:r>
          </a:p>
          <a:p>
            <a:pPr>
              <a:buNone/>
            </a:pPr>
            <a:r>
              <a:rPr lang="en-US" sz="8000" smtClean="0"/>
              <a:t>solution</a:t>
            </a:r>
            <a:r>
              <a:rPr lang="en-US" sz="8000" dirty="0" smtClean="0"/>
              <a:t>. </a:t>
            </a:r>
            <a:endParaRPr lang="en-US" sz="8000" dirty="0"/>
          </a:p>
        </p:txBody>
      </p:sp>
      <p:sp>
        <p:nvSpPr>
          <p:cNvPr id="4" name="Text Placeholder 3"/>
          <p:cNvSpPr>
            <a:spLocks noGrp="1"/>
          </p:cNvSpPr>
          <p:nvPr>
            <p:ph type="body" sz="half" idx="2"/>
          </p:nvPr>
        </p:nvSpPr>
        <p:spPr>
          <a:xfrm>
            <a:off x="457200" y="2514600"/>
            <a:ext cx="3008313" cy="3611563"/>
          </a:xfrm>
        </p:spPr>
        <p:txBody>
          <a:bodyPr/>
          <a:lstStyle/>
          <a:p>
            <a:endParaRPr lang="en-US" dirty="0" smtClean="0"/>
          </a:p>
          <a:p>
            <a:endParaRPr lang="en-US" dirty="0" smtClean="0"/>
          </a:p>
          <a:p>
            <a:r>
              <a:rPr lang="en-US" sz="2400" dirty="0" smtClean="0"/>
              <a:t>Advanced Biofuels USA</a:t>
            </a:r>
          </a:p>
          <a:p>
            <a:endParaRPr lang="en-US" dirty="0" smtClean="0"/>
          </a:p>
          <a:p>
            <a:r>
              <a:rPr lang="en-US" dirty="0" smtClean="0"/>
              <a:t>501(c)3 Nonprofit</a:t>
            </a:r>
          </a:p>
          <a:p>
            <a:r>
              <a:rPr lang="en-US" dirty="0" smtClean="0"/>
              <a:t>Educational Organization</a:t>
            </a:r>
          </a:p>
          <a:p>
            <a:endParaRPr lang="en-US" dirty="0" smtClean="0"/>
          </a:p>
          <a:p>
            <a:r>
              <a:rPr lang="en-US" dirty="0" smtClean="0"/>
              <a:t>Founded April 2008</a:t>
            </a:r>
          </a:p>
          <a:p>
            <a:endParaRPr lang="en-US" dirty="0" smtClean="0"/>
          </a:p>
          <a:p>
            <a:r>
              <a:rPr lang="en-US" dirty="0" smtClean="0"/>
              <a:t>Website:</a:t>
            </a:r>
          </a:p>
          <a:p>
            <a:r>
              <a:rPr lang="en-US" dirty="0" smtClean="0">
                <a:hlinkClick r:id="rId3"/>
              </a:rPr>
              <a:t>www.AdvancedBiofuelsUSA.org</a:t>
            </a:r>
            <a:endParaRPr lang="en-US" dirty="0" smtClean="0"/>
          </a:p>
          <a:p>
            <a:endParaRPr lang="en-US" dirty="0" smtClean="0"/>
          </a:p>
          <a:p>
            <a:r>
              <a:rPr lang="en-US" dirty="0" smtClean="0"/>
              <a:t>Frederick, MD</a:t>
            </a:r>
          </a:p>
          <a:p>
            <a:endParaRPr lang="en-US" dirty="0" smtClean="0"/>
          </a:p>
          <a:p>
            <a:endParaRPr lang="en-US" dirty="0" smtClean="0"/>
          </a:p>
          <a:p>
            <a:endParaRPr lang="en-US" dirty="0"/>
          </a:p>
        </p:txBody>
      </p:sp>
      <p:pic>
        <p:nvPicPr>
          <p:cNvPr id="5" name="Picture 8"/>
          <p:cNvPicPr>
            <a:picLocks noChangeAspect="1" noChangeArrowheads="1"/>
          </p:cNvPicPr>
          <p:nvPr/>
        </p:nvPicPr>
        <p:blipFill>
          <a:blip r:embed="rId4" cstate="print"/>
          <a:stretch>
            <a:fillRect/>
          </a:stretch>
        </p:blipFill>
        <p:spPr bwMode="auto">
          <a:xfrm>
            <a:off x="152400" y="685800"/>
            <a:ext cx="3421224" cy="1828800"/>
          </a:xfrm>
          <a:prstGeom prst="rect">
            <a:avLst/>
          </a:prstGeom>
          <a:noFill/>
          <a:ln>
            <a:noFill/>
          </a:ln>
        </p:spPr>
      </p:pic>
      <p:sp>
        <p:nvSpPr>
          <p:cNvPr id="6" name="Slide Number Placeholder 5"/>
          <p:cNvSpPr>
            <a:spLocks noGrp="1"/>
          </p:cNvSpPr>
          <p:nvPr>
            <p:ph type="sldNum" sz="quarter" idx="12"/>
          </p:nvPr>
        </p:nvSpPr>
        <p:spPr/>
        <p:txBody>
          <a:bodyPr/>
          <a:lstStyle/>
          <a:p>
            <a:pPr>
              <a:defRPr/>
            </a:pPr>
            <a:fld id="{6E0F5964-843F-4C42-A2F7-AC035455B299}" type="slidenum">
              <a:rPr lang="en-US" smtClean="0"/>
              <a:pPr>
                <a:defRPr/>
              </a:pPr>
              <a:t>2</a:t>
            </a:fld>
            <a:endParaRPr lang="en-US"/>
          </a:p>
        </p:txBody>
      </p:sp>
      <p:sp>
        <p:nvSpPr>
          <p:cNvPr id="7" name="Footer Placeholder 6"/>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p:nvPr>
        </p:nvSpPr>
        <p:spPr>
          <a:xfrm>
            <a:off x="1447800" y="457200"/>
            <a:ext cx="6316663" cy="1143000"/>
          </a:xfrm>
        </p:spPr>
        <p:txBody>
          <a:bodyPr/>
          <a:lstStyle/>
          <a:p>
            <a:pPr algn="ctr" eaLnBrk="1" hangingPunct="1"/>
            <a:r>
              <a:rPr lang="en-US" b="1" smtClean="0">
                <a:solidFill>
                  <a:srgbClr val="FFFF99"/>
                </a:solidFill>
                <a:latin typeface="Palatino Linotype" pitchFamily="18" charset="0"/>
              </a:rPr>
              <a:t>Examples of potential crops/plants which can be used for production of  biofuels</a:t>
            </a:r>
          </a:p>
        </p:txBody>
      </p:sp>
      <p:sp>
        <p:nvSpPr>
          <p:cNvPr id="221187" name="Rectangle 5"/>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221188"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21189"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965A52B-FFFD-43E5-AD32-FB8808A927D9}" type="slidenum">
              <a:rPr lang="en-US" sz="1200">
                <a:solidFill>
                  <a:schemeClr val="bg2"/>
                </a:solidFill>
              </a:rPr>
              <a:pPr algn="r"/>
              <a:t>20</a:t>
            </a:fld>
            <a:endParaRPr lang="en-US" sz="1200">
              <a:solidFill>
                <a:schemeClr val="bg2"/>
              </a:solidFill>
            </a:endParaRPr>
          </a:p>
        </p:txBody>
      </p:sp>
      <p:pic>
        <p:nvPicPr>
          <p:cNvPr id="8" name="Content Placeholder 7" descr="canola.jpg"/>
          <p:cNvPicPr>
            <a:picLocks noGrp="1" noChangeAspect="1"/>
          </p:cNvPicPr>
          <p:nvPr>
            <p:ph idx="1"/>
          </p:nvPr>
        </p:nvPicPr>
        <p:blipFill>
          <a:blip r:embed="rId4" cstate="screen">
            <a:extLst>
              <a:ext uri="{28A0092B-C50C-407E-A947-70E740481C1C}">
                <a14:useLocalDpi xmlns="" xmlns:a14="http://schemas.microsoft.com/office/drawing/2010/main"/>
              </a:ext>
            </a:extLst>
          </a:blip>
          <a:stretch>
            <a:fillRect/>
          </a:stretch>
        </p:blipFill>
        <p:spPr>
          <a:xfrm>
            <a:off x="1981200" y="1981200"/>
            <a:ext cx="6034618" cy="4525963"/>
          </a:xfrm>
          <a:prstGeom prst="rect">
            <a:avLst/>
          </a:prstGeom>
          <a:ln>
            <a:noFill/>
          </a:ln>
          <a:effectLst>
            <a:softEdge rad="112500"/>
          </a:effectLst>
        </p:spPr>
      </p:pic>
      <p:sp>
        <p:nvSpPr>
          <p:cNvPr id="7" name="TextBox 6"/>
          <p:cNvSpPr txBox="1"/>
          <p:nvPr/>
        </p:nvSpPr>
        <p:spPr>
          <a:xfrm>
            <a:off x="7391400" y="4800600"/>
            <a:ext cx="1524000" cy="461665"/>
          </a:xfrm>
          <a:prstGeom prst="rect">
            <a:avLst/>
          </a:prstGeom>
          <a:noFill/>
        </p:spPr>
        <p:txBody>
          <a:bodyPr wrap="square" rtlCol="0">
            <a:spAutoFit/>
          </a:bodyPr>
          <a:lstStyle/>
          <a:p>
            <a:r>
              <a:rPr lang="en-US" dirty="0" smtClean="0"/>
              <a:t>Canola</a:t>
            </a:r>
            <a:endParaRPr lang="en-US" dirty="0"/>
          </a:p>
        </p:txBody>
      </p:sp>
      <p:pic>
        <p:nvPicPr>
          <p:cNvPr id="9" name="Picture 8" descr="canola-blog.jpg"/>
          <p:cNvPicPr>
            <a:picLocks noChangeAspect="1"/>
          </p:cNvPicPr>
          <p:nvPr/>
        </p:nvPicPr>
        <p:blipFill>
          <a:blip r:embed="rId5" cstate="print"/>
          <a:stretch>
            <a:fillRect/>
          </a:stretch>
        </p:blipFill>
        <p:spPr>
          <a:xfrm>
            <a:off x="5486400" y="1676400"/>
            <a:ext cx="3553570" cy="2636520"/>
          </a:xfrm>
          <a:prstGeom prst="rect">
            <a:avLst/>
          </a:prstGeom>
          <a:ln>
            <a:noFill/>
          </a:ln>
          <a:effectLst>
            <a:softEdge rad="112500"/>
          </a:effectLst>
        </p:spPr>
      </p:pic>
      <p:pic>
        <p:nvPicPr>
          <p:cNvPr id="10" name="Picture 9" descr="canolafieldwindmills.jpg"/>
          <p:cNvPicPr>
            <a:picLocks noChangeAspect="1"/>
          </p:cNvPicPr>
          <p:nvPr/>
        </p:nvPicPr>
        <p:blipFill>
          <a:blip r:embed="rId6" cstate="print"/>
          <a:stretch>
            <a:fillRect/>
          </a:stretch>
        </p:blipFill>
        <p:spPr>
          <a:xfrm>
            <a:off x="0" y="1676400"/>
            <a:ext cx="3962400" cy="2971800"/>
          </a:xfrm>
          <a:prstGeom prst="rect">
            <a:avLst/>
          </a:prstGeom>
          <a:ln>
            <a:noFill/>
          </a:ln>
          <a:effectLst>
            <a:softEdge rad="112500"/>
          </a:effectLst>
        </p:spPr>
      </p:pic>
      <p:sp>
        <p:nvSpPr>
          <p:cNvPr id="11" name="Slide Number Placeholder 10"/>
          <p:cNvSpPr>
            <a:spLocks noGrp="1"/>
          </p:cNvSpPr>
          <p:nvPr>
            <p:ph type="sldNum" sz="quarter" idx="12"/>
          </p:nvPr>
        </p:nvSpPr>
        <p:spPr/>
        <p:txBody>
          <a:bodyPr/>
          <a:lstStyle/>
          <a:p>
            <a:pPr>
              <a:defRPr/>
            </a:pPr>
            <a:fld id="{02C0AEB0-DC7A-444D-89F9-C7A0982F3078}" type="slidenum">
              <a:rPr lang="en-US" smtClean="0"/>
              <a:pPr>
                <a:defRPr/>
              </a:pPr>
              <a:t>20</a:t>
            </a:fld>
            <a:endParaRPr lang="en-US"/>
          </a:p>
        </p:txBody>
      </p:sp>
      <p:sp>
        <p:nvSpPr>
          <p:cNvPr id="12" name="Footer Placeholder 11"/>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p:nvPr>
        </p:nvSpPr>
        <p:spPr>
          <a:xfrm>
            <a:off x="1447800" y="457200"/>
            <a:ext cx="6316663" cy="1143000"/>
          </a:xfrm>
        </p:spPr>
        <p:txBody>
          <a:bodyPr/>
          <a:lstStyle/>
          <a:p>
            <a:pPr algn="ctr" eaLnBrk="1" hangingPunct="1"/>
            <a:r>
              <a:rPr lang="en-US" b="1" smtClean="0">
                <a:solidFill>
                  <a:srgbClr val="FFFF99"/>
                </a:solidFill>
                <a:latin typeface="Palatino Linotype" pitchFamily="18" charset="0"/>
              </a:rPr>
              <a:t>Examples of potential crops/plants which can be used for production of  biofuels</a:t>
            </a:r>
          </a:p>
        </p:txBody>
      </p:sp>
      <p:sp>
        <p:nvSpPr>
          <p:cNvPr id="221187" name="Rectangle 5"/>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dirty="0">
                <a:solidFill>
                  <a:schemeClr val="bg2"/>
                </a:solidFill>
              </a:rPr>
              <a:t>Copyright 2010Advanced Biofuels USA</a:t>
            </a:r>
          </a:p>
        </p:txBody>
      </p:sp>
      <p:pic>
        <p:nvPicPr>
          <p:cNvPr id="221188"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21189"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965A52B-FFFD-43E5-AD32-FB8808A927D9}" type="slidenum">
              <a:rPr lang="en-US" sz="1200">
                <a:solidFill>
                  <a:schemeClr val="bg2"/>
                </a:solidFill>
              </a:rPr>
              <a:pPr algn="r"/>
              <a:t>21</a:t>
            </a:fld>
            <a:endParaRPr lang="en-US" sz="1200">
              <a:solidFill>
                <a:schemeClr val="bg2"/>
              </a:solidFill>
            </a:endParaRPr>
          </a:p>
        </p:txBody>
      </p:sp>
      <p:pic>
        <p:nvPicPr>
          <p:cNvPr id="8" name="Content Placeholder 7" descr="canola.jpg"/>
          <p:cNvPicPr>
            <a:picLocks noGrp="1" noChangeAspect="1"/>
          </p:cNvPicPr>
          <p:nvPr>
            <p:ph idx="1"/>
          </p:nvPr>
        </p:nvPicPr>
        <p:blipFill>
          <a:blip r:embed="rId4" cstate="screen">
            <a:extLst>
              <a:ext uri="{28A0092B-C50C-407E-A947-70E740481C1C}">
                <a14:useLocalDpi xmlns="" xmlns:a14="http://schemas.microsoft.com/office/drawing/2010/main"/>
              </a:ext>
            </a:extLst>
          </a:blip>
          <a:stretch>
            <a:fillRect/>
          </a:stretch>
        </p:blipFill>
        <p:spPr>
          <a:xfrm>
            <a:off x="5410200" y="1524000"/>
            <a:ext cx="2149742" cy="4525963"/>
          </a:xfrm>
          <a:prstGeom prst="rect">
            <a:avLst/>
          </a:prstGeom>
          <a:ln>
            <a:noFill/>
          </a:ln>
          <a:effectLst>
            <a:softEdge rad="112500"/>
          </a:effectLst>
        </p:spPr>
      </p:pic>
      <p:sp>
        <p:nvSpPr>
          <p:cNvPr id="7" name="TextBox 6"/>
          <p:cNvSpPr txBox="1"/>
          <p:nvPr/>
        </p:nvSpPr>
        <p:spPr>
          <a:xfrm>
            <a:off x="4953000" y="5943600"/>
            <a:ext cx="3810000" cy="461665"/>
          </a:xfrm>
          <a:prstGeom prst="rect">
            <a:avLst/>
          </a:prstGeom>
          <a:noFill/>
        </p:spPr>
        <p:txBody>
          <a:bodyPr wrap="square" rtlCol="0">
            <a:spAutoFit/>
          </a:bodyPr>
          <a:lstStyle/>
          <a:p>
            <a:r>
              <a:rPr lang="en-US" dirty="0" err="1" smtClean="0"/>
              <a:t>Arundo</a:t>
            </a:r>
            <a:r>
              <a:rPr lang="en-US" dirty="0" smtClean="0"/>
              <a:t>  or Giant Reed</a:t>
            </a:r>
            <a:endParaRPr lang="en-US" dirty="0"/>
          </a:p>
        </p:txBody>
      </p:sp>
      <p:pic>
        <p:nvPicPr>
          <p:cNvPr id="9" name="Picture 8" descr="11 1220 BiofuelsCenterNorthCarolina 027.jp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1600200" y="1524000"/>
            <a:ext cx="3352800" cy="4470400"/>
          </a:xfrm>
          <a:prstGeom prst="rect">
            <a:avLst/>
          </a:prstGeom>
          <a:ln>
            <a:noFill/>
          </a:ln>
          <a:effectLst>
            <a:softEdge rad="112500"/>
          </a:effectLst>
        </p:spPr>
      </p:pic>
      <p:sp>
        <p:nvSpPr>
          <p:cNvPr id="10" name="TextBox 9"/>
          <p:cNvSpPr txBox="1"/>
          <p:nvPr/>
        </p:nvSpPr>
        <p:spPr>
          <a:xfrm>
            <a:off x="2209800" y="5943600"/>
            <a:ext cx="2590800" cy="461665"/>
          </a:xfrm>
          <a:prstGeom prst="rect">
            <a:avLst/>
          </a:prstGeom>
          <a:noFill/>
        </p:spPr>
        <p:txBody>
          <a:bodyPr wrap="square" rtlCol="0">
            <a:spAutoFit/>
          </a:bodyPr>
          <a:lstStyle/>
          <a:p>
            <a:r>
              <a:rPr lang="en-US" dirty="0" err="1" smtClean="0"/>
              <a:t>Miscanthus</a:t>
            </a:r>
            <a:endParaRPr lang="en-US" dirty="0" smtClean="0"/>
          </a:p>
        </p:txBody>
      </p:sp>
      <p:sp>
        <p:nvSpPr>
          <p:cNvPr id="12" name="Rectangle 11"/>
          <p:cNvSpPr/>
          <p:nvPr/>
        </p:nvSpPr>
        <p:spPr>
          <a:xfrm>
            <a:off x="0" y="1905000"/>
            <a:ext cx="1752599" cy="830997"/>
          </a:xfrm>
          <a:prstGeom prst="rect">
            <a:avLst/>
          </a:prstGeom>
        </p:spPr>
        <p:txBody>
          <a:bodyPr wrap="square">
            <a:spAutoFit/>
          </a:bodyPr>
          <a:lstStyle/>
          <a:p>
            <a:r>
              <a:rPr lang="en-US" b="1" dirty="0" smtClean="0">
                <a:solidFill>
                  <a:srgbClr val="FFCCFF"/>
                </a:solidFill>
              </a:rPr>
              <a:t>ENERGY GRASSES</a:t>
            </a:r>
          </a:p>
        </p:txBody>
      </p:sp>
      <p:sp>
        <p:nvSpPr>
          <p:cNvPr id="11" name="Slide Number Placeholder 10"/>
          <p:cNvSpPr>
            <a:spLocks noGrp="1"/>
          </p:cNvSpPr>
          <p:nvPr>
            <p:ph type="sldNum" sz="quarter" idx="12"/>
          </p:nvPr>
        </p:nvSpPr>
        <p:spPr/>
        <p:txBody>
          <a:bodyPr/>
          <a:lstStyle/>
          <a:p>
            <a:pPr>
              <a:defRPr/>
            </a:pPr>
            <a:fld id="{02C0AEB0-DC7A-444D-89F9-C7A0982F3078}" type="slidenum">
              <a:rPr lang="en-US" smtClean="0"/>
              <a:pPr>
                <a:defRPr/>
              </a:pPr>
              <a:t>21</a:t>
            </a:fld>
            <a:endParaRPr lang="en-US"/>
          </a:p>
        </p:txBody>
      </p:sp>
      <p:sp>
        <p:nvSpPr>
          <p:cNvPr id="13" name="Footer Placeholder 12"/>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p:nvPr>
        </p:nvSpPr>
        <p:spPr>
          <a:xfrm>
            <a:off x="1447800" y="457200"/>
            <a:ext cx="6316663" cy="1143000"/>
          </a:xfrm>
        </p:spPr>
        <p:txBody>
          <a:bodyPr/>
          <a:lstStyle/>
          <a:p>
            <a:pPr algn="ctr" eaLnBrk="1" hangingPunct="1"/>
            <a:r>
              <a:rPr lang="en-US" b="1" smtClean="0">
                <a:solidFill>
                  <a:srgbClr val="FFFF99"/>
                </a:solidFill>
                <a:latin typeface="Palatino Linotype" pitchFamily="18" charset="0"/>
              </a:rPr>
              <a:t>Examples of potential crops/plants which can be used for production of  biofuels</a:t>
            </a:r>
          </a:p>
        </p:txBody>
      </p:sp>
      <p:sp>
        <p:nvSpPr>
          <p:cNvPr id="221187" name="Rectangle 5"/>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dirty="0">
                <a:solidFill>
                  <a:schemeClr val="bg2"/>
                </a:solidFill>
              </a:rPr>
              <a:t>Copyright 2010Advanced Biofuels USA</a:t>
            </a:r>
          </a:p>
        </p:txBody>
      </p:sp>
      <p:pic>
        <p:nvPicPr>
          <p:cNvPr id="221188"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21189" name="Slide Number Placeholder 6"/>
          <p:cNvSpPr txBox="1">
            <a:spLocks noGrp="1"/>
          </p:cNvSpPr>
          <p:nvPr/>
        </p:nvSpPr>
        <p:spPr bwMode="auto">
          <a:xfrm>
            <a:off x="6324600" y="6248400"/>
            <a:ext cx="2133600" cy="365125"/>
          </a:xfrm>
          <a:prstGeom prst="rect">
            <a:avLst/>
          </a:prstGeom>
          <a:noFill/>
          <a:ln w="9525">
            <a:noFill/>
            <a:miter lim="800000"/>
            <a:headEnd/>
            <a:tailEnd/>
          </a:ln>
        </p:spPr>
        <p:txBody>
          <a:bodyPr anchor="ctr"/>
          <a:lstStyle/>
          <a:p>
            <a:pPr algn="r"/>
            <a:r>
              <a:rPr lang="en-US" dirty="0" err="1" smtClean="0"/>
              <a:t>Phragmites</a:t>
            </a:r>
            <a:endParaRPr lang="en-US" dirty="0"/>
          </a:p>
        </p:txBody>
      </p:sp>
      <p:sp>
        <p:nvSpPr>
          <p:cNvPr id="12" name="Rectangle 11"/>
          <p:cNvSpPr/>
          <p:nvPr/>
        </p:nvSpPr>
        <p:spPr>
          <a:xfrm>
            <a:off x="0" y="1905000"/>
            <a:ext cx="1752599" cy="830997"/>
          </a:xfrm>
          <a:prstGeom prst="rect">
            <a:avLst/>
          </a:prstGeom>
        </p:spPr>
        <p:txBody>
          <a:bodyPr wrap="square">
            <a:spAutoFit/>
          </a:bodyPr>
          <a:lstStyle/>
          <a:p>
            <a:r>
              <a:rPr lang="en-US" b="1" dirty="0" smtClean="0">
                <a:solidFill>
                  <a:srgbClr val="FFCCFF"/>
                </a:solidFill>
              </a:rPr>
              <a:t>ENERGY GRASSES</a:t>
            </a:r>
          </a:p>
        </p:txBody>
      </p:sp>
      <p:pic>
        <p:nvPicPr>
          <p:cNvPr id="13" name="Picture 12" descr="13 1204 Phragmites.jpg"/>
          <p:cNvPicPr>
            <a:picLocks noChangeAspect="1"/>
          </p:cNvPicPr>
          <p:nvPr/>
        </p:nvPicPr>
        <p:blipFill>
          <a:blip r:embed="rId4" cstate="print"/>
          <a:stretch>
            <a:fillRect/>
          </a:stretch>
        </p:blipFill>
        <p:spPr>
          <a:xfrm>
            <a:off x="1447800" y="1676400"/>
            <a:ext cx="4165902" cy="4800600"/>
          </a:xfrm>
          <a:prstGeom prst="rect">
            <a:avLst/>
          </a:prstGeom>
          <a:ln>
            <a:noFill/>
          </a:ln>
          <a:effectLst>
            <a:softEdge rad="112500"/>
          </a:effectLst>
        </p:spPr>
      </p:pic>
      <p:pic>
        <p:nvPicPr>
          <p:cNvPr id="14" name="Picture 13" descr="12 1228 EasternShore1 Phragmites.jpg"/>
          <p:cNvPicPr>
            <a:picLocks noChangeAspect="1"/>
          </p:cNvPicPr>
          <p:nvPr/>
        </p:nvPicPr>
        <p:blipFill>
          <a:blip r:embed="rId5" cstate="print"/>
          <a:stretch>
            <a:fillRect/>
          </a:stretch>
        </p:blipFill>
        <p:spPr>
          <a:xfrm>
            <a:off x="5257800" y="1905000"/>
            <a:ext cx="3352800" cy="2514600"/>
          </a:xfrm>
          <a:prstGeom prst="rect">
            <a:avLst/>
          </a:prstGeom>
          <a:ln>
            <a:noFill/>
          </a:ln>
          <a:effectLst>
            <a:softEdge rad="112500"/>
          </a:effectLst>
        </p:spPr>
      </p:pic>
      <p:pic>
        <p:nvPicPr>
          <p:cNvPr id="15" name="Picture 14" descr="12 1230 EasternShore3 Phagmites.jpg"/>
          <p:cNvPicPr>
            <a:picLocks noChangeAspect="1"/>
          </p:cNvPicPr>
          <p:nvPr/>
        </p:nvPicPr>
        <p:blipFill>
          <a:blip r:embed="rId6" cstate="print"/>
          <a:stretch>
            <a:fillRect/>
          </a:stretch>
        </p:blipFill>
        <p:spPr>
          <a:xfrm>
            <a:off x="5029200" y="4038600"/>
            <a:ext cx="3810000" cy="2087315"/>
          </a:xfrm>
          <a:prstGeom prst="rect">
            <a:avLst/>
          </a:prstGeom>
          <a:ln>
            <a:noFill/>
          </a:ln>
          <a:effectLst>
            <a:softEdge rad="112500"/>
          </a:effectLst>
        </p:spPr>
      </p:pic>
      <p:sp>
        <p:nvSpPr>
          <p:cNvPr id="16" name="Slide Number Placeholder 15"/>
          <p:cNvSpPr>
            <a:spLocks noGrp="1"/>
          </p:cNvSpPr>
          <p:nvPr>
            <p:ph type="sldNum" sz="quarter" idx="12"/>
          </p:nvPr>
        </p:nvSpPr>
        <p:spPr/>
        <p:txBody>
          <a:bodyPr/>
          <a:lstStyle/>
          <a:p>
            <a:pPr>
              <a:defRPr/>
            </a:pPr>
            <a:fld id="{02C0AEB0-DC7A-444D-89F9-C7A0982F3078}" type="slidenum">
              <a:rPr lang="en-US" smtClean="0"/>
              <a:pPr>
                <a:defRPr/>
              </a:pPr>
              <a:t>22</a:t>
            </a:fld>
            <a:endParaRPr lang="en-US"/>
          </a:p>
        </p:txBody>
      </p:sp>
      <p:sp>
        <p:nvSpPr>
          <p:cNvPr id="17" name="Footer Placeholder 16"/>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p:nvPr>
        </p:nvSpPr>
        <p:spPr>
          <a:xfrm>
            <a:off x="1447800" y="457200"/>
            <a:ext cx="6316663" cy="1143000"/>
          </a:xfrm>
        </p:spPr>
        <p:txBody>
          <a:bodyPr/>
          <a:lstStyle/>
          <a:p>
            <a:pPr algn="ctr" eaLnBrk="1" hangingPunct="1"/>
            <a:r>
              <a:rPr lang="en-US" b="1" smtClean="0">
                <a:solidFill>
                  <a:srgbClr val="FFFF99"/>
                </a:solidFill>
                <a:latin typeface="Palatino Linotype" pitchFamily="18" charset="0"/>
              </a:rPr>
              <a:t>Examples of potential crops/plants which can be used for production of  biofuels</a:t>
            </a:r>
          </a:p>
        </p:txBody>
      </p:sp>
      <p:sp>
        <p:nvSpPr>
          <p:cNvPr id="221187" name="Rectangle 5"/>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221188"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21189"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965A52B-FFFD-43E5-AD32-FB8808A927D9}" type="slidenum">
              <a:rPr lang="en-US" sz="1200">
                <a:solidFill>
                  <a:schemeClr val="bg2"/>
                </a:solidFill>
              </a:rPr>
              <a:pPr algn="r"/>
              <a:t>23</a:t>
            </a:fld>
            <a:endParaRPr lang="en-US" sz="1200">
              <a:solidFill>
                <a:schemeClr val="bg2"/>
              </a:solidFill>
            </a:endParaRPr>
          </a:p>
        </p:txBody>
      </p:sp>
      <p:sp>
        <p:nvSpPr>
          <p:cNvPr id="7" name="TextBox 6"/>
          <p:cNvSpPr txBox="1"/>
          <p:nvPr/>
        </p:nvSpPr>
        <p:spPr>
          <a:xfrm>
            <a:off x="6400800" y="4191000"/>
            <a:ext cx="2743200" cy="1569660"/>
          </a:xfrm>
          <a:prstGeom prst="rect">
            <a:avLst/>
          </a:prstGeom>
          <a:noFill/>
        </p:spPr>
        <p:txBody>
          <a:bodyPr wrap="square" rtlCol="0">
            <a:spAutoFit/>
          </a:bodyPr>
          <a:lstStyle/>
          <a:p>
            <a:r>
              <a:rPr lang="en-US" dirty="0" smtClean="0">
                <a:solidFill>
                  <a:srgbClr val="FFCCFF"/>
                </a:solidFill>
              </a:rPr>
              <a:t>AGRICULTURAL RESIDUES</a:t>
            </a:r>
          </a:p>
          <a:p>
            <a:endParaRPr lang="en-US" dirty="0" smtClean="0"/>
          </a:p>
          <a:p>
            <a:r>
              <a:rPr lang="en-US" dirty="0" smtClean="0"/>
              <a:t>Corn Stover, Cobs</a:t>
            </a:r>
            <a:endParaRPr lang="en-US" dirty="0"/>
          </a:p>
        </p:txBody>
      </p:sp>
      <p:pic>
        <p:nvPicPr>
          <p:cNvPr id="370690" name="Picture 2"/>
          <p:cNvPicPr>
            <a:picLocks noGrp="1" noChangeAspect="1" noChangeArrowheads="1"/>
          </p:cNvPicPr>
          <p:nvPr>
            <p:ph idx="1"/>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1524000"/>
            <a:ext cx="6034617" cy="4525963"/>
          </a:xfrm>
          <a:prstGeom prst="rect">
            <a:avLst/>
          </a:prstGeom>
          <a:ln>
            <a:noFill/>
          </a:ln>
          <a:effectLst>
            <a:softEdge rad="112500"/>
          </a:effectLst>
        </p:spPr>
      </p:pic>
      <p:pic>
        <p:nvPicPr>
          <p:cNvPr id="8" name="Picture 7" descr="corn stover bales.jpg"/>
          <p:cNvPicPr>
            <a:picLocks noChangeAspect="1"/>
          </p:cNvPicPr>
          <p:nvPr/>
        </p:nvPicPr>
        <p:blipFill>
          <a:blip r:embed="rId5" cstate="print"/>
          <a:stretch>
            <a:fillRect/>
          </a:stretch>
        </p:blipFill>
        <p:spPr>
          <a:xfrm>
            <a:off x="5181600" y="1524000"/>
            <a:ext cx="3794760" cy="2590800"/>
          </a:xfrm>
          <a:prstGeom prst="rect">
            <a:avLst/>
          </a:prstGeom>
          <a:ln>
            <a:noFill/>
          </a:ln>
          <a:effectLst>
            <a:softEdge rad="112500"/>
          </a:effectLst>
        </p:spPr>
      </p:pic>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23</a:t>
            </a:fld>
            <a:endParaRPr lang="en-US"/>
          </a:p>
        </p:txBody>
      </p:sp>
      <p:sp>
        <p:nvSpPr>
          <p:cNvPr id="10" name="Footer Placeholder 9"/>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descr="24775.jpg"/>
          <p:cNvPicPr>
            <a:picLocks noGrp="1" noChangeAspect="1"/>
          </p:cNvPicPr>
          <p:nvPr>
            <p:ph idx="1"/>
          </p:nvPr>
        </p:nvPicPr>
        <p:blipFill>
          <a:blip r:embed="rId3" cstate="screen">
            <a:extLst>
              <a:ext uri="{28A0092B-C50C-407E-A947-70E740481C1C}">
                <a14:useLocalDpi xmlns="" xmlns:a14="http://schemas.microsoft.com/office/drawing/2010/main"/>
              </a:ext>
            </a:extLst>
          </a:blip>
          <a:stretch>
            <a:fillRect/>
          </a:stretch>
        </p:blipFill>
        <p:spPr>
          <a:xfrm>
            <a:off x="5486400" y="1600200"/>
            <a:ext cx="3055351" cy="4525963"/>
          </a:xfrm>
          <a:prstGeom prst="rect">
            <a:avLst/>
          </a:prstGeom>
          <a:ln>
            <a:noFill/>
          </a:ln>
          <a:effectLst>
            <a:softEdge rad="112500"/>
          </a:effectLst>
        </p:spPr>
      </p:pic>
      <p:pic>
        <p:nvPicPr>
          <p:cNvPr id="10" name="Picture 9" descr="RenvilleBeetSugarPilesbackhoe in air.JP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28600" y="381000"/>
            <a:ext cx="3877056" cy="2907792"/>
          </a:xfrm>
          <a:prstGeom prst="rect">
            <a:avLst/>
          </a:prstGeom>
          <a:ln>
            <a:noFill/>
          </a:ln>
          <a:effectLst>
            <a:softEdge rad="112500"/>
          </a:effectLst>
        </p:spPr>
      </p:pic>
      <p:sp>
        <p:nvSpPr>
          <p:cNvPr id="221185" name="Rectangle 2"/>
          <p:cNvSpPr>
            <a:spLocks noGrp="1" noChangeArrowheads="1"/>
          </p:cNvSpPr>
          <p:nvPr>
            <p:ph type="title"/>
          </p:nvPr>
        </p:nvSpPr>
        <p:spPr>
          <a:xfrm>
            <a:off x="1447800" y="457200"/>
            <a:ext cx="6316663" cy="1143000"/>
          </a:xfrm>
        </p:spPr>
        <p:txBody>
          <a:bodyPr/>
          <a:lstStyle/>
          <a:p>
            <a:pPr algn="ctr" eaLnBrk="1" hangingPunct="1"/>
            <a:r>
              <a:rPr lang="en-US" b="1" smtClean="0">
                <a:solidFill>
                  <a:srgbClr val="FFFF99"/>
                </a:solidFill>
                <a:latin typeface="Palatino Linotype" pitchFamily="18" charset="0"/>
              </a:rPr>
              <a:t>Examples of potential crops/plants which can be used for production of  biofuels</a:t>
            </a:r>
          </a:p>
        </p:txBody>
      </p:sp>
      <p:sp>
        <p:nvSpPr>
          <p:cNvPr id="221187" name="Rectangle 5"/>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221188" name="Picture 8"/>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21189"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965A52B-FFFD-43E5-AD32-FB8808A927D9}" type="slidenum">
              <a:rPr lang="en-US" sz="1200">
                <a:solidFill>
                  <a:schemeClr val="bg2"/>
                </a:solidFill>
              </a:rPr>
              <a:pPr algn="r"/>
              <a:t>24</a:t>
            </a:fld>
            <a:endParaRPr lang="en-US" sz="1200">
              <a:solidFill>
                <a:schemeClr val="bg2"/>
              </a:solidFill>
            </a:endParaRPr>
          </a:p>
        </p:txBody>
      </p:sp>
      <p:pic>
        <p:nvPicPr>
          <p:cNvPr id="11" name="Picture 3"/>
          <p:cNvPicPr>
            <a:picLocks noChangeAspect="1" noChangeArrowheads="1"/>
          </p:cNvPicPr>
          <p:nvPr/>
        </p:nvPicPr>
        <p:blipFill>
          <a:blip r:embed="rId6" cstate="screen">
            <a:extLst>
              <a:ext uri="{28A0092B-C50C-407E-A947-70E740481C1C}">
                <a14:useLocalDpi xmlns="" xmlns:a14="http://schemas.microsoft.com/office/drawing/2010/main"/>
              </a:ext>
            </a:extLst>
          </a:blip>
          <a:stretch>
            <a:fillRect/>
          </a:stretch>
        </p:blipFill>
        <p:spPr bwMode="auto">
          <a:xfrm>
            <a:off x="1828800" y="2590800"/>
            <a:ext cx="4109904" cy="3916363"/>
          </a:xfrm>
          <a:prstGeom prst="rect">
            <a:avLst/>
          </a:prstGeom>
          <a:ln>
            <a:noFill/>
          </a:ln>
          <a:effectLst>
            <a:softEdge rad="112500"/>
          </a:effectLst>
        </p:spPr>
      </p:pic>
      <p:sp>
        <p:nvSpPr>
          <p:cNvPr id="8" name="TextBox 7"/>
          <p:cNvSpPr txBox="1"/>
          <p:nvPr/>
        </p:nvSpPr>
        <p:spPr>
          <a:xfrm>
            <a:off x="381000" y="3886200"/>
            <a:ext cx="2057400" cy="1200329"/>
          </a:xfrm>
          <a:prstGeom prst="rect">
            <a:avLst/>
          </a:prstGeom>
          <a:noFill/>
        </p:spPr>
        <p:txBody>
          <a:bodyPr wrap="square" rtlCol="0">
            <a:spAutoFit/>
          </a:bodyPr>
          <a:lstStyle/>
          <a:p>
            <a:r>
              <a:rPr lang="en-US" dirty="0" smtClean="0"/>
              <a:t>Sugar Beet/Sugar Beet Pulp</a:t>
            </a:r>
            <a:endParaRPr lang="en-US" dirty="0"/>
          </a:p>
        </p:txBody>
      </p:sp>
      <p:sp>
        <p:nvSpPr>
          <p:cNvPr id="12" name="Slide Number Placeholder 11"/>
          <p:cNvSpPr>
            <a:spLocks noGrp="1"/>
          </p:cNvSpPr>
          <p:nvPr>
            <p:ph type="sldNum" sz="quarter" idx="12"/>
          </p:nvPr>
        </p:nvSpPr>
        <p:spPr/>
        <p:txBody>
          <a:bodyPr/>
          <a:lstStyle/>
          <a:p>
            <a:pPr>
              <a:defRPr/>
            </a:pPr>
            <a:fld id="{02C0AEB0-DC7A-444D-89F9-C7A0982F3078}" type="slidenum">
              <a:rPr lang="en-US" smtClean="0"/>
              <a:pPr>
                <a:defRPr/>
              </a:pPr>
              <a:t>24</a:t>
            </a:fld>
            <a:endParaRPr lang="en-US"/>
          </a:p>
        </p:txBody>
      </p:sp>
      <p:sp>
        <p:nvSpPr>
          <p:cNvPr id="14" name="Footer Placeholder 13"/>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533400" y="381000"/>
            <a:ext cx="6316663" cy="1143000"/>
          </a:xfrm>
        </p:spPr>
        <p:txBody>
          <a:bodyPr/>
          <a:lstStyle/>
          <a:p>
            <a:pPr algn="ctr" eaLnBrk="1" hangingPunct="1"/>
            <a:r>
              <a:rPr lang="en-US" b="1" dirty="0" smtClean="0">
                <a:solidFill>
                  <a:srgbClr val="FFFF99"/>
                </a:solidFill>
                <a:latin typeface="Palatino Linotype" pitchFamily="18" charset="0"/>
              </a:rPr>
              <a:t>Examples of potential crops/plants which can be used for production of  biofuels</a:t>
            </a:r>
          </a:p>
        </p:txBody>
      </p:sp>
      <p:pic>
        <p:nvPicPr>
          <p:cNvPr id="223234" name="Picture 3"/>
          <p:cNvPicPr>
            <a:picLocks noGrp="1" noChangeAspect="1" noChangeArrowheads="1"/>
          </p:cNvPicPr>
          <p:nvPr>
            <p:ph type="body" idx="1"/>
          </p:nvPr>
        </p:nvPicPr>
        <p:blipFill>
          <a:blip r:embed="rId3" cstate="print"/>
          <a:stretch>
            <a:fillRect/>
          </a:stretch>
        </p:blipFill>
        <p:spPr>
          <a:xfrm rot="-5400000">
            <a:off x="4328162" y="2606039"/>
            <a:ext cx="6858000" cy="1645920"/>
          </a:xfrm>
          <a:prstGeom prst="rect">
            <a:avLst/>
          </a:prstGeom>
          <a:ln>
            <a:noFill/>
          </a:ln>
          <a:effectLst>
            <a:softEdge rad="112500"/>
          </a:effectLst>
        </p:spPr>
      </p:pic>
      <p:pic>
        <p:nvPicPr>
          <p:cNvPr id="223235" name="Picture 9"/>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96000"/>
            <a:ext cx="1143000" cy="612775"/>
          </a:xfrm>
          <a:prstGeom prst="rect">
            <a:avLst/>
          </a:prstGeom>
          <a:noFill/>
          <a:ln w="9525">
            <a:noFill/>
            <a:miter lim="800000"/>
            <a:headEnd/>
            <a:tailEnd/>
          </a:ln>
        </p:spPr>
      </p:pic>
      <p:sp>
        <p:nvSpPr>
          <p:cNvPr id="223236" name="Rectangle 6"/>
          <p:cNvSpPr>
            <a:spLocks noChangeArrowheads="1"/>
          </p:cNvSpPr>
          <p:nvPr/>
        </p:nvSpPr>
        <p:spPr bwMode="auto">
          <a:xfrm>
            <a:off x="32004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223237"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5729C15-35F3-4594-A8B4-6FAADF22CD9E}" type="slidenum">
              <a:rPr lang="en-US" sz="1200">
                <a:solidFill>
                  <a:schemeClr val="bg2"/>
                </a:solidFill>
              </a:rPr>
              <a:pPr algn="r"/>
              <a:t>25</a:t>
            </a:fld>
            <a:endParaRPr lang="en-US" sz="1200">
              <a:solidFill>
                <a:schemeClr val="bg2"/>
              </a:solidFill>
            </a:endParaRPr>
          </a:p>
        </p:txBody>
      </p:sp>
      <p:pic>
        <p:nvPicPr>
          <p:cNvPr id="7" name="Picture 6" descr="Switchgrass with person.jpg"/>
          <p:cNvPicPr>
            <a:picLocks noChangeAspect="1"/>
          </p:cNvPicPr>
          <p:nvPr/>
        </p:nvPicPr>
        <p:blipFill>
          <a:blip r:embed="rId5" cstate="print"/>
          <a:stretch>
            <a:fillRect/>
          </a:stretch>
        </p:blipFill>
        <p:spPr>
          <a:xfrm>
            <a:off x="228600" y="2057400"/>
            <a:ext cx="6921124" cy="3898900"/>
          </a:xfrm>
          <a:prstGeom prst="rect">
            <a:avLst/>
          </a:prstGeom>
          <a:ln>
            <a:noFill/>
          </a:ln>
          <a:effectLst>
            <a:softEdge rad="112500"/>
          </a:effectLst>
        </p:spPr>
      </p:pic>
      <p:sp>
        <p:nvSpPr>
          <p:cNvPr id="8" name="TextBox 7"/>
          <p:cNvSpPr txBox="1"/>
          <p:nvPr/>
        </p:nvSpPr>
        <p:spPr>
          <a:xfrm>
            <a:off x="2971800" y="5943600"/>
            <a:ext cx="2438400" cy="461665"/>
          </a:xfrm>
          <a:prstGeom prst="rect">
            <a:avLst/>
          </a:prstGeom>
          <a:noFill/>
        </p:spPr>
        <p:txBody>
          <a:bodyPr wrap="square" rtlCol="0">
            <a:spAutoFit/>
          </a:bodyPr>
          <a:lstStyle/>
          <a:p>
            <a:r>
              <a:rPr lang="en-US" dirty="0" err="1" smtClean="0"/>
              <a:t>Switchgrass</a:t>
            </a:r>
            <a:endParaRPr lang="en-US" dirty="0"/>
          </a:p>
        </p:txBody>
      </p:sp>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25</a:t>
            </a:fld>
            <a:endParaRPr lang="en-US"/>
          </a:p>
        </p:txBody>
      </p:sp>
      <p:sp>
        <p:nvSpPr>
          <p:cNvPr id="10" name="Footer Placeholder 9"/>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p:cNvPicPr>
            <a:picLocks noGrp="1" noChangeAspect="1" noChangeArrowheads="1"/>
          </p:cNvPicPr>
          <p:nvPr>
            <p:ph type="body" idx="1"/>
          </p:nvPr>
        </p:nvPicPr>
        <p:blipFill>
          <a:blip r:embed="rId3" cstate="screen">
            <a:extLst>
              <a:ext uri="{28A0092B-C50C-407E-A947-70E740481C1C}">
                <a14:useLocalDpi xmlns="" xmlns:a14="http://schemas.microsoft.com/office/drawing/2010/main"/>
              </a:ext>
            </a:extLst>
          </a:blip>
          <a:srcRect/>
          <a:stretch>
            <a:fillRect/>
          </a:stretch>
        </p:blipFill>
        <p:spPr>
          <a:xfrm>
            <a:off x="1295400" y="1524000"/>
            <a:ext cx="5867400" cy="5029200"/>
          </a:xfrm>
          <a:prstGeom prst="rect">
            <a:avLst/>
          </a:prstGeom>
          <a:ln>
            <a:noFill/>
          </a:ln>
          <a:effectLst>
            <a:softEdge rad="112500"/>
          </a:effectLst>
        </p:spPr>
      </p:pic>
      <p:sp>
        <p:nvSpPr>
          <p:cNvPr id="225282" name="Rectangle 2"/>
          <p:cNvSpPr>
            <a:spLocks noGrp="1" noChangeArrowheads="1"/>
          </p:cNvSpPr>
          <p:nvPr>
            <p:ph type="title"/>
          </p:nvPr>
        </p:nvSpPr>
        <p:spPr>
          <a:xfrm>
            <a:off x="990600" y="381000"/>
            <a:ext cx="6316663" cy="1143000"/>
          </a:xfrm>
        </p:spPr>
        <p:txBody>
          <a:bodyPr/>
          <a:lstStyle/>
          <a:p>
            <a:pPr algn="ctr" eaLnBrk="1" hangingPunct="1"/>
            <a:r>
              <a:rPr lang="en-US" b="1" smtClean="0">
                <a:solidFill>
                  <a:srgbClr val="FFFF99"/>
                </a:solidFill>
                <a:latin typeface="Palatino Linotype" pitchFamily="18" charset="0"/>
              </a:rPr>
              <a:t>Examples of potential crops/plants which can be used for production of  biofuels</a:t>
            </a:r>
          </a:p>
        </p:txBody>
      </p:sp>
      <p:pic>
        <p:nvPicPr>
          <p:cNvPr id="225283" name="Picture 9"/>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96000"/>
            <a:ext cx="1143000" cy="612775"/>
          </a:xfrm>
          <a:prstGeom prst="rect">
            <a:avLst/>
          </a:prstGeom>
          <a:noFill/>
          <a:ln w="9525">
            <a:noFill/>
            <a:miter lim="800000"/>
            <a:headEnd/>
            <a:tailEnd/>
          </a:ln>
        </p:spPr>
      </p:pic>
      <p:sp>
        <p:nvSpPr>
          <p:cNvPr id="225284" name="Rectangle 6"/>
          <p:cNvSpPr>
            <a:spLocks noChangeArrowheads="1"/>
          </p:cNvSpPr>
          <p:nvPr/>
        </p:nvSpPr>
        <p:spPr bwMode="auto">
          <a:xfrm>
            <a:off x="3200400" y="6583363"/>
            <a:ext cx="2859088" cy="274637"/>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22528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3490E2B-432F-4B5C-BD4B-E0EE6B7C5E73}" type="slidenum">
              <a:rPr lang="en-US" sz="1200">
                <a:solidFill>
                  <a:schemeClr val="bg2"/>
                </a:solidFill>
              </a:rPr>
              <a:pPr algn="r"/>
              <a:t>26</a:t>
            </a:fld>
            <a:endParaRPr lang="en-US" sz="1200">
              <a:solidFill>
                <a:schemeClr val="bg2"/>
              </a:solidFill>
            </a:endParaRPr>
          </a:p>
        </p:txBody>
      </p:sp>
      <p:sp>
        <p:nvSpPr>
          <p:cNvPr id="7" name="Slide Number Placeholder 6"/>
          <p:cNvSpPr>
            <a:spLocks noGrp="1"/>
          </p:cNvSpPr>
          <p:nvPr>
            <p:ph type="sldNum" sz="quarter" idx="12"/>
          </p:nvPr>
        </p:nvSpPr>
        <p:spPr/>
        <p:txBody>
          <a:bodyPr/>
          <a:lstStyle/>
          <a:p>
            <a:pPr>
              <a:defRPr/>
            </a:pPr>
            <a:fld id="{02C0AEB0-DC7A-444D-89F9-C7A0982F3078}" type="slidenum">
              <a:rPr lang="en-US" smtClean="0"/>
              <a:pPr>
                <a:defRPr/>
              </a:pPr>
              <a:t>26</a:t>
            </a:fld>
            <a:endParaRPr lang="en-US"/>
          </a:p>
        </p:txBody>
      </p:sp>
      <p:sp>
        <p:nvSpPr>
          <p:cNvPr id="8" name="Footer Placeholder 7"/>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990600" y="381000"/>
            <a:ext cx="6316663" cy="1143000"/>
          </a:xfrm>
        </p:spPr>
        <p:txBody>
          <a:bodyPr/>
          <a:lstStyle/>
          <a:p>
            <a:pPr algn="ctr" eaLnBrk="1" hangingPunct="1"/>
            <a:r>
              <a:rPr lang="en-US" b="1" smtClean="0">
                <a:solidFill>
                  <a:srgbClr val="FFFF99"/>
                </a:solidFill>
                <a:latin typeface="Palatino Linotype" pitchFamily="18" charset="0"/>
              </a:rPr>
              <a:t>Examples of potential crops/plants which can be used for production of  biofuels</a:t>
            </a:r>
          </a:p>
        </p:txBody>
      </p:sp>
      <p:pic>
        <p:nvPicPr>
          <p:cNvPr id="225283" name="Picture 9"/>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96000"/>
            <a:ext cx="1143000" cy="612775"/>
          </a:xfrm>
          <a:prstGeom prst="rect">
            <a:avLst/>
          </a:prstGeom>
          <a:noFill/>
          <a:ln w="9525">
            <a:noFill/>
            <a:miter lim="800000"/>
            <a:headEnd/>
            <a:tailEnd/>
          </a:ln>
        </p:spPr>
      </p:pic>
      <p:sp>
        <p:nvSpPr>
          <p:cNvPr id="225284" name="Rectangle 6"/>
          <p:cNvSpPr>
            <a:spLocks noChangeArrowheads="1"/>
          </p:cNvSpPr>
          <p:nvPr/>
        </p:nvSpPr>
        <p:spPr bwMode="auto">
          <a:xfrm>
            <a:off x="3200400" y="6583363"/>
            <a:ext cx="2859088" cy="274637"/>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22528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3490E2B-432F-4B5C-BD4B-E0EE6B7C5E73}" type="slidenum">
              <a:rPr lang="en-US" sz="1200">
                <a:solidFill>
                  <a:schemeClr val="bg2"/>
                </a:solidFill>
              </a:rPr>
              <a:pPr algn="r"/>
              <a:t>27</a:t>
            </a:fld>
            <a:endParaRPr lang="en-US" sz="1200">
              <a:solidFill>
                <a:schemeClr val="bg2"/>
              </a:solidFill>
            </a:endParaRPr>
          </a:p>
        </p:txBody>
      </p:sp>
      <p:pic>
        <p:nvPicPr>
          <p:cNvPr id="8" name="Content Placeholder 7" descr="kenaf_BC6B12BC6FC1A.jpg"/>
          <p:cNvPicPr>
            <a:picLocks noGrp="1" noChangeAspect="1"/>
          </p:cNvPicPr>
          <p:nvPr>
            <p:ph idx="1"/>
          </p:nvPr>
        </p:nvPicPr>
        <p:blipFill>
          <a:blip r:embed="rId4" cstate="print"/>
          <a:stretch>
            <a:fillRect/>
          </a:stretch>
        </p:blipFill>
        <p:spPr>
          <a:xfrm>
            <a:off x="1752600" y="1676400"/>
            <a:ext cx="6819793" cy="4593888"/>
          </a:xfrm>
          <a:prstGeom prst="rect">
            <a:avLst/>
          </a:prstGeom>
          <a:ln>
            <a:noFill/>
          </a:ln>
          <a:effectLst>
            <a:softEdge rad="112500"/>
          </a:effectLst>
        </p:spPr>
      </p:pic>
      <p:sp>
        <p:nvSpPr>
          <p:cNvPr id="9" name="TextBox 8"/>
          <p:cNvSpPr txBox="1"/>
          <p:nvPr/>
        </p:nvSpPr>
        <p:spPr>
          <a:xfrm>
            <a:off x="228600" y="2743200"/>
            <a:ext cx="1524000" cy="461665"/>
          </a:xfrm>
          <a:prstGeom prst="rect">
            <a:avLst/>
          </a:prstGeom>
          <a:noFill/>
        </p:spPr>
        <p:txBody>
          <a:bodyPr wrap="square" rtlCol="0">
            <a:spAutoFit/>
          </a:bodyPr>
          <a:lstStyle/>
          <a:p>
            <a:r>
              <a:rPr lang="en-US" dirty="0" err="1" smtClean="0"/>
              <a:t>Kenaf</a:t>
            </a:r>
            <a:endParaRPr lang="en-US" dirty="0"/>
          </a:p>
        </p:txBody>
      </p:sp>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27</a:t>
            </a:fld>
            <a:endParaRPr lang="en-US"/>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a:xfrm>
            <a:off x="1371600" y="381000"/>
            <a:ext cx="6316663" cy="1143000"/>
          </a:xfrm>
        </p:spPr>
        <p:txBody>
          <a:bodyPr/>
          <a:lstStyle/>
          <a:p>
            <a:pPr algn="ctr" eaLnBrk="1" hangingPunct="1"/>
            <a:r>
              <a:rPr lang="en-US" b="1" dirty="0" smtClean="0">
                <a:solidFill>
                  <a:srgbClr val="FFFF99"/>
                </a:solidFill>
                <a:latin typeface="Palatino Linotype" pitchFamily="18" charset="0"/>
              </a:rPr>
              <a:t>Examples of potential other things which can be used for production of  biofuels</a:t>
            </a:r>
            <a:endParaRPr lang="en-US" b="1" dirty="0" smtClean="0">
              <a:solidFill>
                <a:srgbClr val="FFFF99"/>
              </a:solidFill>
            </a:endParaRPr>
          </a:p>
        </p:txBody>
      </p:sp>
      <p:sp>
        <p:nvSpPr>
          <p:cNvPr id="227330" name="Rectangle 3"/>
          <p:cNvSpPr>
            <a:spLocks noGrp="1" noChangeArrowheads="1"/>
          </p:cNvSpPr>
          <p:nvPr>
            <p:ph type="body" idx="1"/>
          </p:nvPr>
        </p:nvSpPr>
        <p:spPr>
          <a:xfrm>
            <a:off x="1219200" y="1600200"/>
            <a:ext cx="6326188" cy="4525963"/>
          </a:xfrm>
        </p:spPr>
        <p:txBody>
          <a:bodyPr/>
          <a:lstStyle/>
          <a:p>
            <a:pPr eaLnBrk="1" hangingPunct="1"/>
            <a:endParaRPr lang="en-US" dirty="0" smtClean="0"/>
          </a:p>
        </p:txBody>
      </p:sp>
      <p:sp>
        <p:nvSpPr>
          <p:cNvPr id="227332" name="Rectangle 6"/>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227333"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227334"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3D58C88-DDEE-4CFA-A0CC-BCDB265CBB27}" type="slidenum">
              <a:rPr lang="en-US" sz="1200">
                <a:solidFill>
                  <a:schemeClr val="bg2"/>
                </a:solidFill>
              </a:rPr>
              <a:pPr algn="r"/>
              <a:t>28</a:t>
            </a:fld>
            <a:endParaRPr lang="en-US" sz="1200">
              <a:solidFill>
                <a:schemeClr val="bg2"/>
              </a:solidFill>
            </a:endParaRPr>
          </a:p>
        </p:txBody>
      </p:sp>
      <p:pic>
        <p:nvPicPr>
          <p:cNvPr id="8" name="Picture 3"/>
          <p:cNvPicPr>
            <a:picLocks noChangeAspect="1" noChangeArrowheads="1"/>
          </p:cNvPicPr>
          <p:nvPr/>
        </p:nvPicPr>
        <p:blipFill>
          <a:blip r:embed="rId4" cstate="print"/>
          <a:stretch>
            <a:fillRect/>
          </a:stretch>
        </p:blipFill>
        <p:spPr bwMode="auto">
          <a:xfrm>
            <a:off x="1295400" y="1447800"/>
            <a:ext cx="6705600" cy="5029199"/>
          </a:xfrm>
          <a:prstGeom prst="rect">
            <a:avLst/>
          </a:prstGeom>
          <a:noFill/>
          <a:ln w="9525">
            <a:noFill/>
            <a:miter lim="800000"/>
            <a:headEnd/>
            <a:tailEnd/>
          </a:ln>
          <a:effectLst>
            <a:softEdge rad="112500"/>
          </a:effectLst>
        </p:spPr>
      </p:pic>
      <p:sp>
        <p:nvSpPr>
          <p:cNvPr id="9" name="TextBox 8"/>
          <p:cNvSpPr txBox="1"/>
          <p:nvPr/>
        </p:nvSpPr>
        <p:spPr>
          <a:xfrm>
            <a:off x="5943600" y="6248400"/>
            <a:ext cx="2667000" cy="461665"/>
          </a:xfrm>
          <a:prstGeom prst="rect">
            <a:avLst/>
          </a:prstGeom>
          <a:noFill/>
        </p:spPr>
        <p:txBody>
          <a:bodyPr wrap="square" rtlCol="0">
            <a:spAutoFit/>
          </a:bodyPr>
          <a:lstStyle/>
          <a:p>
            <a:r>
              <a:rPr lang="en-US" dirty="0" smtClean="0">
                <a:solidFill>
                  <a:srgbClr val="FFFFCC"/>
                </a:solidFill>
              </a:rPr>
              <a:t>Woody Biomass</a:t>
            </a:r>
            <a:endParaRPr lang="en-US" dirty="0">
              <a:solidFill>
                <a:srgbClr val="FFFFCC"/>
              </a:solidFill>
            </a:endParaRPr>
          </a:p>
        </p:txBody>
      </p:sp>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28</a:t>
            </a:fld>
            <a:endParaRPr lang="en-US"/>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990600" y="381000"/>
            <a:ext cx="6316663" cy="1143000"/>
          </a:xfrm>
        </p:spPr>
        <p:txBody>
          <a:bodyPr/>
          <a:lstStyle/>
          <a:p>
            <a:pPr algn="ctr" eaLnBrk="1" hangingPunct="1"/>
            <a:r>
              <a:rPr lang="en-US" b="1" smtClean="0">
                <a:solidFill>
                  <a:srgbClr val="FFFF99"/>
                </a:solidFill>
                <a:latin typeface="Palatino Linotype" pitchFamily="18" charset="0"/>
              </a:rPr>
              <a:t>Examples of potential crops/plants which can be used for production of  biofuels</a:t>
            </a:r>
          </a:p>
        </p:txBody>
      </p:sp>
      <p:pic>
        <p:nvPicPr>
          <p:cNvPr id="225283" name="Picture 9"/>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96000"/>
            <a:ext cx="1143000" cy="612775"/>
          </a:xfrm>
          <a:prstGeom prst="rect">
            <a:avLst/>
          </a:prstGeom>
          <a:noFill/>
          <a:ln w="9525">
            <a:noFill/>
            <a:miter lim="800000"/>
            <a:headEnd/>
            <a:tailEnd/>
          </a:ln>
        </p:spPr>
      </p:pic>
      <p:sp>
        <p:nvSpPr>
          <p:cNvPr id="225284" name="Rectangle 6"/>
          <p:cNvSpPr>
            <a:spLocks noChangeArrowheads="1"/>
          </p:cNvSpPr>
          <p:nvPr/>
        </p:nvSpPr>
        <p:spPr bwMode="auto">
          <a:xfrm>
            <a:off x="3200400" y="6583363"/>
            <a:ext cx="2859088" cy="274637"/>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22528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3490E2B-432F-4B5C-BD4B-E0EE6B7C5E73}" type="slidenum">
              <a:rPr lang="en-US" sz="1200">
                <a:solidFill>
                  <a:schemeClr val="bg2"/>
                </a:solidFill>
              </a:rPr>
              <a:pPr algn="r"/>
              <a:t>29</a:t>
            </a:fld>
            <a:endParaRPr lang="en-US" sz="1200">
              <a:solidFill>
                <a:schemeClr val="bg2"/>
              </a:solidFill>
            </a:endParaRPr>
          </a:p>
        </p:txBody>
      </p:sp>
      <p:sp>
        <p:nvSpPr>
          <p:cNvPr id="9" name="TextBox 8"/>
          <p:cNvSpPr txBox="1"/>
          <p:nvPr/>
        </p:nvSpPr>
        <p:spPr>
          <a:xfrm>
            <a:off x="1066800" y="1752600"/>
            <a:ext cx="3810000" cy="1200329"/>
          </a:xfrm>
          <a:prstGeom prst="rect">
            <a:avLst/>
          </a:prstGeom>
          <a:noFill/>
        </p:spPr>
        <p:txBody>
          <a:bodyPr wrap="square" rtlCol="0">
            <a:spAutoFit/>
          </a:bodyPr>
          <a:lstStyle/>
          <a:p>
            <a:r>
              <a:rPr lang="en-US" dirty="0" smtClean="0"/>
              <a:t>Short Rotation Coppice Willow</a:t>
            </a:r>
          </a:p>
          <a:p>
            <a:r>
              <a:rPr lang="en-US" dirty="0" smtClean="0"/>
              <a:t>Poplar</a:t>
            </a:r>
            <a:endParaRPr lang="en-US" dirty="0"/>
          </a:p>
        </p:txBody>
      </p:sp>
      <p:pic>
        <p:nvPicPr>
          <p:cNvPr id="14" name="Content Placeholder 13" descr="shortrotationcoppicewillos.jpg"/>
          <p:cNvPicPr>
            <a:picLocks noGrp="1" noChangeAspect="1"/>
          </p:cNvPicPr>
          <p:nvPr>
            <p:ph idx="1"/>
          </p:nvPr>
        </p:nvPicPr>
        <p:blipFill>
          <a:blip r:embed="rId4" cstate="print"/>
          <a:stretch>
            <a:fillRect/>
          </a:stretch>
        </p:blipFill>
        <p:spPr>
          <a:xfrm>
            <a:off x="303438" y="3048000"/>
            <a:ext cx="3878036" cy="2895600"/>
          </a:xfrm>
          <a:prstGeom prst="rect">
            <a:avLst/>
          </a:prstGeom>
          <a:ln>
            <a:noFill/>
          </a:ln>
          <a:effectLst>
            <a:softEdge rad="112500"/>
          </a:effectLst>
        </p:spPr>
      </p:pic>
      <p:pic>
        <p:nvPicPr>
          <p:cNvPr id="15" name="Picture 14" descr="willow9growthchart.gif"/>
          <p:cNvPicPr>
            <a:picLocks noChangeAspect="1"/>
          </p:cNvPicPr>
          <p:nvPr/>
        </p:nvPicPr>
        <p:blipFill>
          <a:blip r:embed="rId5" cstate="print"/>
          <a:stretch>
            <a:fillRect/>
          </a:stretch>
        </p:blipFill>
        <p:spPr>
          <a:xfrm>
            <a:off x="4343400" y="3874576"/>
            <a:ext cx="4800600" cy="2983424"/>
          </a:xfrm>
          <a:prstGeom prst="rect">
            <a:avLst/>
          </a:prstGeom>
        </p:spPr>
      </p:pic>
      <p:pic>
        <p:nvPicPr>
          <p:cNvPr id="16" name="Picture 15" descr="poplar coppice harvest.jpg"/>
          <p:cNvPicPr>
            <a:picLocks noChangeAspect="1"/>
          </p:cNvPicPr>
          <p:nvPr/>
        </p:nvPicPr>
        <p:blipFill>
          <a:blip r:embed="rId6" cstate="print"/>
          <a:stretch>
            <a:fillRect/>
          </a:stretch>
        </p:blipFill>
        <p:spPr>
          <a:xfrm>
            <a:off x="5029200" y="1371600"/>
            <a:ext cx="3714750" cy="2447925"/>
          </a:xfrm>
          <a:prstGeom prst="rect">
            <a:avLst/>
          </a:prstGeom>
          <a:ln>
            <a:noFill/>
          </a:ln>
          <a:effectLst>
            <a:softEdge rad="112500"/>
          </a:effectLst>
        </p:spPr>
      </p:pic>
      <p:sp>
        <p:nvSpPr>
          <p:cNvPr id="17" name="Slide Number Placeholder 16"/>
          <p:cNvSpPr>
            <a:spLocks noGrp="1"/>
          </p:cNvSpPr>
          <p:nvPr>
            <p:ph type="sldNum" sz="quarter" idx="12"/>
          </p:nvPr>
        </p:nvSpPr>
        <p:spPr/>
        <p:txBody>
          <a:bodyPr/>
          <a:lstStyle/>
          <a:p>
            <a:pPr>
              <a:defRPr/>
            </a:pPr>
            <a:fld id="{02C0AEB0-DC7A-444D-89F9-C7A0982F3078}" type="slidenum">
              <a:rPr lang="en-US" smtClean="0"/>
              <a:pPr>
                <a:defRPr/>
              </a:pPr>
              <a:t>29</a:t>
            </a:fld>
            <a:endParaRPr lang="en-US"/>
          </a:p>
        </p:txBody>
      </p:sp>
      <p:sp>
        <p:nvSpPr>
          <p:cNvPr id="18" name="Footer Placeholder 17"/>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133350" y="2362200"/>
            <a:ext cx="9010650" cy="42037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2392363"/>
          </a:xfrm>
        </p:spPr>
        <p:txBody>
          <a:bodyPr anchor="ctr"/>
          <a:lstStyle/>
          <a:p>
            <a:pPr eaLnBrk="1" hangingPunct="1"/>
            <a:r>
              <a:rPr lang="en-US" sz="4400" b="1" dirty="0" smtClean="0">
                <a:solidFill>
                  <a:srgbClr val="FFFF99"/>
                </a:solidFill>
                <a:latin typeface="Palatino Linotype" pitchFamily="18" charset="0"/>
              </a:rPr>
              <a:t>What Are Advanced Biofuels?</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200400" y="6492875"/>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3</a:t>
            </a:fld>
            <a:endParaRPr lang="en-US" sz="1200" dirty="0" smtClean="0">
              <a:solidFill>
                <a:schemeClr val="bg2"/>
              </a:solidFill>
              <a:latin typeface="Palatino Linotype" pitchFamily="18" charset="0"/>
            </a:endParaRPr>
          </a:p>
        </p:txBody>
      </p:sp>
      <p:sp>
        <p:nvSpPr>
          <p:cNvPr id="30725" name="Title 1"/>
          <p:cNvSpPr>
            <a:spLocks/>
          </p:cNvSpPr>
          <p:nvPr/>
        </p:nvSpPr>
        <p:spPr bwMode="auto">
          <a:xfrm>
            <a:off x="152400" y="2438400"/>
            <a:ext cx="8839200" cy="3429000"/>
          </a:xfrm>
          <a:prstGeom prst="rect">
            <a:avLst/>
          </a:prstGeom>
          <a:noFill/>
          <a:ln w="9525">
            <a:noFill/>
            <a:miter lim="800000"/>
            <a:headEnd/>
            <a:tailEnd/>
          </a:ln>
        </p:spPr>
        <p:txBody>
          <a:bodyPr anchor="ctr"/>
          <a:lstStyle/>
          <a:p>
            <a:pPr algn="ctr">
              <a:buClr>
                <a:schemeClr val="tx1"/>
              </a:buClr>
            </a:pPr>
            <a:r>
              <a:rPr lang="en-US" sz="3800" b="1" dirty="0" smtClean="0">
                <a:solidFill>
                  <a:srgbClr val="005828"/>
                </a:solidFill>
              </a:rPr>
              <a:t>What are they?</a:t>
            </a:r>
          </a:p>
          <a:p>
            <a:pPr algn="ctr">
              <a:buClr>
                <a:schemeClr val="tx1"/>
              </a:buClr>
            </a:pPr>
            <a:r>
              <a:rPr lang="en-US" sz="3800" b="1" dirty="0" smtClean="0">
                <a:solidFill>
                  <a:srgbClr val="005828"/>
                </a:solidFill>
              </a:rPr>
              <a:t>What are they used for? </a:t>
            </a:r>
          </a:p>
          <a:p>
            <a:pPr algn="ctr">
              <a:buClr>
                <a:schemeClr val="tx1"/>
              </a:buClr>
            </a:pPr>
            <a:r>
              <a:rPr lang="en-US" sz="3800" b="1" dirty="0" smtClean="0">
                <a:solidFill>
                  <a:srgbClr val="005828"/>
                </a:solidFill>
              </a:rPr>
              <a:t>How are they made?</a:t>
            </a:r>
          </a:p>
          <a:p>
            <a:pPr algn="ctr">
              <a:buClr>
                <a:schemeClr val="tx1"/>
              </a:buClr>
            </a:pPr>
            <a:r>
              <a:rPr lang="en-US" sz="3800" b="1" dirty="0" smtClean="0">
                <a:solidFill>
                  <a:srgbClr val="005828"/>
                </a:solidFill>
              </a:rPr>
              <a:t>Why are they important?</a:t>
            </a:r>
          </a:p>
          <a:p>
            <a:pPr algn="ctr">
              <a:buClr>
                <a:schemeClr val="tx1"/>
              </a:buClr>
            </a:pPr>
            <a:r>
              <a:rPr lang="en-US" sz="3800" b="1" dirty="0" smtClean="0">
                <a:solidFill>
                  <a:srgbClr val="005828"/>
                </a:solidFill>
              </a:rPr>
              <a:t>Policy Considerations</a:t>
            </a:r>
            <a:endParaRPr lang="en-US" sz="3800" dirty="0"/>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a:xfrm>
            <a:off x="1371600" y="381000"/>
            <a:ext cx="6316663" cy="1143000"/>
          </a:xfrm>
        </p:spPr>
        <p:txBody>
          <a:bodyPr/>
          <a:lstStyle/>
          <a:p>
            <a:pPr algn="ctr" eaLnBrk="1" hangingPunct="1"/>
            <a:r>
              <a:rPr lang="en-US" b="1" dirty="0" smtClean="0">
                <a:solidFill>
                  <a:srgbClr val="FFFF99"/>
                </a:solidFill>
                <a:latin typeface="Palatino Linotype" pitchFamily="18" charset="0"/>
              </a:rPr>
              <a:t>Examples of potential other things which can be used for production of  biofuels</a:t>
            </a:r>
            <a:endParaRPr lang="en-US" b="1" dirty="0" smtClean="0">
              <a:solidFill>
                <a:srgbClr val="FFFF99"/>
              </a:solidFill>
            </a:endParaRPr>
          </a:p>
        </p:txBody>
      </p:sp>
      <p:sp>
        <p:nvSpPr>
          <p:cNvPr id="227330" name="Rectangle 3"/>
          <p:cNvSpPr>
            <a:spLocks noGrp="1" noChangeArrowheads="1"/>
          </p:cNvSpPr>
          <p:nvPr>
            <p:ph type="body" idx="1"/>
          </p:nvPr>
        </p:nvSpPr>
        <p:spPr>
          <a:xfrm>
            <a:off x="1219200" y="1600200"/>
            <a:ext cx="6326188" cy="4525963"/>
          </a:xfrm>
        </p:spPr>
        <p:txBody>
          <a:bodyPr/>
          <a:lstStyle/>
          <a:p>
            <a:pPr eaLnBrk="1" hangingPunct="1"/>
            <a:endParaRPr lang="en-US" dirty="0" smtClean="0"/>
          </a:p>
        </p:txBody>
      </p:sp>
      <p:sp>
        <p:nvSpPr>
          <p:cNvPr id="227332" name="Rectangle 6"/>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227333"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227334"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3D58C88-DDEE-4CFA-A0CC-BCDB265CBB27}" type="slidenum">
              <a:rPr lang="en-US" sz="1200">
                <a:solidFill>
                  <a:schemeClr val="bg2"/>
                </a:solidFill>
              </a:rPr>
              <a:pPr algn="r"/>
              <a:t>30</a:t>
            </a:fld>
            <a:endParaRPr lang="en-US" sz="1200">
              <a:solidFill>
                <a:schemeClr val="bg2"/>
              </a:solidFill>
            </a:endParaRPr>
          </a:p>
        </p:txBody>
      </p:sp>
      <p:pic>
        <p:nvPicPr>
          <p:cNvPr id="8" name="Picture 3"/>
          <p:cNvPicPr>
            <a:picLocks noChangeAspect="1" noChangeArrowheads="1"/>
          </p:cNvPicPr>
          <p:nvPr/>
        </p:nvPicPr>
        <p:blipFill>
          <a:blip r:embed="rId4" cstate="print"/>
          <a:stretch>
            <a:fillRect/>
          </a:stretch>
        </p:blipFill>
        <p:spPr bwMode="auto">
          <a:xfrm>
            <a:off x="1524000" y="1535106"/>
            <a:ext cx="5632177" cy="5322894"/>
          </a:xfrm>
          <a:prstGeom prst="rect">
            <a:avLst/>
          </a:prstGeom>
          <a:noFill/>
          <a:ln w="9525">
            <a:noFill/>
            <a:miter lim="800000"/>
            <a:headEnd/>
            <a:tailEnd/>
          </a:ln>
          <a:effectLst>
            <a:softEdge rad="112500"/>
          </a:effectLst>
        </p:spPr>
      </p:pic>
      <p:sp>
        <p:nvSpPr>
          <p:cNvPr id="9" name="TextBox 8"/>
          <p:cNvSpPr txBox="1"/>
          <p:nvPr/>
        </p:nvSpPr>
        <p:spPr>
          <a:xfrm>
            <a:off x="7239000" y="2971800"/>
            <a:ext cx="1676400" cy="1569660"/>
          </a:xfrm>
          <a:prstGeom prst="rect">
            <a:avLst/>
          </a:prstGeom>
          <a:noFill/>
        </p:spPr>
        <p:txBody>
          <a:bodyPr wrap="square" rtlCol="0">
            <a:spAutoFit/>
          </a:bodyPr>
          <a:lstStyle/>
          <a:p>
            <a:r>
              <a:rPr lang="en-US" dirty="0" smtClean="0"/>
              <a:t>Sorted Municipal Solid Waste</a:t>
            </a:r>
            <a:endParaRPr lang="en-US" dirty="0"/>
          </a:p>
        </p:txBody>
      </p:sp>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30</a:t>
            </a:fld>
            <a:endParaRPr lang="en-US"/>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a:xfrm>
            <a:off x="1371600" y="381000"/>
            <a:ext cx="6316663" cy="1143000"/>
          </a:xfrm>
        </p:spPr>
        <p:txBody>
          <a:bodyPr/>
          <a:lstStyle/>
          <a:p>
            <a:pPr algn="ctr" eaLnBrk="1" hangingPunct="1"/>
            <a:r>
              <a:rPr lang="en-US" b="1" dirty="0" smtClean="0">
                <a:solidFill>
                  <a:srgbClr val="FFFF99"/>
                </a:solidFill>
                <a:latin typeface="Palatino Linotype" pitchFamily="18" charset="0"/>
              </a:rPr>
              <a:t>Examples of potential other things which can be used for production of  biofuels</a:t>
            </a:r>
            <a:endParaRPr lang="en-US" b="1" dirty="0" smtClean="0">
              <a:solidFill>
                <a:srgbClr val="FFFF99"/>
              </a:solidFill>
            </a:endParaRPr>
          </a:p>
        </p:txBody>
      </p:sp>
      <p:sp>
        <p:nvSpPr>
          <p:cNvPr id="227332" name="Rectangle 6"/>
          <p:cNvSpPr>
            <a:spLocks noChangeArrowheads="1"/>
          </p:cNvSpPr>
          <p:nvPr/>
        </p:nvSpPr>
        <p:spPr bwMode="auto">
          <a:xfrm>
            <a:off x="30480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227333"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227334"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3D58C88-DDEE-4CFA-A0CC-BCDB265CBB27}" type="slidenum">
              <a:rPr lang="en-US" sz="1200">
                <a:solidFill>
                  <a:schemeClr val="bg2"/>
                </a:solidFill>
              </a:rPr>
              <a:pPr algn="r"/>
              <a:t>31</a:t>
            </a:fld>
            <a:endParaRPr lang="en-US" sz="1200">
              <a:solidFill>
                <a:schemeClr val="bg2"/>
              </a:solidFill>
            </a:endParaRPr>
          </a:p>
        </p:txBody>
      </p:sp>
      <p:pic>
        <p:nvPicPr>
          <p:cNvPr id="8" name="Picture 3"/>
          <p:cNvPicPr>
            <a:picLocks noChangeAspect="1" noChangeArrowheads="1"/>
          </p:cNvPicPr>
          <p:nvPr/>
        </p:nvPicPr>
        <p:blipFill>
          <a:blip r:embed="rId4" cstate="print"/>
          <a:stretch>
            <a:fillRect/>
          </a:stretch>
        </p:blipFill>
        <p:spPr bwMode="auto">
          <a:xfrm>
            <a:off x="152400" y="1524000"/>
            <a:ext cx="4121387" cy="2860242"/>
          </a:xfrm>
          <a:prstGeom prst="rect">
            <a:avLst/>
          </a:prstGeom>
          <a:noFill/>
          <a:ln w="9525">
            <a:noFill/>
            <a:miter lim="800000"/>
            <a:headEnd/>
            <a:tailEnd/>
          </a:ln>
          <a:effectLst>
            <a:softEdge rad="112500"/>
          </a:effectLst>
        </p:spPr>
      </p:pic>
      <p:pic>
        <p:nvPicPr>
          <p:cNvPr id="10" name="Picture 9" descr="algae-farm.jpg"/>
          <p:cNvPicPr>
            <a:picLocks noChangeAspect="1"/>
          </p:cNvPicPr>
          <p:nvPr/>
        </p:nvPicPr>
        <p:blipFill>
          <a:blip r:embed="rId5" cstate="print"/>
          <a:stretch>
            <a:fillRect/>
          </a:stretch>
        </p:blipFill>
        <p:spPr>
          <a:xfrm>
            <a:off x="4572000" y="1752600"/>
            <a:ext cx="4114800" cy="3612795"/>
          </a:xfrm>
          <a:prstGeom prst="rect">
            <a:avLst/>
          </a:prstGeom>
          <a:ln>
            <a:noFill/>
          </a:ln>
          <a:effectLst>
            <a:softEdge rad="112500"/>
          </a:effectLst>
        </p:spPr>
      </p:pic>
      <p:pic>
        <p:nvPicPr>
          <p:cNvPr id="9" name="Picture 8" descr="algae5.jpg"/>
          <p:cNvPicPr>
            <a:picLocks noChangeAspect="1"/>
          </p:cNvPicPr>
          <p:nvPr/>
        </p:nvPicPr>
        <p:blipFill>
          <a:blip r:embed="rId6" cstate="print"/>
          <a:stretch>
            <a:fillRect/>
          </a:stretch>
        </p:blipFill>
        <p:spPr>
          <a:xfrm>
            <a:off x="1295400" y="4137025"/>
            <a:ext cx="4081463" cy="2720975"/>
          </a:xfrm>
          <a:prstGeom prst="rect">
            <a:avLst/>
          </a:prstGeom>
          <a:ln>
            <a:noFill/>
          </a:ln>
          <a:effectLst>
            <a:softEdge rad="112500"/>
          </a:effectLst>
        </p:spPr>
      </p:pic>
      <p:sp>
        <p:nvSpPr>
          <p:cNvPr id="11" name="TextBox 10"/>
          <p:cNvSpPr txBox="1"/>
          <p:nvPr/>
        </p:nvSpPr>
        <p:spPr>
          <a:xfrm>
            <a:off x="5562600" y="5562600"/>
            <a:ext cx="3124200" cy="461665"/>
          </a:xfrm>
          <a:prstGeom prst="rect">
            <a:avLst/>
          </a:prstGeom>
          <a:noFill/>
        </p:spPr>
        <p:txBody>
          <a:bodyPr wrap="square" rtlCol="0">
            <a:spAutoFit/>
          </a:bodyPr>
          <a:lstStyle/>
          <a:p>
            <a:r>
              <a:rPr lang="en-US" dirty="0" smtClean="0"/>
              <a:t>Algae</a:t>
            </a:r>
            <a:endParaRPr lang="en-US" dirty="0"/>
          </a:p>
        </p:txBody>
      </p:sp>
      <p:sp>
        <p:nvSpPr>
          <p:cNvPr id="12" name="Slide Number Placeholder 11"/>
          <p:cNvSpPr>
            <a:spLocks noGrp="1"/>
          </p:cNvSpPr>
          <p:nvPr>
            <p:ph type="sldNum" sz="quarter" idx="12"/>
          </p:nvPr>
        </p:nvSpPr>
        <p:spPr/>
        <p:txBody>
          <a:bodyPr/>
          <a:lstStyle/>
          <a:p>
            <a:pPr>
              <a:defRPr/>
            </a:pPr>
            <a:fld id="{02C0AEB0-DC7A-444D-89F9-C7A0982F3078}" type="slidenum">
              <a:rPr lang="en-US" smtClean="0"/>
              <a:pPr>
                <a:defRPr/>
              </a:pPr>
              <a:t>31</a:t>
            </a:fld>
            <a:endParaRPr lang="en-US"/>
          </a:p>
        </p:txBody>
      </p:sp>
      <p:sp>
        <p:nvSpPr>
          <p:cNvPr id="13" name="Footer Placeholder 12"/>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3352800"/>
            <a:ext cx="9010650" cy="31369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3276600"/>
          </a:xfrm>
        </p:spPr>
        <p:txBody>
          <a:bodyPr anchor="ctr"/>
          <a:lstStyle/>
          <a:p>
            <a:pPr algn="ctr" eaLnBrk="1" hangingPunct="1"/>
            <a:r>
              <a:rPr lang="en-US" sz="8000" b="1" dirty="0" smtClean="0">
                <a:solidFill>
                  <a:srgbClr val="FFFF99"/>
                </a:solidFill>
                <a:latin typeface="Palatino Linotype" pitchFamily="18" charset="0"/>
              </a:rPr>
              <a:t>Agriculture:  </a:t>
            </a:r>
            <a:r>
              <a:rPr lang="en-US" sz="4400" b="1" dirty="0" smtClean="0">
                <a:solidFill>
                  <a:srgbClr val="FFFF99"/>
                </a:solidFill>
                <a:latin typeface="Palatino Linotype" pitchFamily="18" charset="0"/>
              </a:rPr>
              <a:t/>
            </a:r>
            <a:br>
              <a:rPr lang="en-US" sz="4400" b="1" dirty="0" smtClean="0">
                <a:solidFill>
                  <a:srgbClr val="FFFF99"/>
                </a:solidFill>
                <a:latin typeface="Palatino Linotype" pitchFamily="18" charset="0"/>
              </a:rPr>
            </a:br>
            <a:r>
              <a:rPr lang="en-US" sz="4400" b="1" dirty="0" smtClean="0">
                <a:solidFill>
                  <a:srgbClr val="FFFF99"/>
                </a:solidFill>
                <a:latin typeface="Palatino Linotype" pitchFamily="18" charset="0"/>
              </a:rPr>
              <a:t>The Foundation</a:t>
            </a:r>
            <a:br>
              <a:rPr lang="en-US" sz="4400" b="1" dirty="0" smtClean="0">
                <a:solidFill>
                  <a:srgbClr val="FFFF99"/>
                </a:solidFill>
                <a:latin typeface="Palatino Linotype" pitchFamily="18" charset="0"/>
              </a:rPr>
            </a:br>
            <a:r>
              <a:rPr lang="en-US" sz="4400" b="1" dirty="0" smtClean="0">
                <a:solidFill>
                  <a:srgbClr val="FFFF99"/>
                </a:solidFill>
                <a:latin typeface="Palatino Linotype" pitchFamily="18" charset="0"/>
              </a:rPr>
              <a:t>of the </a:t>
            </a:r>
            <a:r>
              <a:rPr lang="en-US" sz="4400" b="1" dirty="0" err="1" smtClean="0">
                <a:solidFill>
                  <a:srgbClr val="FFFF99"/>
                </a:solidFill>
                <a:latin typeface="Palatino Linotype" pitchFamily="18" charset="0"/>
              </a:rPr>
              <a:t>Bioeconomy</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32</a:t>
            </a:fld>
            <a:endParaRPr lang="en-US" sz="1200" smtClean="0">
              <a:solidFill>
                <a:schemeClr val="bg2"/>
              </a:solidFill>
              <a:latin typeface="Palatino Linotype" pitchFamily="18" charset="0"/>
            </a:endParaRPr>
          </a:p>
        </p:txBody>
      </p:sp>
      <p:sp>
        <p:nvSpPr>
          <p:cNvPr id="30725" name="Title 1"/>
          <p:cNvSpPr>
            <a:spLocks/>
          </p:cNvSpPr>
          <p:nvPr/>
        </p:nvSpPr>
        <p:spPr bwMode="auto">
          <a:xfrm>
            <a:off x="533400" y="3200400"/>
            <a:ext cx="8229600" cy="2392363"/>
          </a:xfrm>
          <a:prstGeom prst="rect">
            <a:avLst/>
          </a:prstGeom>
          <a:noFill/>
          <a:ln w="9525">
            <a:noFill/>
            <a:miter lim="800000"/>
            <a:headEnd/>
            <a:tailEnd/>
          </a:ln>
        </p:spPr>
        <p:txBody>
          <a:bodyPr anchor="ctr"/>
          <a:lstStyle/>
          <a:p>
            <a:pPr algn="ctr">
              <a:buClr>
                <a:schemeClr val="tx1"/>
              </a:buClr>
            </a:pPr>
            <a:r>
              <a:rPr lang="en-US" sz="4000" b="1" dirty="0" err="1" smtClean="0">
                <a:solidFill>
                  <a:srgbClr val="387921"/>
                </a:solidFill>
              </a:rPr>
              <a:t>Feedstocks</a:t>
            </a:r>
            <a:endParaRPr lang="en-US" sz="4000" b="1" dirty="0" smtClean="0">
              <a:solidFill>
                <a:srgbClr val="387921"/>
              </a:solidFill>
            </a:endParaRPr>
          </a:p>
          <a:p>
            <a:pPr algn="ctr">
              <a:buClr>
                <a:schemeClr val="tx1"/>
              </a:buClr>
            </a:pPr>
            <a:r>
              <a:rPr lang="en-US" sz="4000" b="1" dirty="0" smtClean="0">
                <a:solidFill>
                  <a:srgbClr val="387921"/>
                </a:solidFill>
              </a:rPr>
              <a:t>Jobs Related to </a:t>
            </a:r>
            <a:r>
              <a:rPr lang="en-US" sz="4000" b="1" dirty="0" err="1" smtClean="0">
                <a:solidFill>
                  <a:srgbClr val="387921"/>
                </a:solidFill>
              </a:rPr>
              <a:t>Feedstocks</a:t>
            </a:r>
            <a:r>
              <a:rPr lang="en-US" sz="4000" b="1" dirty="0" smtClean="0">
                <a:solidFill>
                  <a:srgbClr val="387921"/>
                </a:solidFill>
              </a:rPr>
              <a:t>?</a:t>
            </a: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idx="4294967295"/>
          </p:nvPr>
        </p:nvSpPr>
        <p:spPr>
          <a:xfrm>
            <a:off x="457200" y="152400"/>
            <a:ext cx="8153400" cy="1143000"/>
          </a:xfrm>
        </p:spPr>
        <p:txBody>
          <a:bodyPr anchor="ctr"/>
          <a:lstStyle/>
          <a:p>
            <a:pPr algn="ctr" eaLnBrk="1" hangingPunct="1"/>
            <a:r>
              <a:rPr lang="en-US" b="1" dirty="0" smtClean="0">
                <a:solidFill>
                  <a:srgbClr val="FFFF99"/>
                </a:solidFill>
                <a:latin typeface="Palatino Linotype" pitchFamily="18" charset="0"/>
              </a:rPr>
              <a:t>A Few Types of Jobs Available in Advanced Biofuels Feedstock Development </a:t>
            </a:r>
            <a:r>
              <a:rPr lang="en-US" b="1" dirty="0" smtClean="0">
                <a:solidFill>
                  <a:srgbClr val="FFFF99"/>
                </a:solidFill>
                <a:latin typeface="Palatino Linotype" pitchFamily="18" charset="0"/>
              </a:rPr>
              <a:t>and Production</a:t>
            </a:r>
            <a:endParaRPr lang="en-US" b="1" dirty="0" smtClean="0">
              <a:solidFill>
                <a:srgbClr val="FFFF99"/>
              </a:solidFill>
              <a:latin typeface="Palatino Linotype" pitchFamily="18" charset="0"/>
            </a:endParaRPr>
          </a:p>
        </p:txBody>
      </p:sp>
      <p:sp>
        <p:nvSpPr>
          <p:cNvPr id="3" name="Content Placeholder 2"/>
          <p:cNvSpPr>
            <a:spLocks noGrp="1"/>
          </p:cNvSpPr>
          <p:nvPr>
            <p:ph idx="4294967295"/>
          </p:nvPr>
        </p:nvSpPr>
        <p:spPr>
          <a:xfrm>
            <a:off x="381000" y="1600200"/>
            <a:ext cx="8609015" cy="4951443"/>
          </a:xfrm>
        </p:spPr>
        <p:txBody>
          <a:bodyPr numCol="2" rtlCol="0">
            <a:normAutofit fontScale="70000" lnSpcReduction="20000"/>
          </a:bodyPr>
          <a:lstStyle/>
          <a:p>
            <a:pPr eaLnBrk="1" fontAlgn="auto" hangingPunct="1">
              <a:spcBef>
                <a:spcPts val="600"/>
              </a:spcBef>
              <a:spcAft>
                <a:spcPts val="0"/>
              </a:spcAft>
              <a:buClrTx/>
              <a:buFont typeface="Arial" pitchFamily="34" charset="0"/>
              <a:buChar char="•"/>
              <a:defRPr/>
            </a:pPr>
            <a:r>
              <a:rPr lang="en-US" sz="3200" kern="1200" dirty="0" smtClean="0"/>
              <a:t>Agronomists</a:t>
            </a:r>
          </a:p>
          <a:p>
            <a:pPr eaLnBrk="1" fontAlgn="auto" hangingPunct="1">
              <a:spcBef>
                <a:spcPts val="600"/>
              </a:spcBef>
              <a:spcAft>
                <a:spcPts val="0"/>
              </a:spcAft>
              <a:buClrTx/>
              <a:buFont typeface="Arial" pitchFamily="34" charset="0"/>
              <a:buChar char="•"/>
              <a:defRPr/>
            </a:pPr>
            <a:r>
              <a:rPr lang="en-US" sz="3200" kern="1200" dirty="0" smtClean="0"/>
              <a:t>Farmers</a:t>
            </a:r>
          </a:p>
          <a:p>
            <a:pPr eaLnBrk="1" fontAlgn="auto" hangingPunct="1">
              <a:spcBef>
                <a:spcPts val="600"/>
              </a:spcBef>
              <a:spcAft>
                <a:spcPts val="0"/>
              </a:spcAft>
              <a:buClrTx/>
              <a:buFont typeface="Arial" pitchFamily="34" charset="0"/>
              <a:buChar char="•"/>
              <a:defRPr/>
            </a:pPr>
            <a:r>
              <a:rPr lang="en-US" sz="3200" kern="1200" dirty="0" smtClean="0"/>
              <a:t>Farm workers</a:t>
            </a:r>
          </a:p>
          <a:p>
            <a:pPr eaLnBrk="1" fontAlgn="auto" hangingPunct="1">
              <a:spcBef>
                <a:spcPts val="600"/>
              </a:spcBef>
              <a:spcAft>
                <a:spcPts val="0"/>
              </a:spcAft>
              <a:buClrTx/>
              <a:buFont typeface="Arial" pitchFamily="34" charset="0"/>
              <a:buChar char="•"/>
              <a:defRPr/>
            </a:pPr>
            <a:r>
              <a:rPr lang="en-US" sz="3200" kern="1200" dirty="0" smtClean="0"/>
              <a:t>Farm equipment designers</a:t>
            </a:r>
          </a:p>
          <a:p>
            <a:pPr eaLnBrk="1" fontAlgn="auto" hangingPunct="1">
              <a:spcBef>
                <a:spcPts val="600"/>
              </a:spcBef>
              <a:spcAft>
                <a:spcPts val="0"/>
              </a:spcAft>
              <a:buClrTx/>
              <a:buFont typeface="Arial" pitchFamily="34" charset="0"/>
              <a:buChar char="•"/>
              <a:defRPr/>
            </a:pPr>
            <a:r>
              <a:rPr lang="en-US" sz="3200" kern="1200" dirty="0" smtClean="0"/>
              <a:t>Biologists</a:t>
            </a:r>
            <a:endParaRPr lang="en-US" sz="3200" kern="1200" dirty="0"/>
          </a:p>
          <a:p>
            <a:pPr eaLnBrk="1" fontAlgn="auto" hangingPunct="1">
              <a:spcBef>
                <a:spcPts val="600"/>
              </a:spcBef>
              <a:spcAft>
                <a:spcPts val="0"/>
              </a:spcAft>
              <a:buClrTx/>
              <a:buFont typeface="Arial" pitchFamily="34" charset="0"/>
              <a:buChar char="•"/>
              <a:defRPr/>
            </a:pPr>
            <a:r>
              <a:rPr lang="en-US" sz="3200" kern="1200" dirty="0"/>
              <a:t>Biologists specializing in genetic research</a:t>
            </a:r>
          </a:p>
          <a:p>
            <a:pPr eaLnBrk="1" fontAlgn="auto" hangingPunct="1">
              <a:spcBef>
                <a:spcPts val="600"/>
              </a:spcBef>
              <a:spcAft>
                <a:spcPts val="0"/>
              </a:spcAft>
              <a:buClrTx/>
              <a:buFont typeface="Arial" pitchFamily="34" charset="0"/>
              <a:buChar char="•"/>
              <a:defRPr/>
            </a:pPr>
            <a:r>
              <a:rPr lang="en-US" sz="3200" kern="1200" dirty="0"/>
              <a:t>Biologists specializing in plant cells</a:t>
            </a:r>
          </a:p>
          <a:p>
            <a:pPr eaLnBrk="1" fontAlgn="auto" hangingPunct="1">
              <a:spcBef>
                <a:spcPts val="600"/>
              </a:spcBef>
              <a:spcAft>
                <a:spcPts val="0"/>
              </a:spcAft>
              <a:buClrTx/>
              <a:buFont typeface="Arial" pitchFamily="34" charset="0"/>
              <a:buChar char="•"/>
              <a:defRPr/>
            </a:pPr>
            <a:r>
              <a:rPr lang="en-US" sz="3200" kern="1200" dirty="0"/>
              <a:t>Chemists</a:t>
            </a:r>
          </a:p>
          <a:p>
            <a:pPr eaLnBrk="1" fontAlgn="auto" hangingPunct="1">
              <a:spcBef>
                <a:spcPts val="600"/>
              </a:spcBef>
              <a:spcAft>
                <a:spcPts val="0"/>
              </a:spcAft>
              <a:buClrTx/>
              <a:buFont typeface="Arial" pitchFamily="34" charset="0"/>
              <a:buChar char="•"/>
              <a:defRPr/>
            </a:pPr>
            <a:r>
              <a:rPr lang="en-US" sz="3200" kern="1200" dirty="0"/>
              <a:t>Chemical engineers</a:t>
            </a:r>
          </a:p>
          <a:p>
            <a:pPr eaLnBrk="1" fontAlgn="auto" hangingPunct="1">
              <a:spcBef>
                <a:spcPts val="600"/>
              </a:spcBef>
              <a:spcAft>
                <a:spcPts val="0"/>
              </a:spcAft>
              <a:buClrTx/>
              <a:buFont typeface="Arial" pitchFamily="34" charset="0"/>
              <a:buChar char="•"/>
              <a:defRPr/>
            </a:pPr>
            <a:r>
              <a:rPr lang="en-US" sz="3200" kern="1200" dirty="0" smtClean="0"/>
              <a:t>Researchers </a:t>
            </a:r>
            <a:r>
              <a:rPr lang="en-US" sz="3200" kern="1200" dirty="0"/>
              <a:t>into </a:t>
            </a:r>
            <a:r>
              <a:rPr lang="en-US" sz="3200" kern="1200" dirty="0" err="1"/>
              <a:t>bioenergy</a:t>
            </a:r>
            <a:r>
              <a:rPr lang="en-US" sz="3200" kern="1200" dirty="0"/>
              <a:t> crop development</a:t>
            </a:r>
          </a:p>
          <a:p>
            <a:pPr eaLnBrk="1" fontAlgn="auto" hangingPunct="1">
              <a:spcBef>
                <a:spcPts val="600"/>
              </a:spcBef>
              <a:spcAft>
                <a:spcPts val="0"/>
              </a:spcAft>
              <a:buClrTx/>
              <a:buFont typeface="Arial" pitchFamily="34" charset="0"/>
              <a:buChar char="•"/>
              <a:defRPr/>
            </a:pPr>
            <a:r>
              <a:rPr lang="en-US" sz="3200" kern="1200" dirty="0"/>
              <a:t>Agriculture/horticulture </a:t>
            </a:r>
            <a:r>
              <a:rPr lang="en-US" sz="3200" kern="1200" dirty="0" smtClean="0"/>
              <a:t>experts</a:t>
            </a:r>
            <a:endParaRPr lang="en-US" sz="3200" kern="1200" dirty="0"/>
          </a:p>
          <a:p>
            <a:pPr eaLnBrk="1" fontAlgn="auto" hangingPunct="1">
              <a:spcBef>
                <a:spcPts val="600"/>
              </a:spcBef>
              <a:spcAft>
                <a:spcPts val="0"/>
              </a:spcAft>
              <a:buClrTx/>
              <a:buFont typeface="Arial" pitchFamily="34" charset="0"/>
              <a:buChar char="•"/>
              <a:defRPr/>
            </a:pPr>
            <a:r>
              <a:rPr lang="en-US" sz="3200" kern="1200" dirty="0" smtClean="0"/>
              <a:t>Freight </a:t>
            </a:r>
            <a:r>
              <a:rPr lang="en-US" sz="3200" kern="1200" dirty="0"/>
              <a:t>railroad operators, engineers, loaders, </a:t>
            </a:r>
            <a:r>
              <a:rPr lang="en-US" sz="3200" kern="1200" dirty="0" err="1"/>
              <a:t>unloaders</a:t>
            </a:r>
            <a:endParaRPr lang="en-US" sz="3200" kern="1200" dirty="0"/>
          </a:p>
          <a:p>
            <a:pPr eaLnBrk="1" fontAlgn="auto" hangingPunct="1">
              <a:spcBef>
                <a:spcPts val="600"/>
              </a:spcBef>
              <a:spcAft>
                <a:spcPts val="0"/>
              </a:spcAft>
              <a:buClrTx/>
              <a:buFont typeface="Arial" pitchFamily="34" charset="0"/>
              <a:buChar char="•"/>
              <a:defRPr/>
            </a:pPr>
            <a:r>
              <a:rPr lang="en-US" sz="3200" kern="1200" dirty="0"/>
              <a:t>Equipment operators, technicians</a:t>
            </a:r>
          </a:p>
          <a:p>
            <a:pPr eaLnBrk="1" fontAlgn="auto" hangingPunct="1">
              <a:spcBef>
                <a:spcPts val="600"/>
              </a:spcBef>
              <a:spcAft>
                <a:spcPts val="0"/>
              </a:spcAft>
              <a:buClrTx/>
              <a:buFont typeface="Arial" pitchFamily="34" charset="0"/>
              <a:buChar char="•"/>
              <a:defRPr/>
            </a:pPr>
            <a:r>
              <a:rPr lang="en-US" sz="3200" kern="1200" dirty="0"/>
              <a:t>Farm product purchasers/traders</a:t>
            </a:r>
          </a:p>
          <a:p>
            <a:pPr eaLnBrk="1" fontAlgn="auto" hangingPunct="1">
              <a:spcBef>
                <a:spcPts val="600"/>
              </a:spcBef>
              <a:spcAft>
                <a:spcPts val="0"/>
              </a:spcAft>
              <a:buClrTx/>
              <a:buFont typeface="Arial" pitchFamily="34" charset="0"/>
              <a:buChar char="•"/>
              <a:defRPr/>
            </a:pPr>
            <a:r>
              <a:rPr lang="en-US" sz="3200" kern="1200" dirty="0"/>
              <a:t>Agricultural and Forestry Supervisors</a:t>
            </a:r>
          </a:p>
          <a:p>
            <a:pPr eaLnBrk="1" fontAlgn="auto" hangingPunct="1">
              <a:spcBef>
                <a:spcPts val="600"/>
              </a:spcBef>
              <a:spcAft>
                <a:spcPts val="0"/>
              </a:spcAft>
              <a:buClrTx/>
              <a:buFont typeface="Arial" pitchFamily="34" charset="0"/>
              <a:buChar char="•"/>
              <a:defRPr/>
            </a:pPr>
            <a:r>
              <a:rPr lang="en-US" sz="3200" kern="1200" dirty="0"/>
              <a:t>Agricultural Inspectors</a:t>
            </a:r>
          </a:p>
          <a:p>
            <a:pPr eaLnBrk="1" fontAlgn="auto" hangingPunct="1">
              <a:spcBef>
                <a:spcPts val="600"/>
              </a:spcBef>
              <a:spcAft>
                <a:spcPts val="0"/>
              </a:spcAft>
              <a:buClrTx/>
              <a:buFont typeface="Arial" pitchFamily="34" charset="0"/>
              <a:buChar char="•"/>
              <a:defRPr/>
            </a:pPr>
            <a:r>
              <a:rPr lang="en-US" sz="3200" kern="1200" dirty="0"/>
              <a:t>Computer Software Engineers</a:t>
            </a:r>
          </a:p>
          <a:p>
            <a:pPr eaLnBrk="1" fontAlgn="auto" hangingPunct="1">
              <a:spcBef>
                <a:spcPts val="600"/>
              </a:spcBef>
              <a:spcAft>
                <a:spcPts val="0"/>
              </a:spcAft>
              <a:buClrTx/>
              <a:buFont typeface="Arial" pitchFamily="34" charset="0"/>
              <a:buChar char="•"/>
              <a:defRPr/>
            </a:pPr>
            <a:r>
              <a:rPr lang="en-US" sz="3200" kern="1200" dirty="0" smtClean="0"/>
              <a:t>Others?</a:t>
            </a:r>
            <a:endParaRPr lang="en-US" sz="3200" kern="1200" dirty="0"/>
          </a:p>
        </p:txBody>
      </p:sp>
      <p:sp>
        <p:nvSpPr>
          <p:cNvPr id="215043"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215044" name="Picture 6"/>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162800" y="5867400"/>
            <a:ext cx="1143000" cy="612775"/>
          </a:xfrm>
          <a:prstGeom prst="rect">
            <a:avLst/>
          </a:prstGeom>
          <a:noFill/>
          <a:ln w="9525">
            <a:noFill/>
            <a:miter lim="800000"/>
            <a:headEnd/>
            <a:tailEnd/>
          </a:ln>
        </p:spPr>
      </p:pic>
      <p:sp>
        <p:nvSpPr>
          <p:cNvPr id="21504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DE49F94-C1A6-4417-A208-6E1E749E5CC8}" type="slidenum">
              <a:rPr lang="en-US" sz="1200">
                <a:solidFill>
                  <a:schemeClr val="bg2"/>
                </a:solidFill>
              </a:rPr>
              <a:pPr algn="r"/>
              <a:t>33</a:t>
            </a:fld>
            <a:endParaRPr lang="en-US" sz="1200">
              <a:solidFill>
                <a:schemeClr val="bg2"/>
              </a:solidFill>
            </a:endParaRPr>
          </a:p>
        </p:txBody>
      </p:sp>
      <p:sp>
        <p:nvSpPr>
          <p:cNvPr id="7" name="Slide Number Placeholder 6"/>
          <p:cNvSpPr>
            <a:spLocks noGrp="1"/>
          </p:cNvSpPr>
          <p:nvPr>
            <p:ph type="sldNum" sz="quarter" idx="12"/>
          </p:nvPr>
        </p:nvSpPr>
        <p:spPr/>
        <p:txBody>
          <a:bodyPr/>
          <a:lstStyle/>
          <a:p>
            <a:pPr>
              <a:defRPr/>
            </a:pPr>
            <a:fld id="{AE333358-2C38-47A1-B1B9-36DA36FD27CF}"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2819400"/>
            <a:ext cx="9010650" cy="36703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2392363"/>
          </a:xfrm>
        </p:spPr>
        <p:txBody>
          <a:bodyPr anchor="ctr"/>
          <a:lstStyle/>
          <a:p>
            <a:pPr eaLnBrk="1" hangingPunct="1"/>
            <a:r>
              <a:rPr lang="en-US" sz="4400" b="1" dirty="0" smtClean="0">
                <a:solidFill>
                  <a:srgbClr val="FFFF99"/>
                </a:solidFill>
                <a:latin typeface="Palatino Linotype" pitchFamily="18" charset="0"/>
              </a:rPr>
              <a:t>What Are Advanced Biofuels?</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34</a:t>
            </a:fld>
            <a:endParaRPr lang="en-US" sz="1200" smtClean="0">
              <a:solidFill>
                <a:schemeClr val="bg2"/>
              </a:solidFill>
              <a:latin typeface="Palatino Linotype" pitchFamily="18" charset="0"/>
            </a:endParaRPr>
          </a:p>
        </p:txBody>
      </p:sp>
      <p:sp>
        <p:nvSpPr>
          <p:cNvPr id="30725" name="Title 1"/>
          <p:cNvSpPr>
            <a:spLocks/>
          </p:cNvSpPr>
          <p:nvPr/>
        </p:nvSpPr>
        <p:spPr bwMode="auto">
          <a:xfrm>
            <a:off x="533400" y="3200400"/>
            <a:ext cx="8229600" cy="2392363"/>
          </a:xfrm>
          <a:prstGeom prst="rect">
            <a:avLst/>
          </a:prstGeom>
          <a:noFill/>
          <a:ln w="9525">
            <a:noFill/>
            <a:miter lim="800000"/>
            <a:headEnd/>
            <a:tailEnd/>
          </a:ln>
        </p:spPr>
        <p:txBody>
          <a:bodyPr anchor="ctr"/>
          <a:lstStyle/>
          <a:p>
            <a:pPr algn="ctr">
              <a:buClr>
                <a:schemeClr val="tx1"/>
              </a:buClr>
            </a:pPr>
            <a:r>
              <a:rPr lang="en-US" sz="4000" b="1" dirty="0" smtClean="0">
                <a:solidFill>
                  <a:srgbClr val="005828"/>
                </a:solidFill>
              </a:rPr>
              <a:t>How are they made?</a:t>
            </a:r>
          </a:p>
          <a:p>
            <a:pPr algn="ctr">
              <a:buClr>
                <a:schemeClr val="tx1"/>
              </a:buClr>
            </a:pPr>
            <a:r>
              <a:rPr lang="en-US" sz="4000" b="1" dirty="0" smtClean="0">
                <a:solidFill>
                  <a:srgbClr val="92D050"/>
                </a:solidFill>
              </a:rPr>
              <a:t>Feedstock</a:t>
            </a:r>
          </a:p>
          <a:p>
            <a:pPr algn="ctr">
              <a:buClr>
                <a:schemeClr val="tx1"/>
              </a:buClr>
            </a:pPr>
            <a:r>
              <a:rPr lang="en-US" sz="4000" b="1" dirty="0" smtClean="0">
                <a:solidFill>
                  <a:srgbClr val="92D050"/>
                </a:solidFill>
              </a:rPr>
              <a:t>Logistics</a:t>
            </a:r>
          </a:p>
          <a:p>
            <a:pPr algn="ctr">
              <a:buClr>
                <a:schemeClr val="tx1"/>
              </a:buClr>
            </a:pPr>
            <a:r>
              <a:rPr lang="en-US" sz="4000" b="1" dirty="0" smtClean="0">
                <a:solidFill>
                  <a:srgbClr val="3A5436"/>
                </a:solidFill>
              </a:rPr>
              <a:t>Technology</a:t>
            </a: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5" descr="ProcessingPlantFaded.jpg"/>
          <p:cNvPicPr>
            <a:picLocks noChangeAspect="1"/>
          </p:cNvPicPr>
          <p:nvPr/>
        </p:nvPicPr>
        <p:blipFill>
          <a:blip r:embed="rId3" cstate="screen">
            <a:lum bright="-30000" contrast="30000"/>
            <a:extLst>
              <a:ext uri="{28A0092B-C50C-407E-A947-70E740481C1C}">
                <a14:useLocalDpi xmlns="" xmlns:a14="http://schemas.microsoft.com/office/drawing/2010/main"/>
              </a:ext>
            </a:extLst>
          </a:blip>
          <a:srcRect/>
          <a:stretch>
            <a:fillRect/>
          </a:stretch>
        </p:blipFill>
        <p:spPr bwMode="auto">
          <a:xfrm>
            <a:off x="228600" y="1752600"/>
            <a:ext cx="8318500" cy="4800600"/>
          </a:xfrm>
          <a:prstGeom prst="rect">
            <a:avLst/>
          </a:prstGeom>
          <a:ln>
            <a:noFill/>
          </a:ln>
          <a:effectLst>
            <a:softEdge rad="112500"/>
          </a:effectLst>
        </p:spPr>
      </p:pic>
      <p:sp>
        <p:nvSpPr>
          <p:cNvPr id="146434" name="Title 1"/>
          <p:cNvSpPr>
            <a:spLocks noGrp="1"/>
          </p:cNvSpPr>
          <p:nvPr>
            <p:ph type="title" idx="4294967295"/>
          </p:nvPr>
        </p:nvSpPr>
        <p:spPr>
          <a:xfrm>
            <a:off x="228600" y="0"/>
            <a:ext cx="8229600" cy="990600"/>
          </a:xfrm>
        </p:spPr>
        <p:txBody>
          <a:bodyPr anchor="ctr"/>
          <a:lstStyle/>
          <a:p>
            <a:pPr algn="ctr" eaLnBrk="1" hangingPunct="1"/>
            <a:r>
              <a:rPr lang="en-US" b="1" dirty="0" smtClean="0">
                <a:solidFill>
                  <a:srgbClr val="FFFF99"/>
                </a:solidFill>
                <a:latin typeface="Palatino Linotype" pitchFamily="18" charset="0"/>
              </a:rPr>
              <a:t>Processes</a:t>
            </a:r>
          </a:p>
        </p:txBody>
      </p:sp>
      <p:sp>
        <p:nvSpPr>
          <p:cNvPr id="146435" name="Footer Placeholder 4"/>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146436"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96000"/>
            <a:ext cx="1143000" cy="612775"/>
          </a:xfrm>
          <a:prstGeom prst="rect">
            <a:avLst/>
          </a:prstGeom>
          <a:noFill/>
          <a:ln w="9525">
            <a:noFill/>
            <a:miter lim="800000"/>
            <a:headEnd/>
            <a:tailEnd/>
          </a:ln>
        </p:spPr>
      </p:pic>
      <p:sp>
        <p:nvSpPr>
          <p:cNvPr id="146437" name="Content Placeholder 2"/>
          <p:cNvSpPr>
            <a:spLocks noGrp="1"/>
          </p:cNvSpPr>
          <p:nvPr>
            <p:ph idx="4294967295"/>
          </p:nvPr>
        </p:nvSpPr>
        <p:spPr>
          <a:xfrm>
            <a:off x="152400" y="2057400"/>
            <a:ext cx="3581400" cy="3200400"/>
          </a:xfrm>
        </p:spPr>
        <p:txBody>
          <a:bodyPr/>
          <a:lstStyle/>
          <a:p>
            <a:pPr eaLnBrk="1" hangingPunct="1">
              <a:lnSpc>
                <a:spcPct val="90000"/>
              </a:lnSpc>
              <a:spcBef>
                <a:spcPts val="1200"/>
              </a:spcBef>
              <a:buClr>
                <a:schemeClr val="bg2"/>
              </a:buClr>
            </a:pPr>
            <a:r>
              <a:rPr lang="en-US" b="1" smtClean="0">
                <a:solidFill>
                  <a:schemeClr val="bg2"/>
                </a:solidFill>
                <a:latin typeface="Palatino Linotype" pitchFamily="18" charset="0"/>
              </a:rPr>
              <a:t>Fermentation</a:t>
            </a:r>
          </a:p>
          <a:p>
            <a:pPr eaLnBrk="1" hangingPunct="1">
              <a:lnSpc>
                <a:spcPct val="90000"/>
              </a:lnSpc>
              <a:spcBef>
                <a:spcPts val="1200"/>
              </a:spcBef>
              <a:buClr>
                <a:schemeClr val="bg2"/>
              </a:buClr>
            </a:pPr>
            <a:r>
              <a:rPr lang="en-US" b="1" smtClean="0">
                <a:solidFill>
                  <a:schemeClr val="bg2"/>
                </a:solidFill>
                <a:latin typeface="Palatino Linotype" pitchFamily="18" charset="0"/>
              </a:rPr>
              <a:t>Plant extraction</a:t>
            </a:r>
          </a:p>
          <a:p>
            <a:pPr eaLnBrk="1" hangingPunct="1">
              <a:lnSpc>
                <a:spcPct val="90000"/>
              </a:lnSpc>
              <a:spcBef>
                <a:spcPts val="1200"/>
              </a:spcBef>
              <a:buClr>
                <a:schemeClr val="bg2"/>
              </a:buClr>
            </a:pPr>
            <a:r>
              <a:rPr lang="en-US" b="1" smtClean="0">
                <a:solidFill>
                  <a:schemeClr val="bg2"/>
                </a:solidFill>
                <a:latin typeface="Palatino Linotype" pitchFamily="18" charset="0"/>
              </a:rPr>
              <a:t>Transesterification</a:t>
            </a:r>
          </a:p>
          <a:p>
            <a:pPr eaLnBrk="1" hangingPunct="1">
              <a:lnSpc>
                <a:spcPct val="90000"/>
              </a:lnSpc>
              <a:spcBef>
                <a:spcPts val="1200"/>
              </a:spcBef>
              <a:buClr>
                <a:schemeClr val="bg2"/>
              </a:buClr>
            </a:pPr>
            <a:r>
              <a:rPr lang="en-US" b="1" smtClean="0">
                <a:solidFill>
                  <a:schemeClr val="bg2"/>
                </a:solidFill>
                <a:latin typeface="Palatino Linotype" pitchFamily="18" charset="0"/>
              </a:rPr>
              <a:t>Hydrolysis</a:t>
            </a:r>
          </a:p>
          <a:p>
            <a:pPr eaLnBrk="1" hangingPunct="1">
              <a:lnSpc>
                <a:spcPct val="90000"/>
              </a:lnSpc>
              <a:spcBef>
                <a:spcPts val="1200"/>
              </a:spcBef>
              <a:buClr>
                <a:schemeClr val="bg2"/>
              </a:buClr>
            </a:pPr>
            <a:r>
              <a:rPr lang="en-US" b="1" smtClean="0">
                <a:solidFill>
                  <a:schemeClr val="bg2"/>
                </a:solidFill>
                <a:latin typeface="Palatino Linotype" pitchFamily="18" charset="0"/>
              </a:rPr>
              <a:t>Enzymatic Catalysis </a:t>
            </a:r>
            <a:endParaRPr lang="en-US" smtClean="0">
              <a:solidFill>
                <a:schemeClr val="bg2"/>
              </a:solidFill>
              <a:latin typeface="Palatino Linotype" pitchFamily="18" charset="0"/>
            </a:endParaRPr>
          </a:p>
        </p:txBody>
      </p:sp>
      <p:sp>
        <p:nvSpPr>
          <p:cNvPr id="146438" name="AutoShape 8"/>
          <p:cNvSpPr>
            <a:spLocks noChangeArrowheads="1"/>
          </p:cNvSpPr>
          <p:nvPr/>
        </p:nvSpPr>
        <p:spPr bwMode="auto">
          <a:xfrm>
            <a:off x="381000" y="1143000"/>
            <a:ext cx="1905000" cy="533400"/>
          </a:xfrm>
          <a:prstGeom prst="flowChartProcess">
            <a:avLst/>
          </a:prstGeom>
          <a:solidFill>
            <a:schemeClr val="tx1"/>
          </a:solidFill>
          <a:ln w="9525">
            <a:solidFill>
              <a:schemeClr val="tx1"/>
            </a:solidFill>
            <a:miter lim="800000"/>
            <a:headEnd/>
            <a:tailEnd/>
          </a:ln>
        </p:spPr>
        <p:txBody>
          <a:bodyPr wrap="none" anchor="ctr"/>
          <a:lstStyle/>
          <a:p>
            <a:pPr algn="ctr">
              <a:lnSpc>
                <a:spcPct val="90000"/>
              </a:lnSpc>
              <a:spcBef>
                <a:spcPts val="1200"/>
              </a:spcBef>
              <a:buClr>
                <a:schemeClr val="tx1"/>
              </a:buClr>
            </a:pPr>
            <a:endParaRPr lang="en-US" b="1">
              <a:solidFill>
                <a:schemeClr val="bg2"/>
              </a:solidFill>
            </a:endParaRPr>
          </a:p>
          <a:p>
            <a:pPr algn="ctr">
              <a:lnSpc>
                <a:spcPct val="90000"/>
              </a:lnSpc>
              <a:spcBef>
                <a:spcPts val="1200"/>
              </a:spcBef>
              <a:buClr>
                <a:schemeClr val="tx1"/>
              </a:buClr>
            </a:pPr>
            <a:r>
              <a:rPr lang="en-US" b="1">
                <a:solidFill>
                  <a:schemeClr val="bg2"/>
                </a:solidFill>
              </a:rPr>
              <a:t>Biochemical</a:t>
            </a:r>
          </a:p>
          <a:p>
            <a:pPr algn="ctr"/>
            <a:endParaRPr lang="en-US">
              <a:solidFill>
                <a:schemeClr val="bg2"/>
              </a:solidFill>
            </a:endParaRPr>
          </a:p>
        </p:txBody>
      </p:sp>
      <p:sp>
        <p:nvSpPr>
          <p:cNvPr id="146439" name="AutoShape 11"/>
          <p:cNvSpPr>
            <a:spLocks noChangeArrowheads="1"/>
          </p:cNvSpPr>
          <p:nvPr/>
        </p:nvSpPr>
        <p:spPr bwMode="auto">
          <a:xfrm>
            <a:off x="4724400" y="1219200"/>
            <a:ext cx="2743200" cy="457200"/>
          </a:xfrm>
          <a:prstGeom prst="flowChartProcess">
            <a:avLst/>
          </a:prstGeom>
          <a:solidFill>
            <a:schemeClr val="tx1"/>
          </a:solidFill>
          <a:ln w="9525">
            <a:solidFill>
              <a:schemeClr val="tx1"/>
            </a:solidFill>
            <a:miter lim="800000"/>
            <a:headEnd/>
            <a:tailEnd/>
          </a:ln>
        </p:spPr>
        <p:txBody>
          <a:bodyPr wrap="none" anchor="ctr"/>
          <a:lstStyle/>
          <a:p>
            <a:pPr algn="ctr">
              <a:lnSpc>
                <a:spcPct val="90000"/>
              </a:lnSpc>
              <a:spcBef>
                <a:spcPts val="1200"/>
              </a:spcBef>
              <a:buClr>
                <a:schemeClr val="tx1"/>
              </a:buClr>
            </a:pPr>
            <a:endParaRPr lang="en-US" b="1">
              <a:solidFill>
                <a:schemeClr val="bg2"/>
              </a:solidFill>
            </a:endParaRPr>
          </a:p>
          <a:p>
            <a:pPr algn="ctr">
              <a:lnSpc>
                <a:spcPct val="90000"/>
              </a:lnSpc>
              <a:spcBef>
                <a:spcPts val="1200"/>
              </a:spcBef>
              <a:buClr>
                <a:schemeClr val="tx1"/>
              </a:buClr>
            </a:pPr>
            <a:r>
              <a:rPr lang="en-US" b="1">
                <a:solidFill>
                  <a:schemeClr val="bg2"/>
                </a:solidFill>
              </a:rPr>
              <a:t>Thermochemical</a:t>
            </a:r>
          </a:p>
          <a:p>
            <a:pPr algn="ctr"/>
            <a:endParaRPr lang="en-US">
              <a:solidFill>
                <a:schemeClr val="bg2"/>
              </a:solidFill>
            </a:endParaRPr>
          </a:p>
        </p:txBody>
      </p:sp>
      <p:sp>
        <p:nvSpPr>
          <p:cNvPr id="146440" name="Rectangle 13"/>
          <p:cNvSpPr>
            <a:spLocks noChangeArrowheads="1"/>
          </p:cNvSpPr>
          <p:nvPr/>
        </p:nvSpPr>
        <p:spPr bwMode="auto">
          <a:xfrm>
            <a:off x="4572000" y="2133600"/>
            <a:ext cx="3733800" cy="2192338"/>
          </a:xfrm>
          <a:prstGeom prst="rect">
            <a:avLst/>
          </a:prstGeom>
          <a:noFill/>
          <a:ln w="9525">
            <a:noFill/>
            <a:miter lim="800000"/>
            <a:headEnd/>
            <a:tailEnd/>
          </a:ln>
        </p:spPr>
        <p:txBody>
          <a:bodyPr>
            <a:spAutoFit/>
          </a:bodyPr>
          <a:lstStyle/>
          <a:p>
            <a:pPr>
              <a:lnSpc>
                <a:spcPct val="90000"/>
              </a:lnSpc>
              <a:spcBef>
                <a:spcPts val="1200"/>
              </a:spcBef>
              <a:buFontTx/>
              <a:buChar char="•"/>
            </a:pPr>
            <a:r>
              <a:rPr lang="en-US" b="1">
                <a:solidFill>
                  <a:schemeClr val="bg2"/>
                </a:solidFill>
              </a:rPr>
              <a:t>Gasification</a:t>
            </a:r>
          </a:p>
          <a:p>
            <a:pPr>
              <a:lnSpc>
                <a:spcPct val="90000"/>
              </a:lnSpc>
              <a:spcBef>
                <a:spcPts val="1200"/>
              </a:spcBef>
              <a:buFontTx/>
              <a:buChar char="•"/>
            </a:pPr>
            <a:r>
              <a:rPr lang="en-US" b="1">
                <a:solidFill>
                  <a:schemeClr val="bg2"/>
                </a:solidFill>
              </a:rPr>
              <a:t>Plasma arc gasification</a:t>
            </a:r>
          </a:p>
          <a:p>
            <a:pPr>
              <a:lnSpc>
                <a:spcPct val="90000"/>
              </a:lnSpc>
              <a:spcBef>
                <a:spcPts val="1200"/>
              </a:spcBef>
              <a:buFontTx/>
              <a:buChar char="•"/>
            </a:pPr>
            <a:r>
              <a:rPr lang="en-US" b="1">
                <a:solidFill>
                  <a:schemeClr val="bg2"/>
                </a:solidFill>
              </a:rPr>
              <a:t>Pyrolysis</a:t>
            </a:r>
          </a:p>
          <a:p>
            <a:pPr>
              <a:lnSpc>
                <a:spcPct val="90000"/>
              </a:lnSpc>
              <a:spcBef>
                <a:spcPts val="1200"/>
              </a:spcBef>
              <a:buFontTx/>
              <a:buChar char="•"/>
            </a:pPr>
            <a:r>
              <a:rPr lang="en-US" b="1">
                <a:solidFill>
                  <a:schemeClr val="bg2"/>
                </a:solidFill>
              </a:rPr>
              <a:t>Thermochemical conversion of sugars</a:t>
            </a:r>
          </a:p>
        </p:txBody>
      </p:sp>
      <p:sp>
        <p:nvSpPr>
          <p:cNvPr id="146441" name="Slide Number Placeholder 6"/>
          <p:cNvSpPr txBox="1">
            <a:spLocks noGrp="1"/>
          </p:cNvSpPr>
          <p:nvPr/>
        </p:nvSpPr>
        <p:spPr bwMode="auto">
          <a:xfrm>
            <a:off x="6781800" y="6492875"/>
            <a:ext cx="2133600" cy="365125"/>
          </a:xfrm>
          <a:prstGeom prst="rect">
            <a:avLst/>
          </a:prstGeom>
          <a:noFill/>
          <a:ln w="9525">
            <a:noFill/>
            <a:miter lim="800000"/>
            <a:headEnd/>
            <a:tailEnd/>
          </a:ln>
        </p:spPr>
        <p:txBody>
          <a:bodyPr anchor="ctr"/>
          <a:lstStyle/>
          <a:p>
            <a:pPr algn="r"/>
            <a:fld id="{E23E2B61-1150-4FE1-A69A-C2AF1EDD6AB3}" type="slidenum">
              <a:rPr lang="en-US" sz="1200">
                <a:solidFill>
                  <a:schemeClr val="bg2"/>
                </a:solidFill>
              </a:rPr>
              <a:pPr algn="r"/>
              <a:t>35</a:t>
            </a:fld>
            <a:endParaRPr lang="en-US" sz="1200">
              <a:solidFill>
                <a:schemeClr val="bg2"/>
              </a:solidFill>
            </a:endParaRPr>
          </a:p>
        </p:txBody>
      </p:sp>
      <p:sp>
        <p:nvSpPr>
          <p:cNvPr id="11" name="Slide Number Placeholder 10"/>
          <p:cNvSpPr>
            <a:spLocks noGrp="1"/>
          </p:cNvSpPr>
          <p:nvPr>
            <p:ph type="sldNum" sz="quarter" idx="12"/>
          </p:nvPr>
        </p:nvSpPr>
        <p:spPr/>
        <p:txBody>
          <a:bodyPr/>
          <a:lstStyle/>
          <a:p>
            <a:pPr>
              <a:defRPr/>
            </a:pPr>
            <a:fld id="{AE333358-2C38-47A1-B1B9-36DA36FD27CF}" type="slidenum">
              <a:rPr lang="en-US" smtClean="0"/>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457200"/>
            <a:ext cx="8791575" cy="1524000"/>
          </a:xfrm>
        </p:spPr>
        <p:txBody>
          <a:bodyPr/>
          <a:lstStyle/>
          <a:p>
            <a:pPr algn="ctr"/>
            <a:r>
              <a:rPr lang="en-US" b="1" dirty="0" smtClean="0">
                <a:solidFill>
                  <a:srgbClr val="FFFF99"/>
                </a:solidFill>
                <a:latin typeface="Palatino Linotype" pitchFamily="18" charset="0"/>
              </a:rPr>
              <a:t>Process Path:  Biomass-to-Fuels and Products</a:t>
            </a:r>
            <a:r>
              <a:rPr lang="en-US" b="1" dirty="0" smtClean="0">
                <a:solidFill>
                  <a:srgbClr val="FFFF99"/>
                </a:solidFill>
              </a:rPr>
              <a:t/>
            </a:r>
            <a:br>
              <a:rPr lang="en-US" b="1" dirty="0" smtClean="0">
                <a:solidFill>
                  <a:srgbClr val="FFFF99"/>
                </a:solidFill>
              </a:rPr>
            </a:br>
            <a:endParaRPr lang="en-US" b="1" dirty="0">
              <a:solidFill>
                <a:srgbClr val="FFFF99"/>
              </a:solidFill>
            </a:endParaRPr>
          </a:p>
        </p:txBody>
      </p:sp>
      <p:pic>
        <p:nvPicPr>
          <p:cNvPr id="5" name="Picture 4" descr="GreenGasoline by NSFCredit Zina Deretsky, National Science Foundation cropped.jpg"/>
          <p:cNvPicPr>
            <a:picLocks noChangeAspect="1"/>
          </p:cNvPicPr>
          <p:nvPr/>
        </p:nvPicPr>
        <p:blipFill>
          <a:blip r:embed="rId3" cstate="print"/>
          <a:stretch>
            <a:fillRect/>
          </a:stretch>
        </p:blipFill>
        <p:spPr>
          <a:xfrm>
            <a:off x="0" y="2286000"/>
            <a:ext cx="9144000" cy="1882140"/>
          </a:xfrm>
          <a:prstGeom prst="rect">
            <a:avLst/>
          </a:prstGeom>
        </p:spPr>
      </p:pic>
      <p:sp>
        <p:nvSpPr>
          <p:cNvPr id="6" name="TextBox 5"/>
          <p:cNvSpPr txBox="1"/>
          <p:nvPr/>
        </p:nvSpPr>
        <p:spPr>
          <a:xfrm>
            <a:off x="4800600" y="6400800"/>
            <a:ext cx="4191000" cy="261610"/>
          </a:xfrm>
          <a:prstGeom prst="rect">
            <a:avLst/>
          </a:prstGeom>
          <a:noFill/>
        </p:spPr>
        <p:txBody>
          <a:bodyPr wrap="square" rtlCol="0">
            <a:spAutoFit/>
          </a:bodyPr>
          <a:lstStyle/>
          <a:p>
            <a:r>
              <a:rPr lang="en-US" sz="1100" dirty="0" smtClean="0"/>
              <a:t>Graphic by </a:t>
            </a:r>
            <a:r>
              <a:rPr lang="en-US" sz="1100" dirty="0" err="1" smtClean="0"/>
              <a:t>Zina</a:t>
            </a:r>
            <a:r>
              <a:rPr lang="en-US" sz="1100" dirty="0" smtClean="0"/>
              <a:t> </a:t>
            </a:r>
            <a:r>
              <a:rPr lang="en-US" sz="1100" dirty="0" err="1" smtClean="0"/>
              <a:t>Deretsky</a:t>
            </a:r>
            <a:r>
              <a:rPr lang="en-US" sz="1100" dirty="0" smtClean="0"/>
              <a:t>, National Science Foundation</a:t>
            </a:r>
            <a:endParaRPr lang="en-US" sz="1100" dirty="0"/>
          </a:p>
        </p:txBody>
      </p:sp>
      <p:pic>
        <p:nvPicPr>
          <p:cNvPr id="7"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8" name="TextBox 7"/>
          <p:cNvSpPr txBox="1"/>
          <p:nvPr/>
        </p:nvSpPr>
        <p:spPr>
          <a:xfrm>
            <a:off x="1371600" y="6400800"/>
            <a:ext cx="3276600" cy="230832"/>
          </a:xfrm>
          <a:prstGeom prst="rect">
            <a:avLst/>
          </a:prstGeom>
          <a:noFill/>
        </p:spPr>
        <p:txBody>
          <a:bodyPr wrap="square" rtlCol="0">
            <a:spAutoFit/>
          </a:bodyPr>
          <a:lstStyle/>
          <a:p>
            <a:r>
              <a:rPr lang="en-US" sz="900" dirty="0" smtClean="0">
                <a:solidFill>
                  <a:schemeClr val="bg2"/>
                </a:solidFill>
              </a:rPr>
              <a:t>Copyright 2008 Advanced Biofuels USA</a:t>
            </a:r>
          </a:p>
        </p:txBody>
      </p:sp>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36</a:t>
            </a:fld>
            <a:endParaRPr lang="en-US"/>
          </a:p>
        </p:txBody>
      </p:sp>
      <p:sp>
        <p:nvSpPr>
          <p:cNvPr id="10" name="Footer Placeholder 9"/>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6"/>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3025" y="838200"/>
            <a:ext cx="871538" cy="1676400"/>
          </a:xfrm>
          <a:prstGeom prst="rect">
            <a:avLst/>
          </a:prstGeom>
          <a:noFill/>
          <a:ln w="9525">
            <a:noFill/>
            <a:miter lim="800000"/>
            <a:headEnd/>
            <a:tailEnd/>
          </a:ln>
        </p:spPr>
      </p:pic>
      <p:pic>
        <p:nvPicPr>
          <p:cNvPr id="173058"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066800" y="457200"/>
            <a:ext cx="1447800" cy="1158875"/>
          </a:xfrm>
          <a:prstGeom prst="rect">
            <a:avLst/>
          </a:prstGeom>
          <a:noFill/>
          <a:ln w="9525">
            <a:noFill/>
            <a:miter lim="800000"/>
            <a:headEnd/>
            <a:tailEnd/>
          </a:ln>
        </p:spPr>
      </p:pic>
      <p:pic>
        <p:nvPicPr>
          <p:cNvPr id="173059" name="Picture 8"/>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066800" y="1676400"/>
            <a:ext cx="1447800" cy="1031875"/>
          </a:xfrm>
          <a:prstGeom prst="rect">
            <a:avLst/>
          </a:prstGeom>
          <a:noFill/>
          <a:ln w="9525">
            <a:noFill/>
            <a:miter lim="800000"/>
            <a:headEnd/>
            <a:tailEnd/>
          </a:ln>
        </p:spPr>
      </p:pic>
      <p:sp>
        <p:nvSpPr>
          <p:cNvPr id="173060" name="AutoShape 12"/>
          <p:cNvSpPr>
            <a:spLocks noChangeArrowheads="1"/>
          </p:cNvSpPr>
          <p:nvPr/>
        </p:nvSpPr>
        <p:spPr bwMode="auto">
          <a:xfrm>
            <a:off x="2667000" y="1676400"/>
            <a:ext cx="1066800" cy="76200"/>
          </a:xfrm>
          <a:prstGeom prst="rightArrow">
            <a:avLst>
              <a:gd name="adj1" fmla="val 50000"/>
              <a:gd name="adj2" fmla="val 350000"/>
            </a:avLst>
          </a:prstGeom>
          <a:solidFill>
            <a:schemeClr val="accent1"/>
          </a:solidFill>
          <a:ln w="9525">
            <a:solidFill>
              <a:schemeClr val="tx1"/>
            </a:solidFill>
            <a:miter lim="800000"/>
            <a:headEnd/>
            <a:tailEnd/>
          </a:ln>
        </p:spPr>
        <p:txBody>
          <a:bodyPr wrap="none" anchor="ctr"/>
          <a:lstStyle/>
          <a:p>
            <a:endParaRPr lang="en-US"/>
          </a:p>
        </p:txBody>
      </p:sp>
      <p:sp>
        <p:nvSpPr>
          <p:cNvPr id="173061" name="Text Box 13"/>
          <p:cNvSpPr txBox="1">
            <a:spLocks noChangeArrowheads="1"/>
          </p:cNvSpPr>
          <p:nvPr/>
        </p:nvSpPr>
        <p:spPr bwMode="auto">
          <a:xfrm>
            <a:off x="2590800" y="381000"/>
            <a:ext cx="1295400" cy="336550"/>
          </a:xfrm>
          <a:prstGeom prst="rect">
            <a:avLst/>
          </a:prstGeom>
          <a:noFill/>
          <a:ln w="9525">
            <a:noFill/>
            <a:miter lim="800000"/>
            <a:headEnd/>
            <a:tailEnd/>
          </a:ln>
        </p:spPr>
        <p:txBody>
          <a:bodyPr>
            <a:spAutoFit/>
          </a:bodyPr>
          <a:lstStyle/>
          <a:p>
            <a:pPr>
              <a:spcBef>
                <a:spcPct val="50000"/>
              </a:spcBef>
            </a:pPr>
            <a:r>
              <a:rPr lang="en-US" sz="1600"/>
              <a:t>Gasification</a:t>
            </a:r>
          </a:p>
        </p:txBody>
      </p:sp>
      <p:sp>
        <p:nvSpPr>
          <p:cNvPr id="173062" name="Text Box 20"/>
          <p:cNvSpPr txBox="1">
            <a:spLocks noChangeArrowheads="1"/>
          </p:cNvSpPr>
          <p:nvPr/>
        </p:nvSpPr>
        <p:spPr bwMode="auto">
          <a:xfrm>
            <a:off x="2590800" y="1371600"/>
            <a:ext cx="1066800" cy="336550"/>
          </a:xfrm>
          <a:prstGeom prst="rect">
            <a:avLst/>
          </a:prstGeom>
          <a:noFill/>
          <a:ln w="9525">
            <a:noFill/>
            <a:miter lim="800000"/>
            <a:headEnd/>
            <a:tailEnd/>
          </a:ln>
        </p:spPr>
        <p:txBody>
          <a:bodyPr>
            <a:spAutoFit/>
          </a:bodyPr>
          <a:lstStyle/>
          <a:p>
            <a:pPr>
              <a:spcBef>
                <a:spcPct val="50000"/>
              </a:spcBef>
            </a:pPr>
            <a:r>
              <a:rPr lang="en-US" sz="1600"/>
              <a:t>Pyrolysis</a:t>
            </a:r>
          </a:p>
        </p:txBody>
      </p:sp>
      <p:sp>
        <p:nvSpPr>
          <p:cNvPr id="173063" name="Text Box 21"/>
          <p:cNvSpPr txBox="1">
            <a:spLocks noChangeArrowheads="1"/>
          </p:cNvSpPr>
          <p:nvPr/>
        </p:nvSpPr>
        <p:spPr bwMode="auto">
          <a:xfrm>
            <a:off x="2514600" y="2133600"/>
            <a:ext cx="1600200" cy="336550"/>
          </a:xfrm>
          <a:prstGeom prst="rect">
            <a:avLst/>
          </a:prstGeom>
          <a:noFill/>
          <a:ln w="9525">
            <a:noFill/>
            <a:miter lim="800000"/>
            <a:headEnd/>
            <a:tailEnd/>
          </a:ln>
        </p:spPr>
        <p:txBody>
          <a:bodyPr>
            <a:spAutoFit/>
          </a:bodyPr>
          <a:lstStyle/>
          <a:p>
            <a:pPr>
              <a:spcBef>
                <a:spcPct val="50000"/>
              </a:spcBef>
            </a:pPr>
            <a:r>
              <a:rPr lang="en-US" sz="1600"/>
              <a:t>Deconstruction</a:t>
            </a:r>
          </a:p>
        </p:txBody>
      </p:sp>
      <p:sp>
        <p:nvSpPr>
          <p:cNvPr id="173064" name="Text Box 22"/>
          <p:cNvSpPr txBox="1">
            <a:spLocks noChangeArrowheads="1"/>
          </p:cNvSpPr>
          <p:nvPr/>
        </p:nvSpPr>
        <p:spPr bwMode="auto">
          <a:xfrm>
            <a:off x="3886200" y="304800"/>
            <a:ext cx="1143000" cy="336550"/>
          </a:xfrm>
          <a:prstGeom prst="rect">
            <a:avLst/>
          </a:prstGeom>
          <a:noFill/>
          <a:ln w="9525">
            <a:noFill/>
            <a:miter lim="800000"/>
            <a:headEnd/>
            <a:tailEnd/>
          </a:ln>
        </p:spPr>
        <p:txBody>
          <a:bodyPr>
            <a:spAutoFit/>
          </a:bodyPr>
          <a:lstStyle/>
          <a:p>
            <a:pPr>
              <a:spcBef>
                <a:spcPct val="50000"/>
              </a:spcBef>
            </a:pPr>
            <a:r>
              <a:rPr lang="en-US" sz="1600" dirty="0" smtClean="0"/>
              <a:t>Heat</a:t>
            </a:r>
            <a:endParaRPr lang="en-US" sz="1600" dirty="0"/>
          </a:p>
        </p:txBody>
      </p:sp>
      <p:sp>
        <p:nvSpPr>
          <p:cNvPr id="173065" name="Text Box 23"/>
          <p:cNvSpPr txBox="1">
            <a:spLocks noChangeArrowheads="1"/>
          </p:cNvSpPr>
          <p:nvPr/>
        </p:nvSpPr>
        <p:spPr bwMode="auto">
          <a:xfrm>
            <a:off x="3886200" y="1371600"/>
            <a:ext cx="914400" cy="336550"/>
          </a:xfrm>
          <a:prstGeom prst="rect">
            <a:avLst/>
          </a:prstGeom>
          <a:noFill/>
          <a:ln w="9525">
            <a:noFill/>
            <a:miter lim="800000"/>
            <a:headEnd/>
            <a:tailEnd/>
          </a:ln>
        </p:spPr>
        <p:txBody>
          <a:bodyPr wrap="square">
            <a:spAutoFit/>
          </a:bodyPr>
          <a:lstStyle/>
          <a:p>
            <a:pPr>
              <a:spcBef>
                <a:spcPct val="50000"/>
              </a:spcBef>
            </a:pPr>
            <a:r>
              <a:rPr lang="en-US" sz="1600" dirty="0" smtClean="0"/>
              <a:t>Heat</a:t>
            </a:r>
            <a:endParaRPr lang="en-US" sz="1600" dirty="0"/>
          </a:p>
        </p:txBody>
      </p:sp>
      <p:sp>
        <p:nvSpPr>
          <p:cNvPr id="173066" name="Text Box 24"/>
          <p:cNvSpPr txBox="1">
            <a:spLocks noChangeArrowheads="1"/>
          </p:cNvSpPr>
          <p:nvPr/>
        </p:nvSpPr>
        <p:spPr bwMode="auto">
          <a:xfrm>
            <a:off x="3657600" y="2438400"/>
            <a:ext cx="1143000" cy="336550"/>
          </a:xfrm>
          <a:prstGeom prst="rect">
            <a:avLst/>
          </a:prstGeom>
          <a:noFill/>
          <a:ln w="9525">
            <a:noFill/>
            <a:miter lim="800000"/>
            <a:headEnd/>
            <a:tailEnd/>
          </a:ln>
        </p:spPr>
        <p:txBody>
          <a:bodyPr>
            <a:spAutoFit/>
          </a:bodyPr>
          <a:lstStyle/>
          <a:p>
            <a:pPr>
              <a:spcBef>
                <a:spcPct val="50000"/>
              </a:spcBef>
            </a:pPr>
            <a:r>
              <a:rPr lang="en-US" sz="1600"/>
              <a:t>Low heat</a:t>
            </a:r>
          </a:p>
        </p:txBody>
      </p:sp>
      <p:pic>
        <p:nvPicPr>
          <p:cNvPr id="173067" name="Picture 32" descr="j0438774"/>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3962400" y="609600"/>
            <a:ext cx="838200" cy="508000"/>
          </a:xfrm>
          <a:prstGeom prst="rect">
            <a:avLst/>
          </a:prstGeom>
          <a:noFill/>
          <a:ln w="9525">
            <a:noFill/>
            <a:miter lim="800000"/>
            <a:headEnd/>
            <a:tailEnd/>
          </a:ln>
        </p:spPr>
      </p:pic>
      <p:pic>
        <p:nvPicPr>
          <p:cNvPr id="173068" name="Picture 33" descr="j0438774"/>
          <p:cNvPicPr>
            <a:picLocks noChangeAspect="1" noChangeArrowheads="1"/>
          </p:cNvPicPr>
          <p:nvPr/>
        </p:nvPicPr>
        <p:blipFill>
          <a:blip r:embed="rId7" cstate="screen">
            <a:extLst>
              <a:ext uri="{28A0092B-C50C-407E-A947-70E740481C1C}">
                <a14:useLocalDpi xmlns="" xmlns:a14="http://schemas.microsoft.com/office/drawing/2010/main"/>
              </a:ext>
            </a:extLst>
          </a:blip>
          <a:stretch>
            <a:fillRect/>
          </a:stretch>
        </p:blipFill>
        <p:spPr bwMode="auto">
          <a:xfrm>
            <a:off x="3810000" y="2819400"/>
            <a:ext cx="609600" cy="812802"/>
          </a:xfrm>
          <a:prstGeom prst="rect">
            <a:avLst/>
          </a:prstGeom>
          <a:noFill/>
          <a:ln w="9525">
            <a:noFill/>
            <a:miter lim="800000"/>
            <a:headEnd/>
            <a:tailEnd/>
          </a:ln>
        </p:spPr>
      </p:pic>
      <p:pic>
        <p:nvPicPr>
          <p:cNvPr id="173069" name="Picture 35" descr="j0438774"/>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3962400" y="1752600"/>
            <a:ext cx="609600" cy="419100"/>
          </a:xfrm>
          <a:prstGeom prst="rect">
            <a:avLst/>
          </a:prstGeom>
          <a:noFill/>
          <a:ln w="9525">
            <a:noFill/>
            <a:miter lim="800000"/>
            <a:headEnd/>
            <a:tailEnd/>
          </a:ln>
        </p:spPr>
      </p:pic>
      <p:pic>
        <p:nvPicPr>
          <p:cNvPr id="173070" name="Picture 36"/>
          <p:cNvPicPr>
            <a:picLocks noChangeAspect="1" noChangeArrowheads="1"/>
          </p:cNvPicPr>
          <p:nvPr/>
        </p:nvPicPr>
        <p:blipFill>
          <a:blip r:embed="rId9" cstate="print"/>
          <a:srcRect/>
          <a:stretch>
            <a:fillRect/>
          </a:stretch>
        </p:blipFill>
        <p:spPr bwMode="auto">
          <a:xfrm>
            <a:off x="5029200" y="609600"/>
            <a:ext cx="914400" cy="609600"/>
          </a:xfrm>
          <a:prstGeom prst="rect">
            <a:avLst/>
          </a:prstGeom>
          <a:noFill/>
          <a:ln w="9525">
            <a:noFill/>
            <a:miter lim="800000"/>
            <a:headEnd/>
            <a:tailEnd/>
          </a:ln>
        </p:spPr>
      </p:pic>
      <p:sp>
        <p:nvSpPr>
          <p:cNvPr id="173071" name="Text Box 37"/>
          <p:cNvSpPr txBox="1">
            <a:spLocks noChangeArrowheads="1"/>
          </p:cNvSpPr>
          <p:nvPr/>
        </p:nvSpPr>
        <p:spPr bwMode="auto">
          <a:xfrm>
            <a:off x="4953000" y="228600"/>
            <a:ext cx="914400" cy="336550"/>
          </a:xfrm>
          <a:prstGeom prst="rect">
            <a:avLst/>
          </a:prstGeom>
          <a:noFill/>
          <a:ln w="9525">
            <a:noFill/>
            <a:miter lim="800000"/>
            <a:headEnd/>
            <a:tailEnd/>
          </a:ln>
        </p:spPr>
        <p:txBody>
          <a:bodyPr>
            <a:spAutoFit/>
          </a:bodyPr>
          <a:lstStyle/>
          <a:p>
            <a:pPr>
              <a:spcBef>
                <a:spcPct val="50000"/>
              </a:spcBef>
            </a:pPr>
            <a:r>
              <a:rPr lang="en-US" sz="1600"/>
              <a:t>Syngas</a:t>
            </a:r>
          </a:p>
        </p:txBody>
      </p:sp>
      <p:pic>
        <p:nvPicPr>
          <p:cNvPr id="173072" name="Picture 38" descr="j0175017"/>
          <p:cNvPicPr>
            <a:picLocks noChangeAspect="1" noChangeArrowheads="1"/>
          </p:cNvPicPr>
          <p:nvPr/>
        </p:nvPicPr>
        <p:blipFill>
          <a:blip r:embed="rId10" cstate="screen">
            <a:extLst>
              <a:ext uri="{28A0092B-C50C-407E-A947-70E740481C1C}">
                <a14:useLocalDpi xmlns="" xmlns:a14="http://schemas.microsoft.com/office/drawing/2010/main"/>
              </a:ext>
            </a:extLst>
          </a:blip>
          <a:srcRect/>
          <a:stretch>
            <a:fillRect/>
          </a:stretch>
        </p:blipFill>
        <p:spPr bwMode="auto">
          <a:xfrm>
            <a:off x="5029200" y="1676400"/>
            <a:ext cx="533400" cy="914400"/>
          </a:xfrm>
          <a:prstGeom prst="rect">
            <a:avLst/>
          </a:prstGeom>
          <a:noFill/>
          <a:ln w="9525">
            <a:noFill/>
            <a:miter lim="800000"/>
            <a:headEnd/>
            <a:tailEnd/>
          </a:ln>
        </p:spPr>
      </p:pic>
      <p:sp>
        <p:nvSpPr>
          <p:cNvPr id="173073" name="Text Box 39"/>
          <p:cNvSpPr txBox="1">
            <a:spLocks noChangeArrowheads="1"/>
          </p:cNvSpPr>
          <p:nvPr/>
        </p:nvSpPr>
        <p:spPr bwMode="auto">
          <a:xfrm>
            <a:off x="4953000" y="1371600"/>
            <a:ext cx="1066800" cy="336550"/>
          </a:xfrm>
          <a:prstGeom prst="rect">
            <a:avLst/>
          </a:prstGeom>
          <a:noFill/>
          <a:ln w="9525">
            <a:noFill/>
            <a:miter lim="800000"/>
            <a:headEnd/>
            <a:tailEnd/>
          </a:ln>
        </p:spPr>
        <p:txBody>
          <a:bodyPr>
            <a:spAutoFit/>
          </a:bodyPr>
          <a:lstStyle/>
          <a:p>
            <a:pPr>
              <a:spcBef>
                <a:spcPct val="50000"/>
              </a:spcBef>
            </a:pPr>
            <a:r>
              <a:rPr lang="en-US" sz="1600"/>
              <a:t>Biocrude</a:t>
            </a:r>
          </a:p>
        </p:txBody>
      </p:sp>
      <p:pic>
        <p:nvPicPr>
          <p:cNvPr id="173074" name="Picture 41" descr="j0402318"/>
          <p:cNvPicPr>
            <a:picLocks noChangeAspect="1" noChangeArrowheads="1"/>
          </p:cNvPicPr>
          <p:nvPr/>
        </p:nvPicPr>
        <p:blipFill>
          <a:blip r:embed="rId11" cstate="screen">
            <a:extLst>
              <a:ext uri="{28A0092B-C50C-407E-A947-70E740481C1C}">
                <a14:useLocalDpi xmlns="" xmlns:a14="http://schemas.microsoft.com/office/drawing/2010/main"/>
              </a:ext>
            </a:extLst>
          </a:blip>
          <a:srcRect/>
          <a:stretch>
            <a:fillRect/>
          </a:stretch>
        </p:blipFill>
        <p:spPr bwMode="auto">
          <a:xfrm>
            <a:off x="4495800" y="2971800"/>
            <a:ext cx="1371600" cy="381000"/>
          </a:xfrm>
          <a:prstGeom prst="rect">
            <a:avLst/>
          </a:prstGeom>
          <a:noFill/>
          <a:ln w="9525">
            <a:noFill/>
            <a:miter lim="800000"/>
            <a:headEnd/>
            <a:tailEnd/>
          </a:ln>
        </p:spPr>
      </p:pic>
      <p:pic>
        <p:nvPicPr>
          <p:cNvPr id="173075" name="Picture 15" descr="SunCountryplane front.jpg"/>
          <p:cNvPicPr>
            <a:picLocks noChangeAspect="1"/>
          </p:cNvPicPr>
          <p:nvPr/>
        </p:nvPicPr>
        <p:blipFill>
          <a:blip r:embed="rId12" cstate="screen">
            <a:extLst>
              <a:ext uri="{28A0092B-C50C-407E-A947-70E740481C1C}">
                <a14:useLocalDpi xmlns="" xmlns:a14="http://schemas.microsoft.com/office/drawing/2010/main"/>
              </a:ext>
            </a:extLst>
          </a:blip>
          <a:srcRect/>
          <a:stretch>
            <a:fillRect/>
          </a:stretch>
        </p:blipFill>
        <p:spPr bwMode="auto">
          <a:xfrm>
            <a:off x="7162800" y="4114800"/>
            <a:ext cx="1981200" cy="720725"/>
          </a:xfrm>
          <a:prstGeom prst="rect">
            <a:avLst/>
          </a:prstGeom>
          <a:noFill/>
          <a:ln w="9525">
            <a:noFill/>
            <a:miter lim="800000"/>
            <a:headEnd/>
            <a:tailEnd/>
          </a:ln>
        </p:spPr>
      </p:pic>
      <p:sp>
        <p:nvSpPr>
          <p:cNvPr id="173076" name="Text Box 46"/>
          <p:cNvSpPr txBox="1">
            <a:spLocks noChangeArrowheads="1"/>
          </p:cNvSpPr>
          <p:nvPr/>
        </p:nvSpPr>
        <p:spPr bwMode="auto">
          <a:xfrm>
            <a:off x="4572000" y="2590800"/>
            <a:ext cx="1600200" cy="336550"/>
          </a:xfrm>
          <a:prstGeom prst="rect">
            <a:avLst/>
          </a:prstGeom>
          <a:noFill/>
          <a:ln w="9525">
            <a:noFill/>
            <a:miter lim="800000"/>
            <a:headEnd/>
            <a:tailEnd/>
          </a:ln>
        </p:spPr>
        <p:txBody>
          <a:bodyPr>
            <a:spAutoFit/>
          </a:bodyPr>
          <a:lstStyle/>
          <a:p>
            <a:pPr>
              <a:spcBef>
                <a:spcPct val="50000"/>
              </a:spcBef>
            </a:pPr>
            <a:r>
              <a:rPr lang="en-US" sz="1600"/>
              <a:t>sugar in water</a:t>
            </a:r>
          </a:p>
        </p:txBody>
      </p:sp>
      <p:cxnSp>
        <p:nvCxnSpPr>
          <p:cNvPr id="173077" name="AutoShape 55"/>
          <p:cNvCxnSpPr>
            <a:cxnSpLocks noChangeShapeType="1"/>
          </p:cNvCxnSpPr>
          <p:nvPr/>
        </p:nvCxnSpPr>
        <p:spPr bwMode="auto">
          <a:xfrm flipV="1">
            <a:off x="2590800" y="685800"/>
            <a:ext cx="1295400" cy="228600"/>
          </a:xfrm>
          <a:prstGeom prst="curvedConnector3">
            <a:avLst>
              <a:gd name="adj1" fmla="val 48037"/>
            </a:avLst>
          </a:prstGeom>
          <a:noFill/>
          <a:ln w="9525">
            <a:solidFill>
              <a:schemeClr val="tx1"/>
            </a:solidFill>
            <a:round/>
            <a:headEnd/>
            <a:tailEnd type="triangle" w="med" len="med"/>
          </a:ln>
        </p:spPr>
      </p:cxnSp>
      <p:cxnSp>
        <p:nvCxnSpPr>
          <p:cNvPr id="173078" name="AutoShape 56"/>
          <p:cNvCxnSpPr>
            <a:cxnSpLocks noChangeShapeType="1"/>
          </p:cNvCxnSpPr>
          <p:nvPr/>
        </p:nvCxnSpPr>
        <p:spPr bwMode="auto">
          <a:xfrm>
            <a:off x="2514600" y="2514600"/>
            <a:ext cx="1219200" cy="381000"/>
          </a:xfrm>
          <a:prstGeom prst="curvedConnector3">
            <a:avLst>
              <a:gd name="adj1" fmla="val 50000"/>
            </a:avLst>
          </a:prstGeom>
          <a:noFill/>
          <a:ln w="9525">
            <a:solidFill>
              <a:schemeClr val="tx1"/>
            </a:solidFill>
            <a:round/>
            <a:headEnd/>
            <a:tailEnd type="triangle" w="med" len="med"/>
          </a:ln>
        </p:spPr>
      </p:cxnSp>
      <p:sp>
        <p:nvSpPr>
          <p:cNvPr id="173079" name="Text Box 57"/>
          <p:cNvSpPr txBox="1">
            <a:spLocks noChangeArrowheads="1"/>
          </p:cNvSpPr>
          <p:nvPr/>
        </p:nvSpPr>
        <p:spPr bwMode="auto">
          <a:xfrm>
            <a:off x="6172200" y="228600"/>
            <a:ext cx="1905000" cy="830997"/>
          </a:xfrm>
          <a:prstGeom prst="rect">
            <a:avLst/>
          </a:prstGeom>
          <a:noFill/>
          <a:ln w="9525">
            <a:noFill/>
            <a:miter lim="800000"/>
            <a:headEnd/>
            <a:tailEnd/>
          </a:ln>
        </p:spPr>
        <p:txBody>
          <a:bodyPr wrap="square">
            <a:spAutoFit/>
          </a:bodyPr>
          <a:lstStyle/>
          <a:p>
            <a:r>
              <a:rPr lang="en-US" sz="1600" dirty="0" smtClean="0"/>
              <a:t>Fischer-</a:t>
            </a:r>
            <a:r>
              <a:rPr lang="en-US" sz="1600" dirty="0" err="1" smtClean="0"/>
              <a:t>Tropsch</a:t>
            </a:r>
            <a:endParaRPr lang="en-US" sz="1600" dirty="0"/>
          </a:p>
          <a:p>
            <a:r>
              <a:rPr lang="en-US" sz="1600" dirty="0" smtClean="0"/>
              <a:t>Synthesis or Fermentation</a:t>
            </a:r>
            <a:endParaRPr lang="en-US" sz="1600" dirty="0"/>
          </a:p>
        </p:txBody>
      </p:sp>
      <p:cxnSp>
        <p:nvCxnSpPr>
          <p:cNvPr id="173080" name="AutoShape 58"/>
          <p:cNvCxnSpPr>
            <a:cxnSpLocks noChangeShapeType="1"/>
          </p:cNvCxnSpPr>
          <p:nvPr/>
        </p:nvCxnSpPr>
        <p:spPr bwMode="auto">
          <a:xfrm>
            <a:off x="6019800" y="914400"/>
            <a:ext cx="1066800" cy="228600"/>
          </a:xfrm>
          <a:prstGeom prst="curvedConnector3">
            <a:avLst>
              <a:gd name="adj1" fmla="val 50000"/>
            </a:avLst>
          </a:prstGeom>
          <a:noFill/>
          <a:ln w="9525">
            <a:solidFill>
              <a:schemeClr val="tx1"/>
            </a:solidFill>
            <a:round/>
            <a:headEnd/>
            <a:tailEnd type="triangle" w="med" len="med"/>
          </a:ln>
        </p:spPr>
      </p:cxnSp>
      <p:cxnSp>
        <p:nvCxnSpPr>
          <p:cNvPr id="173081" name="AutoShape 59"/>
          <p:cNvCxnSpPr>
            <a:cxnSpLocks noChangeShapeType="1"/>
          </p:cNvCxnSpPr>
          <p:nvPr/>
        </p:nvCxnSpPr>
        <p:spPr bwMode="auto">
          <a:xfrm>
            <a:off x="5791200" y="1981200"/>
            <a:ext cx="1143000" cy="0"/>
          </a:xfrm>
          <a:prstGeom prst="straightConnector1">
            <a:avLst/>
          </a:prstGeom>
          <a:noFill/>
          <a:ln w="9525">
            <a:solidFill>
              <a:schemeClr val="tx1"/>
            </a:solidFill>
            <a:round/>
            <a:headEnd/>
            <a:tailEnd type="triangle" w="med" len="med"/>
          </a:ln>
        </p:spPr>
      </p:cxnSp>
      <p:cxnSp>
        <p:nvCxnSpPr>
          <p:cNvPr id="173082" name="AutoShape 60"/>
          <p:cNvCxnSpPr>
            <a:cxnSpLocks noChangeShapeType="1"/>
          </p:cNvCxnSpPr>
          <p:nvPr/>
        </p:nvCxnSpPr>
        <p:spPr bwMode="auto">
          <a:xfrm flipV="1">
            <a:off x="5943600" y="2590800"/>
            <a:ext cx="1219200" cy="730250"/>
          </a:xfrm>
          <a:prstGeom prst="curvedConnector3">
            <a:avLst>
              <a:gd name="adj1" fmla="val 83333"/>
            </a:avLst>
          </a:prstGeom>
          <a:noFill/>
          <a:ln w="9525">
            <a:solidFill>
              <a:schemeClr val="tx1"/>
            </a:solidFill>
            <a:round/>
            <a:headEnd/>
            <a:tailEnd type="triangle" w="med" len="med"/>
          </a:ln>
        </p:spPr>
      </p:cxnSp>
      <p:sp>
        <p:nvSpPr>
          <p:cNvPr id="173083" name="Text Box 61"/>
          <p:cNvSpPr txBox="1">
            <a:spLocks noChangeArrowheads="1"/>
          </p:cNvSpPr>
          <p:nvPr/>
        </p:nvSpPr>
        <p:spPr bwMode="auto">
          <a:xfrm>
            <a:off x="5715000" y="1676400"/>
            <a:ext cx="1600200" cy="336550"/>
          </a:xfrm>
          <a:prstGeom prst="rect">
            <a:avLst/>
          </a:prstGeom>
          <a:noFill/>
          <a:ln w="9525">
            <a:noFill/>
            <a:miter lim="800000"/>
            <a:headEnd/>
            <a:tailEnd/>
          </a:ln>
        </p:spPr>
        <p:txBody>
          <a:bodyPr>
            <a:spAutoFit/>
          </a:bodyPr>
          <a:lstStyle/>
          <a:p>
            <a:pPr>
              <a:spcBef>
                <a:spcPct val="50000"/>
              </a:spcBef>
            </a:pPr>
            <a:r>
              <a:rPr lang="en-US" sz="1600"/>
              <a:t>Hydro treating</a:t>
            </a:r>
          </a:p>
        </p:txBody>
      </p:sp>
      <p:sp>
        <p:nvSpPr>
          <p:cNvPr id="173084" name="Text Box 62"/>
          <p:cNvSpPr txBox="1">
            <a:spLocks noChangeArrowheads="1"/>
          </p:cNvSpPr>
          <p:nvPr/>
        </p:nvSpPr>
        <p:spPr bwMode="auto">
          <a:xfrm>
            <a:off x="6019800" y="2133600"/>
            <a:ext cx="1143000" cy="825500"/>
          </a:xfrm>
          <a:prstGeom prst="rect">
            <a:avLst/>
          </a:prstGeom>
          <a:noFill/>
          <a:ln w="9525">
            <a:noFill/>
            <a:miter lim="800000"/>
            <a:headEnd/>
            <a:tailEnd/>
          </a:ln>
        </p:spPr>
        <p:txBody>
          <a:bodyPr>
            <a:spAutoFit/>
          </a:bodyPr>
          <a:lstStyle/>
          <a:p>
            <a:r>
              <a:rPr lang="en-US" sz="1600" dirty="0"/>
              <a:t>Aqueous</a:t>
            </a:r>
          </a:p>
          <a:p>
            <a:r>
              <a:rPr lang="en-US" sz="1600" dirty="0"/>
              <a:t> phase </a:t>
            </a:r>
          </a:p>
          <a:p>
            <a:r>
              <a:rPr lang="en-US" sz="1600" dirty="0"/>
              <a:t>forming</a:t>
            </a:r>
          </a:p>
        </p:txBody>
      </p:sp>
      <p:sp>
        <p:nvSpPr>
          <p:cNvPr id="173085" name="AutoShape 63"/>
          <p:cNvSpPr>
            <a:spLocks noChangeArrowheads="1"/>
          </p:cNvSpPr>
          <p:nvPr/>
        </p:nvSpPr>
        <p:spPr bwMode="auto">
          <a:xfrm>
            <a:off x="7620000" y="3048000"/>
            <a:ext cx="609600" cy="685800"/>
          </a:xfrm>
          <a:prstGeom prst="downArrow">
            <a:avLst>
              <a:gd name="adj1" fmla="val 50000"/>
              <a:gd name="adj2" fmla="val 28125"/>
            </a:avLst>
          </a:prstGeom>
          <a:solidFill>
            <a:schemeClr val="accent1"/>
          </a:solidFill>
          <a:ln w="9525">
            <a:solidFill>
              <a:schemeClr val="tx1"/>
            </a:solidFill>
            <a:miter lim="800000"/>
            <a:headEnd/>
            <a:tailEnd/>
          </a:ln>
        </p:spPr>
        <p:txBody>
          <a:bodyPr wrap="none" anchor="ctr"/>
          <a:lstStyle/>
          <a:p>
            <a:endParaRPr lang="en-US"/>
          </a:p>
        </p:txBody>
      </p:sp>
      <p:sp>
        <p:nvSpPr>
          <p:cNvPr id="173086" name="Text Box 64"/>
          <p:cNvSpPr txBox="1">
            <a:spLocks noChangeArrowheads="1"/>
          </p:cNvSpPr>
          <p:nvPr/>
        </p:nvSpPr>
        <p:spPr bwMode="auto">
          <a:xfrm>
            <a:off x="7772400" y="3733800"/>
            <a:ext cx="1371600" cy="396875"/>
          </a:xfrm>
          <a:prstGeom prst="rect">
            <a:avLst/>
          </a:prstGeom>
          <a:noFill/>
          <a:ln w="9525">
            <a:noFill/>
            <a:miter lim="800000"/>
            <a:headEnd/>
            <a:tailEnd/>
          </a:ln>
        </p:spPr>
        <p:txBody>
          <a:bodyPr>
            <a:spAutoFit/>
          </a:bodyPr>
          <a:lstStyle/>
          <a:p>
            <a:pPr>
              <a:spcBef>
                <a:spcPct val="50000"/>
              </a:spcBef>
            </a:pPr>
            <a:r>
              <a:rPr lang="en-US" sz="2000"/>
              <a:t>Jet fuel</a:t>
            </a:r>
          </a:p>
        </p:txBody>
      </p:sp>
      <p:pic>
        <p:nvPicPr>
          <p:cNvPr id="173087" name="Picture 65" descr="June 157"/>
          <p:cNvPicPr>
            <a:picLocks noChangeAspect="1" noChangeArrowheads="1"/>
          </p:cNvPicPr>
          <p:nvPr/>
        </p:nvPicPr>
        <p:blipFill>
          <a:blip r:embed="rId13" cstate="screen">
            <a:extLst>
              <a:ext uri="{28A0092B-C50C-407E-A947-70E740481C1C}">
                <a14:useLocalDpi xmlns="" xmlns:a14="http://schemas.microsoft.com/office/drawing/2010/main"/>
              </a:ext>
            </a:extLst>
          </a:blip>
          <a:srcRect/>
          <a:stretch>
            <a:fillRect/>
          </a:stretch>
        </p:blipFill>
        <p:spPr bwMode="auto">
          <a:xfrm>
            <a:off x="3657600" y="5334000"/>
            <a:ext cx="1981200" cy="1295400"/>
          </a:xfrm>
          <a:prstGeom prst="rect">
            <a:avLst/>
          </a:prstGeom>
          <a:noFill/>
          <a:ln w="9525">
            <a:noFill/>
            <a:miter lim="800000"/>
            <a:headEnd/>
            <a:tailEnd/>
          </a:ln>
        </p:spPr>
      </p:pic>
      <p:sp>
        <p:nvSpPr>
          <p:cNvPr id="173088" name="Text Box 66"/>
          <p:cNvSpPr txBox="1">
            <a:spLocks noChangeArrowheads="1"/>
          </p:cNvSpPr>
          <p:nvPr/>
        </p:nvSpPr>
        <p:spPr bwMode="auto">
          <a:xfrm>
            <a:off x="3200400" y="4876800"/>
            <a:ext cx="2514600" cy="400110"/>
          </a:xfrm>
          <a:prstGeom prst="rect">
            <a:avLst/>
          </a:prstGeom>
          <a:noFill/>
          <a:ln w="9525">
            <a:noFill/>
            <a:miter lim="800000"/>
            <a:headEnd/>
            <a:tailEnd/>
          </a:ln>
        </p:spPr>
        <p:txBody>
          <a:bodyPr wrap="square">
            <a:spAutoFit/>
          </a:bodyPr>
          <a:lstStyle/>
          <a:p>
            <a:pPr>
              <a:spcBef>
                <a:spcPct val="50000"/>
              </a:spcBef>
            </a:pPr>
            <a:r>
              <a:rPr lang="en-US" sz="2000" dirty="0" smtClean="0"/>
              <a:t>Transportation Fuel</a:t>
            </a:r>
            <a:endParaRPr lang="en-US" sz="2000" dirty="0"/>
          </a:p>
        </p:txBody>
      </p:sp>
      <p:pic>
        <p:nvPicPr>
          <p:cNvPr id="173089" name="Picture 69" descr="j0437237"/>
          <p:cNvPicPr>
            <a:picLocks noChangeAspect="1" noChangeArrowheads="1"/>
          </p:cNvPicPr>
          <p:nvPr/>
        </p:nvPicPr>
        <p:blipFill>
          <a:blip r:embed="rId14" cstate="screen">
            <a:extLst>
              <a:ext uri="{28A0092B-C50C-407E-A947-70E740481C1C}">
                <a14:useLocalDpi xmlns="" xmlns:a14="http://schemas.microsoft.com/office/drawing/2010/main"/>
              </a:ext>
            </a:extLst>
          </a:blip>
          <a:srcRect/>
          <a:stretch>
            <a:fillRect/>
          </a:stretch>
        </p:blipFill>
        <p:spPr bwMode="auto">
          <a:xfrm>
            <a:off x="7620000" y="5470525"/>
            <a:ext cx="1524000" cy="1387475"/>
          </a:xfrm>
          <a:prstGeom prst="rect">
            <a:avLst/>
          </a:prstGeom>
          <a:noFill/>
          <a:ln w="9525">
            <a:noFill/>
            <a:miter lim="800000"/>
            <a:headEnd/>
            <a:tailEnd/>
          </a:ln>
        </p:spPr>
      </p:pic>
      <p:sp>
        <p:nvSpPr>
          <p:cNvPr id="173090" name="Text Box 70"/>
          <p:cNvSpPr txBox="1">
            <a:spLocks noChangeArrowheads="1"/>
          </p:cNvSpPr>
          <p:nvPr/>
        </p:nvSpPr>
        <p:spPr bwMode="auto">
          <a:xfrm>
            <a:off x="7848600" y="5105400"/>
            <a:ext cx="1524000" cy="396875"/>
          </a:xfrm>
          <a:prstGeom prst="rect">
            <a:avLst/>
          </a:prstGeom>
          <a:noFill/>
          <a:ln w="9525">
            <a:noFill/>
            <a:miter lim="800000"/>
            <a:headEnd/>
            <a:tailEnd/>
          </a:ln>
        </p:spPr>
        <p:txBody>
          <a:bodyPr>
            <a:spAutoFit/>
          </a:bodyPr>
          <a:lstStyle/>
          <a:p>
            <a:pPr>
              <a:spcBef>
                <a:spcPct val="50000"/>
              </a:spcBef>
            </a:pPr>
            <a:r>
              <a:rPr lang="en-US" sz="2000"/>
              <a:t>Plastics</a:t>
            </a:r>
          </a:p>
        </p:txBody>
      </p:sp>
      <p:pic>
        <p:nvPicPr>
          <p:cNvPr id="173091" name="Picture 6" descr="RenvilleBeetSugarPilesbackhoe in air.JPG"/>
          <p:cNvPicPr>
            <a:picLocks noChangeAspect="1"/>
          </p:cNvPicPr>
          <p:nvPr/>
        </p:nvPicPr>
        <p:blipFill>
          <a:blip r:embed="rId15" cstate="screen">
            <a:extLst>
              <a:ext uri="{28A0092B-C50C-407E-A947-70E740481C1C}">
                <a14:useLocalDpi xmlns="" xmlns:a14="http://schemas.microsoft.com/office/drawing/2010/main"/>
              </a:ext>
            </a:extLst>
          </a:blip>
          <a:srcRect/>
          <a:stretch>
            <a:fillRect/>
          </a:stretch>
        </p:blipFill>
        <p:spPr bwMode="auto">
          <a:xfrm>
            <a:off x="5715000" y="4876800"/>
            <a:ext cx="1828800" cy="1752600"/>
          </a:xfrm>
          <a:prstGeom prst="rect">
            <a:avLst/>
          </a:prstGeom>
          <a:noFill/>
          <a:ln w="9525">
            <a:noFill/>
            <a:miter lim="800000"/>
            <a:headEnd/>
            <a:tailEnd/>
          </a:ln>
        </p:spPr>
      </p:pic>
      <p:sp>
        <p:nvSpPr>
          <p:cNvPr id="173092" name="Text Box 72"/>
          <p:cNvSpPr txBox="1">
            <a:spLocks noChangeArrowheads="1"/>
          </p:cNvSpPr>
          <p:nvPr/>
        </p:nvSpPr>
        <p:spPr bwMode="auto">
          <a:xfrm>
            <a:off x="5638800" y="4419600"/>
            <a:ext cx="1143000" cy="396875"/>
          </a:xfrm>
          <a:prstGeom prst="rect">
            <a:avLst/>
          </a:prstGeom>
          <a:noFill/>
          <a:ln w="9525">
            <a:noFill/>
            <a:miter lim="800000"/>
            <a:headEnd/>
            <a:tailEnd/>
          </a:ln>
        </p:spPr>
        <p:txBody>
          <a:bodyPr>
            <a:spAutoFit/>
          </a:bodyPr>
          <a:lstStyle/>
          <a:p>
            <a:pPr>
              <a:spcBef>
                <a:spcPct val="50000"/>
              </a:spcBef>
            </a:pPr>
            <a:r>
              <a:rPr lang="en-US" sz="2000"/>
              <a:t>Diesel</a:t>
            </a:r>
          </a:p>
        </p:txBody>
      </p:sp>
      <p:pic>
        <p:nvPicPr>
          <p:cNvPr id="173093" name="Picture 7"/>
          <p:cNvPicPr>
            <a:picLocks noChangeAspect="1" noChangeArrowheads="1"/>
          </p:cNvPicPr>
          <p:nvPr/>
        </p:nvPicPr>
        <p:blipFill>
          <a:blip r:embed="rId16" cstate="screen">
            <a:extLst>
              <a:ext uri="{28A0092B-C50C-407E-A947-70E740481C1C}">
                <a14:useLocalDpi xmlns="" xmlns:a14="http://schemas.microsoft.com/office/drawing/2010/main"/>
              </a:ext>
            </a:extLst>
          </a:blip>
          <a:srcRect/>
          <a:stretch>
            <a:fillRect/>
          </a:stretch>
        </p:blipFill>
        <p:spPr bwMode="auto">
          <a:xfrm>
            <a:off x="152400" y="6245225"/>
            <a:ext cx="1143000" cy="612775"/>
          </a:xfrm>
          <a:prstGeom prst="rect">
            <a:avLst/>
          </a:prstGeom>
          <a:noFill/>
          <a:ln w="9525">
            <a:noFill/>
            <a:miter lim="800000"/>
            <a:headEnd/>
            <a:tailEnd/>
          </a:ln>
        </p:spPr>
      </p:pic>
      <p:sp>
        <p:nvSpPr>
          <p:cNvPr id="173094" name="Footer Placeholder 4"/>
          <p:cNvSpPr txBox="1">
            <a:spLocks noGrp="1"/>
          </p:cNvSpPr>
          <p:nvPr/>
        </p:nvSpPr>
        <p:spPr bwMode="auto">
          <a:xfrm>
            <a:off x="1600200" y="6492875"/>
            <a:ext cx="2895600" cy="365125"/>
          </a:xfrm>
          <a:prstGeom prst="rect">
            <a:avLst/>
          </a:prstGeom>
          <a:noFill/>
          <a:ln w="9525">
            <a:noFill/>
            <a:miter lim="800000"/>
            <a:headEnd/>
            <a:tailEnd/>
          </a:ln>
        </p:spPr>
        <p:txBody>
          <a:bodyPr anchor="ctr"/>
          <a:lstStyle/>
          <a:p>
            <a:pPr algn="ctr"/>
            <a:r>
              <a:rPr lang="en-US" sz="1200">
                <a:solidFill>
                  <a:schemeClr val="bg2"/>
                </a:solidFill>
              </a:rPr>
              <a:t>Copyright 2010Advanced Biofuels USA</a:t>
            </a:r>
          </a:p>
        </p:txBody>
      </p:sp>
      <p:sp>
        <p:nvSpPr>
          <p:cNvPr id="173095" name="Text Box 75"/>
          <p:cNvSpPr txBox="1">
            <a:spLocks noChangeArrowheads="1"/>
          </p:cNvSpPr>
          <p:nvPr/>
        </p:nvSpPr>
        <p:spPr bwMode="auto">
          <a:xfrm>
            <a:off x="0" y="2819400"/>
            <a:ext cx="2819400" cy="1938992"/>
          </a:xfrm>
          <a:prstGeom prst="rect">
            <a:avLst/>
          </a:prstGeom>
          <a:noFill/>
          <a:ln w="9525">
            <a:noFill/>
            <a:miter lim="800000"/>
            <a:headEnd/>
            <a:tailEnd/>
          </a:ln>
        </p:spPr>
        <p:txBody>
          <a:bodyPr>
            <a:spAutoFit/>
          </a:bodyPr>
          <a:lstStyle/>
          <a:p>
            <a:pPr>
              <a:spcBef>
                <a:spcPct val="50000"/>
              </a:spcBef>
            </a:pPr>
            <a:r>
              <a:rPr lang="en-US" sz="2000" dirty="0"/>
              <a:t>Plant Biomass: </a:t>
            </a:r>
            <a:r>
              <a:rPr lang="en-US" sz="2000" dirty="0" err="1"/>
              <a:t>poplar,switchgrass</a:t>
            </a:r>
            <a:r>
              <a:rPr lang="en-US" sz="2000" dirty="0"/>
              <a:t>, corn </a:t>
            </a:r>
            <a:r>
              <a:rPr lang="en-US" sz="2000" dirty="0" err="1"/>
              <a:t>stover</a:t>
            </a:r>
            <a:r>
              <a:rPr lang="en-US" sz="2000" dirty="0" smtClean="0"/>
              <a:t>, woody biomass; sorted municipal solid waste </a:t>
            </a:r>
            <a:r>
              <a:rPr lang="en-US" sz="2000" dirty="0"/>
              <a:t>and others</a:t>
            </a:r>
          </a:p>
        </p:txBody>
      </p:sp>
      <p:pic>
        <p:nvPicPr>
          <p:cNvPr id="173096" name="Picture 58" descr="http://static.howstuffworks.com/gif/winemaking-fermentation.jpg"/>
          <p:cNvPicPr>
            <a:picLocks noChangeAspect="1" noChangeArrowheads="1"/>
          </p:cNvPicPr>
          <p:nvPr/>
        </p:nvPicPr>
        <p:blipFill>
          <a:blip r:embed="rId17" cstate="screen">
            <a:extLst>
              <a:ext uri="{28A0092B-C50C-407E-A947-70E740481C1C}">
                <a14:useLocalDpi xmlns="" xmlns:a14="http://schemas.microsoft.com/office/drawing/2010/main"/>
              </a:ext>
            </a:extLst>
          </a:blip>
          <a:srcRect/>
          <a:stretch>
            <a:fillRect/>
          </a:stretch>
        </p:blipFill>
        <p:spPr bwMode="auto">
          <a:xfrm>
            <a:off x="7239000" y="1143000"/>
            <a:ext cx="1905000" cy="1773238"/>
          </a:xfrm>
          <a:prstGeom prst="rect">
            <a:avLst/>
          </a:prstGeom>
          <a:noFill/>
          <a:ln w="9525">
            <a:noFill/>
            <a:miter lim="800000"/>
            <a:headEnd/>
            <a:tailEnd/>
          </a:ln>
        </p:spPr>
      </p:pic>
      <p:sp>
        <p:nvSpPr>
          <p:cNvPr id="173097" name="Slide Number Placeholder 6"/>
          <p:cNvSpPr txBox="1">
            <a:spLocks noGrp="1"/>
          </p:cNvSpPr>
          <p:nvPr/>
        </p:nvSpPr>
        <p:spPr bwMode="auto">
          <a:xfrm>
            <a:off x="5334000" y="6553200"/>
            <a:ext cx="2057400" cy="304800"/>
          </a:xfrm>
          <a:prstGeom prst="rect">
            <a:avLst/>
          </a:prstGeom>
          <a:noFill/>
          <a:ln w="9525">
            <a:noFill/>
            <a:miter lim="800000"/>
            <a:headEnd/>
            <a:tailEnd/>
          </a:ln>
        </p:spPr>
        <p:txBody>
          <a:bodyPr anchor="ctr"/>
          <a:lstStyle/>
          <a:p>
            <a:pPr algn="r"/>
            <a:fld id="{0673B6DF-6139-4426-8893-1CAF59DA80EE}" type="slidenum">
              <a:rPr lang="en-US" sz="1200">
                <a:solidFill>
                  <a:schemeClr val="bg2"/>
                </a:solidFill>
              </a:rPr>
              <a:pPr algn="r"/>
              <a:t>37</a:t>
            </a:fld>
            <a:endParaRPr lang="en-US" sz="1200">
              <a:solidFill>
                <a:schemeClr val="bg2"/>
              </a:solidFill>
            </a:endParaRPr>
          </a:p>
        </p:txBody>
      </p:sp>
      <p:sp>
        <p:nvSpPr>
          <p:cNvPr id="43" name="TextBox 42"/>
          <p:cNvSpPr txBox="1"/>
          <p:nvPr/>
        </p:nvSpPr>
        <p:spPr>
          <a:xfrm>
            <a:off x="6096000" y="3352800"/>
            <a:ext cx="1066800" cy="584775"/>
          </a:xfrm>
          <a:prstGeom prst="rect">
            <a:avLst/>
          </a:prstGeom>
          <a:noFill/>
        </p:spPr>
        <p:txBody>
          <a:bodyPr wrap="square" rtlCol="0">
            <a:spAutoFit/>
          </a:bodyPr>
          <a:lstStyle/>
          <a:p>
            <a:r>
              <a:rPr lang="en-US" sz="1600" dirty="0" smtClean="0"/>
              <a:t>Catalytic Process</a:t>
            </a:r>
            <a:endParaRPr lang="en-US" sz="1600" dirty="0"/>
          </a:p>
        </p:txBody>
      </p:sp>
      <p:sp>
        <p:nvSpPr>
          <p:cNvPr id="44" name="Slide Number Placeholder 43"/>
          <p:cNvSpPr>
            <a:spLocks noGrp="1"/>
          </p:cNvSpPr>
          <p:nvPr>
            <p:ph type="sldNum" sz="quarter" idx="12"/>
          </p:nvPr>
        </p:nvSpPr>
        <p:spPr/>
        <p:txBody>
          <a:bodyPr/>
          <a:lstStyle/>
          <a:p>
            <a:pPr>
              <a:defRPr/>
            </a:pPr>
            <a:fld id="{02C0AEB0-DC7A-444D-89F9-C7A0982F3078}" type="slidenum">
              <a:rPr lang="en-US" smtClean="0"/>
              <a:pPr>
                <a:defRPr/>
              </a:pPr>
              <a:t>37</a:t>
            </a:fld>
            <a:endParaRPr lang="en-US"/>
          </a:p>
        </p:txBody>
      </p:sp>
      <p:sp>
        <p:nvSpPr>
          <p:cNvPr id="45" name="Footer Placeholder 44"/>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http://www.joulefuels.com/sites/all/themes/joule/img/slideshow/4.jpg"/>
          <p:cNvPicPr>
            <a:picLocks noChangeAspect="1" noChangeArrowheads="1"/>
          </p:cNvPicPr>
          <p:nvPr/>
        </p:nvPicPr>
        <p:blipFill>
          <a:blip r:embed="rId3" cstate="print"/>
          <a:srcRect/>
          <a:stretch>
            <a:fillRect/>
          </a:stretch>
        </p:blipFill>
        <p:spPr bwMode="auto">
          <a:xfrm>
            <a:off x="2819400" y="2667000"/>
            <a:ext cx="6057900" cy="3286126"/>
          </a:xfrm>
          <a:prstGeom prst="rect">
            <a:avLst/>
          </a:prstGeom>
          <a:ln>
            <a:noFill/>
          </a:ln>
          <a:effectLst>
            <a:softEdge rad="112500"/>
          </a:effectLst>
        </p:spPr>
      </p:pic>
      <p:sp>
        <p:nvSpPr>
          <p:cNvPr id="155649" name="Title 1"/>
          <p:cNvSpPr>
            <a:spLocks noGrp="1"/>
          </p:cNvSpPr>
          <p:nvPr>
            <p:ph type="title" idx="4294967295"/>
          </p:nvPr>
        </p:nvSpPr>
        <p:spPr>
          <a:xfrm>
            <a:off x="457200" y="304800"/>
            <a:ext cx="8458200" cy="944563"/>
          </a:xfrm>
        </p:spPr>
        <p:txBody>
          <a:bodyPr anchor="ctr"/>
          <a:lstStyle/>
          <a:p>
            <a:pPr algn="ctr" eaLnBrk="1" hangingPunct="1"/>
            <a:r>
              <a:rPr lang="en-US" b="1" dirty="0" smtClean="0">
                <a:solidFill>
                  <a:srgbClr val="FFFF99"/>
                </a:solidFill>
                <a:latin typeface="Palatino Linotype" pitchFamily="18" charset="0"/>
              </a:rPr>
              <a:t>Process: 4</a:t>
            </a:r>
            <a:r>
              <a:rPr lang="en-US" b="1" baseline="30000" dirty="0" smtClean="0">
                <a:solidFill>
                  <a:srgbClr val="FFFF99"/>
                </a:solidFill>
                <a:latin typeface="Palatino Linotype" pitchFamily="18" charset="0"/>
              </a:rPr>
              <a:t>th</a:t>
            </a:r>
            <a:r>
              <a:rPr lang="en-US" b="1" dirty="0" smtClean="0">
                <a:solidFill>
                  <a:srgbClr val="FFFF99"/>
                </a:solidFill>
                <a:latin typeface="Palatino Linotype" pitchFamily="18" charset="0"/>
              </a:rPr>
              <a:t> Generation</a:t>
            </a:r>
            <a:endParaRPr lang="en-US" sz="3600" b="1" dirty="0" smtClean="0">
              <a:solidFill>
                <a:srgbClr val="FFFF00"/>
              </a:solidFill>
              <a:latin typeface="Palatino Linotype" pitchFamily="18" charset="0"/>
            </a:endParaRPr>
          </a:p>
        </p:txBody>
      </p:sp>
      <p:sp>
        <p:nvSpPr>
          <p:cNvPr id="155650" name="Content Placeholder 2"/>
          <p:cNvSpPr>
            <a:spLocks noGrp="1"/>
          </p:cNvSpPr>
          <p:nvPr>
            <p:ph idx="4294967295"/>
          </p:nvPr>
        </p:nvSpPr>
        <p:spPr>
          <a:xfrm>
            <a:off x="228600" y="1295400"/>
            <a:ext cx="3733800" cy="2667000"/>
          </a:xfrm>
        </p:spPr>
        <p:txBody>
          <a:bodyPr/>
          <a:lstStyle/>
          <a:p>
            <a:pPr eaLnBrk="1" hangingPunct="1">
              <a:buFontTx/>
              <a:buNone/>
            </a:pPr>
            <a:r>
              <a:rPr lang="en-US" sz="2000" dirty="0" smtClean="0">
                <a:latin typeface="Palatino Linotype" pitchFamily="18" charset="0"/>
              </a:rPr>
              <a:t>  </a:t>
            </a:r>
            <a:endParaRPr lang="en-US" sz="2000" dirty="0" smtClean="0">
              <a:solidFill>
                <a:srgbClr val="FFFF99"/>
              </a:solidFill>
              <a:latin typeface="Palatino Linotype" pitchFamily="18" charset="0"/>
            </a:endParaRPr>
          </a:p>
          <a:p>
            <a:pPr eaLnBrk="1" hangingPunct="1">
              <a:buNone/>
            </a:pPr>
            <a:r>
              <a:rPr lang="en-US" sz="4000" b="1" dirty="0" smtClean="0">
                <a:solidFill>
                  <a:srgbClr val="FFCCFF"/>
                </a:solidFill>
                <a:latin typeface="Palatino Linotype" pitchFamily="18" charset="0"/>
              </a:rPr>
              <a:t>Direct-to-Fuel</a:t>
            </a:r>
          </a:p>
          <a:p>
            <a:pPr eaLnBrk="1" hangingPunct="1">
              <a:buNone/>
            </a:pPr>
            <a:r>
              <a:rPr lang="en-US" sz="4000" b="1" dirty="0" smtClean="0">
                <a:solidFill>
                  <a:srgbClr val="FFCCFF"/>
                </a:solidFill>
                <a:latin typeface="Palatino Linotype" pitchFamily="18" charset="0"/>
              </a:rPr>
              <a:t>Solar Fuels</a:t>
            </a:r>
          </a:p>
          <a:p>
            <a:pPr eaLnBrk="1" hangingPunct="1">
              <a:buNone/>
            </a:pPr>
            <a:r>
              <a:rPr lang="en-US" sz="4000" b="1" dirty="0" err="1" smtClean="0">
                <a:solidFill>
                  <a:srgbClr val="FFCCFF"/>
                </a:solidFill>
                <a:latin typeface="Palatino Linotype" pitchFamily="18" charset="0"/>
              </a:rPr>
              <a:t>Electrofuels</a:t>
            </a:r>
            <a:endParaRPr lang="en-US" sz="4000" b="1" dirty="0" smtClean="0">
              <a:solidFill>
                <a:srgbClr val="FFCCFF"/>
              </a:solidFill>
              <a:latin typeface="Palatino Linotype" pitchFamily="18" charset="0"/>
            </a:endParaRPr>
          </a:p>
          <a:p>
            <a:pPr lvl="2" eaLnBrk="1" hangingPunct="1"/>
            <a:endParaRPr lang="en-US" b="1" dirty="0" smtClean="0">
              <a:solidFill>
                <a:srgbClr val="FFCCFF"/>
              </a:solidFill>
              <a:latin typeface="Palatino Linotype" pitchFamily="18" charset="0"/>
            </a:endParaRPr>
          </a:p>
          <a:p>
            <a:pPr lvl="2" eaLnBrk="1" hangingPunct="1">
              <a:buFontTx/>
              <a:buNone/>
            </a:pPr>
            <a:endParaRPr lang="en-US" dirty="0" smtClean="0">
              <a:solidFill>
                <a:srgbClr val="FFCCFF"/>
              </a:solidFill>
              <a:latin typeface="Palatino Linotype" pitchFamily="18" charset="0"/>
            </a:endParaRPr>
          </a:p>
        </p:txBody>
      </p:sp>
      <p:sp>
        <p:nvSpPr>
          <p:cNvPr id="155651"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55652" name="Slide Number Placeholder 5"/>
          <p:cNvSpPr>
            <a:spLocks noGrp="1"/>
          </p:cNvSpPr>
          <p:nvPr>
            <p:ph type="sldNum" sz="quarter" idx="12"/>
          </p:nvPr>
        </p:nvSpPr>
        <p:spPr>
          <a:xfrm>
            <a:off x="6553200" y="6356350"/>
            <a:ext cx="2133600" cy="365125"/>
          </a:xfrm>
          <a:noFill/>
        </p:spPr>
        <p:txBody>
          <a:bodyPr anchor="ctr"/>
          <a:lstStyle/>
          <a:p>
            <a:fld id="{8A08648B-FEED-4CC5-BB7E-22E5424BC8BE}" type="slidenum">
              <a:rPr lang="en-US" sz="1200" smtClean="0">
                <a:solidFill>
                  <a:srgbClr val="898989"/>
                </a:solidFill>
                <a:latin typeface="Palatino Linotype" pitchFamily="18" charset="0"/>
              </a:rPr>
              <a:pPr/>
              <a:t>38</a:t>
            </a:fld>
            <a:endParaRPr lang="en-US" sz="1200" smtClean="0">
              <a:solidFill>
                <a:srgbClr val="898989"/>
              </a:solidFill>
              <a:latin typeface="Palatino Linotype" pitchFamily="18" charset="0"/>
            </a:endParaRPr>
          </a:p>
        </p:txBody>
      </p:sp>
      <p:pic>
        <p:nvPicPr>
          <p:cNvPr id="155653"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5867400"/>
            <a:ext cx="1143000" cy="612775"/>
          </a:xfrm>
          <a:prstGeom prst="rect">
            <a:avLst/>
          </a:prstGeom>
          <a:noFill/>
          <a:ln w="9525">
            <a:noFill/>
            <a:miter lim="800000"/>
            <a:headEnd/>
            <a:tailEnd/>
          </a:ln>
        </p:spPr>
      </p:pic>
      <p:sp>
        <p:nvSpPr>
          <p:cNvPr id="155655"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CFF2D982-D0B1-42EB-BD87-ACE3C56D4F78}" type="slidenum">
              <a:rPr lang="en-US" sz="1200">
                <a:solidFill>
                  <a:schemeClr val="bg2"/>
                </a:solidFill>
              </a:rPr>
              <a:pPr algn="r"/>
              <a:t>38</a:t>
            </a:fld>
            <a:endParaRPr lang="en-US" sz="1200">
              <a:solidFill>
                <a:schemeClr val="bg2"/>
              </a:solidFill>
            </a:endParaRPr>
          </a:p>
        </p:txBody>
      </p:sp>
      <p:sp>
        <p:nvSpPr>
          <p:cNvPr id="9" name="TextBox 8"/>
          <p:cNvSpPr txBox="1"/>
          <p:nvPr/>
        </p:nvSpPr>
        <p:spPr>
          <a:xfrm>
            <a:off x="3352800" y="5867400"/>
            <a:ext cx="5334000" cy="461665"/>
          </a:xfrm>
          <a:prstGeom prst="rect">
            <a:avLst/>
          </a:prstGeom>
          <a:noFill/>
        </p:spPr>
        <p:txBody>
          <a:bodyPr wrap="square" rtlCol="0">
            <a:spAutoFit/>
          </a:bodyPr>
          <a:lstStyle/>
          <a:p>
            <a:r>
              <a:rPr lang="en-US" dirty="0" smtClean="0"/>
              <a:t>Joule Fuels (artist’s imagination)</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3352800"/>
            <a:ext cx="9010650" cy="31369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3276600"/>
          </a:xfrm>
        </p:spPr>
        <p:txBody>
          <a:bodyPr anchor="ctr"/>
          <a:lstStyle/>
          <a:p>
            <a:pPr algn="ctr" eaLnBrk="1" hangingPunct="1"/>
            <a:r>
              <a:rPr lang="en-US" sz="5400" b="1" dirty="0" smtClean="0">
                <a:solidFill>
                  <a:srgbClr val="FFFF99"/>
                </a:solidFill>
                <a:latin typeface="Palatino Linotype" pitchFamily="18" charset="0"/>
              </a:rPr>
              <a:t>Conversion Processes:  </a:t>
            </a:r>
            <a:r>
              <a:rPr lang="en-US" sz="4400" b="1" dirty="0" smtClean="0">
                <a:solidFill>
                  <a:srgbClr val="FFFF99"/>
                </a:solidFill>
                <a:latin typeface="Palatino Linotype" pitchFamily="18" charset="0"/>
              </a:rPr>
              <a:t/>
            </a:r>
            <a:br>
              <a:rPr lang="en-US" sz="4400" b="1" dirty="0" smtClean="0">
                <a:solidFill>
                  <a:srgbClr val="FFFF99"/>
                </a:solidFill>
                <a:latin typeface="Palatino Linotype" pitchFamily="18" charset="0"/>
              </a:rPr>
            </a:br>
            <a:r>
              <a:rPr lang="en-US" sz="3600" b="1" dirty="0" smtClean="0">
                <a:solidFill>
                  <a:srgbClr val="FFFF99"/>
                </a:solidFill>
                <a:latin typeface="Palatino Linotype" pitchFamily="18" charset="0"/>
              </a:rPr>
              <a:t>Turning biomass and </a:t>
            </a:r>
            <a:r>
              <a:rPr lang="en-US" sz="3600" b="1" dirty="0" err="1" smtClean="0">
                <a:solidFill>
                  <a:srgbClr val="FFFF99"/>
                </a:solidFill>
                <a:latin typeface="Palatino Linotype" pitchFamily="18" charset="0"/>
              </a:rPr>
              <a:t>renewables</a:t>
            </a:r>
            <a:r>
              <a:rPr lang="en-US" sz="3600" b="1" dirty="0" smtClean="0">
                <a:solidFill>
                  <a:srgbClr val="FFFF99"/>
                </a:solidFill>
                <a:latin typeface="Palatino Linotype" pitchFamily="18" charset="0"/>
              </a:rPr>
              <a:t> into building blocks for fuels, chemicals and products</a:t>
            </a:r>
            <a:endParaRPr lang="en-US" sz="36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39</a:t>
            </a:fld>
            <a:endParaRPr lang="en-US" sz="1200" smtClean="0">
              <a:solidFill>
                <a:schemeClr val="bg2"/>
              </a:solidFill>
              <a:latin typeface="Palatino Linotype" pitchFamily="18" charset="0"/>
            </a:endParaRPr>
          </a:p>
        </p:txBody>
      </p:sp>
      <p:sp>
        <p:nvSpPr>
          <p:cNvPr id="30725" name="Title 1"/>
          <p:cNvSpPr>
            <a:spLocks/>
          </p:cNvSpPr>
          <p:nvPr/>
        </p:nvSpPr>
        <p:spPr bwMode="auto">
          <a:xfrm>
            <a:off x="533400" y="3200400"/>
            <a:ext cx="8229600" cy="2392363"/>
          </a:xfrm>
          <a:prstGeom prst="rect">
            <a:avLst/>
          </a:prstGeom>
          <a:noFill/>
          <a:ln w="9525">
            <a:noFill/>
            <a:miter lim="800000"/>
            <a:headEnd/>
            <a:tailEnd/>
          </a:ln>
        </p:spPr>
        <p:txBody>
          <a:bodyPr anchor="ctr"/>
          <a:lstStyle/>
          <a:p>
            <a:pPr algn="ctr">
              <a:buClr>
                <a:schemeClr val="tx1"/>
              </a:buClr>
            </a:pPr>
            <a:r>
              <a:rPr lang="en-US" sz="4000" b="1" dirty="0" smtClean="0">
                <a:solidFill>
                  <a:srgbClr val="387921"/>
                </a:solidFill>
              </a:rPr>
              <a:t>Jobs Related to Conversion Processes?</a:t>
            </a: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133350" y="2362200"/>
            <a:ext cx="9010650" cy="42037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2392363"/>
          </a:xfrm>
        </p:spPr>
        <p:txBody>
          <a:bodyPr anchor="ctr"/>
          <a:lstStyle/>
          <a:p>
            <a:pPr eaLnBrk="1" hangingPunct="1"/>
            <a:r>
              <a:rPr lang="en-US" sz="4400" b="1" dirty="0" smtClean="0">
                <a:solidFill>
                  <a:srgbClr val="FFFF99"/>
                </a:solidFill>
                <a:latin typeface="Palatino Linotype" pitchFamily="18" charset="0"/>
              </a:rPr>
              <a:t>What Are Advanced Biofuels?</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200400" y="6492875"/>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4</a:t>
            </a:fld>
            <a:endParaRPr lang="en-US" sz="1200" dirty="0" smtClean="0">
              <a:solidFill>
                <a:schemeClr val="bg2"/>
              </a:solidFill>
              <a:latin typeface="Palatino Linotype" pitchFamily="18" charset="0"/>
            </a:endParaRPr>
          </a:p>
        </p:txBody>
      </p:sp>
      <p:sp>
        <p:nvSpPr>
          <p:cNvPr id="30725" name="Title 1"/>
          <p:cNvSpPr>
            <a:spLocks/>
          </p:cNvSpPr>
          <p:nvPr/>
        </p:nvSpPr>
        <p:spPr bwMode="auto">
          <a:xfrm>
            <a:off x="152400" y="2438400"/>
            <a:ext cx="8839200" cy="3429000"/>
          </a:xfrm>
          <a:prstGeom prst="rect">
            <a:avLst/>
          </a:prstGeom>
          <a:noFill/>
          <a:ln w="9525">
            <a:noFill/>
            <a:miter lim="800000"/>
            <a:headEnd/>
            <a:tailEnd/>
          </a:ln>
        </p:spPr>
        <p:txBody>
          <a:bodyPr anchor="ctr"/>
          <a:lstStyle/>
          <a:p>
            <a:pPr algn="ctr">
              <a:buClr>
                <a:schemeClr val="tx1"/>
              </a:buClr>
            </a:pPr>
            <a:r>
              <a:rPr lang="en-US" sz="3800" b="1" dirty="0" smtClean="0">
                <a:solidFill>
                  <a:srgbClr val="005828"/>
                </a:solidFill>
              </a:rPr>
              <a:t>What are they?</a:t>
            </a:r>
          </a:p>
          <a:p>
            <a:pPr algn="ctr">
              <a:buClr>
                <a:schemeClr val="tx1"/>
              </a:buClr>
            </a:pPr>
            <a:r>
              <a:rPr lang="en-US" sz="3800" b="1" dirty="0" smtClean="0">
                <a:solidFill>
                  <a:srgbClr val="92D050"/>
                </a:solidFill>
              </a:rPr>
              <a:t>What are they used for? </a:t>
            </a:r>
          </a:p>
          <a:p>
            <a:pPr algn="ctr">
              <a:buClr>
                <a:schemeClr val="tx1"/>
              </a:buClr>
            </a:pPr>
            <a:r>
              <a:rPr lang="en-US" sz="3800" b="1" dirty="0" smtClean="0">
                <a:solidFill>
                  <a:srgbClr val="92D050"/>
                </a:solidFill>
              </a:rPr>
              <a:t>How are they made?</a:t>
            </a:r>
          </a:p>
          <a:p>
            <a:pPr algn="ctr">
              <a:buClr>
                <a:schemeClr val="tx1"/>
              </a:buClr>
            </a:pPr>
            <a:r>
              <a:rPr lang="en-US" sz="3800" b="1" dirty="0" smtClean="0">
                <a:solidFill>
                  <a:srgbClr val="92D050"/>
                </a:solidFill>
              </a:rPr>
              <a:t>Why are they important?</a:t>
            </a:r>
          </a:p>
          <a:p>
            <a:pPr algn="ctr">
              <a:buClr>
                <a:schemeClr val="tx1"/>
              </a:buClr>
            </a:pPr>
            <a:r>
              <a:rPr lang="en-US" sz="3800" b="1" dirty="0" smtClean="0">
                <a:solidFill>
                  <a:srgbClr val="92D050"/>
                </a:solidFill>
              </a:rPr>
              <a:t>Policy Considerations</a:t>
            </a:r>
          </a:p>
          <a:p>
            <a:pPr algn="ctr">
              <a:buClr>
                <a:schemeClr val="tx1"/>
              </a:buClr>
            </a:pPr>
            <a:r>
              <a:rPr lang="en-US" sz="3800" b="1" dirty="0" smtClean="0">
                <a:solidFill>
                  <a:srgbClr val="92D050"/>
                </a:solidFill>
              </a:rPr>
              <a:t>Markets</a:t>
            </a:r>
            <a:endParaRPr lang="en-US" sz="3800" dirty="0">
              <a:solidFill>
                <a:srgbClr val="92D050"/>
              </a:solidFill>
            </a:endParaRP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idx="4294967295"/>
          </p:nvPr>
        </p:nvSpPr>
        <p:spPr>
          <a:xfrm>
            <a:off x="457200" y="0"/>
            <a:ext cx="8153400" cy="1143000"/>
          </a:xfrm>
        </p:spPr>
        <p:txBody>
          <a:bodyPr anchor="ctr"/>
          <a:lstStyle/>
          <a:p>
            <a:pPr algn="ctr" eaLnBrk="1" hangingPunct="1"/>
            <a:r>
              <a:rPr lang="en-US" b="1" dirty="0" smtClean="0">
                <a:solidFill>
                  <a:srgbClr val="FFFF99"/>
                </a:solidFill>
                <a:latin typeface="Palatino Linotype" pitchFamily="18" charset="0"/>
              </a:rPr>
              <a:t>A Few Types of Jobs Available in Advanced Biofuels Production</a:t>
            </a:r>
          </a:p>
        </p:txBody>
      </p:sp>
      <p:sp>
        <p:nvSpPr>
          <p:cNvPr id="3" name="Content Placeholder 2"/>
          <p:cNvSpPr>
            <a:spLocks noGrp="1"/>
          </p:cNvSpPr>
          <p:nvPr>
            <p:ph idx="4294967295"/>
          </p:nvPr>
        </p:nvSpPr>
        <p:spPr>
          <a:xfrm>
            <a:off x="0" y="1143000"/>
            <a:ext cx="9144000" cy="5334000"/>
          </a:xfrm>
        </p:spPr>
        <p:txBody>
          <a:bodyPr numCol="2" rtlCol="0">
            <a:noAutofit/>
          </a:bodyPr>
          <a:lstStyle/>
          <a:p>
            <a:pPr eaLnBrk="1" fontAlgn="auto" hangingPunct="1">
              <a:spcBef>
                <a:spcPts val="600"/>
              </a:spcBef>
              <a:spcAft>
                <a:spcPts val="0"/>
              </a:spcAft>
              <a:buClrTx/>
              <a:buFont typeface="Arial" pitchFamily="34" charset="0"/>
              <a:buChar char="•"/>
              <a:defRPr/>
            </a:pPr>
            <a:r>
              <a:rPr lang="en-US" kern="1200" dirty="0"/>
              <a:t>Biologists</a:t>
            </a:r>
          </a:p>
          <a:p>
            <a:pPr eaLnBrk="1" fontAlgn="auto" hangingPunct="1">
              <a:spcBef>
                <a:spcPts val="600"/>
              </a:spcBef>
              <a:spcAft>
                <a:spcPts val="0"/>
              </a:spcAft>
              <a:buClrTx/>
              <a:buFont typeface="Arial" pitchFamily="34" charset="0"/>
              <a:buChar char="•"/>
              <a:defRPr/>
            </a:pPr>
            <a:r>
              <a:rPr lang="en-US" kern="1200" dirty="0"/>
              <a:t>Biologists specializing in genetic research</a:t>
            </a:r>
          </a:p>
          <a:p>
            <a:pPr eaLnBrk="1" fontAlgn="auto" hangingPunct="1">
              <a:spcBef>
                <a:spcPts val="600"/>
              </a:spcBef>
              <a:spcAft>
                <a:spcPts val="0"/>
              </a:spcAft>
              <a:buClrTx/>
              <a:buFont typeface="Arial" pitchFamily="34" charset="0"/>
              <a:buChar char="•"/>
              <a:defRPr/>
            </a:pPr>
            <a:r>
              <a:rPr lang="en-US" kern="1200" dirty="0"/>
              <a:t>Biologists specializing in plant cells</a:t>
            </a:r>
          </a:p>
          <a:p>
            <a:pPr eaLnBrk="1" fontAlgn="auto" hangingPunct="1">
              <a:spcBef>
                <a:spcPts val="600"/>
              </a:spcBef>
              <a:spcAft>
                <a:spcPts val="0"/>
              </a:spcAft>
              <a:buClrTx/>
              <a:buFont typeface="Arial" pitchFamily="34" charset="0"/>
              <a:buChar char="•"/>
              <a:defRPr/>
            </a:pPr>
            <a:r>
              <a:rPr lang="en-US" kern="1200" dirty="0"/>
              <a:t>Chemists</a:t>
            </a:r>
          </a:p>
          <a:p>
            <a:pPr eaLnBrk="1" fontAlgn="auto" hangingPunct="1">
              <a:spcBef>
                <a:spcPts val="600"/>
              </a:spcBef>
              <a:spcAft>
                <a:spcPts val="0"/>
              </a:spcAft>
              <a:buClrTx/>
              <a:buFont typeface="Arial" pitchFamily="34" charset="0"/>
              <a:buChar char="•"/>
              <a:defRPr/>
            </a:pPr>
            <a:r>
              <a:rPr lang="en-US" kern="1200" dirty="0"/>
              <a:t>Chemical engineers</a:t>
            </a:r>
          </a:p>
          <a:p>
            <a:pPr eaLnBrk="1" fontAlgn="auto" hangingPunct="1">
              <a:spcBef>
                <a:spcPts val="600"/>
              </a:spcBef>
              <a:spcAft>
                <a:spcPts val="0"/>
              </a:spcAft>
              <a:buClrTx/>
              <a:buFont typeface="Arial" pitchFamily="34" charset="0"/>
              <a:buChar char="•"/>
              <a:defRPr/>
            </a:pPr>
            <a:r>
              <a:rPr lang="en-US" kern="1200" dirty="0"/>
              <a:t>Systems engineers</a:t>
            </a:r>
          </a:p>
          <a:p>
            <a:pPr eaLnBrk="1" fontAlgn="auto" hangingPunct="1">
              <a:spcBef>
                <a:spcPts val="600"/>
              </a:spcBef>
              <a:spcAft>
                <a:spcPts val="0"/>
              </a:spcAft>
              <a:buClrTx/>
              <a:buFont typeface="Arial" pitchFamily="34" charset="0"/>
              <a:buChar char="•"/>
              <a:defRPr/>
            </a:pPr>
            <a:r>
              <a:rPr lang="en-US" kern="1200" dirty="0" smtClean="0"/>
              <a:t>Research assistants</a:t>
            </a:r>
          </a:p>
          <a:p>
            <a:pPr eaLnBrk="1" fontAlgn="auto" hangingPunct="1">
              <a:spcBef>
                <a:spcPts val="600"/>
              </a:spcBef>
              <a:spcAft>
                <a:spcPts val="0"/>
              </a:spcAft>
              <a:buClrTx/>
              <a:buFont typeface="Arial" pitchFamily="34" charset="0"/>
              <a:buChar char="•"/>
              <a:defRPr/>
            </a:pPr>
            <a:r>
              <a:rPr lang="en-US" kern="1200" dirty="0" smtClean="0"/>
              <a:t>Lab technicians</a:t>
            </a:r>
            <a:endParaRPr lang="en-US" kern="1200" dirty="0"/>
          </a:p>
          <a:p>
            <a:pPr eaLnBrk="1" fontAlgn="auto" hangingPunct="1">
              <a:spcBef>
                <a:spcPts val="600"/>
              </a:spcBef>
              <a:spcAft>
                <a:spcPts val="0"/>
              </a:spcAft>
              <a:buClrTx/>
              <a:buFont typeface="Arial" pitchFamily="34" charset="0"/>
              <a:buChar char="•"/>
              <a:defRPr/>
            </a:pPr>
            <a:r>
              <a:rPr lang="en-US" kern="1200" dirty="0" smtClean="0"/>
              <a:t>Industrial </a:t>
            </a:r>
            <a:r>
              <a:rPr lang="en-US" kern="1200" dirty="0"/>
              <a:t>engineers</a:t>
            </a:r>
          </a:p>
          <a:p>
            <a:pPr eaLnBrk="1" fontAlgn="auto" hangingPunct="1">
              <a:spcBef>
                <a:spcPts val="600"/>
              </a:spcBef>
              <a:spcAft>
                <a:spcPts val="0"/>
              </a:spcAft>
              <a:buClrTx/>
              <a:buFont typeface="Arial" pitchFamily="34" charset="0"/>
              <a:buChar char="•"/>
              <a:defRPr/>
            </a:pPr>
            <a:r>
              <a:rPr lang="en-US" kern="1200" dirty="0"/>
              <a:t>Industrial architects</a:t>
            </a:r>
          </a:p>
          <a:p>
            <a:pPr eaLnBrk="1" fontAlgn="auto" hangingPunct="1">
              <a:spcBef>
                <a:spcPts val="600"/>
              </a:spcBef>
              <a:spcAft>
                <a:spcPts val="0"/>
              </a:spcAft>
              <a:buClrTx/>
              <a:buFont typeface="Arial" pitchFamily="34" charset="0"/>
              <a:buChar char="•"/>
              <a:defRPr/>
            </a:pPr>
            <a:r>
              <a:rPr lang="en-US" kern="1200" dirty="0"/>
              <a:t>Construction workers, </a:t>
            </a:r>
            <a:r>
              <a:rPr lang="en-US" kern="1200" dirty="0" smtClean="0"/>
              <a:t>Managers</a:t>
            </a:r>
            <a:endParaRPr lang="en-US" kern="1200" dirty="0"/>
          </a:p>
          <a:p>
            <a:pPr eaLnBrk="1" fontAlgn="auto" hangingPunct="1">
              <a:spcBef>
                <a:spcPts val="600"/>
              </a:spcBef>
              <a:spcAft>
                <a:spcPts val="0"/>
              </a:spcAft>
              <a:buClrTx/>
              <a:buFont typeface="Arial" pitchFamily="34" charset="0"/>
              <a:buChar char="•"/>
              <a:defRPr/>
            </a:pPr>
            <a:r>
              <a:rPr lang="en-US" kern="1200" dirty="0"/>
              <a:t>Truck drivers</a:t>
            </a:r>
          </a:p>
          <a:p>
            <a:pPr eaLnBrk="1" fontAlgn="auto" hangingPunct="1">
              <a:spcBef>
                <a:spcPts val="600"/>
              </a:spcBef>
              <a:spcAft>
                <a:spcPts val="0"/>
              </a:spcAft>
              <a:buClrTx/>
              <a:buFont typeface="Arial" pitchFamily="34" charset="0"/>
              <a:buChar char="•"/>
              <a:defRPr/>
            </a:pPr>
            <a:r>
              <a:rPr lang="en-US" kern="1200" dirty="0"/>
              <a:t>Plant operations managers</a:t>
            </a:r>
          </a:p>
          <a:p>
            <a:pPr eaLnBrk="1" fontAlgn="auto" hangingPunct="1">
              <a:spcBef>
                <a:spcPts val="600"/>
              </a:spcBef>
              <a:spcAft>
                <a:spcPts val="0"/>
              </a:spcAft>
              <a:buClrTx/>
              <a:buFont typeface="Arial" pitchFamily="34" charset="0"/>
              <a:buChar char="•"/>
              <a:defRPr/>
            </a:pPr>
            <a:r>
              <a:rPr lang="en-US" kern="1200" dirty="0" smtClean="0"/>
              <a:t>Equipment </a:t>
            </a:r>
            <a:r>
              <a:rPr lang="en-US" kern="1200" dirty="0"/>
              <a:t>operators, technicians</a:t>
            </a:r>
          </a:p>
          <a:p>
            <a:pPr eaLnBrk="1" fontAlgn="auto" hangingPunct="1">
              <a:spcBef>
                <a:spcPts val="600"/>
              </a:spcBef>
              <a:spcAft>
                <a:spcPts val="0"/>
              </a:spcAft>
              <a:buClrTx/>
              <a:buFont typeface="Arial" pitchFamily="34" charset="0"/>
              <a:buChar char="•"/>
              <a:defRPr/>
            </a:pPr>
            <a:r>
              <a:rPr lang="en-US" kern="1200" dirty="0" smtClean="0"/>
              <a:t>Computer </a:t>
            </a:r>
            <a:r>
              <a:rPr lang="en-US" kern="1200" dirty="0"/>
              <a:t>Software Engineers</a:t>
            </a:r>
          </a:p>
          <a:p>
            <a:pPr eaLnBrk="1" fontAlgn="auto" hangingPunct="1">
              <a:spcBef>
                <a:spcPts val="600"/>
              </a:spcBef>
              <a:spcAft>
                <a:spcPts val="0"/>
              </a:spcAft>
              <a:buClrTx/>
              <a:buFont typeface="Arial" pitchFamily="34" charset="0"/>
              <a:buChar char="•"/>
              <a:defRPr/>
            </a:pPr>
            <a:r>
              <a:rPr lang="en-US" kern="1200" dirty="0"/>
              <a:t>Refinery Equipment </a:t>
            </a:r>
            <a:r>
              <a:rPr lang="en-US" kern="1200" dirty="0" smtClean="0"/>
              <a:t>Manufacturers</a:t>
            </a:r>
          </a:p>
          <a:p>
            <a:pPr eaLnBrk="1" fontAlgn="auto" hangingPunct="1">
              <a:spcBef>
                <a:spcPts val="600"/>
              </a:spcBef>
              <a:spcAft>
                <a:spcPts val="0"/>
              </a:spcAft>
              <a:buClrTx/>
              <a:buFont typeface="Arial" pitchFamily="34" charset="0"/>
              <a:buChar char="•"/>
              <a:defRPr/>
            </a:pPr>
            <a:r>
              <a:rPr lang="en-US" kern="1200" dirty="0" smtClean="0"/>
              <a:t>Welders</a:t>
            </a:r>
          </a:p>
          <a:p>
            <a:pPr eaLnBrk="1" fontAlgn="auto" hangingPunct="1">
              <a:spcBef>
                <a:spcPts val="600"/>
              </a:spcBef>
              <a:spcAft>
                <a:spcPts val="0"/>
              </a:spcAft>
              <a:buClrTx/>
              <a:buFont typeface="Arial" pitchFamily="34" charset="0"/>
              <a:buChar char="•"/>
              <a:defRPr/>
            </a:pPr>
            <a:r>
              <a:rPr lang="en-US" kern="1200" dirty="0" smtClean="0"/>
              <a:t>Boilermakers</a:t>
            </a:r>
          </a:p>
          <a:p>
            <a:pPr eaLnBrk="1" fontAlgn="auto" hangingPunct="1">
              <a:spcBef>
                <a:spcPts val="600"/>
              </a:spcBef>
              <a:spcAft>
                <a:spcPts val="0"/>
              </a:spcAft>
              <a:buClrTx/>
              <a:buFont typeface="Arial" pitchFamily="34" charset="0"/>
              <a:buChar char="•"/>
              <a:defRPr/>
            </a:pPr>
            <a:r>
              <a:rPr lang="en-US" kern="1200" dirty="0" smtClean="0"/>
              <a:t>Pipe Fitters</a:t>
            </a:r>
            <a:endParaRPr lang="en-US" kern="1200" dirty="0"/>
          </a:p>
          <a:p>
            <a:pPr eaLnBrk="1" fontAlgn="auto" hangingPunct="1">
              <a:spcBef>
                <a:spcPts val="600"/>
              </a:spcBef>
              <a:spcAft>
                <a:spcPts val="0"/>
              </a:spcAft>
              <a:buClrTx/>
              <a:buFont typeface="Arial" pitchFamily="34" charset="0"/>
              <a:buChar char="•"/>
              <a:defRPr/>
            </a:pPr>
            <a:r>
              <a:rPr lang="en-US" kern="1200" dirty="0" smtClean="0"/>
              <a:t>Others?</a:t>
            </a:r>
            <a:endParaRPr lang="en-US" kern="1200" dirty="0"/>
          </a:p>
        </p:txBody>
      </p:sp>
      <p:sp>
        <p:nvSpPr>
          <p:cNvPr id="215043"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215044" name="Picture 6"/>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162800" y="5867400"/>
            <a:ext cx="1143000" cy="612775"/>
          </a:xfrm>
          <a:prstGeom prst="rect">
            <a:avLst/>
          </a:prstGeom>
          <a:noFill/>
          <a:ln w="9525">
            <a:noFill/>
            <a:miter lim="800000"/>
            <a:headEnd/>
            <a:tailEnd/>
          </a:ln>
        </p:spPr>
      </p:pic>
      <p:sp>
        <p:nvSpPr>
          <p:cNvPr id="21504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DE49F94-C1A6-4417-A208-6E1E749E5CC8}" type="slidenum">
              <a:rPr lang="en-US" sz="1200">
                <a:solidFill>
                  <a:schemeClr val="bg2"/>
                </a:solidFill>
              </a:rPr>
              <a:pPr algn="r"/>
              <a:t>40</a:t>
            </a:fld>
            <a:endParaRPr lang="en-US" sz="1200">
              <a:solidFill>
                <a:schemeClr val="bg2"/>
              </a:solidFill>
            </a:endParaRPr>
          </a:p>
        </p:txBody>
      </p:sp>
      <p:sp>
        <p:nvSpPr>
          <p:cNvPr id="7" name="Slide Number Placeholder 6"/>
          <p:cNvSpPr>
            <a:spLocks noGrp="1"/>
          </p:cNvSpPr>
          <p:nvPr>
            <p:ph type="sldNum" sz="quarter" idx="12"/>
          </p:nvPr>
        </p:nvSpPr>
        <p:spPr/>
        <p:txBody>
          <a:bodyPr/>
          <a:lstStyle/>
          <a:p>
            <a:pPr>
              <a:defRPr/>
            </a:pPr>
            <a:fld id="{AE333358-2C38-47A1-B1B9-36DA36FD27CF}" type="slidenum">
              <a:rPr lang="en-US" smtClean="0"/>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2819400"/>
            <a:ext cx="9010650" cy="36703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2392363"/>
          </a:xfrm>
        </p:spPr>
        <p:txBody>
          <a:bodyPr anchor="ctr"/>
          <a:lstStyle/>
          <a:p>
            <a:pPr eaLnBrk="1" hangingPunct="1"/>
            <a:r>
              <a:rPr lang="en-US" sz="4400" b="1" dirty="0" smtClean="0">
                <a:solidFill>
                  <a:srgbClr val="FFFF99"/>
                </a:solidFill>
                <a:latin typeface="Palatino Linotype" pitchFamily="18" charset="0"/>
              </a:rPr>
              <a:t>What Are Advanced Biofuels?</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41</a:t>
            </a:fld>
            <a:endParaRPr lang="en-US" sz="1200" dirty="0" smtClean="0">
              <a:solidFill>
                <a:schemeClr val="bg2"/>
              </a:solidFill>
              <a:latin typeface="Palatino Linotype" pitchFamily="18" charset="0"/>
            </a:endParaRPr>
          </a:p>
        </p:txBody>
      </p:sp>
      <p:sp>
        <p:nvSpPr>
          <p:cNvPr id="30725" name="Title 1"/>
          <p:cNvSpPr>
            <a:spLocks/>
          </p:cNvSpPr>
          <p:nvPr/>
        </p:nvSpPr>
        <p:spPr bwMode="auto">
          <a:xfrm>
            <a:off x="152400" y="2971800"/>
            <a:ext cx="8839200" cy="2895600"/>
          </a:xfrm>
          <a:prstGeom prst="rect">
            <a:avLst/>
          </a:prstGeom>
          <a:noFill/>
          <a:ln w="9525">
            <a:noFill/>
            <a:miter lim="800000"/>
            <a:headEnd/>
            <a:tailEnd/>
          </a:ln>
        </p:spPr>
        <p:txBody>
          <a:bodyPr anchor="ctr"/>
          <a:lstStyle/>
          <a:p>
            <a:pPr algn="ctr">
              <a:buClr>
                <a:schemeClr val="tx1"/>
              </a:buClr>
            </a:pPr>
            <a:r>
              <a:rPr lang="en-US" sz="3800" b="1" dirty="0" smtClean="0">
                <a:solidFill>
                  <a:srgbClr val="92D050"/>
                </a:solidFill>
              </a:rPr>
              <a:t>How are they made?</a:t>
            </a:r>
          </a:p>
          <a:p>
            <a:pPr algn="ctr">
              <a:buClr>
                <a:schemeClr val="tx1"/>
              </a:buClr>
            </a:pPr>
            <a:r>
              <a:rPr lang="en-US" sz="3800" b="1" dirty="0" smtClean="0">
                <a:solidFill>
                  <a:srgbClr val="92D050"/>
                </a:solidFill>
              </a:rPr>
              <a:t>What are they used for? </a:t>
            </a:r>
          </a:p>
          <a:p>
            <a:pPr algn="ctr">
              <a:buClr>
                <a:schemeClr val="tx1"/>
              </a:buClr>
            </a:pPr>
            <a:r>
              <a:rPr lang="en-US" sz="3800" b="1" dirty="0" smtClean="0">
                <a:solidFill>
                  <a:srgbClr val="005828"/>
                </a:solidFill>
              </a:rPr>
              <a:t>Why are they important?</a:t>
            </a:r>
          </a:p>
          <a:p>
            <a:pPr algn="ctr">
              <a:buClr>
                <a:schemeClr val="tx1"/>
              </a:buClr>
            </a:pPr>
            <a:r>
              <a:rPr lang="en-US" sz="3800" b="1" dirty="0" smtClean="0">
                <a:solidFill>
                  <a:srgbClr val="92D050"/>
                </a:solidFill>
              </a:rPr>
              <a:t>Policy Considerations</a:t>
            </a:r>
          </a:p>
          <a:p>
            <a:pPr algn="ctr">
              <a:buClr>
                <a:schemeClr val="tx1"/>
              </a:buClr>
            </a:pPr>
            <a:r>
              <a:rPr lang="en-US" sz="3800" b="1" dirty="0" smtClean="0">
                <a:solidFill>
                  <a:srgbClr val="92D050"/>
                </a:solidFill>
              </a:rPr>
              <a:t>Markets</a:t>
            </a:r>
            <a:endParaRPr lang="en-US" sz="3800" dirty="0">
              <a:solidFill>
                <a:srgbClr val="92D050"/>
              </a:solidFill>
            </a:endParaRP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JudiesVisitSept10-15 008.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228600" y="533400"/>
            <a:ext cx="4267200" cy="3200400"/>
          </a:xfrm>
          <a:prstGeom prst="rect">
            <a:avLst/>
          </a:prstGeom>
          <a:ln>
            <a:noFill/>
          </a:ln>
          <a:effectLst>
            <a:softEdge rad="112500"/>
          </a:effectLst>
        </p:spPr>
      </p:pic>
      <p:sp>
        <p:nvSpPr>
          <p:cNvPr id="111617" name="Rectangle 3"/>
          <p:cNvSpPr>
            <a:spLocks noGrp="1" noChangeArrowheads="1"/>
          </p:cNvSpPr>
          <p:nvPr>
            <p:ph type="body" idx="1"/>
          </p:nvPr>
        </p:nvSpPr>
        <p:spPr>
          <a:xfrm>
            <a:off x="4419600" y="609600"/>
            <a:ext cx="4219575" cy="1524000"/>
          </a:xfrm>
        </p:spPr>
        <p:txBody>
          <a:bodyPr/>
          <a:lstStyle/>
          <a:p>
            <a:pPr indent="0">
              <a:buNone/>
            </a:pPr>
            <a:r>
              <a:rPr lang="en-US" sz="3200" b="1" dirty="0" smtClean="0">
                <a:solidFill>
                  <a:srgbClr val="FFCCFF"/>
                </a:solidFill>
                <a:latin typeface="Palatino Linotype" pitchFamily="18" charset="0"/>
              </a:rPr>
              <a:t>Virtually no oil is used to produce electricity in the US. </a:t>
            </a:r>
          </a:p>
          <a:p>
            <a:endParaRPr lang="en-US" b="1" dirty="0" smtClean="0">
              <a:solidFill>
                <a:srgbClr val="FFCCFF"/>
              </a:solidFill>
              <a:latin typeface="Palatino Linotype" pitchFamily="18" charset="0"/>
            </a:endParaRPr>
          </a:p>
          <a:p>
            <a:endParaRPr lang="en-US" dirty="0" smtClean="0">
              <a:latin typeface="Palatino Linotype" pitchFamily="18" charset="0"/>
            </a:endParaRPr>
          </a:p>
        </p:txBody>
      </p:sp>
      <p:pic>
        <p:nvPicPr>
          <p:cNvPr id="111618" name="Picture 4"/>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11619" name="Rectangle 6"/>
          <p:cNvSpPr>
            <a:spLocks noChangeArrowheads="1"/>
          </p:cNvSpPr>
          <p:nvPr/>
        </p:nvSpPr>
        <p:spPr bwMode="auto">
          <a:xfrm>
            <a:off x="32004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111621" name="Picture 15" descr="SunCountryplane front.jpg"/>
          <p:cNvPicPr>
            <a:picLocks noChangeAspect="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981200" y="4495800"/>
            <a:ext cx="6909604" cy="1924050"/>
          </a:xfrm>
          <a:prstGeom prst="rect">
            <a:avLst/>
          </a:prstGeom>
          <a:ln>
            <a:noFill/>
          </a:ln>
          <a:effectLst>
            <a:softEdge rad="112500"/>
          </a:effectLst>
        </p:spPr>
      </p:pic>
      <p:sp>
        <p:nvSpPr>
          <p:cNvPr id="111622" name="Slide Number Placeholder 6"/>
          <p:cNvSpPr txBox="1">
            <a:spLocks noGrp="1"/>
          </p:cNvSpPr>
          <p:nvPr/>
        </p:nvSpPr>
        <p:spPr bwMode="auto">
          <a:xfrm>
            <a:off x="6781800" y="6492875"/>
            <a:ext cx="2133600" cy="365125"/>
          </a:xfrm>
          <a:prstGeom prst="rect">
            <a:avLst/>
          </a:prstGeom>
          <a:noFill/>
          <a:ln w="9525">
            <a:noFill/>
            <a:miter lim="800000"/>
            <a:headEnd/>
            <a:tailEnd/>
          </a:ln>
        </p:spPr>
        <p:txBody>
          <a:bodyPr anchor="ctr"/>
          <a:lstStyle/>
          <a:p>
            <a:pPr algn="r"/>
            <a:fld id="{2904F4F2-F7BE-44A9-A9AA-429DE8461489}" type="slidenum">
              <a:rPr lang="en-US" sz="1200">
                <a:solidFill>
                  <a:schemeClr val="bg2"/>
                </a:solidFill>
              </a:rPr>
              <a:pPr algn="r"/>
              <a:t>42</a:t>
            </a:fld>
            <a:endParaRPr lang="en-US" sz="1200">
              <a:solidFill>
                <a:schemeClr val="bg2"/>
              </a:solidFill>
            </a:endParaRPr>
          </a:p>
        </p:txBody>
      </p:sp>
      <p:sp>
        <p:nvSpPr>
          <p:cNvPr id="9" name="TextBox 8"/>
          <p:cNvSpPr txBox="1"/>
          <p:nvPr/>
        </p:nvSpPr>
        <p:spPr>
          <a:xfrm>
            <a:off x="457200" y="2895600"/>
            <a:ext cx="7467600" cy="1938992"/>
          </a:xfrm>
          <a:prstGeom prst="rect">
            <a:avLst/>
          </a:prstGeom>
          <a:noFill/>
        </p:spPr>
        <p:txBody>
          <a:bodyPr wrap="square" rtlCol="0">
            <a:spAutoFit/>
          </a:bodyPr>
          <a:lstStyle/>
          <a:p>
            <a:r>
              <a:rPr lang="en-US" sz="3200" b="1" dirty="0" smtClean="0">
                <a:solidFill>
                  <a:srgbClr val="FFCCFF"/>
                </a:solidFill>
              </a:rPr>
              <a:t>Windmills and solar </a:t>
            </a:r>
          </a:p>
          <a:p>
            <a:r>
              <a:rPr lang="en-US" sz="3200" b="1" dirty="0" smtClean="0">
                <a:solidFill>
                  <a:srgbClr val="FFCCFF"/>
                </a:solidFill>
              </a:rPr>
              <a:t>can produce electricity </a:t>
            </a:r>
          </a:p>
          <a:p>
            <a:r>
              <a:rPr lang="en-US" sz="3200" b="1" dirty="0" smtClean="0">
                <a:solidFill>
                  <a:srgbClr val="FFCCFF"/>
                </a:solidFill>
              </a:rPr>
              <a:t>but cannot  power jet airplanes.</a:t>
            </a:r>
          </a:p>
          <a:p>
            <a:endParaRPr lang="en-US" b="1" dirty="0" smtClean="0">
              <a:solidFill>
                <a:srgbClr val="FFCCFF"/>
              </a:solidFill>
            </a:endParaRPr>
          </a:p>
        </p:txBody>
      </p:sp>
      <p:sp>
        <p:nvSpPr>
          <p:cNvPr id="11" name="Slide Number Placeholder 10"/>
          <p:cNvSpPr>
            <a:spLocks noGrp="1"/>
          </p:cNvSpPr>
          <p:nvPr>
            <p:ph type="sldNum" sz="quarter" idx="12"/>
          </p:nvPr>
        </p:nvSpPr>
        <p:spPr/>
        <p:txBody>
          <a:bodyPr/>
          <a:lstStyle/>
          <a:p>
            <a:pPr>
              <a:defRPr/>
            </a:pPr>
            <a:fld id="{02C0AEB0-DC7A-444D-89F9-C7A0982F3078}" type="slidenum">
              <a:rPr lang="en-US" smtClean="0"/>
              <a:pPr>
                <a:defRPr/>
              </a:pPr>
              <a:t>42</a:t>
            </a:fld>
            <a:endParaRPr lang="en-US"/>
          </a:p>
        </p:txBody>
      </p:sp>
      <p:sp>
        <p:nvSpPr>
          <p:cNvPr id="12" name="Footer Placeholder 11"/>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5" name="Picture 4"/>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06506" name="Rectangle 4"/>
          <p:cNvSpPr>
            <a:spLocks noGrp="1" noChangeArrowheads="1"/>
          </p:cNvSpPr>
          <p:nvPr>
            <p:ph type="title"/>
          </p:nvPr>
        </p:nvSpPr>
        <p:spPr>
          <a:xfrm>
            <a:off x="533400" y="228600"/>
            <a:ext cx="8001000" cy="1143000"/>
          </a:xfrm>
        </p:spPr>
        <p:txBody>
          <a:bodyPr/>
          <a:lstStyle/>
          <a:p>
            <a:r>
              <a:rPr lang="en-US" sz="2800" b="1" dirty="0" smtClean="0">
                <a:solidFill>
                  <a:srgbClr val="FFFF99"/>
                </a:solidFill>
                <a:latin typeface="Palatino Linotype" pitchFamily="18" charset="0"/>
              </a:rPr>
              <a:t>Why Replacing Fossil-Fuel Oil With Advanced Transportation Biofuels is Important—</a:t>
            </a:r>
            <a:br>
              <a:rPr lang="en-US" sz="2800" b="1" dirty="0" smtClean="0">
                <a:solidFill>
                  <a:srgbClr val="FFFF99"/>
                </a:solidFill>
                <a:latin typeface="Palatino Linotype" pitchFamily="18" charset="0"/>
              </a:rPr>
            </a:br>
            <a:endParaRPr lang="en-US" sz="2800" b="1" dirty="0" smtClean="0">
              <a:solidFill>
                <a:srgbClr val="FF9900"/>
              </a:solidFill>
              <a:latin typeface="Palatino Linotype" pitchFamily="18" charset="0"/>
            </a:endParaRPr>
          </a:p>
        </p:txBody>
      </p:sp>
      <p:graphicFrame>
        <p:nvGraphicFramePr>
          <p:cNvPr id="14" name="Diagram 13"/>
          <p:cNvGraphicFramePr/>
          <p:nvPr/>
        </p:nvGraphicFramePr>
        <p:xfrm>
          <a:off x="2286000" y="1447800"/>
          <a:ext cx="4800600" cy="190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6507" name="Rectangle 6"/>
          <p:cNvSpPr>
            <a:spLocks noChangeArrowheads="1"/>
          </p:cNvSpPr>
          <p:nvPr/>
        </p:nvSpPr>
        <p:spPr bwMode="auto">
          <a:xfrm>
            <a:off x="50292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06508" name="AutoShape 28"/>
          <p:cNvSpPr>
            <a:spLocks noChangeArrowheads="1"/>
          </p:cNvSpPr>
          <p:nvPr/>
        </p:nvSpPr>
        <p:spPr bwMode="auto">
          <a:xfrm>
            <a:off x="533400" y="3962400"/>
            <a:ext cx="4191000" cy="2286000"/>
          </a:xfrm>
          <a:prstGeom prst="cube">
            <a:avLst>
              <a:gd name="adj" fmla="val 25000"/>
            </a:avLst>
          </a:prstGeom>
          <a:solidFill>
            <a:schemeClr val="accent1"/>
          </a:solidFill>
          <a:ln w="9525">
            <a:solidFill>
              <a:schemeClr val="tx1"/>
            </a:solidFill>
            <a:miter lim="800000"/>
            <a:headEnd/>
            <a:tailEnd/>
          </a:ln>
        </p:spPr>
        <p:txBody>
          <a:bodyPr wrap="none" anchor="ctr"/>
          <a:lstStyle/>
          <a:p>
            <a:pPr algn="ctr"/>
            <a:r>
              <a:rPr lang="en-US" sz="2800" dirty="0" smtClean="0">
                <a:solidFill>
                  <a:schemeClr val="bg2"/>
                </a:solidFill>
              </a:rPr>
              <a:t>71%  </a:t>
            </a:r>
            <a:r>
              <a:rPr lang="en-US" sz="2800" dirty="0">
                <a:solidFill>
                  <a:schemeClr val="bg2"/>
                </a:solidFill>
              </a:rPr>
              <a:t>U</a:t>
            </a:r>
            <a:r>
              <a:rPr lang="en-US" sz="2800" dirty="0" smtClean="0">
                <a:solidFill>
                  <a:schemeClr val="bg2"/>
                </a:solidFill>
              </a:rPr>
              <a:t>sed </a:t>
            </a:r>
            <a:r>
              <a:rPr lang="en-US" sz="2800" dirty="0">
                <a:solidFill>
                  <a:schemeClr val="bg2"/>
                </a:solidFill>
              </a:rPr>
              <a:t>as</a:t>
            </a:r>
          </a:p>
          <a:p>
            <a:pPr algn="ctr"/>
            <a:r>
              <a:rPr lang="en-US" sz="2800" dirty="0">
                <a:solidFill>
                  <a:schemeClr val="bg2"/>
                </a:solidFill>
              </a:rPr>
              <a:t> </a:t>
            </a:r>
            <a:r>
              <a:rPr lang="en-US" sz="2800" dirty="0" smtClean="0">
                <a:solidFill>
                  <a:schemeClr val="bg2"/>
                </a:solidFill>
              </a:rPr>
              <a:t>Transportation </a:t>
            </a:r>
            <a:r>
              <a:rPr lang="en-US" sz="2800" dirty="0">
                <a:solidFill>
                  <a:schemeClr val="bg2"/>
                </a:solidFill>
              </a:rPr>
              <a:t>F</a:t>
            </a:r>
            <a:r>
              <a:rPr lang="en-US" sz="2800" dirty="0" smtClean="0">
                <a:solidFill>
                  <a:schemeClr val="bg2"/>
                </a:solidFill>
              </a:rPr>
              <a:t>uel</a:t>
            </a:r>
            <a:endParaRPr lang="en-US" sz="2800" dirty="0">
              <a:solidFill>
                <a:schemeClr val="bg2"/>
              </a:solidFill>
            </a:endParaRPr>
          </a:p>
        </p:txBody>
      </p:sp>
      <p:sp>
        <p:nvSpPr>
          <p:cNvPr id="106509" name="AutoShape 29"/>
          <p:cNvSpPr>
            <a:spLocks noChangeArrowheads="1"/>
          </p:cNvSpPr>
          <p:nvPr/>
        </p:nvSpPr>
        <p:spPr bwMode="auto">
          <a:xfrm>
            <a:off x="5410200" y="3962400"/>
            <a:ext cx="2667000" cy="1600200"/>
          </a:xfrm>
          <a:prstGeom prst="cube">
            <a:avLst>
              <a:gd name="adj" fmla="val 25000"/>
            </a:avLst>
          </a:prstGeom>
          <a:solidFill>
            <a:schemeClr val="accent1"/>
          </a:solidFill>
          <a:ln w="9525">
            <a:solidFill>
              <a:schemeClr val="tx1"/>
            </a:solidFill>
            <a:miter lim="800000"/>
            <a:headEnd/>
            <a:tailEnd/>
          </a:ln>
        </p:spPr>
        <p:txBody>
          <a:bodyPr wrap="none" anchor="ctr"/>
          <a:lstStyle/>
          <a:p>
            <a:pPr algn="ctr"/>
            <a:endParaRPr lang="en-US" dirty="0">
              <a:solidFill>
                <a:schemeClr val="bg2"/>
              </a:solidFill>
            </a:endParaRPr>
          </a:p>
          <a:p>
            <a:pPr algn="ctr"/>
            <a:r>
              <a:rPr lang="en-US" dirty="0">
                <a:solidFill>
                  <a:schemeClr val="bg2"/>
                </a:solidFill>
              </a:rPr>
              <a:t> </a:t>
            </a:r>
            <a:r>
              <a:rPr lang="en-US" dirty="0" smtClean="0">
                <a:solidFill>
                  <a:schemeClr val="bg2"/>
                </a:solidFill>
              </a:rPr>
              <a:t>Rest  </a:t>
            </a:r>
            <a:r>
              <a:rPr lang="en-US" dirty="0">
                <a:solidFill>
                  <a:schemeClr val="bg2"/>
                </a:solidFill>
              </a:rPr>
              <a:t>to</a:t>
            </a:r>
            <a:r>
              <a:rPr lang="en-US" dirty="0"/>
              <a:t> </a:t>
            </a:r>
            <a:r>
              <a:rPr lang="en-US" dirty="0">
                <a:solidFill>
                  <a:schemeClr val="bg2"/>
                </a:solidFill>
              </a:rPr>
              <a:t>produce </a:t>
            </a:r>
          </a:p>
          <a:p>
            <a:pPr algn="ctr"/>
            <a:r>
              <a:rPr lang="en-US" dirty="0" smtClean="0">
                <a:solidFill>
                  <a:schemeClr val="bg2"/>
                </a:solidFill>
              </a:rPr>
              <a:t>plastics, fiber</a:t>
            </a:r>
          </a:p>
          <a:p>
            <a:pPr algn="ctr"/>
            <a:r>
              <a:rPr lang="en-US" dirty="0" smtClean="0">
                <a:solidFill>
                  <a:schemeClr val="bg2"/>
                </a:solidFill>
              </a:rPr>
              <a:t>film, chemicals</a:t>
            </a:r>
          </a:p>
          <a:p>
            <a:pPr algn="ctr"/>
            <a:endParaRPr lang="en-US" dirty="0"/>
          </a:p>
        </p:txBody>
      </p:sp>
      <p:cxnSp>
        <p:nvCxnSpPr>
          <p:cNvPr id="106510" name="AutoShape 31"/>
          <p:cNvCxnSpPr>
            <a:cxnSpLocks noChangeShapeType="1"/>
          </p:cNvCxnSpPr>
          <p:nvPr/>
        </p:nvCxnSpPr>
        <p:spPr bwMode="auto">
          <a:xfrm>
            <a:off x="4343400" y="3352800"/>
            <a:ext cx="0" cy="304800"/>
          </a:xfrm>
          <a:prstGeom prst="straightConnector1">
            <a:avLst/>
          </a:prstGeom>
          <a:noFill/>
          <a:ln w="9525">
            <a:solidFill>
              <a:schemeClr val="tx1"/>
            </a:solidFill>
            <a:round/>
            <a:headEnd/>
            <a:tailEnd/>
          </a:ln>
        </p:spPr>
      </p:cxnSp>
      <p:cxnSp>
        <p:nvCxnSpPr>
          <p:cNvPr id="106511" name="AutoShape 32"/>
          <p:cNvCxnSpPr>
            <a:cxnSpLocks noChangeShapeType="1"/>
          </p:cNvCxnSpPr>
          <p:nvPr/>
        </p:nvCxnSpPr>
        <p:spPr bwMode="auto">
          <a:xfrm flipH="1">
            <a:off x="2971800" y="3657600"/>
            <a:ext cx="3886200" cy="1588"/>
          </a:xfrm>
          <a:prstGeom prst="straightConnector1">
            <a:avLst/>
          </a:prstGeom>
          <a:noFill/>
          <a:ln w="9525">
            <a:solidFill>
              <a:schemeClr val="tx1"/>
            </a:solidFill>
            <a:round/>
            <a:headEnd/>
            <a:tailEnd/>
          </a:ln>
        </p:spPr>
      </p:cxnSp>
      <p:cxnSp>
        <p:nvCxnSpPr>
          <p:cNvPr id="106512" name="AutoShape 35"/>
          <p:cNvCxnSpPr>
            <a:cxnSpLocks noChangeShapeType="1"/>
          </p:cNvCxnSpPr>
          <p:nvPr/>
        </p:nvCxnSpPr>
        <p:spPr bwMode="auto">
          <a:xfrm>
            <a:off x="2971800" y="3657600"/>
            <a:ext cx="0" cy="304800"/>
          </a:xfrm>
          <a:prstGeom prst="straightConnector1">
            <a:avLst/>
          </a:prstGeom>
          <a:noFill/>
          <a:ln w="9525">
            <a:solidFill>
              <a:schemeClr val="tx1"/>
            </a:solidFill>
            <a:round/>
            <a:headEnd/>
            <a:tailEnd type="triangle" w="med" len="med"/>
          </a:ln>
        </p:spPr>
      </p:cxnSp>
      <p:cxnSp>
        <p:nvCxnSpPr>
          <p:cNvPr id="106513" name="AutoShape 36"/>
          <p:cNvCxnSpPr>
            <a:cxnSpLocks noChangeShapeType="1"/>
          </p:cNvCxnSpPr>
          <p:nvPr/>
        </p:nvCxnSpPr>
        <p:spPr bwMode="auto">
          <a:xfrm>
            <a:off x="6858000" y="3657600"/>
            <a:ext cx="0" cy="304800"/>
          </a:xfrm>
          <a:prstGeom prst="straightConnector1">
            <a:avLst/>
          </a:prstGeom>
          <a:noFill/>
          <a:ln w="9525">
            <a:solidFill>
              <a:schemeClr val="tx1"/>
            </a:solidFill>
            <a:round/>
            <a:headEnd/>
            <a:tailEnd type="triangle" w="med" len="med"/>
          </a:ln>
        </p:spPr>
      </p:cxnSp>
      <p:sp>
        <p:nvSpPr>
          <p:cNvPr id="106514"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7250827-AE06-448A-8C36-E49149C1E28C}" type="slidenum">
              <a:rPr lang="en-US" sz="1200">
                <a:solidFill>
                  <a:schemeClr val="bg2"/>
                </a:solidFill>
              </a:rPr>
              <a:pPr algn="r"/>
              <a:t>43</a:t>
            </a:fld>
            <a:endParaRPr lang="en-US" sz="1200">
              <a:solidFill>
                <a:schemeClr val="bg2"/>
              </a:solidFill>
            </a:endParaRPr>
          </a:p>
        </p:txBody>
      </p:sp>
      <p:sp>
        <p:nvSpPr>
          <p:cNvPr id="13" name="TextBox 12"/>
          <p:cNvSpPr txBox="1"/>
          <p:nvPr/>
        </p:nvSpPr>
        <p:spPr>
          <a:xfrm>
            <a:off x="152400" y="2514600"/>
            <a:ext cx="1905000" cy="584775"/>
          </a:xfrm>
          <a:prstGeom prst="rect">
            <a:avLst/>
          </a:prstGeom>
          <a:noFill/>
        </p:spPr>
        <p:txBody>
          <a:bodyPr wrap="square" rtlCol="0">
            <a:spAutoFit/>
          </a:bodyPr>
          <a:lstStyle/>
          <a:p>
            <a:r>
              <a:rPr lang="en-US" sz="3200" b="1" dirty="0" smtClean="0"/>
              <a:t>TODAY</a:t>
            </a:r>
            <a:endParaRPr lang="en-US" sz="3200" b="1" dirty="0"/>
          </a:p>
        </p:txBody>
      </p:sp>
      <p:sp>
        <p:nvSpPr>
          <p:cNvPr id="15" name="TextBox 14"/>
          <p:cNvSpPr txBox="1"/>
          <p:nvPr/>
        </p:nvSpPr>
        <p:spPr>
          <a:xfrm>
            <a:off x="5562600" y="5943600"/>
            <a:ext cx="2743200" cy="461665"/>
          </a:xfrm>
          <a:prstGeom prst="rect">
            <a:avLst/>
          </a:prstGeom>
          <a:noFill/>
        </p:spPr>
        <p:txBody>
          <a:bodyPr wrap="square" rtlCol="0">
            <a:spAutoFit/>
          </a:bodyPr>
          <a:lstStyle/>
          <a:p>
            <a:r>
              <a:rPr lang="en-US" sz="1200" dirty="0" smtClean="0"/>
              <a:t>Information from US Energy Information Administration</a:t>
            </a:r>
            <a:endParaRPr lang="en-US" sz="1200" dirty="0"/>
          </a:p>
        </p:txBody>
      </p:sp>
      <p:sp>
        <p:nvSpPr>
          <p:cNvPr id="16" name="Slide Number Placeholder 15"/>
          <p:cNvSpPr>
            <a:spLocks noGrp="1"/>
          </p:cNvSpPr>
          <p:nvPr>
            <p:ph type="sldNum" sz="quarter" idx="12"/>
          </p:nvPr>
        </p:nvSpPr>
        <p:spPr/>
        <p:txBody>
          <a:bodyPr/>
          <a:lstStyle/>
          <a:p>
            <a:pPr>
              <a:defRPr/>
            </a:pPr>
            <a:fld id="{02C0AEB0-DC7A-444D-89F9-C7A0982F3078}" type="slidenum">
              <a:rPr lang="en-US" smtClean="0"/>
              <a:pPr>
                <a:defRPr/>
              </a:pPr>
              <a:t>43</a:t>
            </a:fld>
            <a:endParaRPr lang="en-US"/>
          </a:p>
        </p:txBody>
      </p:sp>
      <p:sp>
        <p:nvSpPr>
          <p:cNvPr id="17" name="Footer Placeholder 16"/>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idx="4294967295"/>
          </p:nvPr>
        </p:nvSpPr>
        <p:spPr>
          <a:xfrm>
            <a:off x="457200" y="152401"/>
            <a:ext cx="8458200" cy="762000"/>
          </a:xfrm>
        </p:spPr>
        <p:txBody>
          <a:bodyPr anchor="ctr"/>
          <a:lstStyle/>
          <a:p>
            <a:pPr algn="ctr" eaLnBrk="1" hangingPunct="1"/>
            <a:r>
              <a:rPr lang="en-US" b="1" dirty="0" smtClean="0">
                <a:solidFill>
                  <a:srgbClr val="FFFF99"/>
                </a:solidFill>
                <a:latin typeface="Palatino Linotype" pitchFamily="18" charset="0"/>
              </a:rPr>
              <a:t>Peak Oil</a:t>
            </a:r>
            <a:endParaRPr lang="en-US" sz="3600" b="1" dirty="0" smtClean="0">
              <a:solidFill>
                <a:srgbClr val="FFFF00"/>
              </a:solidFill>
              <a:latin typeface="Palatino Linotype" pitchFamily="18" charset="0"/>
            </a:endParaRPr>
          </a:p>
        </p:txBody>
      </p:sp>
      <p:sp>
        <p:nvSpPr>
          <p:cNvPr id="155650" name="Content Placeholder 2"/>
          <p:cNvSpPr>
            <a:spLocks noGrp="1"/>
          </p:cNvSpPr>
          <p:nvPr>
            <p:ph idx="4294967295"/>
          </p:nvPr>
        </p:nvSpPr>
        <p:spPr>
          <a:xfrm>
            <a:off x="228600" y="2209800"/>
            <a:ext cx="8915400" cy="4267200"/>
          </a:xfrm>
        </p:spPr>
        <p:txBody>
          <a:bodyPr/>
          <a:lstStyle/>
          <a:p>
            <a:pPr eaLnBrk="1" hangingPunct="1">
              <a:buFontTx/>
              <a:buNone/>
            </a:pPr>
            <a:r>
              <a:rPr lang="en-US" sz="2000" dirty="0" smtClean="0">
                <a:latin typeface="Palatino Linotype" pitchFamily="18" charset="0"/>
              </a:rPr>
              <a:t>  </a:t>
            </a:r>
            <a:endParaRPr lang="en-US" sz="2000" dirty="0" smtClean="0">
              <a:solidFill>
                <a:srgbClr val="FFFF99"/>
              </a:solidFill>
              <a:latin typeface="Palatino Linotype" pitchFamily="18" charset="0"/>
            </a:endParaRPr>
          </a:p>
          <a:p>
            <a:pPr lvl="2" eaLnBrk="1" hangingPunct="1"/>
            <a:endParaRPr lang="en-US" b="1" dirty="0" smtClean="0">
              <a:solidFill>
                <a:srgbClr val="FFCCFF"/>
              </a:solidFill>
              <a:latin typeface="Palatino Linotype" pitchFamily="18" charset="0"/>
            </a:endParaRPr>
          </a:p>
          <a:p>
            <a:pPr lvl="2" eaLnBrk="1" hangingPunct="1">
              <a:buFontTx/>
              <a:buNone/>
            </a:pPr>
            <a:endParaRPr lang="en-US" dirty="0" smtClean="0">
              <a:solidFill>
                <a:srgbClr val="FFCCFF"/>
              </a:solidFill>
              <a:latin typeface="Palatino Linotype" pitchFamily="18" charset="0"/>
            </a:endParaRPr>
          </a:p>
        </p:txBody>
      </p:sp>
      <p:sp>
        <p:nvSpPr>
          <p:cNvPr id="155651"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55652" name="Slide Number Placeholder 5"/>
          <p:cNvSpPr>
            <a:spLocks noGrp="1"/>
          </p:cNvSpPr>
          <p:nvPr>
            <p:ph type="sldNum" sz="quarter" idx="12"/>
          </p:nvPr>
        </p:nvSpPr>
        <p:spPr>
          <a:xfrm>
            <a:off x="6553200" y="6356350"/>
            <a:ext cx="2133600" cy="365125"/>
          </a:xfrm>
          <a:noFill/>
        </p:spPr>
        <p:txBody>
          <a:bodyPr anchor="ctr"/>
          <a:lstStyle/>
          <a:p>
            <a:fld id="{8A08648B-FEED-4CC5-BB7E-22E5424BC8BE}" type="slidenum">
              <a:rPr lang="en-US" sz="1200" smtClean="0">
                <a:solidFill>
                  <a:srgbClr val="898989"/>
                </a:solidFill>
                <a:latin typeface="Palatino Linotype" pitchFamily="18" charset="0"/>
              </a:rPr>
              <a:pPr/>
              <a:t>44</a:t>
            </a:fld>
            <a:endParaRPr lang="en-US" sz="1200" smtClean="0">
              <a:solidFill>
                <a:srgbClr val="898989"/>
              </a:solidFill>
              <a:latin typeface="Palatino Linotype" pitchFamily="18" charset="0"/>
            </a:endParaRPr>
          </a:p>
        </p:txBody>
      </p:sp>
      <p:pic>
        <p:nvPicPr>
          <p:cNvPr id="155653" name="Picture 7"/>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5867400"/>
            <a:ext cx="1143000" cy="612775"/>
          </a:xfrm>
          <a:prstGeom prst="rect">
            <a:avLst/>
          </a:prstGeom>
          <a:noFill/>
          <a:ln w="9525">
            <a:noFill/>
            <a:miter lim="800000"/>
            <a:headEnd/>
            <a:tailEnd/>
          </a:ln>
        </p:spPr>
      </p:pic>
      <p:sp>
        <p:nvSpPr>
          <p:cNvPr id="155655"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CFF2D982-D0B1-42EB-BD87-ACE3C56D4F78}" type="slidenum">
              <a:rPr lang="en-US" sz="1200">
                <a:solidFill>
                  <a:schemeClr val="bg2"/>
                </a:solidFill>
              </a:rPr>
              <a:pPr algn="r"/>
              <a:t>44</a:t>
            </a:fld>
            <a:endParaRPr lang="en-US" sz="1200">
              <a:solidFill>
                <a:schemeClr val="bg2"/>
              </a:solidFill>
            </a:endParaRPr>
          </a:p>
        </p:txBody>
      </p:sp>
      <p:pic>
        <p:nvPicPr>
          <p:cNvPr id="9" name="Picture 8" descr="peak-oil-copyright1.gif"/>
          <p:cNvPicPr>
            <a:picLocks noChangeAspect="1"/>
          </p:cNvPicPr>
          <p:nvPr/>
        </p:nvPicPr>
        <p:blipFill>
          <a:blip r:embed="rId4" cstate="print"/>
          <a:stretch>
            <a:fillRect/>
          </a:stretch>
        </p:blipFill>
        <p:spPr>
          <a:xfrm>
            <a:off x="1000125" y="1143000"/>
            <a:ext cx="7143750" cy="4572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http://earthobservatory.nasa.gov/Features/BorealThreshold/Images/boreal_forest_map.gif"/>
          <p:cNvPicPr>
            <a:picLocks noChangeAspect="1" noChangeArrowheads="1"/>
          </p:cNvPicPr>
          <p:nvPr/>
        </p:nvPicPr>
        <p:blipFill>
          <a:blip r:embed="rId3" cstate="print"/>
          <a:srcRect/>
          <a:stretch>
            <a:fillRect/>
          </a:stretch>
        </p:blipFill>
        <p:spPr bwMode="auto">
          <a:xfrm>
            <a:off x="4800600" y="1295400"/>
            <a:ext cx="4076700" cy="3524251"/>
          </a:xfrm>
          <a:prstGeom prst="rect">
            <a:avLst/>
          </a:prstGeom>
          <a:ln>
            <a:noFill/>
          </a:ln>
          <a:effectLst>
            <a:softEdge rad="112500"/>
          </a:effectLst>
        </p:spPr>
      </p:pic>
      <p:pic>
        <p:nvPicPr>
          <p:cNvPr id="111621" name="Picture 15" descr="SunCountryplane front.jpg"/>
          <p:cNvPicPr>
            <a:picLocks noChangeAspect="1"/>
          </p:cNvPicPr>
          <p:nvPr/>
        </p:nvPicPr>
        <p:blipFill>
          <a:blip r:embed="rId4" cstate="print"/>
          <a:stretch>
            <a:fillRect/>
          </a:stretch>
        </p:blipFill>
        <p:spPr bwMode="auto">
          <a:xfrm>
            <a:off x="0" y="2819400"/>
            <a:ext cx="3378784" cy="3419905"/>
          </a:xfrm>
          <a:prstGeom prst="rect">
            <a:avLst/>
          </a:prstGeom>
          <a:ln>
            <a:noFill/>
          </a:ln>
          <a:effectLst>
            <a:softEdge rad="112500"/>
          </a:effectLst>
        </p:spPr>
      </p:pic>
      <p:pic>
        <p:nvPicPr>
          <p:cNvPr id="10" name="Picture 9" descr="JudiesVisitSept10-15 008.jpg"/>
          <p:cNvPicPr>
            <a:picLocks noChangeAspect="1"/>
          </p:cNvPicPr>
          <p:nvPr/>
        </p:nvPicPr>
        <p:blipFill>
          <a:blip r:embed="rId5" cstate="print"/>
          <a:stretch>
            <a:fillRect/>
          </a:stretch>
        </p:blipFill>
        <p:spPr>
          <a:xfrm>
            <a:off x="3657600" y="3657600"/>
            <a:ext cx="4267200" cy="2841955"/>
          </a:xfrm>
          <a:prstGeom prst="rect">
            <a:avLst/>
          </a:prstGeom>
          <a:ln>
            <a:noFill/>
          </a:ln>
          <a:effectLst>
            <a:softEdge rad="112500"/>
          </a:effectLst>
        </p:spPr>
      </p:pic>
      <p:sp>
        <p:nvSpPr>
          <p:cNvPr id="111617" name="Rectangle 3"/>
          <p:cNvSpPr>
            <a:spLocks noGrp="1" noChangeArrowheads="1"/>
          </p:cNvSpPr>
          <p:nvPr>
            <p:ph type="body" idx="1"/>
          </p:nvPr>
        </p:nvSpPr>
        <p:spPr>
          <a:xfrm>
            <a:off x="1524000" y="0"/>
            <a:ext cx="7239000" cy="1219200"/>
          </a:xfrm>
        </p:spPr>
        <p:txBody>
          <a:bodyPr/>
          <a:lstStyle/>
          <a:p>
            <a:pPr indent="0">
              <a:buNone/>
            </a:pPr>
            <a:r>
              <a:rPr lang="en-US" sz="3200" b="1" dirty="0" smtClean="0">
                <a:solidFill>
                  <a:srgbClr val="FF99FF"/>
                </a:solidFill>
                <a:latin typeface="Palatino Linotype" pitchFamily="18" charset="0"/>
              </a:rPr>
              <a:t>Before oil runs out, it becomes more difficult and dangerous to extract. </a:t>
            </a:r>
          </a:p>
          <a:p>
            <a:endParaRPr lang="en-US" b="1" dirty="0" smtClean="0">
              <a:solidFill>
                <a:srgbClr val="FFCCFF"/>
              </a:solidFill>
              <a:latin typeface="Palatino Linotype" pitchFamily="18" charset="0"/>
            </a:endParaRPr>
          </a:p>
          <a:p>
            <a:endParaRPr lang="en-US" dirty="0" smtClean="0">
              <a:latin typeface="Palatino Linotype" pitchFamily="18" charset="0"/>
            </a:endParaRPr>
          </a:p>
        </p:txBody>
      </p:sp>
      <p:pic>
        <p:nvPicPr>
          <p:cNvPr id="111618" name="Picture 4"/>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11619" name="Rectangle 6"/>
          <p:cNvSpPr>
            <a:spLocks noChangeArrowheads="1"/>
          </p:cNvSpPr>
          <p:nvPr/>
        </p:nvSpPr>
        <p:spPr bwMode="auto">
          <a:xfrm>
            <a:off x="32004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11622" name="Slide Number Placeholder 6"/>
          <p:cNvSpPr txBox="1">
            <a:spLocks noGrp="1"/>
          </p:cNvSpPr>
          <p:nvPr/>
        </p:nvSpPr>
        <p:spPr bwMode="auto">
          <a:xfrm>
            <a:off x="6781800" y="6492875"/>
            <a:ext cx="2133600" cy="365125"/>
          </a:xfrm>
          <a:prstGeom prst="rect">
            <a:avLst/>
          </a:prstGeom>
          <a:noFill/>
          <a:ln w="9525">
            <a:noFill/>
            <a:miter lim="800000"/>
            <a:headEnd/>
            <a:tailEnd/>
          </a:ln>
        </p:spPr>
        <p:txBody>
          <a:bodyPr anchor="ctr"/>
          <a:lstStyle/>
          <a:p>
            <a:pPr algn="r"/>
            <a:fld id="{2904F4F2-F7BE-44A9-A9AA-429DE8461489}" type="slidenum">
              <a:rPr lang="en-US" sz="1200">
                <a:solidFill>
                  <a:schemeClr val="bg2"/>
                </a:solidFill>
              </a:rPr>
              <a:pPr algn="r"/>
              <a:t>45</a:t>
            </a:fld>
            <a:endParaRPr lang="en-US" sz="1200">
              <a:solidFill>
                <a:schemeClr val="bg2"/>
              </a:solidFill>
            </a:endParaRPr>
          </a:p>
        </p:txBody>
      </p:sp>
      <p:pic>
        <p:nvPicPr>
          <p:cNvPr id="375812" name="Picture 4" descr="http://www.savebiogems.org/images/biogem-main/boreal_1.jpg"/>
          <p:cNvPicPr>
            <a:picLocks noChangeAspect="1" noChangeArrowheads="1"/>
          </p:cNvPicPr>
          <p:nvPr/>
        </p:nvPicPr>
        <p:blipFill>
          <a:blip r:embed="rId7" cstate="print"/>
          <a:srcRect/>
          <a:stretch>
            <a:fillRect/>
          </a:stretch>
        </p:blipFill>
        <p:spPr bwMode="auto">
          <a:xfrm>
            <a:off x="457200" y="1066800"/>
            <a:ext cx="4152900" cy="2743201"/>
          </a:xfrm>
          <a:prstGeom prst="rect">
            <a:avLst/>
          </a:prstGeom>
          <a:ln>
            <a:noFill/>
          </a:ln>
          <a:effectLst>
            <a:softEdge rad="112500"/>
          </a:effectLst>
        </p:spPr>
      </p:pic>
      <p:sp>
        <p:nvSpPr>
          <p:cNvPr id="11" name="Slide Number Placeholder 10"/>
          <p:cNvSpPr>
            <a:spLocks noGrp="1"/>
          </p:cNvSpPr>
          <p:nvPr>
            <p:ph type="sldNum" sz="quarter" idx="12"/>
          </p:nvPr>
        </p:nvSpPr>
        <p:spPr/>
        <p:txBody>
          <a:bodyPr/>
          <a:lstStyle/>
          <a:p>
            <a:pPr>
              <a:defRPr/>
            </a:pPr>
            <a:fld id="{02C0AEB0-DC7A-444D-89F9-C7A0982F3078}" type="slidenum">
              <a:rPr lang="en-US" smtClean="0"/>
              <a:pPr>
                <a:defRPr/>
              </a:pPr>
              <a:t>45</a:t>
            </a:fld>
            <a:endParaRPr lang="en-US"/>
          </a:p>
        </p:txBody>
      </p:sp>
      <p:sp>
        <p:nvSpPr>
          <p:cNvPr id="12" name="Footer Placeholder 11"/>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uisianaDeborahFoshee 197.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581400" y="2971800"/>
            <a:ext cx="2383277" cy="3657600"/>
          </a:xfrm>
          <a:prstGeom prst="rect">
            <a:avLst/>
          </a:prstGeom>
          <a:ln>
            <a:noFill/>
          </a:ln>
          <a:effectLst>
            <a:softEdge rad="112500"/>
          </a:effectLst>
        </p:spPr>
      </p:pic>
      <p:sp>
        <p:nvSpPr>
          <p:cNvPr id="111617" name="Rectangle 3"/>
          <p:cNvSpPr>
            <a:spLocks noGrp="1" noChangeArrowheads="1"/>
          </p:cNvSpPr>
          <p:nvPr>
            <p:ph type="body" idx="1"/>
          </p:nvPr>
        </p:nvSpPr>
        <p:spPr>
          <a:xfrm>
            <a:off x="4419600" y="304800"/>
            <a:ext cx="4495800" cy="2514600"/>
          </a:xfrm>
        </p:spPr>
        <p:txBody>
          <a:bodyPr/>
          <a:lstStyle/>
          <a:p>
            <a:pPr indent="0">
              <a:buNone/>
            </a:pPr>
            <a:r>
              <a:rPr lang="en-US" sz="3200" b="1" dirty="0" smtClean="0">
                <a:solidFill>
                  <a:srgbClr val="FFCCFF"/>
                </a:solidFill>
                <a:latin typeface="Palatino Linotype" pitchFamily="18" charset="0"/>
              </a:rPr>
              <a:t>Before oil runs out, it becomes more </a:t>
            </a:r>
            <a:r>
              <a:rPr lang="en-US" sz="3200" b="1" dirty="0" smtClean="0">
                <a:solidFill>
                  <a:srgbClr val="FF99FF"/>
                </a:solidFill>
                <a:latin typeface="Palatino Linotype" pitchFamily="18" charset="0"/>
              </a:rPr>
              <a:t>difficult and dangerous to extract</a:t>
            </a:r>
            <a:r>
              <a:rPr lang="en-US" sz="3200" b="1" dirty="0" smtClean="0">
                <a:solidFill>
                  <a:srgbClr val="FFCCFF"/>
                </a:solidFill>
                <a:latin typeface="Palatino Linotype" pitchFamily="18" charset="0"/>
              </a:rPr>
              <a:t>. </a:t>
            </a:r>
          </a:p>
          <a:p>
            <a:endParaRPr lang="en-US" b="1" dirty="0" smtClean="0">
              <a:solidFill>
                <a:srgbClr val="FFCCFF"/>
              </a:solidFill>
              <a:latin typeface="Palatino Linotype" pitchFamily="18" charset="0"/>
            </a:endParaRPr>
          </a:p>
          <a:p>
            <a:endParaRPr lang="en-US" dirty="0" smtClean="0">
              <a:latin typeface="Palatino Linotype" pitchFamily="18" charset="0"/>
            </a:endParaRPr>
          </a:p>
        </p:txBody>
      </p:sp>
      <p:pic>
        <p:nvPicPr>
          <p:cNvPr id="111618" name="Picture 4"/>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11619" name="Rectangle 6"/>
          <p:cNvSpPr>
            <a:spLocks noChangeArrowheads="1"/>
          </p:cNvSpPr>
          <p:nvPr/>
        </p:nvSpPr>
        <p:spPr bwMode="auto">
          <a:xfrm>
            <a:off x="32004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11622" name="Slide Number Placeholder 6"/>
          <p:cNvSpPr txBox="1">
            <a:spLocks noGrp="1"/>
          </p:cNvSpPr>
          <p:nvPr/>
        </p:nvSpPr>
        <p:spPr bwMode="auto">
          <a:xfrm>
            <a:off x="6781800" y="6492875"/>
            <a:ext cx="2133600" cy="365125"/>
          </a:xfrm>
          <a:prstGeom prst="rect">
            <a:avLst/>
          </a:prstGeom>
          <a:noFill/>
          <a:ln w="9525">
            <a:noFill/>
            <a:miter lim="800000"/>
            <a:headEnd/>
            <a:tailEnd/>
          </a:ln>
        </p:spPr>
        <p:txBody>
          <a:bodyPr anchor="ctr"/>
          <a:lstStyle/>
          <a:p>
            <a:pPr algn="r"/>
            <a:fld id="{2904F4F2-F7BE-44A9-A9AA-429DE8461489}" type="slidenum">
              <a:rPr lang="en-US" sz="1200">
                <a:solidFill>
                  <a:schemeClr val="bg2"/>
                </a:solidFill>
              </a:rPr>
              <a:pPr algn="r"/>
              <a:t>46</a:t>
            </a:fld>
            <a:endParaRPr lang="en-US" sz="1200">
              <a:solidFill>
                <a:schemeClr val="bg2"/>
              </a:solidFill>
            </a:endParaRPr>
          </a:p>
        </p:txBody>
      </p:sp>
      <p:pic>
        <p:nvPicPr>
          <p:cNvPr id="12" name="Picture 11" descr="Bags Workers.jp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5867400" y="3352800"/>
            <a:ext cx="3124200" cy="3352139"/>
          </a:xfrm>
          <a:prstGeom prst="rect">
            <a:avLst/>
          </a:prstGeom>
          <a:ln>
            <a:noFill/>
          </a:ln>
          <a:effectLst>
            <a:softEdge rad="112500"/>
          </a:effectLst>
        </p:spPr>
      </p:pic>
      <p:pic>
        <p:nvPicPr>
          <p:cNvPr id="373761" name="Picture 1" descr="C:\Documents and Settings\Administrator\My Documents\My Pictures\AdvancedBiofuels\BPOilSpill\Army.jpg"/>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304801" y="333410"/>
            <a:ext cx="3505200" cy="3929028"/>
          </a:xfrm>
          <a:prstGeom prst="rect">
            <a:avLst/>
          </a:prstGeom>
          <a:ln>
            <a:noFill/>
          </a:ln>
          <a:effectLst>
            <a:softEdge rad="112500"/>
          </a:effectLst>
        </p:spPr>
      </p:pic>
      <p:pic>
        <p:nvPicPr>
          <p:cNvPr id="373762" name="Picture 2"/>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1752600" y="3733800"/>
            <a:ext cx="1828800" cy="2806622"/>
          </a:xfrm>
          <a:prstGeom prst="rect">
            <a:avLst/>
          </a:prstGeom>
          <a:ln>
            <a:noFill/>
          </a:ln>
          <a:effectLst>
            <a:softEdge rad="112500"/>
          </a:effectLst>
        </p:spPr>
      </p:pic>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46</a:t>
            </a:fld>
            <a:endParaRPr lang="en-US"/>
          </a:p>
        </p:txBody>
      </p:sp>
      <p:sp>
        <p:nvSpPr>
          <p:cNvPr id="13" name="Footer Placeholder 12"/>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Footer Placeholder 3"/>
          <p:cNvSpPr>
            <a:spLocks noGrp="1"/>
          </p:cNvSpPr>
          <p:nvPr>
            <p:ph type="ftr" sz="quarter" idx="11"/>
          </p:nvPr>
        </p:nvSpPr>
        <p:spPr>
          <a:xfrm>
            <a:off x="1524000" y="6492875"/>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157700" name="Slide Number Placeholder 5"/>
          <p:cNvSpPr>
            <a:spLocks noGrp="1"/>
          </p:cNvSpPr>
          <p:nvPr>
            <p:ph type="sldNum" sz="quarter" idx="12"/>
          </p:nvPr>
        </p:nvSpPr>
        <p:spPr>
          <a:xfrm>
            <a:off x="6553200" y="6356350"/>
            <a:ext cx="2133600" cy="365125"/>
          </a:xfrm>
          <a:noFill/>
        </p:spPr>
        <p:txBody>
          <a:bodyPr anchor="ctr"/>
          <a:lstStyle/>
          <a:p>
            <a:fld id="{C0D61006-224B-478E-B8DA-581F6A4210E9}" type="slidenum">
              <a:rPr lang="en-US" sz="1200" smtClean="0">
                <a:solidFill>
                  <a:srgbClr val="898989"/>
                </a:solidFill>
                <a:latin typeface="Palatino Linotype" pitchFamily="18" charset="0"/>
              </a:rPr>
              <a:pPr/>
              <a:t>47</a:t>
            </a:fld>
            <a:endParaRPr lang="en-US" sz="1200" smtClean="0">
              <a:solidFill>
                <a:srgbClr val="898989"/>
              </a:solidFill>
              <a:latin typeface="Palatino Linotype" pitchFamily="18" charset="0"/>
            </a:endParaRPr>
          </a:p>
        </p:txBody>
      </p:sp>
      <p:pic>
        <p:nvPicPr>
          <p:cNvPr id="157701"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96000"/>
            <a:ext cx="1143000" cy="612775"/>
          </a:xfrm>
          <a:prstGeom prst="rect">
            <a:avLst/>
          </a:prstGeom>
          <a:noFill/>
          <a:ln w="9525">
            <a:noFill/>
            <a:miter lim="800000"/>
            <a:headEnd/>
            <a:tailEnd/>
          </a:ln>
        </p:spPr>
      </p:pic>
      <p:pic>
        <p:nvPicPr>
          <p:cNvPr id="157702" name="Picture 6" descr="http://ces.iisc.ernet.in/hpg/envis/Remote/section164_files/Fig16_14.jpeg"/>
          <p:cNvPicPr>
            <a:picLocks noChangeAspect="1" noChangeArrowheads="1"/>
          </p:cNvPicPr>
          <p:nvPr/>
        </p:nvPicPr>
        <p:blipFill>
          <a:blip r:embed="rId4" cstate="print"/>
          <a:srcRect/>
          <a:stretch>
            <a:fillRect/>
          </a:stretch>
        </p:blipFill>
        <p:spPr bwMode="auto">
          <a:xfrm>
            <a:off x="228600" y="86264"/>
            <a:ext cx="8610600" cy="6314536"/>
          </a:xfrm>
          <a:prstGeom prst="rect">
            <a:avLst/>
          </a:prstGeom>
          <a:ln>
            <a:noFill/>
          </a:ln>
          <a:effectLst>
            <a:softEdge rad="112500"/>
          </a:effectLst>
        </p:spPr>
      </p:pic>
      <p:sp>
        <p:nvSpPr>
          <p:cNvPr id="157703" name="Slide Number Placeholder 6"/>
          <p:cNvSpPr txBox="1">
            <a:spLocks noGrp="1"/>
          </p:cNvSpPr>
          <p:nvPr/>
        </p:nvSpPr>
        <p:spPr bwMode="auto">
          <a:xfrm>
            <a:off x="6705600" y="6508750"/>
            <a:ext cx="2133600" cy="365125"/>
          </a:xfrm>
          <a:prstGeom prst="rect">
            <a:avLst/>
          </a:prstGeom>
          <a:noFill/>
          <a:ln w="9525">
            <a:noFill/>
            <a:miter lim="800000"/>
            <a:headEnd/>
            <a:tailEnd/>
          </a:ln>
        </p:spPr>
        <p:txBody>
          <a:bodyPr anchor="ctr"/>
          <a:lstStyle/>
          <a:p>
            <a:pPr algn="r"/>
            <a:fld id="{0CB9E8DA-60C9-4169-8281-840AD4ED4E1B}" type="slidenum">
              <a:rPr lang="en-US" sz="1200">
                <a:solidFill>
                  <a:schemeClr val="bg2"/>
                </a:solidFill>
              </a:rPr>
              <a:pPr algn="r"/>
              <a:t>47</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alphaModFix amt="37000"/>
          </a:blip>
          <a:stretch>
            <a:fillRect/>
          </a:stretch>
        </p:blipFill>
        <p:spPr>
          <a:xfrm>
            <a:off x="1185434" y="457199"/>
            <a:ext cx="7756882" cy="5181601"/>
          </a:xfrm>
          <a:prstGeom prst="rect">
            <a:avLst/>
          </a:prstGeom>
          <a:solidFill>
            <a:schemeClr val="accent1">
              <a:alpha val="30000"/>
            </a:schemeClr>
          </a:solidFill>
        </p:spPr>
      </p:pic>
      <p:pic>
        <p:nvPicPr>
          <p:cNvPr id="29" name="Picture 28"/>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67" b="99833" l="0" r="100000"/>
                    </a14:imgEffect>
                  </a14:imgLayer>
                </a14:imgProps>
              </a:ext>
            </a:extLst>
          </a:blip>
          <a:stretch>
            <a:fillRect/>
          </a:stretch>
        </p:blipFill>
        <p:spPr>
          <a:xfrm>
            <a:off x="0" y="728133"/>
            <a:ext cx="8128000" cy="6096000"/>
          </a:xfrm>
          <a:prstGeom prst="rect">
            <a:avLst/>
          </a:prstGeom>
        </p:spPr>
      </p:pic>
      <p:sp>
        <p:nvSpPr>
          <p:cNvPr id="2" name="TextBox 1"/>
          <p:cNvSpPr txBox="1"/>
          <p:nvPr/>
        </p:nvSpPr>
        <p:spPr>
          <a:xfrm>
            <a:off x="8467" y="0"/>
            <a:ext cx="4394127" cy="523220"/>
          </a:xfrm>
          <a:prstGeom prst="rect">
            <a:avLst/>
          </a:prstGeom>
          <a:noFill/>
        </p:spPr>
        <p:txBody>
          <a:bodyPr wrap="none" rtlCol="0">
            <a:spAutoFit/>
          </a:bodyPr>
          <a:lstStyle/>
          <a:p>
            <a:r>
              <a:rPr lang="en-US" sz="2800" dirty="0" smtClean="0">
                <a:solidFill>
                  <a:srgbClr val="FFFF99"/>
                </a:solidFill>
              </a:rPr>
              <a:t>Zero Emissions Vehicle…?</a:t>
            </a:r>
            <a:endParaRPr lang="en-US" sz="2800" dirty="0">
              <a:solidFill>
                <a:srgbClr val="FFFF99"/>
              </a:solidFill>
            </a:endParaRPr>
          </a:p>
        </p:txBody>
      </p:sp>
      <p:pic>
        <p:nvPicPr>
          <p:cNvPr id="12" name="Picture 11"/>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3429000" y="1371600"/>
            <a:ext cx="1905000" cy="1111250"/>
          </a:xfrm>
          <a:prstGeom prst="rect">
            <a:avLst/>
          </a:prstGeom>
        </p:spPr>
      </p:pic>
      <p:cxnSp>
        <p:nvCxnSpPr>
          <p:cNvPr id="16" name="Curved Connector 15"/>
          <p:cNvCxnSpPr/>
          <p:nvPr/>
        </p:nvCxnSpPr>
        <p:spPr>
          <a:xfrm flipV="1">
            <a:off x="4343400" y="685800"/>
            <a:ext cx="685800" cy="533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p:nvPr/>
        </p:nvCxnSpPr>
        <p:spPr>
          <a:xfrm>
            <a:off x="6705600" y="152400"/>
            <a:ext cx="609600" cy="457200"/>
          </a:xfrm>
          <a:prstGeom prst="curvedConnector3">
            <a:avLst>
              <a:gd name="adj1" fmla="val 10555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6200000" flipV="1">
            <a:off x="5295900" y="3619500"/>
            <a:ext cx="1600200" cy="12192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rot="16200000" flipV="1">
            <a:off x="5905500" y="3390900"/>
            <a:ext cx="1524000" cy="12954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5715000" y="5257800"/>
            <a:ext cx="1644713" cy="988786"/>
          </a:xfrm>
          <a:prstGeom prst="rect">
            <a:avLst/>
          </a:prstGeom>
        </p:spPr>
      </p:pic>
      <p:pic>
        <p:nvPicPr>
          <p:cNvPr id="9" name="Picture 8"/>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7467600" y="4724400"/>
            <a:ext cx="1447800" cy="1033259"/>
          </a:xfrm>
          <a:prstGeom prst="rect">
            <a:avLst/>
          </a:prstGeom>
        </p:spPr>
      </p:pic>
      <p:pic>
        <p:nvPicPr>
          <p:cNvPr id="11" name="Picture 10"/>
          <p:cNvPicPr>
            <a:picLocks noChangeAspect="1"/>
          </p:cNvPicPr>
          <p:nvPr/>
        </p:nvPicPr>
        <p:blipFill>
          <a:blip r:embed="rId9" cstate="print"/>
          <a:stretch>
            <a:fillRect/>
          </a:stretch>
        </p:blipFill>
        <p:spPr>
          <a:xfrm>
            <a:off x="7282456" y="3200400"/>
            <a:ext cx="1836144" cy="1219200"/>
          </a:xfrm>
          <a:prstGeom prst="rect">
            <a:avLst/>
          </a:prstGeom>
        </p:spPr>
      </p:pic>
      <p:pic>
        <p:nvPicPr>
          <p:cNvPr id="30" name="Picture 29"/>
          <p:cNvPicPr>
            <a:picLocks noChangeAspect="1"/>
          </p:cNvPicPr>
          <p:nvPr/>
        </p:nvPicPr>
        <p:blipFill>
          <a:blip r:embed="rId10" cstate="screen">
            <a:extLst>
              <a:ext uri="{BEBA8EAE-BF5A-486C-A8C5-ECC9F3942E4B}">
                <a14:imgProps xmlns="" xmlns:a14="http://schemas.microsoft.com/office/drawing/2010/main">
                  <a14:imgLayer r:embed="rId11">
                    <a14:imgEffect>
                      <a14:backgroundRemoval t="3191" b="89894" l="333" r="100000"/>
                    </a14:imgEffect>
                  </a14:imgLayer>
                </a14:imgProps>
              </a:ext>
              <a:ext uri="{28A0092B-C50C-407E-A947-70E740481C1C}">
                <a14:useLocalDpi xmlns="" xmlns:a14="http://schemas.microsoft.com/office/drawing/2010/main"/>
              </a:ext>
            </a:extLst>
          </a:blip>
          <a:stretch>
            <a:fillRect/>
          </a:stretch>
        </p:blipFill>
        <p:spPr>
          <a:xfrm rot="20291182" flipH="1">
            <a:off x="6811675" y="243697"/>
            <a:ext cx="2410454" cy="1445533"/>
          </a:xfrm>
          <a:prstGeom prst="rect">
            <a:avLst/>
          </a:prstGeom>
        </p:spPr>
      </p:pic>
      <p:pic>
        <p:nvPicPr>
          <p:cNvPr id="6" name="Picture 5"/>
          <p:cNvPicPr>
            <a:picLocks noChangeAspect="1"/>
          </p:cNvPicPr>
          <p:nvPr/>
        </p:nvPicPr>
        <p:blipFill>
          <a:blip r:embed="rId12" cstate="screen">
            <a:extLst>
              <a:ext uri="{28A0092B-C50C-407E-A947-70E740481C1C}">
                <a14:useLocalDpi xmlns="" xmlns:a14="http://schemas.microsoft.com/office/drawing/2010/main"/>
              </a:ext>
            </a:extLst>
          </a:blip>
          <a:stretch>
            <a:fillRect/>
          </a:stretch>
        </p:blipFill>
        <p:spPr>
          <a:xfrm>
            <a:off x="2057400" y="2743200"/>
            <a:ext cx="1752600" cy="1219200"/>
          </a:xfrm>
          <a:prstGeom prst="rect">
            <a:avLst/>
          </a:prstGeom>
        </p:spPr>
      </p:pic>
      <p:pic>
        <p:nvPicPr>
          <p:cNvPr id="7" name="Picture 6"/>
          <p:cNvPicPr>
            <a:picLocks noChangeAspect="1"/>
          </p:cNvPicPr>
          <p:nvPr/>
        </p:nvPicPr>
        <p:blipFill>
          <a:blip r:embed="rId13" cstate="screen">
            <a:extLst>
              <a:ext uri="{28A0092B-C50C-407E-A947-70E740481C1C}">
                <a14:useLocalDpi xmlns="" xmlns:a14="http://schemas.microsoft.com/office/drawing/2010/main"/>
              </a:ext>
            </a:extLst>
          </a:blip>
          <a:stretch>
            <a:fillRect/>
          </a:stretch>
        </p:blipFill>
        <p:spPr>
          <a:xfrm>
            <a:off x="914400" y="5334000"/>
            <a:ext cx="1701800" cy="1276350"/>
          </a:xfrm>
          <a:prstGeom prst="rect">
            <a:avLst/>
          </a:prstGeom>
        </p:spPr>
      </p:pic>
      <p:pic>
        <p:nvPicPr>
          <p:cNvPr id="8" name="Picture 7"/>
          <p:cNvPicPr>
            <a:picLocks noChangeAspect="1"/>
          </p:cNvPicPr>
          <p:nvPr/>
        </p:nvPicPr>
        <p:blipFill>
          <a:blip r:embed="rId14" cstate="screen">
            <a:extLst>
              <a:ext uri="{28A0092B-C50C-407E-A947-70E740481C1C}">
                <a14:useLocalDpi xmlns="" xmlns:a14="http://schemas.microsoft.com/office/drawing/2010/main"/>
              </a:ext>
            </a:extLst>
          </a:blip>
          <a:stretch>
            <a:fillRect/>
          </a:stretch>
        </p:blipFill>
        <p:spPr>
          <a:xfrm>
            <a:off x="3810000" y="4953000"/>
            <a:ext cx="1314450" cy="1752600"/>
          </a:xfrm>
          <a:prstGeom prst="rect">
            <a:avLst/>
          </a:prstGeom>
        </p:spPr>
      </p:pic>
      <p:pic>
        <p:nvPicPr>
          <p:cNvPr id="5" name="Picture 4"/>
          <p:cNvPicPr>
            <a:picLocks noChangeAspect="1"/>
          </p:cNvPicPr>
          <p:nvPr/>
        </p:nvPicPr>
        <p:blipFill>
          <a:blip r:embed="rId15" cstate="screen">
            <a:extLst>
              <a:ext uri="{28A0092B-C50C-407E-A947-70E740481C1C}">
                <a14:useLocalDpi xmlns="" xmlns:a14="http://schemas.microsoft.com/office/drawing/2010/main"/>
              </a:ext>
            </a:extLst>
          </a:blip>
          <a:stretch>
            <a:fillRect/>
          </a:stretch>
        </p:blipFill>
        <p:spPr>
          <a:xfrm>
            <a:off x="152400" y="2057400"/>
            <a:ext cx="1414119" cy="1409700"/>
          </a:xfrm>
          <a:prstGeom prst="rect">
            <a:avLst/>
          </a:prstGeom>
        </p:spPr>
      </p:pic>
      <p:sp>
        <p:nvSpPr>
          <p:cNvPr id="33" name="Cloud 32"/>
          <p:cNvSpPr/>
          <p:nvPr/>
        </p:nvSpPr>
        <p:spPr>
          <a:xfrm>
            <a:off x="1295400" y="762000"/>
            <a:ext cx="1371600" cy="914400"/>
          </a:xfrm>
          <a:prstGeom prst="cloud">
            <a:avLst/>
          </a:prstGeom>
          <a:solidFill>
            <a:srgbClr val="9E5F08"/>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1600200" y="1066800"/>
            <a:ext cx="990600" cy="461665"/>
          </a:xfrm>
          <a:prstGeom prst="rect">
            <a:avLst/>
          </a:prstGeom>
          <a:noFill/>
        </p:spPr>
        <p:txBody>
          <a:bodyPr wrap="square" rtlCol="0">
            <a:spAutoFit/>
          </a:bodyPr>
          <a:lstStyle/>
          <a:p>
            <a:r>
              <a:rPr lang="en-US" sz="1200" dirty="0" smtClean="0"/>
              <a:t>GHG Emissions</a:t>
            </a:r>
            <a:endParaRPr lang="en-US" sz="1200" dirty="0"/>
          </a:p>
        </p:txBody>
      </p:sp>
      <p:sp>
        <p:nvSpPr>
          <p:cNvPr id="46" name="Cloud 45"/>
          <p:cNvSpPr/>
          <p:nvPr/>
        </p:nvSpPr>
        <p:spPr>
          <a:xfrm>
            <a:off x="2819400" y="4038600"/>
            <a:ext cx="1371600" cy="914400"/>
          </a:xfrm>
          <a:prstGeom prst="cloud">
            <a:avLst/>
          </a:prstGeom>
          <a:solidFill>
            <a:srgbClr val="9E5F08"/>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048000" y="4191000"/>
            <a:ext cx="990600" cy="461665"/>
          </a:xfrm>
          <a:prstGeom prst="rect">
            <a:avLst/>
          </a:prstGeom>
          <a:noFill/>
        </p:spPr>
        <p:txBody>
          <a:bodyPr wrap="square" rtlCol="0">
            <a:spAutoFit/>
          </a:bodyPr>
          <a:lstStyle/>
          <a:p>
            <a:r>
              <a:rPr lang="en-US" sz="1200" dirty="0" smtClean="0"/>
              <a:t>GHG Emissions</a:t>
            </a:r>
            <a:endParaRPr lang="en-US" sz="1200" dirty="0"/>
          </a:p>
        </p:txBody>
      </p:sp>
      <p:sp>
        <p:nvSpPr>
          <p:cNvPr id="50" name="Bent Arrow 49"/>
          <p:cNvSpPr/>
          <p:nvPr/>
        </p:nvSpPr>
        <p:spPr>
          <a:xfrm>
            <a:off x="2133600" y="4572000"/>
            <a:ext cx="609600" cy="6858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Bent Arrow 50"/>
          <p:cNvSpPr/>
          <p:nvPr/>
        </p:nvSpPr>
        <p:spPr>
          <a:xfrm flipH="1">
            <a:off x="4267200" y="4267200"/>
            <a:ext cx="533400" cy="6096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Bent Arrow 52"/>
          <p:cNvSpPr/>
          <p:nvPr/>
        </p:nvSpPr>
        <p:spPr>
          <a:xfrm flipH="1">
            <a:off x="2590800" y="1447800"/>
            <a:ext cx="609600" cy="12192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5" name="Curved Connector 54"/>
          <p:cNvCxnSpPr/>
          <p:nvPr/>
        </p:nvCxnSpPr>
        <p:spPr>
          <a:xfrm rot="5400000" flipH="1" flipV="1">
            <a:off x="1295400" y="4191000"/>
            <a:ext cx="1219200" cy="914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Curved Connector 57"/>
          <p:cNvCxnSpPr/>
          <p:nvPr/>
        </p:nvCxnSpPr>
        <p:spPr>
          <a:xfrm rot="10800000">
            <a:off x="3886200" y="3733800"/>
            <a:ext cx="1143000" cy="1066800"/>
          </a:xfrm>
          <a:prstGeom prst="curvedConnector3">
            <a:avLst>
              <a:gd name="adj1" fmla="val 1740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p:nvPr/>
        </p:nvCxnSpPr>
        <p:spPr>
          <a:xfrm rot="16200000" flipV="1">
            <a:off x="6591300" y="3162300"/>
            <a:ext cx="685800" cy="6096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Curved Connector 67"/>
          <p:cNvCxnSpPr/>
          <p:nvPr/>
        </p:nvCxnSpPr>
        <p:spPr>
          <a:xfrm>
            <a:off x="457200" y="3505200"/>
            <a:ext cx="838200" cy="457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3962400" y="3200400"/>
            <a:ext cx="685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3" name="Bent Arrow 72"/>
          <p:cNvSpPr/>
          <p:nvPr/>
        </p:nvSpPr>
        <p:spPr>
          <a:xfrm flipH="1">
            <a:off x="2743200" y="685800"/>
            <a:ext cx="1066800" cy="5334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TextBox 73"/>
          <p:cNvSpPr txBox="1"/>
          <p:nvPr/>
        </p:nvSpPr>
        <p:spPr>
          <a:xfrm>
            <a:off x="381000" y="2057400"/>
            <a:ext cx="1295400" cy="307777"/>
          </a:xfrm>
          <a:prstGeom prst="rect">
            <a:avLst/>
          </a:prstGeom>
          <a:noFill/>
        </p:spPr>
        <p:txBody>
          <a:bodyPr wrap="square" rtlCol="0">
            <a:spAutoFit/>
          </a:bodyPr>
          <a:lstStyle/>
          <a:p>
            <a:r>
              <a:rPr lang="en-US" sz="1400" dirty="0" smtClean="0">
                <a:solidFill>
                  <a:srgbClr val="FFFF99"/>
                </a:solidFill>
              </a:rPr>
              <a:t>Nuclear</a:t>
            </a:r>
            <a:endParaRPr lang="en-US" sz="1400" dirty="0">
              <a:solidFill>
                <a:srgbClr val="FFFF99"/>
              </a:solidFill>
            </a:endParaRPr>
          </a:p>
        </p:txBody>
      </p:sp>
      <p:sp>
        <p:nvSpPr>
          <p:cNvPr id="75" name="TextBox 74"/>
          <p:cNvSpPr txBox="1"/>
          <p:nvPr/>
        </p:nvSpPr>
        <p:spPr>
          <a:xfrm>
            <a:off x="1447800" y="6248400"/>
            <a:ext cx="1371600" cy="307777"/>
          </a:xfrm>
          <a:prstGeom prst="rect">
            <a:avLst/>
          </a:prstGeom>
          <a:noFill/>
        </p:spPr>
        <p:txBody>
          <a:bodyPr wrap="square" rtlCol="0">
            <a:spAutoFit/>
          </a:bodyPr>
          <a:lstStyle/>
          <a:p>
            <a:r>
              <a:rPr lang="en-US" sz="1400" dirty="0" smtClean="0"/>
              <a:t>Coal Mining</a:t>
            </a:r>
            <a:endParaRPr lang="en-US" sz="1400" dirty="0"/>
          </a:p>
        </p:txBody>
      </p:sp>
      <p:sp>
        <p:nvSpPr>
          <p:cNvPr id="76" name="TextBox 75"/>
          <p:cNvSpPr txBox="1"/>
          <p:nvPr/>
        </p:nvSpPr>
        <p:spPr>
          <a:xfrm>
            <a:off x="3886200" y="6172200"/>
            <a:ext cx="1143000" cy="523220"/>
          </a:xfrm>
          <a:prstGeom prst="rect">
            <a:avLst/>
          </a:prstGeom>
          <a:noFill/>
        </p:spPr>
        <p:txBody>
          <a:bodyPr wrap="square" rtlCol="0">
            <a:spAutoFit/>
          </a:bodyPr>
          <a:lstStyle/>
          <a:p>
            <a:r>
              <a:rPr lang="en-US" sz="1400" dirty="0" smtClean="0"/>
              <a:t>Natural Gas Fracking</a:t>
            </a:r>
            <a:endParaRPr lang="en-US" sz="1400" dirty="0"/>
          </a:p>
        </p:txBody>
      </p:sp>
      <p:sp>
        <p:nvSpPr>
          <p:cNvPr id="77" name="TextBox 76"/>
          <p:cNvSpPr txBox="1"/>
          <p:nvPr/>
        </p:nvSpPr>
        <p:spPr>
          <a:xfrm>
            <a:off x="2133600" y="2743200"/>
            <a:ext cx="1219200" cy="307777"/>
          </a:xfrm>
          <a:prstGeom prst="rect">
            <a:avLst/>
          </a:prstGeom>
          <a:noFill/>
        </p:spPr>
        <p:txBody>
          <a:bodyPr wrap="square" rtlCol="0">
            <a:spAutoFit/>
          </a:bodyPr>
          <a:lstStyle/>
          <a:p>
            <a:r>
              <a:rPr lang="en-US" sz="1400" dirty="0" smtClean="0"/>
              <a:t>Power Plant</a:t>
            </a:r>
            <a:endParaRPr lang="en-US" sz="1400" dirty="0"/>
          </a:p>
        </p:txBody>
      </p:sp>
      <p:sp>
        <p:nvSpPr>
          <p:cNvPr id="78" name="TextBox 77"/>
          <p:cNvSpPr txBox="1"/>
          <p:nvPr/>
        </p:nvSpPr>
        <p:spPr>
          <a:xfrm>
            <a:off x="6705600" y="5257800"/>
            <a:ext cx="914400" cy="307777"/>
          </a:xfrm>
          <a:prstGeom prst="rect">
            <a:avLst/>
          </a:prstGeom>
          <a:noFill/>
        </p:spPr>
        <p:txBody>
          <a:bodyPr wrap="square" rtlCol="0">
            <a:spAutoFit/>
          </a:bodyPr>
          <a:lstStyle/>
          <a:p>
            <a:r>
              <a:rPr lang="en-US" sz="1400" dirty="0" smtClean="0"/>
              <a:t>Solar</a:t>
            </a:r>
            <a:endParaRPr lang="en-US" sz="1400" dirty="0"/>
          </a:p>
        </p:txBody>
      </p:sp>
      <p:sp>
        <p:nvSpPr>
          <p:cNvPr id="79" name="TextBox 78"/>
          <p:cNvSpPr txBox="1"/>
          <p:nvPr/>
        </p:nvSpPr>
        <p:spPr>
          <a:xfrm>
            <a:off x="8153400" y="5486400"/>
            <a:ext cx="990600" cy="307777"/>
          </a:xfrm>
          <a:prstGeom prst="rect">
            <a:avLst/>
          </a:prstGeom>
          <a:noFill/>
        </p:spPr>
        <p:txBody>
          <a:bodyPr wrap="square" rtlCol="0">
            <a:spAutoFit/>
          </a:bodyPr>
          <a:lstStyle/>
          <a:p>
            <a:r>
              <a:rPr lang="en-US" sz="1400" dirty="0" smtClean="0"/>
              <a:t>Wind</a:t>
            </a:r>
            <a:endParaRPr lang="en-US" sz="1400" dirty="0"/>
          </a:p>
        </p:txBody>
      </p:sp>
      <p:sp>
        <p:nvSpPr>
          <p:cNvPr id="80" name="TextBox 79"/>
          <p:cNvSpPr txBox="1"/>
          <p:nvPr/>
        </p:nvSpPr>
        <p:spPr>
          <a:xfrm>
            <a:off x="7239000" y="4114800"/>
            <a:ext cx="838200" cy="307777"/>
          </a:xfrm>
          <a:prstGeom prst="rect">
            <a:avLst/>
          </a:prstGeom>
          <a:noFill/>
        </p:spPr>
        <p:txBody>
          <a:bodyPr wrap="square" rtlCol="0">
            <a:spAutoFit/>
          </a:bodyPr>
          <a:lstStyle/>
          <a:p>
            <a:r>
              <a:rPr lang="en-US" sz="1400" dirty="0" smtClean="0"/>
              <a:t>Hydro</a:t>
            </a:r>
            <a:endParaRPr lang="en-US" sz="1400" dirty="0"/>
          </a:p>
        </p:txBody>
      </p:sp>
      <p:sp>
        <p:nvSpPr>
          <p:cNvPr id="81" name="TextBox 80"/>
          <p:cNvSpPr txBox="1"/>
          <p:nvPr/>
        </p:nvSpPr>
        <p:spPr>
          <a:xfrm>
            <a:off x="3581400" y="1295400"/>
            <a:ext cx="1524000" cy="523220"/>
          </a:xfrm>
          <a:prstGeom prst="rect">
            <a:avLst/>
          </a:prstGeom>
          <a:noFill/>
        </p:spPr>
        <p:txBody>
          <a:bodyPr wrap="square" rtlCol="0">
            <a:spAutoFit/>
          </a:bodyPr>
          <a:lstStyle/>
          <a:p>
            <a:r>
              <a:rPr lang="en-US" sz="1400" dirty="0" smtClean="0"/>
              <a:t>Rare Earth Metal Mining</a:t>
            </a:r>
            <a:endParaRPr lang="en-US" sz="1400" dirty="0"/>
          </a:p>
        </p:txBody>
      </p:sp>
      <p:pic>
        <p:nvPicPr>
          <p:cNvPr id="86" name="Picture 85"/>
          <p:cNvPicPr>
            <a:picLocks noChangeAspect="1"/>
          </p:cNvPicPr>
          <p:nvPr/>
        </p:nvPicPr>
        <p:blipFill>
          <a:blip r:embed="rId16" cstate="print"/>
          <a:stretch>
            <a:fillRect/>
          </a:stretch>
        </p:blipFill>
        <p:spPr>
          <a:xfrm>
            <a:off x="5105400" y="100722"/>
            <a:ext cx="1577027" cy="1042277"/>
          </a:xfrm>
          <a:prstGeom prst="rect">
            <a:avLst/>
          </a:prstGeom>
        </p:spPr>
      </p:pic>
      <p:sp>
        <p:nvSpPr>
          <p:cNvPr id="82" name="TextBox 81"/>
          <p:cNvSpPr txBox="1"/>
          <p:nvPr/>
        </p:nvSpPr>
        <p:spPr>
          <a:xfrm>
            <a:off x="5791200" y="838200"/>
            <a:ext cx="990600" cy="307777"/>
          </a:xfrm>
          <a:prstGeom prst="rect">
            <a:avLst/>
          </a:prstGeom>
          <a:noFill/>
        </p:spPr>
        <p:txBody>
          <a:bodyPr wrap="square" rtlCol="0">
            <a:spAutoFit/>
          </a:bodyPr>
          <a:lstStyle/>
          <a:p>
            <a:r>
              <a:rPr lang="en-US" sz="1400" dirty="0" smtClean="0"/>
              <a:t>Batteries</a:t>
            </a:r>
            <a:endParaRPr lang="en-US" sz="1400" dirty="0"/>
          </a:p>
        </p:txBody>
      </p:sp>
      <p:sp>
        <p:nvSpPr>
          <p:cNvPr id="41" name="Slide Number Placeholder 40"/>
          <p:cNvSpPr>
            <a:spLocks noGrp="1"/>
          </p:cNvSpPr>
          <p:nvPr>
            <p:ph type="sldNum" sz="quarter" idx="12"/>
          </p:nvPr>
        </p:nvSpPr>
        <p:spPr/>
        <p:txBody>
          <a:bodyPr/>
          <a:lstStyle/>
          <a:p>
            <a:pPr>
              <a:defRPr/>
            </a:pPr>
            <a:fld id="{AE333358-2C38-47A1-B1B9-36DA36FD27CF}" type="slidenum">
              <a:rPr lang="en-US" smtClean="0"/>
              <a:pPr>
                <a:defRPr/>
              </a:pPr>
              <a:t>48</a:t>
            </a:fld>
            <a:endParaRPr lang="en-US"/>
          </a:p>
        </p:txBody>
      </p:sp>
      <p:sp>
        <p:nvSpPr>
          <p:cNvPr id="42" name="Footer Placeholder 41"/>
          <p:cNvSpPr>
            <a:spLocks noGrp="1"/>
          </p:cNvSpPr>
          <p:nvPr>
            <p:ph type="ftr" sz="quarter" idx="11"/>
          </p:nvPr>
        </p:nvSpPr>
        <p:spPr/>
        <p:txBody>
          <a:bodyPr/>
          <a:lstStyle/>
          <a:p>
            <a:pPr>
              <a:defRPr/>
            </a:pPr>
            <a:r>
              <a:rPr lang="en-US" smtClean="0"/>
              <a:t>Copyright 2014 Advanced Biofuels USA</a:t>
            </a:r>
            <a:endParaRPr lang="en-US"/>
          </a:p>
        </p:txBody>
      </p:sp>
    </p:spTree>
    <p:extLst>
      <p:ext uri="{BB962C8B-B14F-4D97-AF65-F5344CB8AC3E}">
        <p14:creationId xmlns="" xmlns:p14="http://schemas.microsoft.com/office/powerpoint/2010/main" val="33789981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alphaModFix amt="37000"/>
          </a:blip>
          <a:stretch>
            <a:fillRect/>
          </a:stretch>
        </p:blipFill>
        <p:spPr>
          <a:xfrm>
            <a:off x="1143000" y="457200"/>
            <a:ext cx="7756882" cy="5181601"/>
          </a:xfrm>
          <a:prstGeom prst="rect">
            <a:avLst/>
          </a:prstGeom>
          <a:solidFill>
            <a:schemeClr val="accent1">
              <a:alpha val="30000"/>
            </a:schemeClr>
          </a:solidFill>
        </p:spPr>
      </p:pic>
      <p:pic>
        <p:nvPicPr>
          <p:cNvPr id="29" name="Picture 28"/>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67" b="99833" l="0" r="100000"/>
                    </a14:imgEffect>
                  </a14:imgLayer>
                </a14:imgProps>
              </a:ext>
            </a:extLst>
          </a:blip>
          <a:stretch>
            <a:fillRect/>
          </a:stretch>
        </p:blipFill>
        <p:spPr>
          <a:xfrm>
            <a:off x="0" y="728133"/>
            <a:ext cx="8128000" cy="6096000"/>
          </a:xfrm>
          <a:prstGeom prst="rect">
            <a:avLst/>
          </a:prstGeom>
        </p:spPr>
      </p:pic>
      <p:sp>
        <p:nvSpPr>
          <p:cNvPr id="2" name="TextBox 1"/>
          <p:cNvSpPr txBox="1"/>
          <p:nvPr/>
        </p:nvSpPr>
        <p:spPr>
          <a:xfrm>
            <a:off x="8467" y="0"/>
            <a:ext cx="4778096" cy="523220"/>
          </a:xfrm>
          <a:prstGeom prst="rect">
            <a:avLst/>
          </a:prstGeom>
          <a:noFill/>
        </p:spPr>
        <p:txBody>
          <a:bodyPr wrap="none" rtlCol="0">
            <a:spAutoFit/>
          </a:bodyPr>
          <a:lstStyle/>
          <a:p>
            <a:r>
              <a:rPr lang="en-US" sz="2800" dirty="0" smtClean="0">
                <a:solidFill>
                  <a:srgbClr val="FFFF99"/>
                </a:solidFill>
              </a:rPr>
              <a:t>The Road to Electric Vehicles</a:t>
            </a:r>
            <a:endParaRPr lang="en-US" sz="2800" dirty="0">
              <a:solidFill>
                <a:srgbClr val="FFFF99"/>
              </a:solidFill>
            </a:endParaRPr>
          </a:p>
        </p:txBody>
      </p:sp>
      <p:pic>
        <p:nvPicPr>
          <p:cNvPr id="12" name="Picture 11"/>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3429000" y="1371600"/>
            <a:ext cx="1905000" cy="1111250"/>
          </a:xfrm>
          <a:prstGeom prst="rect">
            <a:avLst/>
          </a:prstGeom>
        </p:spPr>
      </p:pic>
      <p:cxnSp>
        <p:nvCxnSpPr>
          <p:cNvPr id="16" name="Curved Connector 15"/>
          <p:cNvCxnSpPr/>
          <p:nvPr/>
        </p:nvCxnSpPr>
        <p:spPr>
          <a:xfrm flipV="1">
            <a:off x="4343400" y="685800"/>
            <a:ext cx="685800" cy="533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p:nvPr/>
        </p:nvCxnSpPr>
        <p:spPr>
          <a:xfrm>
            <a:off x="6705600" y="152400"/>
            <a:ext cx="609600" cy="457200"/>
          </a:xfrm>
          <a:prstGeom prst="curvedConnector3">
            <a:avLst>
              <a:gd name="adj1" fmla="val 10555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6200000" flipV="1">
            <a:off x="5295900" y="3619500"/>
            <a:ext cx="1600200" cy="12192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rot="16200000" flipV="1">
            <a:off x="5905500" y="3390900"/>
            <a:ext cx="1524000" cy="12954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5715000" y="5257800"/>
            <a:ext cx="1644713" cy="988786"/>
          </a:xfrm>
          <a:prstGeom prst="rect">
            <a:avLst/>
          </a:prstGeom>
        </p:spPr>
      </p:pic>
      <p:pic>
        <p:nvPicPr>
          <p:cNvPr id="9" name="Picture 8"/>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7467600" y="4724400"/>
            <a:ext cx="1447800" cy="1033259"/>
          </a:xfrm>
          <a:prstGeom prst="rect">
            <a:avLst/>
          </a:prstGeom>
        </p:spPr>
      </p:pic>
      <p:pic>
        <p:nvPicPr>
          <p:cNvPr id="11" name="Picture 10"/>
          <p:cNvPicPr>
            <a:picLocks noChangeAspect="1"/>
          </p:cNvPicPr>
          <p:nvPr/>
        </p:nvPicPr>
        <p:blipFill>
          <a:blip r:embed="rId9" cstate="print"/>
          <a:stretch>
            <a:fillRect/>
          </a:stretch>
        </p:blipFill>
        <p:spPr>
          <a:xfrm>
            <a:off x="7282456" y="3200400"/>
            <a:ext cx="1836144" cy="1219200"/>
          </a:xfrm>
          <a:prstGeom prst="rect">
            <a:avLst/>
          </a:prstGeom>
        </p:spPr>
      </p:pic>
      <p:pic>
        <p:nvPicPr>
          <p:cNvPr id="30" name="Picture 29"/>
          <p:cNvPicPr>
            <a:picLocks noChangeAspect="1"/>
          </p:cNvPicPr>
          <p:nvPr/>
        </p:nvPicPr>
        <p:blipFill>
          <a:blip r:embed="rId10" cstate="screen">
            <a:extLst>
              <a:ext uri="{BEBA8EAE-BF5A-486C-A8C5-ECC9F3942E4B}">
                <a14:imgProps xmlns="" xmlns:a14="http://schemas.microsoft.com/office/drawing/2010/main">
                  <a14:imgLayer r:embed="rId11">
                    <a14:imgEffect>
                      <a14:backgroundRemoval t="3191" b="89894" l="333" r="100000"/>
                    </a14:imgEffect>
                  </a14:imgLayer>
                </a14:imgProps>
              </a:ext>
              <a:ext uri="{28A0092B-C50C-407E-A947-70E740481C1C}">
                <a14:useLocalDpi xmlns="" xmlns:a14="http://schemas.microsoft.com/office/drawing/2010/main"/>
              </a:ext>
            </a:extLst>
          </a:blip>
          <a:stretch>
            <a:fillRect/>
          </a:stretch>
        </p:blipFill>
        <p:spPr>
          <a:xfrm rot="20291182" flipH="1">
            <a:off x="6811675" y="243697"/>
            <a:ext cx="2410454" cy="1445533"/>
          </a:xfrm>
          <a:prstGeom prst="rect">
            <a:avLst/>
          </a:prstGeom>
        </p:spPr>
      </p:pic>
      <p:pic>
        <p:nvPicPr>
          <p:cNvPr id="6" name="Picture 5"/>
          <p:cNvPicPr>
            <a:picLocks noChangeAspect="1"/>
          </p:cNvPicPr>
          <p:nvPr/>
        </p:nvPicPr>
        <p:blipFill>
          <a:blip r:embed="rId12" cstate="screen">
            <a:extLst>
              <a:ext uri="{28A0092B-C50C-407E-A947-70E740481C1C}">
                <a14:useLocalDpi xmlns="" xmlns:a14="http://schemas.microsoft.com/office/drawing/2010/main"/>
              </a:ext>
            </a:extLst>
          </a:blip>
          <a:stretch>
            <a:fillRect/>
          </a:stretch>
        </p:blipFill>
        <p:spPr>
          <a:xfrm>
            <a:off x="2057400" y="2743200"/>
            <a:ext cx="1752600" cy="1219200"/>
          </a:xfrm>
          <a:prstGeom prst="rect">
            <a:avLst/>
          </a:prstGeom>
        </p:spPr>
      </p:pic>
      <p:pic>
        <p:nvPicPr>
          <p:cNvPr id="7" name="Picture 6"/>
          <p:cNvPicPr>
            <a:picLocks noChangeAspect="1"/>
          </p:cNvPicPr>
          <p:nvPr/>
        </p:nvPicPr>
        <p:blipFill>
          <a:blip r:embed="rId13" cstate="screen">
            <a:extLst>
              <a:ext uri="{28A0092B-C50C-407E-A947-70E740481C1C}">
                <a14:useLocalDpi xmlns="" xmlns:a14="http://schemas.microsoft.com/office/drawing/2010/main"/>
              </a:ext>
            </a:extLst>
          </a:blip>
          <a:stretch>
            <a:fillRect/>
          </a:stretch>
        </p:blipFill>
        <p:spPr>
          <a:xfrm>
            <a:off x="914400" y="5334000"/>
            <a:ext cx="1701800" cy="1276350"/>
          </a:xfrm>
          <a:prstGeom prst="rect">
            <a:avLst/>
          </a:prstGeom>
        </p:spPr>
      </p:pic>
      <p:pic>
        <p:nvPicPr>
          <p:cNvPr id="8" name="Picture 7"/>
          <p:cNvPicPr>
            <a:picLocks noChangeAspect="1"/>
          </p:cNvPicPr>
          <p:nvPr/>
        </p:nvPicPr>
        <p:blipFill>
          <a:blip r:embed="rId14" cstate="screen">
            <a:extLst>
              <a:ext uri="{28A0092B-C50C-407E-A947-70E740481C1C}">
                <a14:useLocalDpi xmlns="" xmlns:a14="http://schemas.microsoft.com/office/drawing/2010/main"/>
              </a:ext>
            </a:extLst>
          </a:blip>
          <a:stretch>
            <a:fillRect/>
          </a:stretch>
        </p:blipFill>
        <p:spPr>
          <a:xfrm>
            <a:off x="3810000" y="4953000"/>
            <a:ext cx="1314450" cy="1752600"/>
          </a:xfrm>
          <a:prstGeom prst="rect">
            <a:avLst/>
          </a:prstGeom>
        </p:spPr>
      </p:pic>
      <p:pic>
        <p:nvPicPr>
          <p:cNvPr id="5" name="Picture 4"/>
          <p:cNvPicPr>
            <a:picLocks noChangeAspect="1"/>
          </p:cNvPicPr>
          <p:nvPr/>
        </p:nvPicPr>
        <p:blipFill>
          <a:blip r:embed="rId15" cstate="screen">
            <a:extLst>
              <a:ext uri="{28A0092B-C50C-407E-A947-70E740481C1C}">
                <a14:useLocalDpi xmlns="" xmlns:a14="http://schemas.microsoft.com/office/drawing/2010/main"/>
              </a:ext>
            </a:extLst>
          </a:blip>
          <a:stretch>
            <a:fillRect/>
          </a:stretch>
        </p:blipFill>
        <p:spPr>
          <a:xfrm>
            <a:off x="152400" y="2057400"/>
            <a:ext cx="1414119" cy="1409700"/>
          </a:xfrm>
          <a:prstGeom prst="rect">
            <a:avLst/>
          </a:prstGeom>
        </p:spPr>
      </p:pic>
      <p:sp>
        <p:nvSpPr>
          <p:cNvPr id="33" name="Cloud 32"/>
          <p:cNvSpPr/>
          <p:nvPr/>
        </p:nvSpPr>
        <p:spPr>
          <a:xfrm>
            <a:off x="1295400" y="762000"/>
            <a:ext cx="1371600" cy="914400"/>
          </a:xfrm>
          <a:prstGeom prst="cloud">
            <a:avLst/>
          </a:prstGeom>
          <a:solidFill>
            <a:srgbClr val="9E5F08"/>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1600200" y="1066800"/>
            <a:ext cx="990600" cy="461665"/>
          </a:xfrm>
          <a:prstGeom prst="rect">
            <a:avLst/>
          </a:prstGeom>
          <a:noFill/>
        </p:spPr>
        <p:txBody>
          <a:bodyPr wrap="square" rtlCol="0">
            <a:spAutoFit/>
          </a:bodyPr>
          <a:lstStyle/>
          <a:p>
            <a:r>
              <a:rPr lang="en-US" sz="1200" dirty="0" smtClean="0"/>
              <a:t>GHG Emissions</a:t>
            </a:r>
            <a:endParaRPr lang="en-US" sz="1200" dirty="0"/>
          </a:p>
        </p:txBody>
      </p:sp>
      <p:sp>
        <p:nvSpPr>
          <p:cNvPr id="46" name="Cloud 45"/>
          <p:cNvSpPr/>
          <p:nvPr/>
        </p:nvSpPr>
        <p:spPr>
          <a:xfrm>
            <a:off x="2819400" y="4038600"/>
            <a:ext cx="1371600" cy="914400"/>
          </a:xfrm>
          <a:prstGeom prst="cloud">
            <a:avLst/>
          </a:prstGeom>
          <a:solidFill>
            <a:srgbClr val="9E5F08"/>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048000" y="4191000"/>
            <a:ext cx="990600" cy="461665"/>
          </a:xfrm>
          <a:prstGeom prst="rect">
            <a:avLst/>
          </a:prstGeom>
          <a:noFill/>
        </p:spPr>
        <p:txBody>
          <a:bodyPr wrap="square" rtlCol="0">
            <a:spAutoFit/>
          </a:bodyPr>
          <a:lstStyle/>
          <a:p>
            <a:r>
              <a:rPr lang="en-US" sz="1200" dirty="0" smtClean="0"/>
              <a:t>GHG Emissions</a:t>
            </a:r>
            <a:endParaRPr lang="en-US" sz="1200" dirty="0"/>
          </a:p>
        </p:txBody>
      </p:sp>
      <p:sp>
        <p:nvSpPr>
          <p:cNvPr id="50" name="Bent Arrow 49"/>
          <p:cNvSpPr/>
          <p:nvPr/>
        </p:nvSpPr>
        <p:spPr>
          <a:xfrm>
            <a:off x="2133600" y="4572000"/>
            <a:ext cx="609600" cy="6858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Bent Arrow 50"/>
          <p:cNvSpPr/>
          <p:nvPr/>
        </p:nvSpPr>
        <p:spPr>
          <a:xfrm flipH="1">
            <a:off x="4267200" y="4267200"/>
            <a:ext cx="533400" cy="6096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Bent Arrow 52"/>
          <p:cNvSpPr/>
          <p:nvPr/>
        </p:nvSpPr>
        <p:spPr>
          <a:xfrm flipH="1">
            <a:off x="2590800" y="1447800"/>
            <a:ext cx="609600" cy="12192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5" name="Curved Connector 54"/>
          <p:cNvCxnSpPr/>
          <p:nvPr/>
        </p:nvCxnSpPr>
        <p:spPr>
          <a:xfrm rot="5400000" flipH="1" flipV="1">
            <a:off x="1295400" y="4191000"/>
            <a:ext cx="1219200" cy="914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Curved Connector 57"/>
          <p:cNvCxnSpPr/>
          <p:nvPr/>
        </p:nvCxnSpPr>
        <p:spPr>
          <a:xfrm rot="10800000">
            <a:off x="3886200" y="3733800"/>
            <a:ext cx="1143000" cy="1066800"/>
          </a:xfrm>
          <a:prstGeom prst="curvedConnector3">
            <a:avLst>
              <a:gd name="adj1" fmla="val 1740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p:nvPr/>
        </p:nvCxnSpPr>
        <p:spPr>
          <a:xfrm rot="16200000" flipV="1">
            <a:off x="6591300" y="3162300"/>
            <a:ext cx="685800" cy="6096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Curved Connector 67"/>
          <p:cNvCxnSpPr/>
          <p:nvPr/>
        </p:nvCxnSpPr>
        <p:spPr>
          <a:xfrm>
            <a:off x="457200" y="3505200"/>
            <a:ext cx="838200" cy="457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3962400" y="3200400"/>
            <a:ext cx="685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3" name="Bent Arrow 72"/>
          <p:cNvSpPr/>
          <p:nvPr/>
        </p:nvSpPr>
        <p:spPr>
          <a:xfrm flipH="1">
            <a:off x="2743200" y="685800"/>
            <a:ext cx="1066800" cy="5334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TextBox 73"/>
          <p:cNvSpPr txBox="1"/>
          <p:nvPr/>
        </p:nvSpPr>
        <p:spPr>
          <a:xfrm>
            <a:off x="381000" y="2057400"/>
            <a:ext cx="1295400" cy="307777"/>
          </a:xfrm>
          <a:prstGeom prst="rect">
            <a:avLst/>
          </a:prstGeom>
          <a:noFill/>
        </p:spPr>
        <p:txBody>
          <a:bodyPr wrap="square" rtlCol="0">
            <a:spAutoFit/>
          </a:bodyPr>
          <a:lstStyle/>
          <a:p>
            <a:r>
              <a:rPr lang="en-US" sz="1400" dirty="0" smtClean="0">
                <a:solidFill>
                  <a:srgbClr val="FFFF99"/>
                </a:solidFill>
              </a:rPr>
              <a:t>Nuclear</a:t>
            </a:r>
            <a:endParaRPr lang="en-US" sz="1400" dirty="0">
              <a:solidFill>
                <a:srgbClr val="FFFF99"/>
              </a:solidFill>
            </a:endParaRPr>
          </a:p>
        </p:txBody>
      </p:sp>
      <p:sp>
        <p:nvSpPr>
          <p:cNvPr id="75" name="TextBox 74"/>
          <p:cNvSpPr txBox="1"/>
          <p:nvPr/>
        </p:nvSpPr>
        <p:spPr>
          <a:xfrm>
            <a:off x="1447800" y="6248400"/>
            <a:ext cx="1371600" cy="307777"/>
          </a:xfrm>
          <a:prstGeom prst="rect">
            <a:avLst/>
          </a:prstGeom>
          <a:noFill/>
        </p:spPr>
        <p:txBody>
          <a:bodyPr wrap="square" rtlCol="0">
            <a:spAutoFit/>
          </a:bodyPr>
          <a:lstStyle/>
          <a:p>
            <a:r>
              <a:rPr lang="en-US" sz="1400" dirty="0" smtClean="0"/>
              <a:t>Coal Mining</a:t>
            </a:r>
            <a:endParaRPr lang="en-US" sz="1400" dirty="0"/>
          </a:p>
        </p:txBody>
      </p:sp>
      <p:sp>
        <p:nvSpPr>
          <p:cNvPr id="76" name="TextBox 75"/>
          <p:cNvSpPr txBox="1"/>
          <p:nvPr/>
        </p:nvSpPr>
        <p:spPr>
          <a:xfrm>
            <a:off x="3886200" y="6172200"/>
            <a:ext cx="1143000" cy="523220"/>
          </a:xfrm>
          <a:prstGeom prst="rect">
            <a:avLst/>
          </a:prstGeom>
          <a:noFill/>
        </p:spPr>
        <p:txBody>
          <a:bodyPr wrap="square" rtlCol="0">
            <a:spAutoFit/>
          </a:bodyPr>
          <a:lstStyle/>
          <a:p>
            <a:r>
              <a:rPr lang="en-US" sz="1400" dirty="0" smtClean="0"/>
              <a:t>Natural Gas Fracking</a:t>
            </a:r>
            <a:endParaRPr lang="en-US" sz="1400" dirty="0"/>
          </a:p>
        </p:txBody>
      </p:sp>
      <p:sp>
        <p:nvSpPr>
          <p:cNvPr id="77" name="TextBox 76"/>
          <p:cNvSpPr txBox="1"/>
          <p:nvPr/>
        </p:nvSpPr>
        <p:spPr>
          <a:xfrm>
            <a:off x="2133600" y="2743200"/>
            <a:ext cx="1219200" cy="307777"/>
          </a:xfrm>
          <a:prstGeom prst="rect">
            <a:avLst/>
          </a:prstGeom>
          <a:noFill/>
        </p:spPr>
        <p:txBody>
          <a:bodyPr wrap="square" rtlCol="0">
            <a:spAutoFit/>
          </a:bodyPr>
          <a:lstStyle/>
          <a:p>
            <a:r>
              <a:rPr lang="en-US" sz="1400" dirty="0" smtClean="0"/>
              <a:t>Power Plant</a:t>
            </a:r>
            <a:endParaRPr lang="en-US" sz="1400" dirty="0"/>
          </a:p>
        </p:txBody>
      </p:sp>
      <p:sp>
        <p:nvSpPr>
          <p:cNvPr id="78" name="TextBox 77"/>
          <p:cNvSpPr txBox="1"/>
          <p:nvPr/>
        </p:nvSpPr>
        <p:spPr>
          <a:xfrm>
            <a:off x="6705600" y="5257800"/>
            <a:ext cx="914400" cy="307777"/>
          </a:xfrm>
          <a:prstGeom prst="rect">
            <a:avLst/>
          </a:prstGeom>
          <a:noFill/>
        </p:spPr>
        <p:txBody>
          <a:bodyPr wrap="square" rtlCol="0">
            <a:spAutoFit/>
          </a:bodyPr>
          <a:lstStyle/>
          <a:p>
            <a:r>
              <a:rPr lang="en-US" sz="1400" dirty="0" smtClean="0"/>
              <a:t>Solar</a:t>
            </a:r>
            <a:endParaRPr lang="en-US" sz="1400" dirty="0"/>
          </a:p>
        </p:txBody>
      </p:sp>
      <p:sp>
        <p:nvSpPr>
          <p:cNvPr id="79" name="TextBox 78"/>
          <p:cNvSpPr txBox="1"/>
          <p:nvPr/>
        </p:nvSpPr>
        <p:spPr>
          <a:xfrm>
            <a:off x="8153400" y="5486400"/>
            <a:ext cx="990600" cy="307777"/>
          </a:xfrm>
          <a:prstGeom prst="rect">
            <a:avLst/>
          </a:prstGeom>
          <a:noFill/>
        </p:spPr>
        <p:txBody>
          <a:bodyPr wrap="square" rtlCol="0">
            <a:spAutoFit/>
          </a:bodyPr>
          <a:lstStyle/>
          <a:p>
            <a:r>
              <a:rPr lang="en-US" sz="1400" dirty="0" smtClean="0"/>
              <a:t>Wind</a:t>
            </a:r>
            <a:endParaRPr lang="en-US" sz="1400" dirty="0"/>
          </a:p>
        </p:txBody>
      </p:sp>
      <p:sp>
        <p:nvSpPr>
          <p:cNvPr id="80" name="TextBox 79"/>
          <p:cNvSpPr txBox="1"/>
          <p:nvPr/>
        </p:nvSpPr>
        <p:spPr>
          <a:xfrm>
            <a:off x="7239000" y="4114800"/>
            <a:ext cx="838200" cy="307777"/>
          </a:xfrm>
          <a:prstGeom prst="rect">
            <a:avLst/>
          </a:prstGeom>
          <a:noFill/>
        </p:spPr>
        <p:txBody>
          <a:bodyPr wrap="square" rtlCol="0">
            <a:spAutoFit/>
          </a:bodyPr>
          <a:lstStyle/>
          <a:p>
            <a:r>
              <a:rPr lang="en-US" sz="1400" dirty="0" smtClean="0"/>
              <a:t>Hydro</a:t>
            </a:r>
            <a:endParaRPr lang="en-US" sz="1400" dirty="0"/>
          </a:p>
        </p:txBody>
      </p:sp>
      <p:sp>
        <p:nvSpPr>
          <p:cNvPr id="81" name="TextBox 80"/>
          <p:cNvSpPr txBox="1"/>
          <p:nvPr/>
        </p:nvSpPr>
        <p:spPr>
          <a:xfrm>
            <a:off x="3581400" y="1295400"/>
            <a:ext cx="1524000" cy="523220"/>
          </a:xfrm>
          <a:prstGeom prst="rect">
            <a:avLst/>
          </a:prstGeom>
          <a:noFill/>
        </p:spPr>
        <p:txBody>
          <a:bodyPr wrap="square" rtlCol="0">
            <a:spAutoFit/>
          </a:bodyPr>
          <a:lstStyle/>
          <a:p>
            <a:r>
              <a:rPr lang="en-US" sz="1400" dirty="0" smtClean="0"/>
              <a:t>Rare Earth Metal Mining</a:t>
            </a:r>
            <a:endParaRPr lang="en-US" sz="1400" dirty="0"/>
          </a:p>
        </p:txBody>
      </p:sp>
      <p:sp>
        <p:nvSpPr>
          <p:cNvPr id="3" name="TextBox 2"/>
          <p:cNvSpPr txBox="1"/>
          <p:nvPr/>
        </p:nvSpPr>
        <p:spPr>
          <a:xfrm>
            <a:off x="152400" y="2286000"/>
            <a:ext cx="1828800" cy="923330"/>
          </a:xfrm>
          <a:prstGeom prst="rect">
            <a:avLst/>
          </a:prstGeom>
          <a:noFill/>
        </p:spPr>
        <p:txBody>
          <a:bodyPr wrap="square" rtlCol="0">
            <a:spAutoFit/>
          </a:bodyPr>
          <a:lstStyle/>
          <a:p>
            <a:r>
              <a:rPr lang="en-US" sz="5400" b="1" dirty="0" smtClean="0">
                <a:solidFill>
                  <a:srgbClr val="E30A1D"/>
                </a:solidFill>
              </a:rPr>
              <a:t>19%</a:t>
            </a:r>
            <a:endParaRPr lang="en-US" sz="5400" b="1" dirty="0">
              <a:solidFill>
                <a:srgbClr val="E30A1D"/>
              </a:solidFill>
            </a:endParaRPr>
          </a:p>
        </p:txBody>
      </p:sp>
      <p:sp>
        <p:nvSpPr>
          <p:cNvPr id="15" name="TextBox 14"/>
          <p:cNvSpPr txBox="1"/>
          <p:nvPr/>
        </p:nvSpPr>
        <p:spPr>
          <a:xfrm>
            <a:off x="1066800" y="5410200"/>
            <a:ext cx="1981200" cy="923330"/>
          </a:xfrm>
          <a:prstGeom prst="rect">
            <a:avLst/>
          </a:prstGeom>
          <a:noFill/>
        </p:spPr>
        <p:txBody>
          <a:bodyPr wrap="square" rtlCol="0">
            <a:spAutoFit/>
          </a:bodyPr>
          <a:lstStyle/>
          <a:p>
            <a:r>
              <a:rPr lang="en-US" sz="5400" b="1" dirty="0" smtClean="0">
                <a:solidFill>
                  <a:srgbClr val="E30A1D"/>
                </a:solidFill>
              </a:rPr>
              <a:t>42%</a:t>
            </a:r>
            <a:endParaRPr lang="en-US" sz="5400" b="1" dirty="0">
              <a:solidFill>
                <a:srgbClr val="E30A1D"/>
              </a:solidFill>
            </a:endParaRPr>
          </a:p>
        </p:txBody>
      </p:sp>
      <p:sp>
        <p:nvSpPr>
          <p:cNvPr id="17" name="TextBox 16"/>
          <p:cNvSpPr txBox="1"/>
          <p:nvPr/>
        </p:nvSpPr>
        <p:spPr>
          <a:xfrm>
            <a:off x="3810000" y="5181600"/>
            <a:ext cx="1828800" cy="923330"/>
          </a:xfrm>
          <a:prstGeom prst="rect">
            <a:avLst/>
          </a:prstGeom>
          <a:noFill/>
        </p:spPr>
        <p:txBody>
          <a:bodyPr wrap="square" rtlCol="0">
            <a:spAutoFit/>
          </a:bodyPr>
          <a:lstStyle/>
          <a:p>
            <a:r>
              <a:rPr lang="en-US" sz="5400" b="1" dirty="0" smtClean="0">
                <a:solidFill>
                  <a:srgbClr val="E30A1D"/>
                </a:solidFill>
              </a:rPr>
              <a:t>25%</a:t>
            </a:r>
            <a:endParaRPr lang="en-US" sz="5400" b="1" dirty="0">
              <a:solidFill>
                <a:srgbClr val="E30A1D"/>
              </a:solidFill>
            </a:endParaRPr>
          </a:p>
        </p:txBody>
      </p:sp>
      <p:sp>
        <p:nvSpPr>
          <p:cNvPr id="19" name="TextBox 18"/>
          <p:cNvSpPr txBox="1"/>
          <p:nvPr/>
        </p:nvSpPr>
        <p:spPr>
          <a:xfrm>
            <a:off x="5562600" y="5410200"/>
            <a:ext cx="2286000" cy="923330"/>
          </a:xfrm>
          <a:prstGeom prst="rect">
            <a:avLst/>
          </a:prstGeom>
          <a:noFill/>
        </p:spPr>
        <p:txBody>
          <a:bodyPr wrap="square" rtlCol="0">
            <a:spAutoFit/>
          </a:bodyPr>
          <a:lstStyle/>
          <a:p>
            <a:r>
              <a:rPr lang="en-US" sz="5400" b="1" dirty="0" smtClean="0">
                <a:solidFill>
                  <a:srgbClr val="E30A1D"/>
                </a:solidFill>
              </a:rPr>
              <a:t>0.04%</a:t>
            </a:r>
            <a:endParaRPr lang="en-US" sz="5400" b="1" dirty="0">
              <a:solidFill>
                <a:srgbClr val="E30A1D"/>
              </a:solidFill>
            </a:endParaRPr>
          </a:p>
        </p:txBody>
      </p:sp>
      <p:sp>
        <p:nvSpPr>
          <p:cNvPr id="20" name="TextBox 19"/>
          <p:cNvSpPr txBox="1"/>
          <p:nvPr/>
        </p:nvSpPr>
        <p:spPr>
          <a:xfrm>
            <a:off x="7239000" y="4724400"/>
            <a:ext cx="2133600" cy="923330"/>
          </a:xfrm>
          <a:prstGeom prst="rect">
            <a:avLst/>
          </a:prstGeom>
          <a:noFill/>
        </p:spPr>
        <p:txBody>
          <a:bodyPr wrap="square" rtlCol="0">
            <a:spAutoFit/>
          </a:bodyPr>
          <a:lstStyle/>
          <a:p>
            <a:r>
              <a:rPr lang="en-US" sz="5400" b="1" dirty="0" smtClean="0">
                <a:solidFill>
                  <a:srgbClr val="E30A1D"/>
                </a:solidFill>
              </a:rPr>
              <a:t>2.92%</a:t>
            </a:r>
            <a:endParaRPr lang="en-US" sz="5400" b="1" dirty="0">
              <a:solidFill>
                <a:srgbClr val="E30A1D"/>
              </a:solidFill>
            </a:endParaRPr>
          </a:p>
        </p:txBody>
      </p:sp>
      <p:pic>
        <p:nvPicPr>
          <p:cNvPr id="23" name="Picture 22"/>
          <p:cNvPicPr>
            <a:picLocks noChangeAspect="1"/>
          </p:cNvPicPr>
          <p:nvPr/>
        </p:nvPicPr>
        <p:blipFill>
          <a:blip r:embed="rId16" cstate="print"/>
          <a:stretch>
            <a:fillRect/>
          </a:stretch>
        </p:blipFill>
        <p:spPr>
          <a:xfrm>
            <a:off x="5181600" y="152400"/>
            <a:ext cx="1419345" cy="1063138"/>
          </a:xfrm>
          <a:prstGeom prst="rect">
            <a:avLst/>
          </a:prstGeom>
        </p:spPr>
      </p:pic>
      <p:sp>
        <p:nvSpPr>
          <p:cNvPr id="21" name="TextBox 20"/>
          <p:cNvSpPr txBox="1"/>
          <p:nvPr/>
        </p:nvSpPr>
        <p:spPr>
          <a:xfrm>
            <a:off x="7239000" y="3276600"/>
            <a:ext cx="2057400" cy="923330"/>
          </a:xfrm>
          <a:prstGeom prst="rect">
            <a:avLst/>
          </a:prstGeom>
          <a:noFill/>
        </p:spPr>
        <p:txBody>
          <a:bodyPr wrap="square" rtlCol="0">
            <a:spAutoFit/>
          </a:bodyPr>
          <a:lstStyle/>
          <a:p>
            <a:r>
              <a:rPr lang="en-US" sz="5400" b="1" dirty="0" smtClean="0">
                <a:solidFill>
                  <a:srgbClr val="E30A1D"/>
                </a:solidFill>
              </a:rPr>
              <a:t>7.92%</a:t>
            </a:r>
            <a:endParaRPr lang="en-US" sz="5400" b="1" dirty="0">
              <a:solidFill>
                <a:srgbClr val="E30A1D"/>
              </a:solidFill>
            </a:endParaRPr>
          </a:p>
        </p:txBody>
      </p:sp>
      <p:sp>
        <p:nvSpPr>
          <p:cNvPr id="22" name="TextBox 21"/>
          <p:cNvSpPr txBox="1"/>
          <p:nvPr/>
        </p:nvSpPr>
        <p:spPr>
          <a:xfrm>
            <a:off x="7620000" y="5657672"/>
            <a:ext cx="1524000" cy="1200328"/>
          </a:xfrm>
          <a:prstGeom prst="rect">
            <a:avLst/>
          </a:prstGeom>
          <a:noFill/>
        </p:spPr>
        <p:txBody>
          <a:bodyPr wrap="square" rtlCol="0">
            <a:spAutoFit/>
          </a:bodyPr>
          <a:lstStyle/>
          <a:p>
            <a:r>
              <a:rPr lang="en-US" dirty="0" smtClean="0">
                <a:solidFill>
                  <a:srgbClr val="E30A1D"/>
                </a:solidFill>
              </a:rPr>
              <a:t>Other: Approx. 2%</a:t>
            </a:r>
            <a:endParaRPr lang="en-US" dirty="0">
              <a:solidFill>
                <a:srgbClr val="E30A1D"/>
              </a:solidFill>
            </a:endParaRPr>
          </a:p>
        </p:txBody>
      </p:sp>
      <p:sp>
        <p:nvSpPr>
          <p:cNvPr id="82" name="TextBox 81"/>
          <p:cNvSpPr txBox="1"/>
          <p:nvPr/>
        </p:nvSpPr>
        <p:spPr>
          <a:xfrm>
            <a:off x="5715000" y="838200"/>
            <a:ext cx="990600" cy="307777"/>
          </a:xfrm>
          <a:prstGeom prst="rect">
            <a:avLst/>
          </a:prstGeom>
          <a:noFill/>
        </p:spPr>
        <p:txBody>
          <a:bodyPr wrap="square" rtlCol="0">
            <a:spAutoFit/>
          </a:bodyPr>
          <a:lstStyle/>
          <a:p>
            <a:r>
              <a:rPr lang="en-US" sz="1400" dirty="0" smtClean="0"/>
              <a:t>Batteries</a:t>
            </a:r>
            <a:endParaRPr lang="en-US" sz="1400" dirty="0"/>
          </a:p>
        </p:txBody>
      </p:sp>
      <p:sp>
        <p:nvSpPr>
          <p:cNvPr id="48" name="Slide Number Placeholder 47"/>
          <p:cNvSpPr>
            <a:spLocks noGrp="1"/>
          </p:cNvSpPr>
          <p:nvPr>
            <p:ph type="sldNum" sz="quarter" idx="12"/>
          </p:nvPr>
        </p:nvSpPr>
        <p:spPr/>
        <p:txBody>
          <a:bodyPr/>
          <a:lstStyle/>
          <a:p>
            <a:pPr>
              <a:defRPr/>
            </a:pPr>
            <a:fld id="{AE333358-2C38-47A1-B1B9-36DA36FD27CF}" type="slidenum">
              <a:rPr lang="en-US" smtClean="0"/>
              <a:pPr>
                <a:defRPr/>
              </a:pPr>
              <a:t>49</a:t>
            </a:fld>
            <a:endParaRPr lang="en-US"/>
          </a:p>
        </p:txBody>
      </p:sp>
      <p:sp>
        <p:nvSpPr>
          <p:cNvPr id="49" name="Footer Placeholder 48"/>
          <p:cNvSpPr>
            <a:spLocks noGrp="1"/>
          </p:cNvSpPr>
          <p:nvPr>
            <p:ph type="ftr" sz="quarter" idx="11"/>
          </p:nvPr>
        </p:nvSpPr>
        <p:spPr/>
        <p:txBody>
          <a:bodyPr/>
          <a:lstStyle/>
          <a:p>
            <a:pPr>
              <a:defRPr/>
            </a:pPr>
            <a:r>
              <a:rPr lang="en-US" smtClean="0"/>
              <a:t>Copyright 2014 Advanced Biofuels USA</a:t>
            </a:r>
            <a:endParaRPr lang="en-US"/>
          </a:p>
        </p:txBody>
      </p:sp>
    </p:spTree>
    <p:extLst>
      <p:ext uri="{BB962C8B-B14F-4D97-AF65-F5344CB8AC3E}">
        <p14:creationId xmlns="" xmlns:p14="http://schemas.microsoft.com/office/powerpoint/2010/main" val="2898720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1 0212 Daytona FlaglerBeach 046.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733800" y="2209800"/>
            <a:ext cx="3124200" cy="4165600"/>
          </a:xfrm>
          <a:prstGeom prst="rect">
            <a:avLst/>
          </a:prstGeom>
          <a:ln>
            <a:noFill/>
          </a:ln>
          <a:effectLst>
            <a:softEdge rad="112500"/>
          </a:effectLst>
        </p:spPr>
      </p:pic>
      <p:sp>
        <p:nvSpPr>
          <p:cNvPr id="2" name="Title 1"/>
          <p:cNvSpPr>
            <a:spLocks noGrp="1"/>
          </p:cNvSpPr>
          <p:nvPr>
            <p:ph type="title"/>
          </p:nvPr>
        </p:nvSpPr>
        <p:spPr>
          <a:xfrm>
            <a:off x="228600" y="914400"/>
            <a:ext cx="5791200" cy="4191000"/>
          </a:xfrm>
        </p:spPr>
        <p:txBody>
          <a:bodyPr/>
          <a:lstStyle/>
          <a:p>
            <a:pPr>
              <a:spcBef>
                <a:spcPts val="0"/>
              </a:spcBef>
              <a:spcAft>
                <a:spcPts val="0"/>
              </a:spcAft>
            </a:pPr>
            <a:r>
              <a:rPr lang="en-US" dirty="0" smtClean="0"/>
              <a:t>Ethanol is </a:t>
            </a:r>
            <a:r>
              <a:rPr lang="en-US" dirty="0" smtClean="0">
                <a:solidFill>
                  <a:srgbClr val="FF99FF"/>
                </a:solidFill>
              </a:rPr>
              <a:t>a</a:t>
            </a:r>
            <a:r>
              <a:rPr lang="en-US" dirty="0" smtClean="0"/>
              <a:t> biofuel, not the only biofuel.  </a:t>
            </a:r>
            <a:br>
              <a:rPr lang="en-US" dirty="0" smtClean="0"/>
            </a:br>
            <a:r>
              <a:rPr lang="en-US" dirty="0" smtClean="0"/>
              <a:t/>
            </a:r>
            <a:br>
              <a:rPr lang="en-US" dirty="0" smtClean="0"/>
            </a:br>
            <a:r>
              <a:rPr lang="en-US" dirty="0" smtClean="0"/>
              <a:t>Biodiesel</a:t>
            </a:r>
            <a:br>
              <a:rPr lang="en-US" dirty="0" smtClean="0"/>
            </a:br>
            <a:r>
              <a:rPr lang="en-US" dirty="0" smtClean="0"/>
              <a:t>Renewable Diesel</a:t>
            </a:r>
            <a:br>
              <a:rPr lang="en-US" dirty="0" smtClean="0"/>
            </a:br>
            <a:r>
              <a:rPr lang="en-US" dirty="0" err="1" smtClean="0"/>
              <a:t>Biojet</a:t>
            </a:r>
            <a:r>
              <a:rPr lang="en-US" dirty="0" smtClean="0"/>
              <a:t/>
            </a:r>
            <a:br>
              <a:rPr lang="en-US" dirty="0" smtClean="0"/>
            </a:br>
            <a:r>
              <a:rPr lang="en-US" dirty="0" smtClean="0"/>
              <a:t>Bio-</a:t>
            </a:r>
            <a:r>
              <a:rPr lang="en-US" dirty="0" err="1" smtClean="0"/>
              <a:t>isobutanol</a:t>
            </a:r>
            <a:r>
              <a:rPr lang="en-US" dirty="0" smtClean="0"/>
              <a:t/>
            </a:r>
            <a:br>
              <a:rPr lang="en-US" dirty="0" smtClean="0"/>
            </a:br>
            <a:r>
              <a:rPr lang="en-US" dirty="0" smtClean="0"/>
              <a:t>Drop-in hydrocarbons</a:t>
            </a:r>
            <a:endParaRPr lang="en-US" sz="2800" dirty="0"/>
          </a:p>
        </p:txBody>
      </p:sp>
      <p:sp>
        <p:nvSpPr>
          <p:cNvPr id="9" name="TextBox 8"/>
          <p:cNvSpPr txBox="1"/>
          <p:nvPr/>
        </p:nvSpPr>
        <p:spPr>
          <a:xfrm>
            <a:off x="152400" y="0"/>
            <a:ext cx="8763000" cy="830997"/>
          </a:xfrm>
          <a:prstGeom prst="rect">
            <a:avLst/>
          </a:prstGeom>
          <a:noFill/>
        </p:spPr>
        <p:txBody>
          <a:bodyPr wrap="square" rtlCol="0">
            <a:spAutoFit/>
          </a:bodyPr>
          <a:lstStyle/>
          <a:p>
            <a:r>
              <a:rPr lang="en-US" sz="4800" b="1" dirty="0" smtClean="0">
                <a:solidFill>
                  <a:srgbClr val="FFFF99"/>
                </a:solidFill>
              </a:rPr>
              <a:t>What Are Advanced Biofuels?</a:t>
            </a:r>
            <a:r>
              <a:rPr lang="en-US" sz="4800" b="1" dirty="0" smtClean="0">
                <a:solidFill>
                  <a:srgbClr val="005828"/>
                </a:solidFill>
              </a:rPr>
              <a:t> </a:t>
            </a:r>
            <a:endParaRPr lang="en-US" sz="4800" dirty="0"/>
          </a:p>
        </p:txBody>
      </p:sp>
      <p:pic>
        <p:nvPicPr>
          <p:cNvPr id="10"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96000"/>
            <a:ext cx="1143000" cy="612775"/>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pPr>
              <a:defRPr/>
            </a:pPr>
            <a:fld id="{02C0AEB0-DC7A-444D-89F9-C7A0982F3078}" type="slidenum">
              <a:rPr lang="en-US" smtClean="0"/>
              <a:pPr>
                <a:defRPr/>
              </a:pPr>
              <a:t>5</a:t>
            </a:fld>
            <a:endParaRPr lang="en-US"/>
          </a:p>
        </p:txBody>
      </p:sp>
      <p:sp>
        <p:nvSpPr>
          <p:cNvPr id="12" name="Footer Placeholder 11"/>
          <p:cNvSpPr>
            <a:spLocks noGrp="1"/>
          </p:cNvSpPr>
          <p:nvPr>
            <p:ph type="ftr" sz="quarter" idx="11"/>
          </p:nvPr>
        </p:nvSpPr>
        <p:spPr/>
        <p:txBody>
          <a:bodyPr/>
          <a:lstStyle/>
          <a:p>
            <a:pPr>
              <a:defRPr/>
            </a:pPr>
            <a:r>
              <a:rPr lang="en-US" smtClean="0"/>
              <a:t>Copyright 2014 Advanced Biofuels USA</a:t>
            </a:r>
            <a:endParaRPr lang="en-US"/>
          </a:p>
        </p:txBody>
      </p:sp>
      <p:pic>
        <p:nvPicPr>
          <p:cNvPr id="15" name="Picture 14" descr="biodiesel-pump cropped.jpg"/>
          <p:cNvPicPr>
            <a:picLocks noChangeAspect="1"/>
          </p:cNvPicPr>
          <p:nvPr/>
        </p:nvPicPr>
        <p:blipFill>
          <a:blip r:embed="rId5" cstate="print"/>
          <a:stretch>
            <a:fillRect/>
          </a:stretch>
        </p:blipFill>
        <p:spPr>
          <a:xfrm>
            <a:off x="6324600" y="762000"/>
            <a:ext cx="2819400" cy="3568700"/>
          </a:xfrm>
          <a:prstGeom prst="rect">
            <a:avLst/>
          </a:prstGeom>
          <a:ln>
            <a:noFill/>
          </a:ln>
          <a:effectLst>
            <a:softEdge rad="112500"/>
          </a:effectLst>
        </p:spPr>
      </p:pic>
      <p:pic>
        <p:nvPicPr>
          <p:cNvPr id="16" name="Picture 15" descr="biodiesel pump.jpg"/>
          <p:cNvPicPr>
            <a:picLocks noChangeAspect="1"/>
          </p:cNvPicPr>
          <p:nvPr/>
        </p:nvPicPr>
        <p:blipFill>
          <a:blip r:embed="rId6" cstate="print"/>
          <a:stretch>
            <a:fillRect/>
          </a:stretch>
        </p:blipFill>
        <p:spPr>
          <a:xfrm>
            <a:off x="6248400" y="4648200"/>
            <a:ext cx="2566416" cy="147285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idx="4294967295"/>
          </p:nvPr>
        </p:nvSpPr>
        <p:spPr>
          <a:xfrm>
            <a:off x="457200" y="0"/>
            <a:ext cx="8153400" cy="1143000"/>
          </a:xfrm>
        </p:spPr>
        <p:txBody>
          <a:bodyPr anchor="ctr"/>
          <a:lstStyle/>
          <a:p>
            <a:pPr algn="ctr" eaLnBrk="1" hangingPunct="1"/>
            <a:r>
              <a:rPr lang="en-US" b="1" dirty="0" smtClean="0">
                <a:solidFill>
                  <a:srgbClr val="FFFF99"/>
                </a:solidFill>
                <a:latin typeface="Palatino Linotype" pitchFamily="18" charset="0"/>
              </a:rPr>
              <a:t>A Few Types of </a:t>
            </a:r>
            <a:r>
              <a:rPr lang="en-US" b="1" dirty="0" smtClean="0">
                <a:solidFill>
                  <a:srgbClr val="FFFF99"/>
                </a:solidFill>
                <a:latin typeface="Palatino Linotype" pitchFamily="18" charset="0"/>
              </a:rPr>
              <a:t>Jobs </a:t>
            </a:r>
            <a:r>
              <a:rPr lang="en-US" b="1" dirty="0" smtClean="0">
                <a:solidFill>
                  <a:srgbClr val="FFFF99"/>
                </a:solidFill>
                <a:latin typeface="Palatino Linotype" pitchFamily="18" charset="0"/>
              </a:rPr>
              <a:t>in </a:t>
            </a:r>
            <a:r>
              <a:rPr lang="en-US" b="1" dirty="0" smtClean="0">
                <a:solidFill>
                  <a:srgbClr val="FFFF99"/>
                </a:solidFill>
                <a:latin typeface="Palatino Linotype" pitchFamily="18" charset="0"/>
              </a:rPr>
              <a:t>Communicating Importance of  Advanced Biofuels</a:t>
            </a:r>
            <a:endParaRPr lang="en-US" b="1" dirty="0" smtClean="0">
              <a:solidFill>
                <a:srgbClr val="FFFF99"/>
              </a:solidFill>
              <a:latin typeface="Palatino Linotype" pitchFamily="18" charset="0"/>
            </a:endParaRPr>
          </a:p>
        </p:txBody>
      </p:sp>
      <p:sp>
        <p:nvSpPr>
          <p:cNvPr id="3" name="Content Placeholder 2"/>
          <p:cNvSpPr>
            <a:spLocks noGrp="1"/>
          </p:cNvSpPr>
          <p:nvPr>
            <p:ph idx="4294967295"/>
          </p:nvPr>
        </p:nvSpPr>
        <p:spPr>
          <a:xfrm>
            <a:off x="0" y="1143000"/>
            <a:ext cx="9144000" cy="5334000"/>
          </a:xfrm>
        </p:spPr>
        <p:txBody>
          <a:bodyPr numCol="2" rtlCol="0">
            <a:noAutofit/>
          </a:bodyPr>
          <a:lstStyle/>
          <a:p>
            <a:pPr eaLnBrk="1" fontAlgn="auto" hangingPunct="1">
              <a:spcBef>
                <a:spcPts val="600"/>
              </a:spcBef>
              <a:spcAft>
                <a:spcPts val="0"/>
              </a:spcAft>
              <a:buClrTx/>
              <a:buFont typeface="Arial" pitchFamily="34" charset="0"/>
              <a:buChar char="•"/>
              <a:defRPr/>
            </a:pPr>
            <a:r>
              <a:rPr lang="en-US" kern="1200" dirty="0" smtClean="0"/>
              <a:t>Public Relations</a:t>
            </a:r>
            <a:endParaRPr lang="en-US" kern="1200" dirty="0"/>
          </a:p>
          <a:p>
            <a:pPr eaLnBrk="1" fontAlgn="auto" hangingPunct="1">
              <a:spcBef>
                <a:spcPts val="600"/>
              </a:spcBef>
              <a:spcAft>
                <a:spcPts val="0"/>
              </a:spcAft>
              <a:buClrTx/>
              <a:buFont typeface="Arial" pitchFamily="34" charset="0"/>
              <a:buChar char="•"/>
              <a:defRPr/>
            </a:pPr>
            <a:r>
              <a:rPr lang="en-US" kern="1200" dirty="0" smtClean="0"/>
              <a:t>Economic Development</a:t>
            </a:r>
            <a:endParaRPr lang="en-US" kern="1200" dirty="0"/>
          </a:p>
          <a:p>
            <a:pPr eaLnBrk="1" fontAlgn="auto" hangingPunct="1">
              <a:spcBef>
                <a:spcPts val="600"/>
              </a:spcBef>
              <a:spcAft>
                <a:spcPts val="0"/>
              </a:spcAft>
              <a:buClrTx/>
              <a:buFont typeface="Arial" pitchFamily="34" charset="0"/>
              <a:buChar char="•"/>
              <a:defRPr/>
            </a:pPr>
            <a:r>
              <a:rPr lang="en-US" kern="1200" dirty="0" smtClean="0"/>
              <a:t>Marketing/Sales</a:t>
            </a:r>
            <a:endParaRPr lang="en-US" kern="1200" dirty="0"/>
          </a:p>
          <a:p>
            <a:pPr eaLnBrk="1" fontAlgn="auto" hangingPunct="1">
              <a:spcBef>
                <a:spcPts val="600"/>
              </a:spcBef>
              <a:spcAft>
                <a:spcPts val="0"/>
              </a:spcAft>
              <a:buClrTx/>
              <a:buFont typeface="Arial" pitchFamily="34" charset="0"/>
              <a:buChar char="•"/>
              <a:defRPr/>
            </a:pPr>
            <a:r>
              <a:rPr lang="en-US" kern="1200" dirty="0" smtClean="0"/>
              <a:t>Elected Official</a:t>
            </a:r>
            <a:endParaRPr lang="en-US" kern="1200" dirty="0"/>
          </a:p>
          <a:p>
            <a:pPr eaLnBrk="1" fontAlgn="auto" hangingPunct="1">
              <a:spcBef>
                <a:spcPts val="600"/>
              </a:spcBef>
              <a:spcAft>
                <a:spcPts val="0"/>
              </a:spcAft>
              <a:buClrTx/>
              <a:buFont typeface="Arial" pitchFamily="34" charset="0"/>
              <a:buChar char="•"/>
              <a:defRPr/>
            </a:pPr>
            <a:r>
              <a:rPr lang="en-US" kern="1200" dirty="0" smtClean="0"/>
              <a:t>Federal Agency Staff</a:t>
            </a:r>
            <a:endParaRPr lang="en-US" kern="1200" dirty="0"/>
          </a:p>
          <a:p>
            <a:pPr eaLnBrk="1" fontAlgn="auto" hangingPunct="1">
              <a:spcBef>
                <a:spcPts val="600"/>
              </a:spcBef>
              <a:spcAft>
                <a:spcPts val="0"/>
              </a:spcAft>
              <a:buClrTx/>
              <a:buFont typeface="Arial" pitchFamily="34" charset="0"/>
              <a:buChar char="•"/>
              <a:defRPr/>
            </a:pPr>
            <a:r>
              <a:rPr lang="en-US" kern="1200" dirty="0" smtClean="0"/>
              <a:t>State Agency Staff</a:t>
            </a:r>
            <a:endParaRPr lang="en-US" kern="1200" dirty="0"/>
          </a:p>
          <a:p>
            <a:pPr eaLnBrk="1" fontAlgn="auto" hangingPunct="1">
              <a:spcBef>
                <a:spcPts val="600"/>
              </a:spcBef>
              <a:spcAft>
                <a:spcPts val="0"/>
              </a:spcAft>
              <a:buClrTx/>
              <a:buFont typeface="Arial" pitchFamily="34" charset="0"/>
              <a:buChar char="•"/>
              <a:defRPr/>
            </a:pPr>
            <a:r>
              <a:rPr lang="en-US" kern="1200" dirty="0" smtClean="0"/>
              <a:t>County/Local Administrative Staff</a:t>
            </a:r>
            <a:endParaRPr lang="en-US" kern="1200" dirty="0"/>
          </a:p>
          <a:p>
            <a:pPr eaLnBrk="1" fontAlgn="auto" hangingPunct="1">
              <a:spcBef>
                <a:spcPts val="600"/>
              </a:spcBef>
              <a:spcAft>
                <a:spcPts val="0"/>
              </a:spcAft>
              <a:buClrTx/>
              <a:buFont typeface="Arial" pitchFamily="34" charset="0"/>
              <a:buChar char="•"/>
              <a:defRPr/>
            </a:pPr>
            <a:r>
              <a:rPr lang="en-US" kern="1200" dirty="0" smtClean="0"/>
              <a:t>Journalists</a:t>
            </a:r>
            <a:endParaRPr lang="en-US" kern="1200" dirty="0"/>
          </a:p>
          <a:p>
            <a:pPr eaLnBrk="1" fontAlgn="auto" hangingPunct="1">
              <a:spcBef>
                <a:spcPts val="600"/>
              </a:spcBef>
              <a:spcAft>
                <a:spcPts val="0"/>
              </a:spcAft>
              <a:buClrTx/>
              <a:buFont typeface="Arial" pitchFamily="34" charset="0"/>
              <a:buChar char="•"/>
              <a:defRPr/>
            </a:pPr>
            <a:r>
              <a:rPr lang="en-US" kern="1200" dirty="0" smtClean="0"/>
              <a:t>Writers</a:t>
            </a:r>
            <a:endParaRPr lang="en-US" kern="1200" dirty="0"/>
          </a:p>
          <a:p>
            <a:pPr eaLnBrk="1" fontAlgn="auto" hangingPunct="1">
              <a:spcBef>
                <a:spcPts val="600"/>
              </a:spcBef>
              <a:spcAft>
                <a:spcPts val="0"/>
              </a:spcAft>
              <a:buClrTx/>
              <a:buFont typeface="Arial" pitchFamily="34" charset="0"/>
              <a:buChar char="•"/>
              <a:defRPr/>
            </a:pPr>
            <a:r>
              <a:rPr lang="en-US" kern="1200" dirty="0" smtClean="0"/>
              <a:t>Photographers</a:t>
            </a:r>
            <a:endParaRPr lang="en-US" kern="1200" dirty="0"/>
          </a:p>
          <a:p>
            <a:pPr eaLnBrk="1" fontAlgn="auto" hangingPunct="1">
              <a:spcBef>
                <a:spcPts val="600"/>
              </a:spcBef>
              <a:spcAft>
                <a:spcPts val="0"/>
              </a:spcAft>
              <a:buClrTx/>
              <a:buFont typeface="Arial" pitchFamily="34" charset="0"/>
              <a:buChar char="•"/>
              <a:defRPr/>
            </a:pPr>
            <a:r>
              <a:rPr lang="en-US" kern="1200" dirty="0" smtClean="0"/>
              <a:t>Broadcast Media Professionals</a:t>
            </a:r>
            <a:endParaRPr lang="en-US" kern="1200" dirty="0"/>
          </a:p>
          <a:p>
            <a:pPr eaLnBrk="1" fontAlgn="auto" hangingPunct="1">
              <a:spcBef>
                <a:spcPts val="600"/>
              </a:spcBef>
              <a:spcAft>
                <a:spcPts val="0"/>
              </a:spcAft>
              <a:buClrTx/>
              <a:buFont typeface="Arial" pitchFamily="34" charset="0"/>
              <a:buChar char="•"/>
              <a:defRPr/>
            </a:pPr>
            <a:r>
              <a:rPr lang="en-US" kern="1200" dirty="0" smtClean="0"/>
              <a:t>Teachers</a:t>
            </a:r>
            <a:endParaRPr lang="en-US" kern="1200" dirty="0"/>
          </a:p>
          <a:p>
            <a:pPr eaLnBrk="1" fontAlgn="auto" hangingPunct="1">
              <a:spcBef>
                <a:spcPts val="600"/>
              </a:spcBef>
              <a:spcAft>
                <a:spcPts val="0"/>
              </a:spcAft>
              <a:buClrTx/>
              <a:buFont typeface="Arial" pitchFamily="34" charset="0"/>
              <a:buChar char="•"/>
              <a:defRPr/>
            </a:pPr>
            <a:r>
              <a:rPr lang="en-US" kern="1200" dirty="0" smtClean="0"/>
              <a:t>Teaching Assistants</a:t>
            </a:r>
          </a:p>
          <a:p>
            <a:pPr eaLnBrk="1" fontAlgn="auto" hangingPunct="1">
              <a:spcBef>
                <a:spcPts val="600"/>
              </a:spcBef>
              <a:spcAft>
                <a:spcPts val="0"/>
              </a:spcAft>
              <a:buClrTx/>
              <a:buFont typeface="Arial" pitchFamily="34" charset="0"/>
              <a:buChar char="•"/>
              <a:defRPr/>
            </a:pPr>
            <a:r>
              <a:rPr lang="en-US" kern="1200" dirty="0" smtClean="0"/>
              <a:t>Nonprofit Organization Staff</a:t>
            </a:r>
            <a:endParaRPr lang="en-US" kern="1200" dirty="0"/>
          </a:p>
          <a:p>
            <a:pPr eaLnBrk="1" fontAlgn="auto" hangingPunct="1">
              <a:spcBef>
                <a:spcPts val="600"/>
              </a:spcBef>
              <a:spcAft>
                <a:spcPts val="0"/>
              </a:spcAft>
              <a:buClrTx/>
              <a:buFont typeface="Arial" pitchFamily="34" charset="0"/>
              <a:buChar char="•"/>
              <a:defRPr/>
            </a:pPr>
            <a:r>
              <a:rPr lang="en-US" kern="1200" dirty="0" smtClean="0"/>
              <a:t>Advocates</a:t>
            </a:r>
            <a:endParaRPr lang="en-US" kern="1200" dirty="0"/>
          </a:p>
          <a:p>
            <a:pPr eaLnBrk="1" fontAlgn="auto" hangingPunct="1">
              <a:spcBef>
                <a:spcPts val="600"/>
              </a:spcBef>
              <a:spcAft>
                <a:spcPts val="0"/>
              </a:spcAft>
              <a:buClrTx/>
              <a:buFont typeface="Arial" pitchFamily="34" charset="0"/>
              <a:buChar char="•"/>
              <a:defRPr/>
            </a:pPr>
            <a:r>
              <a:rPr lang="en-US" kern="1200" dirty="0" smtClean="0"/>
              <a:t>Lawyers</a:t>
            </a:r>
            <a:endParaRPr lang="en-US" kern="1200" dirty="0" smtClean="0"/>
          </a:p>
          <a:p>
            <a:pPr eaLnBrk="1" fontAlgn="auto" hangingPunct="1">
              <a:spcBef>
                <a:spcPts val="600"/>
              </a:spcBef>
              <a:spcAft>
                <a:spcPts val="0"/>
              </a:spcAft>
              <a:buClrTx/>
              <a:buFont typeface="Arial" pitchFamily="34" charset="0"/>
              <a:buChar char="•"/>
              <a:defRPr/>
            </a:pPr>
            <a:r>
              <a:rPr lang="en-US" kern="1200" dirty="0" smtClean="0"/>
              <a:t>Office Administrative Staff</a:t>
            </a:r>
            <a:endParaRPr lang="en-US" kern="1200" dirty="0" smtClean="0"/>
          </a:p>
          <a:p>
            <a:pPr eaLnBrk="1" fontAlgn="auto" hangingPunct="1">
              <a:spcBef>
                <a:spcPts val="600"/>
              </a:spcBef>
              <a:spcAft>
                <a:spcPts val="0"/>
              </a:spcAft>
              <a:buClrTx/>
              <a:buFont typeface="Arial" pitchFamily="34" charset="0"/>
              <a:buChar char="•"/>
              <a:defRPr/>
            </a:pPr>
            <a:r>
              <a:rPr lang="en-US" kern="1200" dirty="0" smtClean="0"/>
              <a:t>Book Publishers</a:t>
            </a:r>
          </a:p>
          <a:p>
            <a:pPr eaLnBrk="1" fontAlgn="auto" hangingPunct="1">
              <a:spcBef>
                <a:spcPts val="600"/>
              </a:spcBef>
              <a:spcAft>
                <a:spcPts val="0"/>
              </a:spcAft>
              <a:buClrTx/>
              <a:buFont typeface="Arial" pitchFamily="34" charset="0"/>
              <a:buChar char="•"/>
              <a:defRPr/>
            </a:pPr>
            <a:r>
              <a:rPr lang="en-US" kern="1200" dirty="0" smtClean="0"/>
              <a:t>Event Organizers</a:t>
            </a:r>
          </a:p>
          <a:p>
            <a:pPr eaLnBrk="1" fontAlgn="auto" hangingPunct="1">
              <a:spcBef>
                <a:spcPts val="600"/>
              </a:spcBef>
              <a:spcAft>
                <a:spcPts val="0"/>
              </a:spcAft>
              <a:buClrTx/>
              <a:buFont typeface="Arial" pitchFamily="34" charset="0"/>
              <a:buChar char="•"/>
              <a:defRPr/>
            </a:pPr>
            <a:r>
              <a:rPr lang="en-US" kern="1200" smtClean="0"/>
              <a:t>Fundraisers</a:t>
            </a:r>
            <a:endParaRPr lang="en-US" kern="1200" dirty="0"/>
          </a:p>
          <a:p>
            <a:pPr eaLnBrk="1" fontAlgn="auto" hangingPunct="1">
              <a:spcBef>
                <a:spcPts val="600"/>
              </a:spcBef>
              <a:spcAft>
                <a:spcPts val="0"/>
              </a:spcAft>
              <a:buClrTx/>
              <a:buFont typeface="Arial" pitchFamily="34" charset="0"/>
              <a:buChar char="•"/>
              <a:defRPr/>
            </a:pPr>
            <a:r>
              <a:rPr lang="en-US" kern="1200" dirty="0" smtClean="0"/>
              <a:t>Others?</a:t>
            </a:r>
            <a:endParaRPr lang="en-US" kern="1200" dirty="0"/>
          </a:p>
        </p:txBody>
      </p:sp>
      <p:sp>
        <p:nvSpPr>
          <p:cNvPr id="215043"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215044" name="Picture 6"/>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162800" y="5867400"/>
            <a:ext cx="1143000" cy="612775"/>
          </a:xfrm>
          <a:prstGeom prst="rect">
            <a:avLst/>
          </a:prstGeom>
          <a:noFill/>
          <a:ln w="9525">
            <a:noFill/>
            <a:miter lim="800000"/>
            <a:headEnd/>
            <a:tailEnd/>
          </a:ln>
        </p:spPr>
      </p:pic>
      <p:sp>
        <p:nvSpPr>
          <p:cNvPr id="21504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DE49F94-C1A6-4417-A208-6E1E749E5CC8}" type="slidenum">
              <a:rPr lang="en-US" sz="1200">
                <a:solidFill>
                  <a:schemeClr val="bg2"/>
                </a:solidFill>
              </a:rPr>
              <a:pPr algn="r"/>
              <a:t>50</a:t>
            </a:fld>
            <a:endParaRPr lang="en-US" sz="1200">
              <a:solidFill>
                <a:schemeClr val="bg2"/>
              </a:solidFill>
            </a:endParaRPr>
          </a:p>
        </p:txBody>
      </p:sp>
      <p:sp>
        <p:nvSpPr>
          <p:cNvPr id="7" name="Slide Number Placeholder 6"/>
          <p:cNvSpPr>
            <a:spLocks noGrp="1"/>
          </p:cNvSpPr>
          <p:nvPr>
            <p:ph type="sldNum" sz="quarter" idx="12"/>
          </p:nvPr>
        </p:nvSpPr>
        <p:spPr/>
        <p:txBody>
          <a:bodyPr/>
          <a:lstStyle/>
          <a:p>
            <a:pPr>
              <a:defRPr/>
            </a:pPr>
            <a:fld id="{AE333358-2C38-47A1-B1B9-36DA36FD27CF}" type="slidenum">
              <a:rPr lang="en-US" smtClean="0"/>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idx="4294967295"/>
          </p:nvPr>
        </p:nvSpPr>
        <p:spPr>
          <a:xfrm>
            <a:off x="457200" y="304800"/>
            <a:ext cx="8458200" cy="944563"/>
          </a:xfrm>
        </p:spPr>
        <p:txBody>
          <a:bodyPr anchor="ctr"/>
          <a:lstStyle/>
          <a:p>
            <a:pPr algn="ctr" eaLnBrk="1" hangingPunct="1"/>
            <a:r>
              <a:rPr lang="en-US" b="1" dirty="0" smtClean="0">
                <a:solidFill>
                  <a:srgbClr val="FFFF99"/>
                </a:solidFill>
                <a:latin typeface="Palatino Linotype" pitchFamily="18" charset="0"/>
              </a:rPr>
              <a:t>Principles of Sustainability</a:t>
            </a:r>
            <a:r>
              <a:rPr lang="en-US" sz="3600" b="1" dirty="0" smtClean="0">
                <a:solidFill>
                  <a:srgbClr val="FFFF00"/>
                </a:solidFill>
                <a:latin typeface="Palatino Linotype" pitchFamily="18" charset="0"/>
              </a:rPr>
              <a:t> </a:t>
            </a:r>
          </a:p>
        </p:txBody>
      </p:sp>
      <p:sp>
        <p:nvSpPr>
          <p:cNvPr id="155650" name="Content Placeholder 2"/>
          <p:cNvSpPr>
            <a:spLocks noGrp="1"/>
          </p:cNvSpPr>
          <p:nvPr>
            <p:ph idx="4294967295"/>
          </p:nvPr>
        </p:nvSpPr>
        <p:spPr>
          <a:xfrm>
            <a:off x="228600" y="2209800"/>
            <a:ext cx="8915400" cy="2133600"/>
          </a:xfrm>
        </p:spPr>
        <p:txBody>
          <a:bodyPr/>
          <a:lstStyle/>
          <a:p>
            <a:pPr eaLnBrk="1" hangingPunct="1">
              <a:buFontTx/>
              <a:buNone/>
            </a:pPr>
            <a:r>
              <a:rPr lang="en-US" sz="2000" dirty="0" smtClean="0">
                <a:latin typeface="Palatino Linotype" pitchFamily="18" charset="0"/>
              </a:rPr>
              <a:t>  </a:t>
            </a:r>
            <a:endParaRPr lang="en-US" sz="2000" dirty="0" smtClean="0">
              <a:solidFill>
                <a:srgbClr val="FFFF99"/>
              </a:solidFill>
              <a:latin typeface="Palatino Linotype" pitchFamily="18" charset="0"/>
            </a:endParaRPr>
          </a:p>
          <a:p>
            <a:pPr eaLnBrk="1" hangingPunct="1">
              <a:buNone/>
            </a:pPr>
            <a:r>
              <a:rPr lang="en-US" sz="4000" b="1" dirty="0" smtClean="0">
                <a:solidFill>
                  <a:srgbClr val="FFCCFF"/>
                </a:solidFill>
                <a:latin typeface="Palatino Linotype" pitchFamily="18" charset="0"/>
              </a:rPr>
              <a:t>Economic     Environmental     Social</a:t>
            </a:r>
          </a:p>
          <a:p>
            <a:pPr lvl="2" eaLnBrk="1" hangingPunct="1"/>
            <a:endParaRPr lang="en-US" b="1" dirty="0" smtClean="0">
              <a:solidFill>
                <a:srgbClr val="FFCCFF"/>
              </a:solidFill>
              <a:latin typeface="Palatino Linotype" pitchFamily="18" charset="0"/>
            </a:endParaRPr>
          </a:p>
          <a:p>
            <a:pPr lvl="2" eaLnBrk="1" hangingPunct="1">
              <a:buFontTx/>
              <a:buNone/>
            </a:pPr>
            <a:endParaRPr lang="en-US" dirty="0" smtClean="0">
              <a:solidFill>
                <a:srgbClr val="FFCCFF"/>
              </a:solidFill>
              <a:latin typeface="Palatino Linotype" pitchFamily="18" charset="0"/>
            </a:endParaRPr>
          </a:p>
        </p:txBody>
      </p:sp>
      <p:sp>
        <p:nvSpPr>
          <p:cNvPr id="155651"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55652" name="Slide Number Placeholder 5"/>
          <p:cNvSpPr>
            <a:spLocks noGrp="1"/>
          </p:cNvSpPr>
          <p:nvPr>
            <p:ph type="sldNum" sz="quarter" idx="12"/>
          </p:nvPr>
        </p:nvSpPr>
        <p:spPr>
          <a:xfrm>
            <a:off x="6553200" y="6356350"/>
            <a:ext cx="2133600" cy="365125"/>
          </a:xfrm>
          <a:noFill/>
        </p:spPr>
        <p:txBody>
          <a:bodyPr anchor="ctr"/>
          <a:lstStyle/>
          <a:p>
            <a:fld id="{8A08648B-FEED-4CC5-BB7E-22E5424BC8BE}" type="slidenum">
              <a:rPr lang="en-US" sz="1200" smtClean="0">
                <a:solidFill>
                  <a:srgbClr val="898989"/>
                </a:solidFill>
                <a:latin typeface="Palatino Linotype" pitchFamily="18" charset="0"/>
              </a:rPr>
              <a:pPr/>
              <a:t>51</a:t>
            </a:fld>
            <a:endParaRPr lang="en-US" sz="1200" smtClean="0">
              <a:solidFill>
                <a:srgbClr val="898989"/>
              </a:solidFill>
              <a:latin typeface="Palatino Linotype" pitchFamily="18" charset="0"/>
            </a:endParaRPr>
          </a:p>
        </p:txBody>
      </p:sp>
      <p:pic>
        <p:nvPicPr>
          <p:cNvPr id="155653" name="Picture 7"/>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5867400"/>
            <a:ext cx="1143000" cy="612775"/>
          </a:xfrm>
          <a:prstGeom prst="rect">
            <a:avLst/>
          </a:prstGeom>
          <a:noFill/>
          <a:ln w="9525">
            <a:noFill/>
            <a:miter lim="800000"/>
            <a:headEnd/>
            <a:tailEnd/>
          </a:ln>
        </p:spPr>
      </p:pic>
      <p:sp>
        <p:nvSpPr>
          <p:cNvPr id="155655"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CFF2D982-D0B1-42EB-BD87-ACE3C56D4F78}" type="slidenum">
              <a:rPr lang="en-US" sz="1200">
                <a:solidFill>
                  <a:schemeClr val="bg2"/>
                </a:solidFill>
              </a:rPr>
              <a:pPr algn="r"/>
              <a:t>51</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idx="4294967295"/>
          </p:nvPr>
        </p:nvSpPr>
        <p:spPr>
          <a:xfrm>
            <a:off x="457200" y="304800"/>
            <a:ext cx="8458200" cy="944563"/>
          </a:xfrm>
        </p:spPr>
        <p:txBody>
          <a:bodyPr anchor="ctr"/>
          <a:lstStyle/>
          <a:p>
            <a:pPr algn="ctr" eaLnBrk="1" hangingPunct="1"/>
            <a:r>
              <a:rPr lang="en-US" b="1" dirty="0" smtClean="0">
                <a:solidFill>
                  <a:srgbClr val="FFFF99"/>
                </a:solidFill>
                <a:latin typeface="Palatino Linotype" pitchFamily="18" charset="0"/>
              </a:rPr>
              <a:t>Principles of Sustainability</a:t>
            </a:r>
            <a:r>
              <a:rPr lang="en-US" sz="3600" b="1" dirty="0" smtClean="0">
                <a:solidFill>
                  <a:srgbClr val="FFFF00"/>
                </a:solidFill>
                <a:latin typeface="Palatino Linotype" pitchFamily="18" charset="0"/>
              </a:rPr>
              <a:t> </a:t>
            </a:r>
          </a:p>
        </p:txBody>
      </p:sp>
      <p:sp>
        <p:nvSpPr>
          <p:cNvPr id="155650" name="Content Placeholder 2"/>
          <p:cNvSpPr>
            <a:spLocks noGrp="1"/>
          </p:cNvSpPr>
          <p:nvPr>
            <p:ph idx="4294967295"/>
          </p:nvPr>
        </p:nvSpPr>
        <p:spPr>
          <a:xfrm>
            <a:off x="228600" y="2209800"/>
            <a:ext cx="8915400" cy="2133600"/>
          </a:xfrm>
        </p:spPr>
        <p:txBody>
          <a:bodyPr/>
          <a:lstStyle/>
          <a:p>
            <a:pPr eaLnBrk="1" hangingPunct="1">
              <a:buFontTx/>
              <a:buNone/>
            </a:pPr>
            <a:r>
              <a:rPr lang="en-US" sz="2000" dirty="0" smtClean="0">
                <a:latin typeface="Palatino Linotype" pitchFamily="18" charset="0"/>
              </a:rPr>
              <a:t>  </a:t>
            </a:r>
            <a:endParaRPr lang="en-US" sz="2000" dirty="0" smtClean="0">
              <a:solidFill>
                <a:srgbClr val="FFFF99"/>
              </a:solidFill>
              <a:latin typeface="Palatino Linotype" pitchFamily="18" charset="0"/>
            </a:endParaRPr>
          </a:p>
          <a:p>
            <a:pPr eaLnBrk="1" hangingPunct="1">
              <a:buNone/>
            </a:pPr>
            <a:r>
              <a:rPr lang="en-US" sz="4000" b="1" dirty="0" smtClean="0">
                <a:solidFill>
                  <a:srgbClr val="FFCCFF"/>
                </a:solidFill>
                <a:latin typeface="Palatino Linotype" pitchFamily="18" charset="0"/>
              </a:rPr>
              <a:t>Economic     Environmental     Social</a:t>
            </a:r>
          </a:p>
          <a:p>
            <a:pPr lvl="2" eaLnBrk="1" hangingPunct="1"/>
            <a:endParaRPr lang="en-US" b="1" dirty="0" smtClean="0">
              <a:solidFill>
                <a:srgbClr val="FFCCFF"/>
              </a:solidFill>
              <a:latin typeface="Palatino Linotype" pitchFamily="18" charset="0"/>
            </a:endParaRPr>
          </a:p>
          <a:p>
            <a:pPr lvl="2" eaLnBrk="1" hangingPunct="1">
              <a:buFontTx/>
              <a:buNone/>
            </a:pPr>
            <a:endParaRPr lang="en-US" dirty="0" smtClean="0">
              <a:solidFill>
                <a:srgbClr val="FFCCFF"/>
              </a:solidFill>
              <a:latin typeface="Palatino Linotype" pitchFamily="18" charset="0"/>
            </a:endParaRPr>
          </a:p>
        </p:txBody>
      </p:sp>
      <p:sp>
        <p:nvSpPr>
          <p:cNvPr id="155651"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55652" name="Slide Number Placeholder 5"/>
          <p:cNvSpPr>
            <a:spLocks noGrp="1"/>
          </p:cNvSpPr>
          <p:nvPr>
            <p:ph type="sldNum" sz="quarter" idx="12"/>
          </p:nvPr>
        </p:nvSpPr>
        <p:spPr>
          <a:xfrm>
            <a:off x="6553200" y="6356350"/>
            <a:ext cx="2133600" cy="365125"/>
          </a:xfrm>
          <a:noFill/>
        </p:spPr>
        <p:txBody>
          <a:bodyPr anchor="ctr"/>
          <a:lstStyle/>
          <a:p>
            <a:fld id="{8A08648B-FEED-4CC5-BB7E-22E5424BC8BE}" type="slidenum">
              <a:rPr lang="en-US" sz="1200" smtClean="0">
                <a:solidFill>
                  <a:srgbClr val="898989"/>
                </a:solidFill>
                <a:latin typeface="Palatino Linotype" pitchFamily="18" charset="0"/>
              </a:rPr>
              <a:pPr/>
              <a:t>52</a:t>
            </a:fld>
            <a:endParaRPr lang="en-US" sz="1200" smtClean="0">
              <a:solidFill>
                <a:srgbClr val="898989"/>
              </a:solidFill>
              <a:latin typeface="Palatino Linotype" pitchFamily="18" charset="0"/>
            </a:endParaRPr>
          </a:p>
        </p:txBody>
      </p:sp>
      <p:pic>
        <p:nvPicPr>
          <p:cNvPr id="155653" name="Picture 7"/>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5867400"/>
            <a:ext cx="1143000" cy="612775"/>
          </a:xfrm>
          <a:prstGeom prst="rect">
            <a:avLst/>
          </a:prstGeom>
          <a:noFill/>
          <a:ln w="9525">
            <a:noFill/>
            <a:miter lim="800000"/>
            <a:headEnd/>
            <a:tailEnd/>
          </a:ln>
        </p:spPr>
      </p:pic>
      <p:sp>
        <p:nvSpPr>
          <p:cNvPr id="155655"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CFF2D982-D0B1-42EB-BD87-ACE3C56D4F78}" type="slidenum">
              <a:rPr lang="en-US" sz="1200">
                <a:solidFill>
                  <a:schemeClr val="bg2"/>
                </a:solidFill>
              </a:rPr>
              <a:pPr algn="r"/>
              <a:t>52</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1"/>
          <p:cNvPicPr>
            <a:picLocks noChangeAspect="1" noChangeArrowheads="1"/>
          </p:cNvPicPr>
          <p:nvPr/>
        </p:nvPicPr>
        <p:blipFill>
          <a:blip r:embed="rId3" cstate="print"/>
          <a:srcRect/>
          <a:stretch>
            <a:fillRect/>
          </a:stretch>
        </p:blipFill>
        <p:spPr bwMode="auto">
          <a:xfrm>
            <a:off x="4648200" y="228601"/>
            <a:ext cx="3200400" cy="3023716"/>
          </a:xfrm>
          <a:prstGeom prst="rect">
            <a:avLst/>
          </a:prstGeom>
          <a:ln>
            <a:noFill/>
          </a:ln>
          <a:effectLst>
            <a:softEdge rad="112500"/>
          </a:effectLst>
        </p:spPr>
      </p:pic>
      <p:sp>
        <p:nvSpPr>
          <p:cNvPr id="136193" name="Rectangle 6"/>
          <p:cNvSpPr>
            <a:spLocks noGrp="1" noChangeArrowheads="1"/>
          </p:cNvSpPr>
          <p:nvPr>
            <p:ph type="body" idx="1"/>
          </p:nvPr>
        </p:nvSpPr>
        <p:spPr>
          <a:xfrm>
            <a:off x="0" y="1066800"/>
            <a:ext cx="6781800" cy="5334000"/>
          </a:xfrm>
        </p:spPr>
        <p:txBody>
          <a:bodyPr/>
          <a:lstStyle/>
          <a:p>
            <a:pPr eaLnBrk="1" hangingPunct="1">
              <a:buFontTx/>
              <a:buNone/>
            </a:pPr>
            <a:r>
              <a:rPr lang="en-US" sz="4000" dirty="0" smtClean="0">
                <a:solidFill>
                  <a:srgbClr val="FFFF99"/>
                </a:solidFill>
                <a:latin typeface="Palatino Linotype" pitchFamily="18" charset="0"/>
              </a:rPr>
              <a:t>How can </a:t>
            </a:r>
          </a:p>
          <a:p>
            <a:pPr eaLnBrk="1" hangingPunct="1"/>
            <a:r>
              <a:rPr lang="en-US" sz="3600" dirty="0" smtClean="0">
                <a:solidFill>
                  <a:srgbClr val="FFFF99"/>
                </a:solidFill>
                <a:latin typeface="Palatino Linotype" pitchFamily="18" charset="0"/>
              </a:rPr>
              <a:t>Growing crops, </a:t>
            </a:r>
          </a:p>
          <a:p>
            <a:pPr eaLnBrk="1" hangingPunct="1"/>
            <a:r>
              <a:rPr lang="en-US" sz="3600" dirty="0" smtClean="0">
                <a:solidFill>
                  <a:srgbClr val="FFFF99"/>
                </a:solidFill>
                <a:latin typeface="Palatino Linotype" pitchFamily="18" charset="0"/>
              </a:rPr>
              <a:t>Using forest products, </a:t>
            </a:r>
          </a:p>
          <a:p>
            <a:pPr eaLnBrk="1" hangingPunct="1"/>
            <a:r>
              <a:rPr lang="en-US" sz="3600" dirty="0" smtClean="0">
                <a:solidFill>
                  <a:srgbClr val="FFFF99"/>
                </a:solidFill>
                <a:latin typeface="Palatino Linotype" pitchFamily="18" charset="0"/>
              </a:rPr>
              <a:t>Growing algae, or </a:t>
            </a:r>
          </a:p>
          <a:p>
            <a:pPr eaLnBrk="1" hangingPunct="1"/>
            <a:r>
              <a:rPr lang="en-US" sz="3600" dirty="0" smtClean="0">
                <a:solidFill>
                  <a:srgbClr val="FFFF99"/>
                </a:solidFill>
                <a:latin typeface="Palatino Linotype" pitchFamily="18" charset="0"/>
              </a:rPr>
              <a:t>Using waste from food processing or municipal waste</a:t>
            </a:r>
          </a:p>
          <a:p>
            <a:pPr eaLnBrk="1" hangingPunct="1">
              <a:buFontTx/>
              <a:buNone/>
            </a:pPr>
            <a:r>
              <a:rPr lang="en-US" sz="3600" dirty="0" smtClean="0">
                <a:solidFill>
                  <a:srgbClr val="FFFF99"/>
                </a:solidFill>
                <a:latin typeface="Palatino Linotype" pitchFamily="18" charset="0"/>
              </a:rPr>
              <a:t> Help </a:t>
            </a:r>
            <a:r>
              <a:rPr lang="en-US" sz="3600" i="1" dirty="0" smtClean="0">
                <a:solidFill>
                  <a:srgbClr val="FFFF99"/>
                </a:solidFill>
                <a:latin typeface="Palatino Linotype" pitchFamily="18" charset="0"/>
              </a:rPr>
              <a:t>or</a:t>
            </a:r>
            <a:r>
              <a:rPr lang="en-US" sz="3600" dirty="0" smtClean="0">
                <a:solidFill>
                  <a:srgbClr val="FFFF99"/>
                </a:solidFill>
                <a:latin typeface="Palatino Linotype" pitchFamily="18" charset="0"/>
              </a:rPr>
              <a:t> Hurt the Environment?</a:t>
            </a:r>
            <a:endParaRPr lang="en-US" sz="3600" b="1" dirty="0" smtClean="0">
              <a:solidFill>
                <a:srgbClr val="FFFF99"/>
              </a:solidFill>
              <a:latin typeface="Palatino Linotype" pitchFamily="18" charset="0"/>
            </a:endParaRPr>
          </a:p>
        </p:txBody>
      </p:sp>
      <p:pic>
        <p:nvPicPr>
          <p:cNvPr id="136194"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304800" y="5943600"/>
            <a:ext cx="1143000" cy="612775"/>
          </a:xfrm>
          <a:prstGeom prst="rect">
            <a:avLst/>
          </a:prstGeom>
          <a:noFill/>
          <a:ln w="9525">
            <a:noFill/>
            <a:miter lim="800000"/>
            <a:headEnd/>
            <a:tailEnd/>
          </a:ln>
        </p:spPr>
      </p:pic>
      <p:sp>
        <p:nvSpPr>
          <p:cNvPr id="136195" name="Rectangle 5"/>
          <p:cNvSpPr>
            <a:spLocks noChangeArrowheads="1"/>
          </p:cNvSpPr>
          <p:nvPr/>
        </p:nvSpPr>
        <p:spPr bwMode="auto">
          <a:xfrm>
            <a:off x="2667000" y="6400800"/>
            <a:ext cx="2859088" cy="274638"/>
          </a:xfrm>
          <a:prstGeom prst="rect">
            <a:avLst/>
          </a:prstGeom>
          <a:noFill/>
          <a:ln w="9525">
            <a:noFill/>
            <a:miter lim="800000"/>
            <a:headEnd/>
            <a:tailEnd/>
          </a:ln>
        </p:spPr>
        <p:txBody>
          <a:bodyPr>
            <a:spAutoFit/>
          </a:bodyPr>
          <a:lstStyle/>
          <a:p>
            <a:r>
              <a:rPr lang="en-US" sz="1200">
                <a:solidFill>
                  <a:schemeClr val="bg2"/>
                </a:solidFill>
              </a:rPr>
              <a:t>Copyright 2010Advanced Biofuels USA</a:t>
            </a:r>
          </a:p>
        </p:txBody>
      </p:sp>
      <p:sp>
        <p:nvSpPr>
          <p:cNvPr id="136198"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89349AE5-589C-4035-A9EF-672F099853B6}" type="slidenum">
              <a:rPr lang="en-US" sz="1200">
                <a:solidFill>
                  <a:schemeClr val="bg2"/>
                </a:solidFill>
              </a:rPr>
              <a:pPr algn="r"/>
              <a:t>53</a:t>
            </a:fld>
            <a:endParaRPr lang="en-US" sz="1200">
              <a:solidFill>
                <a:schemeClr val="bg2"/>
              </a:solidFill>
            </a:endParaRPr>
          </a:p>
        </p:txBody>
      </p:sp>
      <p:sp>
        <p:nvSpPr>
          <p:cNvPr id="8" name="TextBox 7"/>
          <p:cNvSpPr txBox="1"/>
          <p:nvPr/>
        </p:nvSpPr>
        <p:spPr>
          <a:xfrm>
            <a:off x="304800" y="228600"/>
            <a:ext cx="7772400" cy="461665"/>
          </a:xfrm>
          <a:prstGeom prst="rect">
            <a:avLst/>
          </a:prstGeom>
          <a:noFill/>
        </p:spPr>
        <p:txBody>
          <a:bodyPr wrap="square" rtlCol="0">
            <a:spAutoFit/>
          </a:bodyPr>
          <a:lstStyle/>
          <a:p>
            <a:r>
              <a:rPr lang="en-US" dirty="0" smtClean="0"/>
              <a:t>Sample Question:  Environmental</a:t>
            </a:r>
            <a:endParaRPr lang="en-US" dirty="0"/>
          </a:p>
        </p:txBody>
      </p:sp>
      <p:pic>
        <p:nvPicPr>
          <p:cNvPr id="10" name="Picture 3"/>
          <p:cNvPicPr>
            <a:picLocks noChangeAspect="1" noChangeArrowheads="1"/>
          </p:cNvPicPr>
          <p:nvPr/>
        </p:nvPicPr>
        <p:blipFill>
          <a:blip r:embed="rId5" cstate="print"/>
          <a:stretch>
            <a:fillRect/>
          </a:stretch>
        </p:blipFill>
        <p:spPr bwMode="auto">
          <a:xfrm rot="-5400000">
            <a:off x="4892040" y="2606040"/>
            <a:ext cx="6858000" cy="1645920"/>
          </a:xfrm>
          <a:prstGeom prst="rect">
            <a:avLst/>
          </a:prstGeom>
          <a:noFill/>
          <a:ln w="9525">
            <a:noFill/>
            <a:miter lim="800000"/>
            <a:headEnd/>
            <a:tailEnd/>
          </a:ln>
          <a:effectLst>
            <a:softEdge rad="112500"/>
          </a:effectLst>
        </p:spPr>
      </p:pic>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53</a:t>
            </a:fld>
            <a:endParaRPr lang="en-US"/>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7" name="Picture 7" descr="PAMDConococheague 190"/>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951908" y="152400"/>
            <a:ext cx="4192092" cy="2819400"/>
          </a:xfrm>
          <a:prstGeom prst="rect">
            <a:avLst/>
          </a:prstGeom>
          <a:ln>
            <a:noFill/>
          </a:ln>
          <a:effectLst>
            <a:softEdge rad="112500"/>
          </a:effectLst>
        </p:spPr>
      </p:pic>
      <p:pic>
        <p:nvPicPr>
          <p:cNvPr id="274433" name="Picture 1"/>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438400" y="2438400"/>
            <a:ext cx="5715000" cy="2851295"/>
          </a:xfrm>
          <a:prstGeom prst="rect">
            <a:avLst/>
          </a:prstGeom>
          <a:ln>
            <a:noFill/>
          </a:ln>
          <a:effectLst>
            <a:softEdge rad="112500"/>
          </a:effectLst>
        </p:spPr>
      </p:pic>
      <p:sp>
        <p:nvSpPr>
          <p:cNvPr id="136193" name="Rectangle 6"/>
          <p:cNvSpPr>
            <a:spLocks noGrp="1" noChangeArrowheads="1"/>
          </p:cNvSpPr>
          <p:nvPr>
            <p:ph type="body" idx="1"/>
          </p:nvPr>
        </p:nvSpPr>
        <p:spPr>
          <a:xfrm>
            <a:off x="0" y="1066800"/>
            <a:ext cx="8915400" cy="3352800"/>
          </a:xfrm>
        </p:spPr>
        <p:txBody>
          <a:bodyPr/>
          <a:lstStyle/>
          <a:p>
            <a:pPr eaLnBrk="1" hangingPunct="1">
              <a:buFontTx/>
              <a:buNone/>
            </a:pPr>
            <a:r>
              <a:rPr lang="en-US" sz="4000" b="1" dirty="0" smtClean="0">
                <a:solidFill>
                  <a:srgbClr val="FFFF99"/>
                </a:solidFill>
                <a:latin typeface="Palatino Linotype" pitchFamily="18" charset="0"/>
              </a:rPr>
              <a:t>How do we use land for Food/Fuel/Feed/Fiber and Fun?</a:t>
            </a:r>
          </a:p>
          <a:p>
            <a:pPr eaLnBrk="1" hangingPunct="1">
              <a:buFontTx/>
              <a:buNone/>
            </a:pPr>
            <a:endParaRPr lang="en-US" sz="4000" b="1" dirty="0" smtClean="0">
              <a:solidFill>
                <a:srgbClr val="FFFF99"/>
              </a:solidFill>
              <a:latin typeface="Palatino Linotype" pitchFamily="18" charset="0"/>
            </a:endParaRPr>
          </a:p>
          <a:p>
            <a:pPr eaLnBrk="1" hangingPunct="1">
              <a:buFontTx/>
              <a:buNone/>
            </a:pPr>
            <a:r>
              <a:rPr lang="en-US" sz="4000" b="1" dirty="0" smtClean="0">
                <a:solidFill>
                  <a:srgbClr val="FFFF99"/>
                </a:solidFill>
                <a:latin typeface="Palatino Linotype" pitchFamily="18" charset="0"/>
              </a:rPr>
              <a:t>Who gets to decide how land is used?</a:t>
            </a:r>
            <a:endParaRPr lang="en-US" sz="1800" b="1" dirty="0" smtClean="0">
              <a:solidFill>
                <a:srgbClr val="FFFF99"/>
              </a:solidFill>
              <a:latin typeface="Palatino Linotype" pitchFamily="18" charset="0"/>
            </a:endParaRPr>
          </a:p>
          <a:p>
            <a:pPr eaLnBrk="1" hangingPunct="1">
              <a:buFontTx/>
              <a:buNone/>
            </a:pPr>
            <a:r>
              <a:rPr lang="en-US" sz="1800" b="1" dirty="0" smtClean="0">
                <a:solidFill>
                  <a:srgbClr val="FFFF99"/>
                </a:solidFill>
                <a:latin typeface="Palatino Linotype" pitchFamily="18" charset="0"/>
              </a:rPr>
              <a:t>Locally, Nationally, Internationally</a:t>
            </a:r>
            <a:endParaRPr lang="en-US" sz="4000" b="1" dirty="0" smtClean="0">
              <a:solidFill>
                <a:srgbClr val="FFFF99"/>
              </a:solidFill>
              <a:latin typeface="Palatino Linotype" pitchFamily="18" charset="0"/>
            </a:endParaRPr>
          </a:p>
        </p:txBody>
      </p:sp>
      <p:pic>
        <p:nvPicPr>
          <p:cNvPr id="136194" name="Picture 7"/>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04800" y="5943600"/>
            <a:ext cx="1143000" cy="612775"/>
          </a:xfrm>
          <a:prstGeom prst="rect">
            <a:avLst/>
          </a:prstGeom>
          <a:noFill/>
          <a:ln w="9525">
            <a:noFill/>
            <a:miter lim="800000"/>
            <a:headEnd/>
            <a:tailEnd/>
          </a:ln>
        </p:spPr>
      </p:pic>
      <p:sp>
        <p:nvSpPr>
          <p:cNvPr id="136195" name="Rectangle 5"/>
          <p:cNvSpPr>
            <a:spLocks noChangeArrowheads="1"/>
          </p:cNvSpPr>
          <p:nvPr/>
        </p:nvSpPr>
        <p:spPr bwMode="auto">
          <a:xfrm>
            <a:off x="2667000" y="6400800"/>
            <a:ext cx="2859088" cy="274638"/>
          </a:xfrm>
          <a:prstGeom prst="rect">
            <a:avLst/>
          </a:prstGeom>
          <a:noFill/>
          <a:ln w="9525">
            <a:noFill/>
            <a:miter lim="800000"/>
            <a:headEnd/>
            <a:tailEnd/>
          </a:ln>
        </p:spPr>
        <p:txBody>
          <a:bodyPr>
            <a:spAutoFit/>
          </a:bodyPr>
          <a:lstStyle/>
          <a:p>
            <a:r>
              <a:rPr lang="en-US" sz="1200">
                <a:solidFill>
                  <a:schemeClr val="bg2"/>
                </a:solidFill>
              </a:rPr>
              <a:t>Copyright 2010Advanced Biofuels USA</a:t>
            </a:r>
          </a:p>
        </p:txBody>
      </p:sp>
      <p:sp>
        <p:nvSpPr>
          <p:cNvPr id="136198"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89349AE5-589C-4035-A9EF-672F099853B6}" type="slidenum">
              <a:rPr lang="en-US" sz="1200">
                <a:solidFill>
                  <a:schemeClr val="bg2"/>
                </a:solidFill>
              </a:rPr>
              <a:pPr algn="r"/>
              <a:t>54</a:t>
            </a:fld>
            <a:endParaRPr lang="en-US" sz="1200">
              <a:solidFill>
                <a:schemeClr val="bg2"/>
              </a:solidFill>
            </a:endParaRPr>
          </a:p>
        </p:txBody>
      </p:sp>
      <p:sp>
        <p:nvSpPr>
          <p:cNvPr id="8" name="TextBox 7"/>
          <p:cNvSpPr txBox="1"/>
          <p:nvPr/>
        </p:nvSpPr>
        <p:spPr>
          <a:xfrm>
            <a:off x="304800" y="304800"/>
            <a:ext cx="7010400" cy="461665"/>
          </a:xfrm>
          <a:prstGeom prst="rect">
            <a:avLst/>
          </a:prstGeom>
          <a:noFill/>
        </p:spPr>
        <p:txBody>
          <a:bodyPr wrap="square" rtlCol="0">
            <a:spAutoFit/>
          </a:bodyPr>
          <a:lstStyle/>
          <a:p>
            <a:r>
              <a:rPr lang="en-US" dirty="0" smtClean="0"/>
              <a:t>Sample Question:  Social</a:t>
            </a:r>
            <a:endParaRPr lang="en-US" dirty="0"/>
          </a:p>
        </p:txBody>
      </p:sp>
      <p:pic>
        <p:nvPicPr>
          <p:cNvPr id="9" name="Picture 8" descr="suburban houses.jp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5562600" y="4648200"/>
            <a:ext cx="3492336" cy="2026965"/>
          </a:xfrm>
          <a:prstGeom prst="rect">
            <a:avLst/>
          </a:prstGeom>
          <a:ln>
            <a:noFill/>
          </a:ln>
          <a:effectLst>
            <a:softEdge rad="112500"/>
          </a:effectLst>
        </p:spPr>
      </p:pic>
      <p:pic>
        <p:nvPicPr>
          <p:cNvPr id="10" name="Picture 9" descr="Ethanol Refinery.jpg"/>
          <p:cNvPicPr>
            <a:picLocks noChangeAspect="1"/>
          </p:cNvPicPr>
          <p:nvPr/>
        </p:nvPicPr>
        <p:blipFill>
          <a:blip r:embed="rId7" cstate="screen">
            <a:lum bright="-20000"/>
            <a:extLst>
              <a:ext uri="{28A0092B-C50C-407E-A947-70E740481C1C}">
                <a14:useLocalDpi xmlns="" xmlns:a14="http://schemas.microsoft.com/office/drawing/2010/main"/>
              </a:ext>
            </a:extLst>
          </a:blip>
          <a:stretch>
            <a:fillRect/>
          </a:stretch>
        </p:blipFill>
        <p:spPr>
          <a:xfrm>
            <a:off x="1676400" y="4953000"/>
            <a:ext cx="2971800" cy="1520776"/>
          </a:xfrm>
          <a:prstGeom prst="rect">
            <a:avLst/>
          </a:prstGeom>
          <a:ln>
            <a:noFill/>
          </a:ln>
          <a:effectLst>
            <a:softEdge rad="112500"/>
          </a:effectLst>
        </p:spPr>
      </p:pic>
      <p:sp>
        <p:nvSpPr>
          <p:cNvPr id="11" name="Slide Number Placeholder 10"/>
          <p:cNvSpPr>
            <a:spLocks noGrp="1"/>
          </p:cNvSpPr>
          <p:nvPr>
            <p:ph type="sldNum" sz="quarter" idx="12"/>
          </p:nvPr>
        </p:nvSpPr>
        <p:spPr/>
        <p:txBody>
          <a:bodyPr/>
          <a:lstStyle/>
          <a:p>
            <a:pPr>
              <a:defRPr/>
            </a:pPr>
            <a:fld id="{02C0AEB0-DC7A-444D-89F9-C7A0982F3078}" type="slidenum">
              <a:rPr lang="en-US" smtClean="0"/>
              <a:pPr>
                <a:defRPr/>
              </a:pPr>
              <a:t>54</a:t>
            </a:fld>
            <a:endParaRPr lang="en-US"/>
          </a:p>
        </p:txBody>
      </p:sp>
      <p:sp>
        <p:nvSpPr>
          <p:cNvPr id="12" name="Footer Placeholder 11"/>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noChangeArrowheads="1"/>
          </p:cNvPicPr>
          <p:nvPr/>
        </p:nvPicPr>
        <p:blipFill>
          <a:blip r:embed="rId3" cstate="print"/>
          <a:srcRect/>
          <a:stretch>
            <a:fillRect/>
          </a:stretch>
        </p:blipFill>
        <p:spPr bwMode="auto">
          <a:xfrm>
            <a:off x="158621" y="762000"/>
            <a:ext cx="4080671" cy="2667000"/>
          </a:xfrm>
          <a:prstGeom prst="rect">
            <a:avLst/>
          </a:prstGeom>
          <a:ln>
            <a:noFill/>
          </a:ln>
          <a:effectLst>
            <a:softEdge rad="112500"/>
          </a:effectLst>
        </p:spPr>
      </p:pic>
      <p:pic>
        <p:nvPicPr>
          <p:cNvPr id="8" name="Picture 7" descr="DCFrederickApril 003.jp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267200" y="533400"/>
            <a:ext cx="4495800" cy="3371850"/>
          </a:xfrm>
          <a:prstGeom prst="rect">
            <a:avLst/>
          </a:prstGeom>
          <a:ln>
            <a:noFill/>
          </a:ln>
          <a:effectLst>
            <a:softEdge rad="112500"/>
          </a:effectLst>
        </p:spPr>
      </p:pic>
      <p:sp>
        <p:nvSpPr>
          <p:cNvPr id="136193" name="Rectangle 6"/>
          <p:cNvSpPr>
            <a:spLocks noGrp="1" noChangeArrowheads="1"/>
          </p:cNvSpPr>
          <p:nvPr>
            <p:ph type="body" idx="1"/>
          </p:nvPr>
        </p:nvSpPr>
        <p:spPr>
          <a:xfrm>
            <a:off x="609600" y="3124200"/>
            <a:ext cx="7467600" cy="3048000"/>
          </a:xfrm>
        </p:spPr>
        <p:txBody>
          <a:bodyPr/>
          <a:lstStyle/>
          <a:p>
            <a:pPr algn="ctr" eaLnBrk="1" hangingPunct="1">
              <a:buFontTx/>
              <a:buNone/>
            </a:pPr>
            <a:r>
              <a:rPr lang="en-US" sz="4000" b="1" dirty="0" smtClean="0">
                <a:solidFill>
                  <a:srgbClr val="FFFF99"/>
                </a:solidFill>
                <a:latin typeface="Palatino Linotype" pitchFamily="18" charset="0"/>
              </a:rPr>
              <a:t>How Will We Economically Produce and Transport Feedstock to </a:t>
            </a:r>
            <a:r>
              <a:rPr lang="en-US" sz="4000" b="1" dirty="0" err="1" smtClean="0">
                <a:solidFill>
                  <a:srgbClr val="FFFF99"/>
                </a:solidFill>
                <a:latin typeface="Palatino Linotype" pitchFamily="18" charset="0"/>
              </a:rPr>
              <a:t>Biorefineries</a:t>
            </a:r>
            <a:r>
              <a:rPr lang="en-US" sz="4000" b="1" dirty="0" smtClean="0">
                <a:solidFill>
                  <a:srgbClr val="FFFF99"/>
                </a:solidFill>
                <a:latin typeface="Palatino Linotype" pitchFamily="18" charset="0"/>
              </a:rPr>
              <a:t>? And Fuel to Customers?</a:t>
            </a:r>
          </a:p>
        </p:txBody>
      </p:sp>
      <p:pic>
        <p:nvPicPr>
          <p:cNvPr id="136194" name="Picture 7"/>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04800" y="5943600"/>
            <a:ext cx="1143000" cy="612775"/>
          </a:xfrm>
          <a:prstGeom prst="rect">
            <a:avLst/>
          </a:prstGeom>
          <a:noFill/>
          <a:ln w="9525">
            <a:noFill/>
            <a:miter lim="800000"/>
            <a:headEnd/>
            <a:tailEnd/>
          </a:ln>
        </p:spPr>
      </p:pic>
      <p:sp>
        <p:nvSpPr>
          <p:cNvPr id="136195" name="Rectangle 5"/>
          <p:cNvSpPr>
            <a:spLocks noChangeArrowheads="1"/>
          </p:cNvSpPr>
          <p:nvPr/>
        </p:nvSpPr>
        <p:spPr bwMode="auto">
          <a:xfrm>
            <a:off x="2667000" y="6400800"/>
            <a:ext cx="2859088" cy="274638"/>
          </a:xfrm>
          <a:prstGeom prst="rect">
            <a:avLst/>
          </a:prstGeom>
          <a:noFill/>
          <a:ln w="9525">
            <a:noFill/>
            <a:miter lim="800000"/>
            <a:headEnd/>
            <a:tailEnd/>
          </a:ln>
        </p:spPr>
        <p:txBody>
          <a:bodyPr>
            <a:spAutoFit/>
          </a:bodyPr>
          <a:lstStyle/>
          <a:p>
            <a:r>
              <a:rPr lang="en-US" sz="1200">
                <a:solidFill>
                  <a:schemeClr val="bg2"/>
                </a:solidFill>
              </a:rPr>
              <a:t>Copyright 2010Advanced Biofuels USA</a:t>
            </a:r>
          </a:p>
        </p:txBody>
      </p:sp>
      <p:sp>
        <p:nvSpPr>
          <p:cNvPr id="136198"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89349AE5-589C-4035-A9EF-672F099853B6}" type="slidenum">
              <a:rPr lang="en-US" sz="1200">
                <a:solidFill>
                  <a:schemeClr val="bg2"/>
                </a:solidFill>
              </a:rPr>
              <a:pPr algn="r"/>
              <a:t>55</a:t>
            </a:fld>
            <a:endParaRPr lang="en-US" sz="1200">
              <a:solidFill>
                <a:schemeClr val="bg2"/>
              </a:solidFill>
            </a:endParaRPr>
          </a:p>
        </p:txBody>
      </p:sp>
      <p:sp>
        <p:nvSpPr>
          <p:cNvPr id="9" name="TextBox 8"/>
          <p:cNvSpPr txBox="1"/>
          <p:nvPr/>
        </p:nvSpPr>
        <p:spPr>
          <a:xfrm>
            <a:off x="381000" y="228600"/>
            <a:ext cx="6781800" cy="461665"/>
          </a:xfrm>
          <a:prstGeom prst="rect">
            <a:avLst/>
          </a:prstGeom>
          <a:noFill/>
        </p:spPr>
        <p:txBody>
          <a:bodyPr wrap="square" rtlCol="0">
            <a:spAutoFit/>
          </a:bodyPr>
          <a:lstStyle/>
          <a:p>
            <a:r>
              <a:rPr lang="en-US" dirty="0" smtClean="0"/>
              <a:t>Sample Question:  Economic</a:t>
            </a:r>
            <a:endParaRPr lang="en-US" dirty="0"/>
          </a:p>
        </p:txBody>
      </p:sp>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55</a:t>
            </a:fld>
            <a:endParaRPr lang="en-US"/>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idx="4294967295"/>
          </p:nvPr>
        </p:nvSpPr>
        <p:spPr>
          <a:xfrm>
            <a:off x="457200" y="304800"/>
            <a:ext cx="8458200" cy="944563"/>
          </a:xfrm>
        </p:spPr>
        <p:txBody>
          <a:bodyPr anchor="ctr"/>
          <a:lstStyle/>
          <a:p>
            <a:pPr eaLnBrk="1" hangingPunct="1"/>
            <a:r>
              <a:rPr lang="en-US" b="1" smtClean="0">
                <a:solidFill>
                  <a:srgbClr val="FFFF99"/>
                </a:solidFill>
                <a:latin typeface="Palatino Linotype" pitchFamily="18" charset="0"/>
              </a:rPr>
              <a:t>Principles of Sustainability</a:t>
            </a:r>
            <a:r>
              <a:rPr lang="en-US" sz="3600" b="1" smtClean="0">
                <a:solidFill>
                  <a:srgbClr val="FFFF00"/>
                </a:solidFill>
                <a:latin typeface="Palatino Linotype" pitchFamily="18" charset="0"/>
              </a:rPr>
              <a:t> </a:t>
            </a:r>
          </a:p>
        </p:txBody>
      </p:sp>
      <p:sp>
        <p:nvSpPr>
          <p:cNvPr id="155650" name="Content Placeholder 2"/>
          <p:cNvSpPr>
            <a:spLocks noGrp="1"/>
          </p:cNvSpPr>
          <p:nvPr>
            <p:ph idx="4294967295"/>
          </p:nvPr>
        </p:nvSpPr>
        <p:spPr>
          <a:xfrm>
            <a:off x="152400" y="1143000"/>
            <a:ext cx="6629400" cy="5181600"/>
          </a:xfrm>
        </p:spPr>
        <p:txBody>
          <a:bodyPr/>
          <a:lstStyle/>
          <a:p>
            <a:pPr eaLnBrk="1" hangingPunct="1">
              <a:buFontTx/>
              <a:buNone/>
            </a:pPr>
            <a:r>
              <a:rPr lang="en-US" sz="2000" dirty="0" smtClean="0">
                <a:latin typeface="Palatino Linotype" pitchFamily="18" charset="0"/>
              </a:rPr>
              <a:t>  </a:t>
            </a:r>
            <a:endParaRPr lang="en-US" sz="2000" dirty="0" smtClean="0">
              <a:solidFill>
                <a:srgbClr val="FFFF99"/>
              </a:solidFill>
              <a:latin typeface="Palatino Linotype" pitchFamily="18" charset="0"/>
            </a:endParaRPr>
          </a:p>
          <a:p>
            <a:pPr eaLnBrk="1" hangingPunct="1"/>
            <a:r>
              <a:rPr lang="en-US" sz="3200" b="1" dirty="0" smtClean="0">
                <a:solidFill>
                  <a:schemeClr val="folHlink"/>
                </a:solidFill>
                <a:latin typeface="Palatino Linotype" pitchFamily="18" charset="0"/>
              </a:rPr>
              <a:t>Economic </a:t>
            </a:r>
            <a:r>
              <a:rPr lang="en-US" b="1" dirty="0" smtClean="0">
                <a:solidFill>
                  <a:schemeClr val="folHlink"/>
                </a:solidFill>
                <a:latin typeface="Palatino Linotype" pitchFamily="18" charset="0"/>
              </a:rPr>
              <a:t>  </a:t>
            </a:r>
            <a:r>
              <a:rPr lang="en-US" b="1" dirty="0" smtClean="0">
                <a:solidFill>
                  <a:srgbClr val="FFCCFF"/>
                </a:solidFill>
                <a:latin typeface="Palatino Linotype" pitchFamily="18" charset="0"/>
              </a:rPr>
              <a:t>  Environmental       Social</a:t>
            </a:r>
          </a:p>
          <a:p>
            <a:pPr lvl="2" eaLnBrk="1" hangingPunct="1"/>
            <a:endParaRPr lang="en-US" b="1" dirty="0" smtClean="0">
              <a:solidFill>
                <a:srgbClr val="FFCCFF"/>
              </a:solidFill>
              <a:latin typeface="Palatino Linotype" pitchFamily="18" charset="0"/>
            </a:endParaRPr>
          </a:p>
          <a:p>
            <a:pPr eaLnBrk="1" hangingPunct="1">
              <a:spcBef>
                <a:spcPts val="1800"/>
              </a:spcBef>
              <a:buFont typeface="Wingdings" pitchFamily="2" charset="2"/>
              <a:buChar char="Ø"/>
            </a:pPr>
            <a:r>
              <a:rPr lang="en-US" b="1" dirty="0" smtClean="0">
                <a:solidFill>
                  <a:srgbClr val="FFCCFF"/>
                </a:solidFill>
                <a:latin typeface="Palatino Linotype" pitchFamily="18" charset="0"/>
              </a:rPr>
              <a:t>Everyone in the value chain needs to     make a living</a:t>
            </a:r>
          </a:p>
          <a:p>
            <a:pPr eaLnBrk="1" hangingPunct="1">
              <a:spcBef>
                <a:spcPts val="1800"/>
              </a:spcBef>
              <a:buFont typeface="Wingdings" pitchFamily="2" charset="2"/>
              <a:buChar char="Ø"/>
            </a:pPr>
            <a:r>
              <a:rPr lang="en-US" b="1" dirty="0" smtClean="0">
                <a:solidFill>
                  <a:srgbClr val="FFCCFF"/>
                </a:solidFill>
                <a:latin typeface="Palatino Linotype" pitchFamily="18" charset="0"/>
              </a:rPr>
              <a:t>The operation must be financially stable</a:t>
            </a:r>
          </a:p>
          <a:p>
            <a:pPr eaLnBrk="1" hangingPunct="1">
              <a:spcBef>
                <a:spcPts val="1800"/>
              </a:spcBef>
              <a:buFont typeface="Wingdings" pitchFamily="2" charset="2"/>
              <a:buChar char="Ø"/>
            </a:pPr>
            <a:r>
              <a:rPr lang="en-US" b="1" dirty="0" smtClean="0">
                <a:solidFill>
                  <a:srgbClr val="FFCCFF"/>
                </a:solidFill>
                <a:latin typeface="Palatino Linotype" pitchFamily="18" charset="0"/>
              </a:rPr>
              <a:t>The price of the product must be competitive in its market</a:t>
            </a:r>
          </a:p>
          <a:p>
            <a:pPr lvl="2" eaLnBrk="1" hangingPunct="1">
              <a:buFontTx/>
              <a:buNone/>
            </a:pPr>
            <a:endParaRPr lang="en-US" dirty="0" smtClean="0">
              <a:solidFill>
                <a:srgbClr val="FFCCFF"/>
              </a:solidFill>
              <a:latin typeface="Palatino Linotype" pitchFamily="18" charset="0"/>
            </a:endParaRPr>
          </a:p>
        </p:txBody>
      </p:sp>
      <p:sp>
        <p:nvSpPr>
          <p:cNvPr id="155651"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55652" name="Slide Number Placeholder 5"/>
          <p:cNvSpPr>
            <a:spLocks noGrp="1"/>
          </p:cNvSpPr>
          <p:nvPr>
            <p:ph type="sldNum" sz="quarter" idx="12"/>
          </p:nvPr>
        </p:nvSpPr>
        <p:spPr>
          <a:xfrm>
            <a:off x="6553200" y="6356350"/>
            <a:ext cx="2133600" cy="365125"/>
          </a:xfrm>
          <a:noFill/>
        </p:spPr>
        <p:txBody>
          <a:bodyPr anchor="ctr"/>
          <a:lstStyle/>
          <a:p>
            <a:fld id="{8A08648B-FEED-4CC5-BB7E-22E5424BC8BE}" type="slidenum">
              <a:rPr lang="en-US" sz="1200" smtClean="0">
                <a:solidFill>
                  <a:srgbClr val="898989"/>
                </a:solidFill>
                <a:latin typeface="Palatino Linotype" pitchFamily="18" charset="0"/>
              </a:rPr>
              <a:pPr/>
              <a:t>56</a:t>
            </a:fld>
            <a:endParaRPr lang="en-US" sz="1200" smtClean="0">
              <a:solidFill>
                <a:srgbClr val="898989"/>
              </a:solidFill>
              <a:latin typeface="Palatino Linotype" pitchFamily="18" charset="0"/>
            </a:endParaRPr>
          </a:p>
        </p:txBody>
      </p:sp>
      <p:pic>
        <p:nvPicPr>
          <p:cNvPr id="155653" name="Picture 7"/>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5867400"/>
            <a:ext cx="1143000" cy="612775"/>
          </a:xfrm>
          <a:prstGeom prst="rect">
            <a:avLst/>
          </a:prstGeom>
          <a:noFill/>
          <a:ln w="9525">
            <a:noFill/>
            <a:miter lim="800000"/>
            <a:headEnd/>
            <a:tailEnd/>
          </a:ln>
        </p:spPr>
      </p:pic>
      <p:sp>
        <p:nvSpPr>
          <p:cNvPr id="155655"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CFF2D982-D0B1-42EB-BD87-ACE3C56D4F78}" type="slidenum">
              <a:rPr lang="en-US" sz="1200">
                <a:solidFill>
                  <a:schemeClr val="bg2"/>
                </a:solidFill>
              </a:rPr>
              <a:pPr algn="r"/>
              <a:t>56</a:t>
            </a:fld>
            <a:endParaRPr lang="en-US" sz="1200">
              <a:solidFill>
                <a:schemeClr val="bg2"/>
              </a:solidFill>
            </a:endParaRPr>
          </a:p>
        </p:txBody>
      </p:sp>
      <p:pic>
        <p:nvPicPr>
          <p:cNvPr id="155656" name="Picture 5" descr="24771"/>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6324600" y="1447800"/>
            <a:ext cx="2590800" cy="4038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3810000" y="1219200"/>
            <a:ext cx="3429000" cy="2571750"/>
          </a:xfrm>
          <a:prstGeom prst="rect">
            <a:avLst/>
          </a:prstGeom>
          <a:ln>
            <a:noFill/>
          </a:ln>
          <a:effectLst>
            <a:softEdge rad="112500"/>
          </a:effectLst>
        </p:spPr>
      </p:pic>
      <p:pic>
        <p:nvPicPr>
          <p:cNvPr id="187393" name="Picture 16" descr="woodpilefaded.jpg"/>
          <p:cNvPicPr>
            <a:picLocks noChangeAspect="1" noChangeArrowheads="1"/>
          </p:cNvPicPr>
          <p:nvPr/>
        </p:nvPicPr>
        <p:blipFill>
          <a:blip r:embed="rId4" cstate="screen">
            <a:lum bright="-24000" contrast="30000"/>
            <a:extLst>
              <a:ext uri="{28A0092B-C50C-407E-A947-70E740481C1C}">
                <a14:useLocalDpi xmlns="" xmlns:a14="http://schemas.microsoft.com/office/drawing/2010/main"/>
              </a:ext>
            </a:extLst>
          </a:blip>
          <a:srcRect/>
          <a:stretch>
            <a:fillRect/>
          </a:stretch>
        </p:blipFill>
        <p:spPr bwMode="auto">
          <a:xfrm>
            <a:off x="3429000" y="3276600"/>
            <a:ext cx="2676525" cy="2805113"/>
          </a:xfrm>
          <a:prstGeom prst="rect">
            <a:avLst/>
          </a:prstGeom>
          <a:noFill/>
          <a:ln w="9525">
            <a:noFill/>
            <a:miter lim="800000"/>
            <a:headEnd/>
            <a:tailEnd/>
          </a:ln>
        </p:spPr>
      </p:pic>
      <p:sp>
        <p:nvSpPr>
          <p:cNvPr id="187394" name="Title 1"/>
          <p:cNvSpPr>
            <a:spLocks noGrp="1"/>
          </p:cNvSpPr>
          <p:nvPr>
            <p:ph type="title" idx="4294967295"/>
          </p:nvPr>
        </p:nvSpPr>
        <p:spPr>
          <a:xfrm>
            <a:off x="457200" y="304800"/>
            <a:ext cx="8382000" cy="912813"/>
          </a:xfrm>
        </p:spPr>
        <p:txBody>
          <a:bodyPr anchor="ctr"/>
          <a:lstStyle/>
          <a:p>
            <a:pPr algn="ctr" eaLnBrk="1" hangingPunct="1"/>
            <a:r>
              <a:rPr lang="en-US" b="1" smtClean="0">
                <a:solidFill>
                  <a:srgbClr val="FFFF99"/>
                </a:solidFill>
                <a:latin typeface="Palatino Linotype" pitchFamily="18" charset="0"/>
              </a:rPr>
              <a:t>Minimizing the Cost of Biomass Transportation</a:t>
            </a:r>
            <a:br>
              <a:rPr lang="en-US" b="1" smtClean="0">
                <a:solidFill>
                  <a:srgbClr val="FFFF99"/>
                </a:solidFill>
                <a:latin typeface="Palatino Linotype" pitchFamily="18" charset="0"/>
              </a:rPr>
            </a:br>
            <a:r>
              <a:rPr lang="en-US" u="sng" smtClean="0">
                <a:solidFill>
                  <a:srgbClr val="FFFF99"/>
                </a:solidFill>
                <a:latin typeface="Palatino Linotype" pitchFamily="18" charset="0"/>
              </a:rPr>
              <a:t>The Transport Conundrum</a:t>
            </a:r>
          </a:p>
        </p:txBody>
      </p:sp>
      <p:sp>
        <p:nvSpPr>
          <p:cNvPr id="187396" name="Slide Number Placeholder 3"/>
          <p:cNvSpPr>
            <a:spLocks noGrp="1"/>
          </p:cNvSpPr>
          <p:nvPr>
            <p:ph type="sldNum" sz="quarter" idx="12"/>
          </p:nvPr>
        </p:nvSpPr>
        <p:spPr>
          <a:xfrm>
            <a:off x="6553200" y="6356350"/>
            <a:ext cx="2133600" cy="365125"/>
          </a:xfrm>
          <a:noFill/>
        </p:spPr>
        <p:txBody>
          <a:bodyPr anchor="ctr"/>
          <a:lstStyle/>
          <a:p>
            <a:fld id="{CBD7E109-DEB7-4FD7-968B-3BE471D15C4B}" type="slidenum">
              <a:rPr lang="en-US" sz="1200" smtClean="0">
                <a:solidFill>
                  <a:srgbClr val="898989"/>
                </a:solidFill>
                <a:latin typeface="Palatino Linotype" pitchFamily="18" charset="0"/>
              </a:rPr>
              <a:pPr/>
              <a:t>57</a:t>
            </a:fld>
            <a:endParaRPr lang="en-US" sz="1200" smtClean="0">
              <a:solidFill>
                <a:srgbClr val="898989"/>
              </a:solidFill>
              <a:latin typeface="Palatino Linotype" pitchFamily="18" charset="0"/>
            </a:endParaRPr>
          </a:p>
        </p:txBody>
      </p:sp>
      <p:sp>
        <p:nvSpPr>
          <p:cNvPr id="187397"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87398" name="TextBox 18"/>
          <p:cNvSpPr txBox="1">
            <a:spLocks noChangeArrowheads="1"/>
          </p:cNvSpPr>
          <p:nvPr/>
        </p:nvSpPr>
        <p:spPr bwMode="auto">
          <a:xfrm>
            <a:off x="228600" y="1905000"/>
            <a:ext cx="4267200" cy="2554545"/>
          </a:xfrm>
          <a:prstGeom prst="rect">
            <a:avLst/>
          </a:prstGeom>
          <a:noFill/>
          <a:ln w="9525">
            <a:noFill/>
            <a:miter lim="800000"/>
            <a:headEnd/>
            <a:tailEnd/>
          </a:ln>
        </p:spPr>
        <p:txBody>
          <a:bodyPr wrap="square">
            <a:spAutoFit/>
          </a:bodyPr>
          <a:lstStyle/>
          <a:p>
            <a:pPr>
              <a:spcBef>
                <a:spcPts val="0"/>
              </a:spcBef>
            </a:pPr>
            <a:r>
              <a:rPr lang="en-US" sz="3200" b="1" dirty="0" smtClean="0">
                <a:solidFill>
                  <a:srgbClr val="FFCCFF"/>
                </a:solidFill>
              </a:rPr>
              <a:t>How </a:t>
            </a:r>
            <a:r>
              <a:rPr lang="en-US" sz="3200" b="1" dirty="0">
                <a:solidFill>
                  <a:srgbClr val="FFCCFF"/>
                </a:solidFill>
              </a:rPr>
              <a:t>can we gather </a:t>
            </a:r>
            <a:r>
              <a:rPr lang="en-US" sz="3200" b="1" dirty="0" smtClean="0">
                <a:solidFill>
                  <a:srgbClr val="FFCCFF"/>
                </a:solidFill>
              </a:rPr>
              <a:t>enough </a:t>
            </a:r>
            <a:r>
              <a:rPr lang="en-US" sz="3200" b="1" dirty="0">
                <a:solidFill>
                  <a:srgbClr val="FFCCFF"/>
                </a:solidFill>
              </a:rPr>
              <a:t>Biomass </a:t>
            </a:r>
            <a:endParaRPr lang="en-US" sz="3200" b="1" dirty="0" smtClean="0">
              <a:solidFill>
                <a:srgbClr val="FFCCFF"/>
              </a:solidFill>
            </a:endParaRPr>
          </a:p>
          <a:p>
            <a:pPr>
              <a:spcBef>
                <a:spcPts val="0"/>
              </a:spcBef>
            </a:pPr>
            <a:r>
              <a:rPr lang="en-US" sz="3200" b="1" dirty="0" smtClean="0">
                <a:solidFill>
                  <a:srgbClr val="FFCCFF"/>
                </a:solidFill>
              </a:rPr>
              <a:t>to </a:t>
            </a:r>
            <a:r>
              <a:rPr lang="en-US" sz="3200" b="1" dirty="0">
                <a:solidFill>
                  <a:srgbClr val="FFCCFF"/>
                </a:solidFill>
              </a:rPr>
              <a:t>support a </a:t>
            </a:r>
            <a:endParaRPr lang="en-US" sz="3200" b="1" dirty="0" smtClean="0">
              <a:solidFill>
                <a:srgbClr val="FFCCFF"/>
              </a:solidFill>
            </a:endParaRPr>
          </a:p>
          <a:p>
            <a:pPr>
              <a:spcBef>
                <a:spcPts val="0"/>
              </a:spcBef>
            </a:pPr>
            <a:r>
              <a:rPr lang="en-US" sz="3200" b="1" dirty="0" smtClean="0">
                <a:solidFill>
                  <a:srgbClr val="FFCCFF"/>
                </a:solidFill>
              </a:rPr>
              <a:t>Cost-Efficient </a:t>
            </a:r>
            <a:r>
              <a:rPr lang="en-US" sz="3200" b="1" dirty="0" err="1">
                <a:solidFill>
                  <a:srgbClr val="FFCCFF"/>
                </a:solidFill>
              </a:rPr>
              <a:t>Biorefinery</a:t>
            </a:r>
            <a:r>
              <a:rPr lang="en-US" sz="3200" b="1" dirty="0">
                <a:solidFill>
                  <a:srgbClr val="FFCCFF"/>
                </a:solidFill>
              </a:rPr>
              <a:t>?</a:t>
            </a:r>
          </a:p>
        </p:txBody>
      </p:sp>
      <p:pic>
        <p:nvPicPr>
          <p:cNvPr id="187400" name="Picture 9"/>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81000" y="5943600"/>
            <a:ext cx="1143000" cy="612775"/>
          </a:xfrm>
          <a:prstGeom prst="rect">
            <a:avLst/>
          </a:prstGeom>
          <a:noFill/>
          <a:ln w="9525">
            <a:noFill/>
            <a:miter lim="800000"/>
            <a:headEnd/>
            <a:tailEnd/>
          </a:ln>
        </p:spPr>
      </p:pic>
      <p:sp>
        <p:nvSpPr>
          <p:cNvPr id="187401" name="Slide Number Placeholder 6"/>
          <p:cNvSpPr txBox="1">
            <a:spLocks noGrp="1"/>
          </p:cNvSpPr>
          <p:nvPr/>
        </p:nvSpPr>
        <p:spPr bwMode="auto">
          <a:xfrm>
            <a:off x="6705600" y="6508750"/>
            <a:ext cx="2133600" cy="365125"/>
          </a:xfrm>
          <a:prstGeom prst="rect">
            <a:avLst/>
          </a:prstGeom>
          <a:noFill/>
          <a:ln w="9525">
            <a:noFill/>
            <a:miter lim="800000"/>
            <a:headEnd/>
            <a:tailEnd/>
          </a:ln>
        </p:spPr>
        <p:txBody>
          <a:bodyPr anchor="ctr"/>
          <a:lstStyle/>
          <a:p>
            <a:pPr algn="r"/>
            <a:fld id="{5C8C4BD2-EC0D-4FC9-BADC-FB2FF4A37C66}" type="slidenum">
              <a:rPr lang="en-US" sz="1200">
                <a:solidFill>
                  <a:schemeClr val="bg2"/>
                </a:solidFill>
              </a:rPr>
              <a:pPr algn="r"/>
              <a:t>57</a:t>
            </a:fld>
            <a:endParaRPr lang="en-US" sz="1200">
              <a:solidFill>
                <a:schemeClr val="bg2"/>
              </a:solidFill>
            </a:endParaRPr>
          </a:p>
        </p:txBody>
      </p:sp>
      <p:pic>
        <p:nvPicPr>
          <p:cNvPr id="12" name="Picture 11" descr="Arundo.JP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324600" y="1981200"/>
            <a:ext cx="2609088" cy="40812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5" descr="MN Olivia grain elevatorsFaded.jpg"/>
          <p:cNvPicPr>
            <a:picLocks noChangeAspect="1"/>
          </p:cNvPicPr>
          <p:nvPr/>
        </p:nvPicPr>
        <p:blipFill>
          <a:blip r:embed="rId3" cstate="screen">
            <a:lum bright="-30000" contrast="42000"/>
            <a:extLst>
              <a:ext uri="{28A0092B-C50C-407E-A947-70E740481C1C}">
                <a14:useLocalDpi xmlns="" xmlns:a14="http://schemas.microsoft.com/office/drawing/2010/main"/>
              </a:ext>
            </a:extLst>
          </a:blip>
          <a:srcRect/>
          <a:stretch>
            <a:fillRect/>
          </a:stretch>
        </p:blipFill>
        <p:spPr bwMode="auto">
          <a:xfrm>
            <a:off x="6400800" y="5105400"/>
            <a:ext cx="2743200" cy="1752600"/>
          </a:xfrm>
          <a:prstGeom prst="rect">
            <a:avLst/>
          </a:prstGeom>
          <a:ln>
            <a:noFill/>
          </a:ln>
          <a:effectLst>
            <a:softEdge rad="112500"/>
          </a:effectLst>
        </p:spPr>
      </p:pic>
      <p:sp>
        <p:nvSpPr>
          <p:cNvPr id="189442" name="Title 1"/>
          <p:cNvSpPr>
            <a:spLocks noGrp="1"/>
          </p:cNvSpPr>
          <p:nvPr>
            <p:ph type="title" idx="4294967295"/>
          </p:nvPr>
        </p:nvSpPr>
        <p:spPr>
          <a:xfrm>
            <a:off x="0" y="381000"/>
            <a:ext cx="8991600" cy="1143000"/>
          </a:xfrm>
        </p:spPr>
        <p:txBody>
          <a:bodyPr anchor="ctr"/>
          <a:lstStyle/>
          <a:p>
            <a:pPr algn="ctr" eaLnBrk="1" hangingPunct="1"/>
            <a:r>
              <a:rPr lang="en-US" b="1" smtClean="0">
                <a:solidFill>
                  <a:srgbClr val="FFFF99"/>
                </a:solidFill>
                <a:latin typeface="Palatino Linotype" pitchFamily="18" charset="0"/>
              </a:rPr>
              <a:t>Minimizing the Cost of Biomass Transportation</a:t>
            </a:r>
            <a:br>
              <a:rPr lang="en-US" b="1" smtClean="0">
                <a:solidFill>
                  <a:srgbClr val="FFFF99"/>
                </a:solidFill>
                <a:latin typeface="Palatino Linotype" pitchFamily="18" charset="0"/>
              </a:rPr>
            </a:br>
            <a:r>
              <a:rPr lang="en-US" u="sng" smtClean="0">
                <a:solidFill>
                  <a:srgbClr val="FFCCFF"/>
                </a:solidFill>
                <a:latin typeface="Palatino Linotype" pitchFamily="18" charset="0"/>
              </a:rPr>
              <a:t>The Transport Conundrum</a:t>
            </a:r>
            <a:r>
              <a:rPr lang="en-US" b="1" smtClean="0">
                <a:solidFill>
                  <a:srgbClr val="FFCCFF"/>
                </a:solidFill>
                <a:latin typeface="Palatino Linotype" pitchFamily="18" charset="0"/>
              </a:rPr>
              <a:t/>
            </a:r>
            <a:br>
              <a:rPr lang="en-US" b="1" smtClean="0">
                <a:solidFill>
                  <a:srgbClr val="FFCCFF"/>
                </a:solidFill>
                <a:latin typeface="Palatino Linotype" pitchFamily="18" charset="0"/>
              </a:rPr>
            </a:br>
            <a:endParaRPr lang="en-US" b="1" smtClean="0">
              <a:solidFill>
                <a:srgbClr val="FFCCFF"/>
              </a:solidFill>
              <a:latin typeface="Palatino Linotype" pitchFamily="18" charset="0"/>
            </a:endParaRPr>
          </a:p>
        </p:txBody>
      </p:sp>
      <p:sp>
        <p:nvSpPr>
          <p:cNvPr id="189443" name="Content Placeholder 2"/>
          <p:cNvSpPr>
            <a:spLocks noGrp="1"/>
          </p:cNvSpPr>
          <p:nvPr>
            <p:ph idx="4294967295"/>
          </p:nvPr>
        </p:nvSpPr>
        <p:spPr>
          <a:xfrm>
            <a:off x="457200" y="1524000"/>
            <a:ext cx="8001000" cy="3124200"/>
          </a:xfrm>
        </p:spPr>
        <p:txBody>
          <a:bodyPr/>
          <a:lstStyle/>
          <a:p>
            <a:pPr algn="just" eaLnBrk="1" hangingPunct="1">
              <a:lnSpc>
                <a:spcPts val="2400"/>
              </a:lnSpc>
              <a:spcBef>
                <a:spcPts val="1800"/>
              </a:spcBef>
            </a:pPr>
            <a:r>
              <a:rPr lang="en-US" smtClean="0">
                <a:latin typeface="Palatino Linotype" pitchFamily="18" charset="0"/>
              </a:rPr>
              <a:t>The </a:t>
            </a:r>
            <a:r>
              <a:rPr lang="en-US" b="1" smtClean="0">
                <a:latin typeface="Palatino Linotype" pitchFamily="18" charset="0"/>
              </a:rPr>
              <a:t>size</a:t>
            </a:r>
            <a:r>
              <a:rPr lang="en-US" smtClean="0">
                <a:latin typeface="Palatino Linotype" pitchFamily="18" charset="0"/>
              </a:rPr>
              <a:t> of current generation of ethanol production plants is limited by the </a:t>
            </a:r>
            <a:r>
              <a:rPr lang="en-US" b="1" smtClean="0">
                <a:solidFill>
                  <a:srgbClr val="FFCCFF"/>
                </a:solidFill>
                <a:latin typeface="Palatino Linotype" pitchFamily="18" charset="0"/>
              </a:rPr>
              <a:t>amount of crop</a:t>
            </a:r>
            <a:r>
              <a:rPr lang="en-US" b="1" smtClean="0">
                <a:latin typeface="Palatino Linotype" pitchFamily="18" charset="0"/>
              </a:rPr>
              <a:t> </a:t>
            </a:r>
            <a:r>
              <a:rPr lang="en-US" smtClean="0">
                <a:latin typeface="Palatino Linotype" pitchFamily="18" charset="0"/>
              </a:rPr>
              <a:t>that can be economically </a:t>
            </a:r>
            <a:r>
              <a:rPr lang="en-US" b="1" smtClean="0">
                <a:solidFill>
                  <a:srgbClr val="FFCCFF"/>
                </a:solidFill>
                <a:latin typeface="Palatino Linotype" pitchFamily="18" charset="0"/>
              </a:rPr>
              <a:t>trucked</a:t>
            </a:r>
            <a:r>
              <a:rPr lang="en-US" b="1" smtClean="0">
                <a:latin typeface="Palatino Linotype" pitchFamily="18" charset="0"/>
              </a:rPr>
              <a:t> </a:t>
            </a:r>
            <a:r>
              <a:rPr lang="en-US" smtClean="0">
                <a:latin typeface="Palatino Linotype" pitchFamily="18" charset="0"/>
              </a:rPr>
              <a:t>to the plant</a:t>
            </a:r>
          </a:p>
          <a:p>
            <a:pPr algn="just" eaLnBrk="1" hangingPunct="1">
              <a:lnSpc>
                <a:spcPts val="2400"/>
              </a:lnSpc>
              <a:spcBef>
                <a:spcPts val="1800"/>
              </a:spcBef>
            </a:pPr>
            <a:r>
              <a:rPr lang="en-US" smtClean="0">
                <a:latin typeface="Palatino Linotype" pitchFamily="18" charset="0"/>
              </a:rPr>
              <a:t>Production plants can not take advantage of </a:t>
            </a:r>
            <a:r>
              <a:rPr lang="en-US" b="1" smtClean="0">
                <a:solidFill>
                  <a:srgbClr val="FFCCFF"/>
                </a:solidFill>
                <a:latin typeface="Palatino Linotype" pitchFamily="18" charset="0"/>
              </a:rPr>
              <a:t>economies of scale</a:t>
            </a:r>
          </a:p>
          <a:p>
            <a:pPr algn="just" eaLnBrk="1" hangingPunct="1">
              <a:lnSpc>
                <a:spcPts val="2400"/>
              </a:lnSpc>
              <a:spcBef>
                <a:spcPts val="1800"/>
              </a:spcBef>
            </a:pPr>
            <a:r>
              <a:rPr lang="en-US" smtClean="0">
                <a:latin typeface="Palatino Linotype" pitchFamily="18" charset="0"/>
              </a:rPr>
              <a:t>Production plants may not operate year-round because of </a:t>
            </a:r>
            <a:r>
              <a:rPr lang="en-US" b="1" smtClean="0">
                <a:solidFill>
                  <a:srgbClr val="FFCCFF"/>
                </a:solidFill>
                <a:latin typeface="Palatino Linotype" pitchFamily="18" charset="0"/>
              </a:rPr>
              <a:t>harvest patterns</a:t>
            </a:r>
          </a:p>
          <a:p>
            <a:pPr algn="just" eaLnBrk="1" hangingPunct="1">
              <a:lnSpc>
                <a:spcPts val="2400"/>
              </a:lnSpc>
              <a:spcBef>
                <a:spcPts val="1800"/>
              </a:spcBef>
            </a:pPr>
            <a:r>
              <a:rPr lang="en-US" smtClean="0">
                <a:latin typeface="Palatino Linotype" pitchFamily="18" charset="0"/>
              </a:rPr>
              <a:t>Production plants may not be able to </a:t>
            </a:r>
            <a:r>
              <a:rPr lang="en-US" b="1" smtClean="0">
                <a:solidFill>
                  <a:srgbClr val="FFCCFF"/>
                </a:solidFill>
                <a:latin typeface="Palatino Linotype" pitchFamily="18" charset="0"/>
              </a:rPr>
              <a:t>switch crops to reduce costs</a:t>
            </a:r>
            <a:r>
              <a:rPr lang="en-US" smtClean="0">
                <a:latin typeface="Palatino Linotype" pitchFamily="18" charset="0"/>
              </a:rPr>
              <a:t> because of longer transport distances </a:t>
            </a:r>
          </a:p>
        </p:txBody>
      </p:sp>
      <p:sp>
        <p:nvSpPr>
          <p:cNvPr id="189444" name="Slide Number Placeholder 3"/>
          <p:cNvSpPr>
            <a:spLocks noGrp="1"/>
          </p:cNvSpPr>
          <p:nvPr>
            <p:ph type="sldNum" sz="quarter" idx="12"/>
          </p:nvPr>
        </p:nvSpPr>
        <p:spPr>
          <a:xfrm>
            <a:off x="6553200" y="6356350"/>
            <a:ext cx="2133600" cy="365125"/>
          </a:xfrm>
          <a:noFill/>
        </p:spPr>
        <p:txBody>
          <a:bodyPr anchor="ctr"/>
          <a:lstStyle/>
          <a:p>
            <a:fld id="{9A85B49D-65C6-427B-B8D4-BCD73DD87CC7}" type="slidenum">
              <a:rPr lang="en-US" sz="1200" smtClean="0">
                <a:solidFill>
                  <a:srgbClr val="898989"/>
                </a:solidFill>
                <a:latin typeface="Palatino Linotype" pitchFamily="18" charset="0"/>
              </a:rPr>
              <a:pPr/>
              <a:t>58</a:t>
            </a:fld>
            <a:endParaRPr lang="en-US" sz="1200" smtClean="0">
              <a:solidFill>
                <a:srgbClr val="898989"/>
              </a:solidFill>
              <a:latin typeface="Palatino Linotype" pitchFamily="18" charset="0"/>
            </a:endParaRPr>
          </a:p>
        </p:txBody>
      </p:sp>
      <p:sp>
        <p:nvSpPr>
          <p:cNvPr id="189445" name="Footer Placeholder 4"/>
          <p:cNvSpPr>
            <a:spLocks noGrp="1"/>
          </p:cNvSpPr>
          <p:nvPr>
            <p:ph type="ftr" sz="quarter" idx="11"/>
          </p:nvPr>
        </p:nvSpPr>
        <p:spPr>
          <a:xfrm>
            <a:off x="2590800" y="632460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189446"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189447" name="Slide Number Placeholder 6"/>
          <p:cNvSpPr txBox="1">
            <a:spLocks noGrp="1"/>
          </p:cNvSpPr>
          <p:nvPr/>
        </p:nvSpPr>
        <p:spPr bwMode="auto">
          <a:xfrm>
            <a:off x="4267200" y="6492875"/>
            <a:ext cx="2133600" cy="365125"/>
          </a:xfrm>
          <a:prstGeom prst="rect">
            <a:avLst/>
          </a:prstGeom>
          <a:noFill/>
          <a:ln w="9525">
            <a:noFill/>
            <a:miter lim="800000"/>
            <a:headEnd/>
            <a:tailEnd/>
          </a:ln>
        </p:spPr>
        <p:txBody>
          <a:bodyPr anchor="ctr"/>
          <a:lstStyle/>
          <a:p>
            <a:pPr algn="r"/>
            <a:fld id="{86F730FD-0752-4C34-95D5-F7E7E4DC8B83}" type="slidenum">
              <a:rPr lang="en-US" sz="1200">
                <a:solidFill>
                  <a:schemeClr val="bg2"/>
                </a:solidFill>
              </a:rPr>
              <a:pPr algn="r"/>
              <a:t>58</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9" descr="TankTruck"/>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6197600" y="4648200"/>
            <a:ext cx="2946400" cy="2209800"/>
          </a:xfrm>
          <a:prstGeom prst="rect">
            <a:avLst/>
          </a:prstGeom>
          <a:ln>
            <a:noFill/>
          </a:ln>
          <a:effectLst>
            <a:softEdge rad="112500"/>
          </a:effectLst>
        </p:spPr>
      </p:pic>
      <p:sp>
        <p:nvSpPr>
          <p:cNvPr id="191490" name="Title 1"/>
          <p:cNvSpPr>
            <a:spLocks noGrp="1"/>
          </p:cNvSpPr>
          <p:nvPr>
            <p:ph type="title" idx="4294967295"/>
          </p:nvPr>
        </p:nvSpPr>
        <p:spPr>
          <a:xfrm>
            <a:off x="304800" y="304800"/>
            <a:ext cx="8610600" cy="912813"/>
          </a:xfrm>
        </p:spPr>
        <p:txBody>
          <a:bodyPr anchor="ctr"/>
          <a:lstStyle/>
          <a:p>
            <a:pPr algn="ctr" eaLnBrk="1" hangingPunct="1"/>
            <a:r>
              <a:rPr lang="en-US" b="1" dirty="0" smtClean="0">
                <a:solidFill>
                  <a:srgbClr val="FFFF99"/>
                </a:solidFill>
                <a:latin typeface="Palatino Linotype" pitchFamily="18" charset="0"/>
              </a:rPr>
              <a:t>Minimizing the Cost of Biomass Transportation</a:t>
            </a:r>
            <a:br>
              <a:rPr lang="en-US" b="1" dirty="0" smtClean="0">
                <a:solidFill>
                  <a:srgbClr val="FFFF99"/>
                </a:solidFill>
                <a:latin typeface="Palatino Linotype" pitchFamily="18" charset="0"/>
              </a:rPr>
            </a:br>
            <a:r>
              <a:rPr lang="en-US" u="sng" dirty="0" smtClean="0">
                <a:solidFill>
                  <a:srgbClr val="FFFF99"/>
                </a:solidFill>
                <a:latin typeface="Palatino Linotype" pitchFamily="18" charset="0"/>
              </a:rPr>
              <a:t>Distributed/Centralized Precursor Processing</a:t>
            </a:r>
            <a:endParaRPr lang="en-US" dirty="0" smtClean="0">
              <a:solidFill>
                <a:srgbClr val="FFFF99"/>
              </a:solidFill>
              <a:latin typeface="Palatino Linotype" pitchFamily="18" charset="0"/>
            </a:endParaRPr>
          </a:p>
        </p:txBody>
      </p:sp>
      <p:sp>
        <p:nvSpPr>
          <p:cNvPr id="191491" name="Content Placeholder 2"/>
          <p:cNvSpPr>
            <a:spLocks noGrp="1"/>
          </p:cNvSpPr>
          <p:nvPr>
            <p:ph idx="4294967295"/>
          </p:nvPr>
        </p:nvSpPr>
        <p:spPr>
          <a:xfrm>
            <a:off x="228600" y="1676400"/>
            <a:ext cx="8382000" cy="5181600"/>
          </a:xfrm>
        </p:spPr>
        <p:txBody>
          <a:bodyPr/>
          <a:lstStyle/>
          <a:p>
            <a:pPr marL="457200" indent="-457200" algn="just" eaLnBrk="1" hangingPunct="1">
              <a:lnSpc>
                <a:spcPts val="2400"/>
              </a:lnSpc>
              <a:spcBef>
                <a:spcPts val="1800"/>
              </a:spcBef>
              <a:buFontTx/>
              <a:buNone/>
            </a:pPr>
            <a:r>
              <a:rPr lang="en-US" b="1" dirty="0" smtClean="0">
                <a:solidFill>
                  <a:srgbClr val="FFCCFF"/>
                </a:solidFill>
                <a:latin typeface="Palatino Linotype" pitchFamily="18" charset="0"/>
              </a:rPr>
              <a:t>Separating </a:t>
            </a:r>
            <a:r>
              <a:rPr lang="en-US" b="1" dirty="0" err="1" smtClean="0">
                <a:solidFill>
                  <a:srgbClr val="FFCCFF"/>
                </a:solidFill>
                <a:latin typeface="Palatino Linotype" pitchFamily="18" charset="0"/>
              </a:rPr>
              <a:t>biorefinery</a:t>
            </a:r>
            <a:r>
              <a:rPr lang="en-US" b="1" dirty="0" smtClean="0">
                <a:solidFill>
                  <a:srgbClr val="FFCCFF"/>
                </a:solidFill>
                <a:latin typeface="Palatino Linotype" pitchFamily="18" charset="0"/>
              </a:rPr>
              <a:t> functions</a:t>
            </a:r>
            <a:r>
              <a:rPr lang="en-US" b="1" dirty="0" smtClean="0">
                <a:latin typeface="Palatino Linotype" pitchFamily="18" charset="0"/>
              </a:rPr>
              <a:t> </a:t>
            </a:r>
            <a:r>
              <a:rPr lang="en-US" dirty="0" smtClean="0">
                <a:latin typeface="Palatino Linotype" pitchFamily="18" charset="0"/>
              </a:rPr>
              <a:t>is an answer to the conundrum</a:t>
            </a:r>
          </a:p>
          <a:p>
            <a:pPr marL="457200" indent="-457200" algn="just" eaLnBrk="1" hangingPunct="1">
              <a:lnSpc>
                <a:spcPts val="2400"/>
              </a:lnSpc>
              <a:spcBef>
                <a:spcPts val="1800"/>
              </a:spcBef>
              <a:buFont typeface="Calibri" pitchFamily="34" charset="0"/>
              <a:buAutoNum type="arabicPeriod"/>
            </a:pPr>
            <a:r>
              <a:rPr lang="en-US" b="1" dirty="0" smtClean="0">
                <a:solidFill>
                  <a:schemeClr val="bg2"/>
                </a:solidFill>
                <a:latin typeface="Palatino Linotype" pitchFamily="18" charset="0"/>
              </a:rPr>
              <a:t> </a:t>
            </a:r>
            <a:r>
              <a:rPr lang="en-US" b="1" dirty="0" smtClean="0">
                <a:solidFill>
                  <a:srgbClr val="FFCCFF"/>
                </a:solidFill>
                <a:latin typeface="Palatino Linotype" pitchFamily="18" charset="0"/>
              </a:rPr>
              <a:t>Conversion of biomass</a:t>
            </a:r>
            <a:r>
              <a:rPr lang="en-US" b="1" dirty="0" smtClean="0">
                <a:latin typeface="Palatino Linotype" pitchFamily="18" charset="0"/>
              </a:rPr>
              <a:t> </a:t>
            </a:r>
            <a:r>
              <a:rPr lang="en-US" dirty="0" smtClean="0">
                <a:latin typeface="Palatino Linotype" pitchFamily="18" charset="0"/>
              </a:rPr>
              <a:t>to high density liquid sugars or other intermediate compounds would occur at a network of </a:t>
            </a:r>
            <a:r>
              <a:rPr lang="en-US" b="1" dirty="0" smtClean="0">
                <a:solidFill>
                  <a:srgbClr val="FFCCFF"/>
                </a:solidFill>
                <a:latin typeface="Palatino Linotype" pitchFamily="18" charset="0"/>
              </a:rPr>
              <a:t>decentralized, low-capital</a:t>
            </a:r>
            <a:r>
              <a:rPr lang="en-US" b="1" dirty="0" smtClean="0">
                <a:solidFill>
                  <a:schemeClr val="bg2"/>
                </a:solidFill>
                <a:latin typeface="Palatino Linotype" pitchFamily="18" charset="0"/>
              </a:rPr>
              <a:t> </a:t>
            </a:r>
            <a:r>
              <a:rPr lang="en-US" dirty="0" smtClean="0">
                <a:latin typeface="Palatino Linotype" pitchFamily="18" charset="0"/>
              </a:rPr>
              <a:t>facilities, often </a:t>
            </a:r>
            <a:r>
              <a:rPr lang="en-US" b="1" dirty="0" smtClean="0">
                <a:latin typeface="Palatino Linotype" pitchFamily="18" charset="0"/>
              </a:rPr>
              <a:t>co-located</a:t>
            </a:r>
            <a:r>
              <a:rPr lang="en-US" dirty="0" smtClean="0">
                <a:latin typeface="Palatino Linotype" pitchFamily="18" charset="0"/>
              </a:rPr>
              <a:t> with grain elevators</a:t>
            </a:r>
          </a:p>
          <a:p>
            <a:pPr marL="457200" indent="-457200" algn="just" eaLnBrk="1" hangingPunct="1">
              <a:lnSpc>
                <a:spcPts val="2400"/>
              </a:lnSpc>
              <a:spcBef>
                <a:spcPts val="1800"/>
              </a:spcBef>
              <a:buFont typeface="Calibri" pitchFamily="34" charset="0"/>
              <a:buAutoNum type="arabicPeriod" startAt="2"/>
            </a:pPr>
            <a:r>
              <a:rPr lang="en-US" b="1" dirty="0" smtClean="0">
                <a:solidFill>
                  <a:srgbClr val="FFCCFF"/>
                </a:solidFill>
                <a:latin typeface="Palatino Linotype" pitchFamily="18" charset="0"/>
              </a:rPr>
              <a:t>Intermediate liquids or “precursors” </a:t>
            </a:r>
            <a:r>
              <a:rPr lang="en-US" dirty="0" smtClean="0">
                <a:latin typeface="Palatino Linotype" pitchFamily="18" charset="0"/>
              </a:rPr>
              <a:t>would be transported by truck or rail to existing refineries</a:t>
            </a:r>
          </a:p>
          <a:p>
            <a:pPr marL="457200" indent="-457200" algn="just" eaLnBrk="1" hangingPunct="1">
              <a:lnSpc>
                <a:spcPct val="80000"/>
              </a:lnSpc>
              <a:spcBef>
                <a:spcPts val="1200"/>
              </a:spcBef>
              <a:buClr>
                <a:schemeClr val="bg2"/>
              </a:buClr>
              <a:buFont typeface="Calibri" pitchFamily="34" charset="0"/>
              <a:buNone/>
            </a:pPr>
            <a:endParaRPr lang="en-US" sz="1800" b="1" dirty="0" smtClean="0">
              <a:latin typeface="Palatino Linotype" pitchFamily="18" charset="0"/>
            </a:endParaRPr>
          </a:p>
        </p:txBody>
      </p:sp>
      <p:sp>
        <p:nvSpPr>
          <p:cNvPr id="191492" name="Footer Placeholder 4"/>
          <p:cNvSpPr>
            <a:spLocks noGrp="1"/>
          </p:cNvSpPr>
          <p:nvPr>
            <p:ph type="ftr" sz="quarter" idx="11"/>
          </p:nvPr>
        </p:nvSpPr>
        <p:spPr>
          <a:xfrm>
            <a:off x="2133600" y="632460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191493"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5943600"/>
            <a:ext cx="1143000" cy="612775"/>
          </a:xfrm>
          <a:prstGeom prst="rect">
            <a:avLst/>
          </a:prstGeom>
          <a:noFill/>
          <a:ln w="9525">
            <a:noFill/>
            <a:miter lim="800000"/>
            <a:headEnd/>
            <a:tailEnd/>
          </a:ln>
        </p:spPr>
      </p:pic>
      <p:sp>
        <p:nvSpPr>
          <p:cNvPr id="191494" name="Slide Number Placeholder 6"/>
          <p:cNvSpPr txBox="1">
            <a:spLocks noGrp="1"/>
          </p:cNvSpPr>
          <p:nvPr/>
        </p:nvSpPr>
        <p:spPr bwMode="auto">
          <a:xfrm>
            <a:off x="4495800" y="6492875"/>
            <a:ext cx="2133600" cy="365125"/>
          </a:xfrm>
          <a:prstGeom prst="rect">
            <a:avLst/>
          </a:prstGeom>
          <a:noFill/>
          <a:ln w="9525">
            <a:noFill/>
            <a:miter lim="800000"/>
            <a:headEnd/>
            <a:tailEnd/>
          </a:ln>
        </p:spPr>
        <p:txBody>
          <a:bodyPr anchor="ctr"/>
          <a:lstStyle/>
          <a:p>
            <a:pPr algn="r"/>
            <a:fld id="{71E7A3CF-6E94-47D9-A64B-935154F09CDA}" type="slidenum">
              <a:rPr lang="en-US" sz="1200">
                <a:solidFill>
                  <a:schemeClr val="bg2"/>
                </a:solidFill>
              </a:rPr>
              <a:pPr algn="r"/>
              <a:t>59</a:t>
            </a:fld>
            <a:endParaRPr lang="en-US" sz="1200">
              <a:solidFill>
                <a:schemeClr val="bg2"/>
              </a:solidFill>
            </a:endParaRPr>
          </a:p>
        </p:txBody>
      </p:sp>
      <p:sp>
        <p:nvSpPr>
          <p:cNvPr id="8" name="Slide Number Placeholder 7"/>
          <p:cNvSpPr>
            <a:spLocks noGrp="1"/>
          </p:cNvSpPr>
          <p:nvPr>
            <p:ph type="sldNum" sz="quarter" idx="12"/>
          </p:nvPr>
        </p:nvSpPr>
        <p:spPr/>
        <p:txBody>
          <a:bodyPr/>
          <a:lstStyle/>
          <a:p>
            <a:pPr>
              <a:defRPr/>
            </a:pPr>
            <a:fld id="{AE333358-2C38-47A1-B1B9-36DA36FD27CF}" type="slidenum">
              <a:rPr lang="en-US" smtClean="0"/>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rn field.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5181600" y="228600"/>
            <a:ext cx="3556000" cy="2667000"/>
          </a:xfrm>
          <a:prstGeom prst="rect">
            <a:avLst/>
          </a:prstGeom>
          <a:ln>
            <a:noFill/>
          </a:ln>
          <a:effectLst>
            <a:softEdge rad="112500"/>
          </a:effectLst>
        </p:spPr>
      </p:pic>
      <p:sp>
        <p:nvSpPr>
          <p:cNvPr id="2" name="Title 1"/>
          <p:cNvSpPr>
            <a:spLocks noGrp="1"/>
          </p:cNvSpPr>
          <p:nvPr>
            <p:ph type="title"/>
          </p:nvPr>
        </p:nvSpPr>
        <p:spPr>
          <a:xfrm>
            <a:off x="304800" y="228600"/>
            <a:ext cx="5029200" cy="3352800"/>
          </a:xfrm>
        </p:spPr>
        <p:txBody>
          <a:bodyPr/>
          <a:lstStyle/>
          <a:p>
            <a:pPr>
              <a:spcBef>
                <a:spcPts val="0"/>
              </a:spcBef>
              <a:spcAft>
                <a:spcPts val="0"/>
              </a:spcAft>
            </a:pPr>
            <a:r>
              <a:rPr lang="en-US" sz="2800" dirty="0" smtClean="0">
                <a:solidFill>
                  <a:srgbClr val="FFFF00"/>
                </a:solidFill>
              </a:rPr>
              <a:t>Corn-based ethanol (nearly 200 proof moonshine or 100% ethanol) is </a:t>
            </a:r>
            <a:r>
              <a:rPr lang="en-US" sz="2800" b="1" dirty="0" smtClean="0">
                <a:solidFill>
                  <a:srgbClr val="FFFF00"/>
                </a:solidFill>
              </a:rPr>
              <a:t>one of </a:t>
            </a:r>
            <a:r>
              <a:rPr lang="en-US" sz="2800" dirty="0" smtClean="0">
                <a:solidFill>
                  <a:srgbClr val="FFFF00"/>
                </a:solidFill>
              </a:rPr>
              <a:t>the few currently commercially available </a:t>
            </a:r>
            <a:r>
              <a:rPr lang="en-US" sz="2800" dirty="0" err="1" smtClean="0">
                <a:solidFill>
                  <a:srgbClr val="FFFF00"/>
                </a:solidFill>
              </a:rPr>
              <a:t>biofuels</a:t>
            </a:r>
            <a:r>
              <a:rPr lang="en-US" sz="2800" dirty="0" smtClean="0">
                <a:solidFill>
                  <a:srgbClr val="FFFF00"/>
                </a:solidFill>
              </a:rPr>
              <a:t> you can buy for vehicles today. Replaces MTBE as an octane enhancer.</a:t>
            </a:r>
            <a:br>
              <a:rPr lang="en-US" sz="2800" dirty="0" smtClean="0">
                <a:solidFill>
                  <a:srgbClr val="FFFF00"/>
                </a:solidFill>
              </a:rPr>
            </a:br>
            <a:endParaRPr lang="en-US" sz="2800" dirty="0"/>
          </a:p>
        </p:txBody>
      </p:sp>
      <p:sp>
        <p:nvSpPr>
          <p:cNvPr id="3" name="Content Placeholder 2"/>
          <p:cNvSpPr>
            <a:spLocks noGrp="1"/>
          </p:cNvSpPr>
          <p:nvPr>
            <p:ph idx="1"/>
          </p:nvPr>
        </p:nvSpPr>
        <p:spPr>
          <a:xfrm>
            <a:off x="533400" y="3429000"/>
            <a:ext cx="7924800" cy="3276600"/>
          </a:xfrm>
        </p:spPr>
        <p:txBody>
          <a:bodyPr/>
          <a:lstStyle/>
          <a:p>
            <a:r>
              <a:rPr lang="en-US" sz="3200" dirty="0" smtClean="0"/>
              <a:t>And the ethanol molecule is part of many other things too.   </a:t>
            </a:r>
          </a:p>
          <a:p>
            <a:endParaRPr lang="en-US" dirty="0" smtClean="0"/>
          </a:p>
          <a:p>
            <a:r>
              <a:rPr lang="en-US" dirty="0" smtClean="0"/>
              <a:t>Wine</a:t>
            </a:r>
          </a:p>
          <a:p>
            <a:r>
              <a:rPr lang="en-US" dirty="0" smtClean="0"/>
              <a:t>Beer</a:t>
            </a:r>
          </a:p>
          <a:p>
            <a:r>
              <a:rPr lang="en-US" dirty="0" smtClean="0"/>
              <a:t>Whiskey</a:t>
            </a:r>
          </a:p>
          <a:p>
            <a:pPr>
              <a:buNone/>
            </a:pPr>
            <a:endParaRPr lang="en-US" dirty="0"/>
          </a:p>
        </p:txBody>
      </p:sp>
      <p:pic>
        <p:nvPicPr>
          <p:cNvPr id="4" name="Picture 3" descr="IMG_0848.JP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3276600" y="4343400"/>
            <a:ext cx="3048000" cy="2286000"/>
          </a:xfrm>
          <a:prstGeom prst="rect">
            <a:avLst/>
          </a:prstGeom>
          <a:ln>
            <a:noFill/>
          </a:ln>
          <a:effectLst>
            <a:softEdge rad="112500"/>
          </a:effectLst>
        </p:spPr>
      </p:pic>
      <p:pic>
        <p:nvPicPr>
          <p:cNvPr id="6" name="Picture 5" descr="GeorgeWashingtonDistillery.jpg"/>
          <p:cNvPicPr>
            <a:picLocks noChangeAspect="1"/>
          </p:cNvPicPr>
          <p:nvPr/>
        </p:nvPicPr>
        <p:blipFill>
          <a:blip r:embed="rId5" cstate="print"/>
          <a:stretch>
            <a:fillRect/>
          </a:stretch>
        </p:blipFill>
        <p:spPr>
          <a:xfrm>
            <a:off x="6019800" y="4267200"/>
            <a:ext cx="2936278" cy="1952625"/>
          </a:xfrm>
          <a:prstGeom prst="rect">
            <a:avLst/>
          </a:prstGeom>
          <a:ln>
            <a:noFill/>
          </a:ln>
          <a:effectLst>
            <a:softEdge rad="112500"/>
          </a:effectLst>
        </p:spPr>
      </p:pic>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6</a:t>
            </a:fld>
            <a:endParaRPr lang="en-US"/>
          </a:p>
        </p:txBody>
      </p:sp>
      <p:sp>
        <p:nvSpPr>
          <p:cNvPr id="10" name="Footer Placeholder 9"/>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0"/>
                                        <p:tgtEl>
                                          <p:spTgt spid="3">
                                            <p:txEl>
                                              <p:pRg st="2" end="2"/>
                                            </p:txEl>
                                          </p:spTgt>
                                        </p:tgtEl>
                                      </p:cBhvr>
                                    </p:animEffect>
                                  </p:childTnLst>
                                </p:cTn>
                              </p:par>
                            </p:childTnLst>
                          </p:cTn>
                        </p:par>
                        <p:par>
                          <p:cTn id="8" fill="hold">
                            <p:stCondLst>
                              <p:cond delay="5000"/>
                            </p:stCondLst>
                            <p:childTnLst>
                              <p:par>
                                <p:cTn id="9" presetID="9"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dissolve">
                                      <p:cBhvr>
                                        <p:cTn id="11" dur="5000"/>
                                        <p:tgtEl>
                                          <p:spTgt spid="3">
                                            <p:txEl>
                                              <p:pRg st="3" end="3"/>
                                            </p:txEl>
                                          </p:spTgt>
                                        </p:tgtEl>
                                      </p:cBhvr>
                                    </p:animEffect>
                                  </p:childTnLst>
                                </p:cTn>
                              </p:par>
                            </p:childTnLst>
                          </p:cTn>
                        </p:par>
                        <p:par>
                          <p:cTn id="12" fill="hold">
                            <p:stCondLst>
                              <p:cond delay="10000"/>
                            </p:stCondLst>
                            <p:childTnLst>
                              <p:par>
                                <p:cTn id="13" presetID="9"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thanol Refinery.jpg"/>
          <p:cNvPicPr>
            <a:picLocks noChangeAspect="1"/>
          </p:cNvPicPr>
          <p:nvPr/>
        </p:nvPicPr>
        <p:blipFill>
          <a:blip r:embed="rId3" cstate="screen">
            <a:lum bright="-20000"/>
            <a:extLst>
              <a:ext uri="{28A0092B-C50C-407E-A947-70E740481C1C}">
                <a14:useLocalDpi xmlns="" xmlns:a14="http://schemas.microsoft.com/office/drawing/2010/main"/>
              </a:ext>
            </a:extLst>
          </a:blip>
          <a:stretch>
            <a:fillRect/>
          </a:stretch>
        </p:blipFill>
        <p:spPr>
          <a:xfrm>
            <a:off x="3124200" y="3733800"/>
            <a:ext cx="5715000" cy="2924569"/>
          </a:xfrm>
          <a:prstGeom prst="rect">
            <a:avLst/>
          </a:prstGeom>
          <a:ln>
            <a:noFill/>
          </a:ln>
          <a:effectLst>
            <a:softEdge rad="112500"/>
          </a:effectLst>
        </p:spPr>
      </p:pic>
      <p:sp>
        <p:nvSpPr>
          <p:cNvPr id="193537" name="Rectangle 2"/>
          <p:cNvSpPr>
            <a:spLocks noGrp="1" noChangeArrowheads="1"/>
          </p:cNvSpPr>
          <p:nvPr>
            <p:ph type="title"/>
          </p:nvPr>
        </p:nvSpPr>
        <p:spPr>
          <a:xfrm>
            <a:off x="152400" y="457200"/>
            <a:ext cx="8686800" cy="1066800"/>
          </a:xfrm>
        </p:spPr>
        <p:txBody>
          <a:bodyPr/>
          <a:lstStyle/>
          <a:p>
            <a:pPr algn="ctr"/>
            <a:r>
              <a:rPr lang="en-US" b="1" dirty="0" smtClean="0">
                <a:solidFill>
                  <a:srgbClr val="FFFF99"/>
                </a:solidFill>
                <a:latin typeface="Palatino Linotype" pitchFamily="18" charset="0"/>
              </a:rPr>
              <a:t>Minimizing the Cost of Biomass Transportation</a:t>
            </a:r>
            <a:br>
              <a:rPr lang="en-US" b="1" dirty="0" smtClean="0">
                <a:solidFill>
                  <a:srgbClr val="FFFF99"/>
                </a:solidFill>
                <a:latin typeface="Palatino Linotype" pitchFamily="18" charset="0"/>
              </a:rPr>
            </a:br>
            <a:r>
              <a:rPr lang="en-US" u="sng" dirty="0" smtClean="0">
                <a:solidFill>
                  <a:srgbClr val="FFFF99"/>
                </a:solidFill>
                <a:latin typeface="Palatino Linotype" pitchFamily="18" charset="0"/>
              </a:rPr>
              <a:t> Distributed/Centralized Precursor Processing</a:t>
            </a:r>
          </a:p>
        </p:txBody>
      </p:sp>
      <p:sp>
        <p:nvSpPr>
          <p:cNvPr id="193538" name="Rectangle 3"/>
          <p:cNvSpPr>
            <a:spLocks noGrp="1" noChangeArrowheads="1"/>
          </p:cNvSpPr>
          <p:nvPr>
            <p:ph type="body" idx="1"/>
          </p:nvPr>
        </p:nvSpPr>
        <p:spPr>
          <a:xfrm>
            <a:off x="838200" y="1676400"/>
            <a:ext cx="7924800" cy="4525963"/>
          </a:xfrm>
        </p:spPr>
        <p:txBody>
          <a:bodyPr/>
          <a:lstStyle/>
          <a:p>
            <a:pPr marL="457200" indent="-457200" algn="just" eaLnBrk="1" hangingPunct="1">
              <a:lnSpc>
                <a:spcPts val="2400"/>
              </a:lnSpc>
              <a:spcBef>
                <a:spcPts val="1800"/>
              </a:spcBef>
              <a:buFont typeface="Calibri" pitchFamily="34" charset="0"/>
              <a:buAutoNum type="arabicPeriod" startAt="3"/>
            </a:pPr>
            <a:r>
              <a:rPr lang="en-US" dirty="0" smtClean="0">
                <a:latin typeface="Palatino Linotype" pitchFamily="18" charset="0"/>
              </a:rPr>
              <a:t>Existing petroleum refineries or </a:t>
            </a:r>
            <a:r>
              <a:rPr lang="en-US" dirty="0" err="1" smtClean="0">
                <a:latin typeface="Palatino Linotype" pitchFamily="18" charset="0"/>
              </a:rPr>
              <a:t>biorefineries</a:t>
            </a:r>
            <a:r>
              <a:rPr lang="en-US" dirty="0" smtClean="0">
                <a:latin typeface="Palatino Linotype" pitchFamily="18" charset="0"/>
              </a:rPr>
              <a:t> could be </a:t>
            </a:r>
            <a:r>
              <a:rPr lang="en-US" b="1" dirty="0" smtClean="0">
                <a:solidFill>
                  <a:srgbClr val="FFCCFF"/>
                </a:solidFill>
                <a:latin typeface="Palatino Linotype" pitchFamily="18" charset="0"/>
              </a:rPr>
              <a:t>retrofitted</a:t>
            </a:r>
            <a:r>
              <a:rPr lang="en-US" dirty="0" smtClean="0">
                <a:latin typeface="Palatino Linotype" pitchFamily="18" charset="0"/>
              </a:rPr>
              <a:t> to utilize intermediates or precursors as a feedstock alternative to crude oil</a:t>
            </a:r>
          </a:p>
          <a:p>
            <a:pPr marL="457200" indent="-457200" algn="just" eaLnBrk="1" hangingPunct="1">
              <a:lnSpc>
                <a:spcPts val="2400"/>
              </a:lnSpc>
              <a:spcBef>
                <a:spcPts val="1800"/>
              </a:spcBef>
              <a:buFont typeface="Calibri" pitchFamily="34" charset="0"/>
              <a:buAutoNum type="arabicPeriod" startAt="3"/>
            </a:pPr>
            <a:r>
              <a:rPr lang="en-US" dirty="0" smtClean="0">
                <a:latin typeface="Palatino Linotype" pitchFamily="18" charset="0"/>
              </a:rPr>
              <a:t>Biofuel production would be </a:t>
            </a:r>
            <a:r>
              <a:rPr lang="en-US" b="1" dirty="0" smtClean="0">
                <a:solidFill>
                  <a:srgbClr val="FFCCFF"/>
                </a:solidFill>
                <a:latin typeface="Palatino Linotype" pitchFamily="18" charset="0"/>
              </a:rPr>
              <a:t>year-round</a:t>
            </a:r>
            <a:r>
              <a:rPr lang="en-US" dirty="0" smtClean="0">
                <a:solidFill>
                  <a:srgbClr val="FFCCFF"/>
                </a:solidFill>
                <a:latin typeface="Palatino Linotype" pitchFamily="18" charset="0"/>
              </a:rPr>
              <a:t>,</a:t>
            </a:r>
            <a:r>
              <a:rPr lang="en-US" dirty="0" smtClean="0">
                <a:latin typeface="Palatino Linotype" pitchFamily="18" charset="0"/>
              </a:rPr>
              <a:t> utilizing a variety of different biomass sources harvested at different times of year</a:t>
            </a:r>
          </a:p>
          <a:p>
            <a:pPr marL="457200" indent="-457200" algn="just" eaLnBrk="1" hangingPunct="1">
              <a:lnSpc>
                <a:spcPts val="2400"/>
              </a:lnSpc>
              <a:spcBef>
                <a:spcPts val="1800"/>
              </a:spcBef>
              <a:buFont typeface="Calibri" pitchFamily="34" charset="0"/>
              <a:buAutoNum type="arabicPeriod" startAt="3"/>
            </a:pPr>
            <a:r>
              <a:rPr lang="en-US" b="1" dirty="0" smtClean="0">
                <a:solidFill>
                  <a:srgbClr val="FFCCFF"/>
                </a:solidFill>
                <a:latin typeface="Palatino Linotype" pitchFamily="18" charset="0"/>
              </a:rPr>
              <a:t>Multiple biofuels and other bio-chemicals</a:t>
            </a:r>
            <a:r>
              <a:rPr lang="en-US" b="1" dirty="0" smtClean="0">
                <a:latin typeface="Palatino Linotype" pitchFamily="18" charset="0"/>
              </a:rPr>
              <a:t> </a:t>
            </a:r>
            <a:r>
              <a:rPr lang="en-US" dirty="0" smtClean="0">
                <a:latin typeface="Palatino Linotype" pitchFamily="18" charset="0"/>
              </a:rPr>
              <a:t>would be produced at one facility, provides </a:t>
            </a:r>
            <a:r>
              <a:rPr lang="en-US" b="1" dirty="0" smtClean="0">
                <a:solidFill>
                  <a:srgbClr val="FFCCFF"/>
                </a:solidFill>
                <a:latin typeface="Palatino Linotype" pitchFamily="18" charset="0"/>
              </a:rPr>
              <a:t>market response flexibility</a:t>
            </a:r>
            <a:r>
              <a:rPr lang="en-US" sz="1800" b="1" dirty="0" smtClean="0">
                <a:solidFill>
                  <a:srgbClr val="FFCCFF"/>
                </a:solidFill>
                <a:latin typeface="Palatino Linotype" pitchFamily="18" charset="0"/>
              </a:rPr>
              <a:t> </a:t>
            </a:r>
          </a:p>
          <a:p>
            <a:pPr marL="457200" indent="-457200">
              <a:lnSpc>
                <a:spcPts val="2400"/>
              </a:lnSpc>
              <a:spcBef>
                <a:spcPts val="1800"/>
              </a:spcBef>
            </a:pPr>
            <a:endParaRPr lang="en-US" dirty="0" smtClean="0">
              <a:solidFill>
                <a:srgbClr val="FFCCFF"/>
              </a:solidFill>
            </a:endParaRPr>
          </a:p>
        </p:txBody>
      </p:sp>
      <p:pic>
        <p:nvPicPr>
          <p:cNvPr id="193539"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193540" name="Rectangle 9"/>
          <p:cNvSpPr>
            <a:spLocks noChangeArrowheads="1"/>
          </p:cNvSpPr>
          <p:nvPr/>
        </p:nvSpPr>
        <p:spPr bwMode="auto">
          <a:xfrm>
            <a:off x="1981200" y="63246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93542" name="Slide Number Placeholder 6"/>
          <p:cNvSpPr txBox="1">
            <a:spLocks noGrp="1"/>
          </p:cNvSpPr>
          <p:nvPr/>
        </p:nvSpPr>
        <p:spPr bwMode="auto">
          <a:xfrm>
            <a:off x="4114800" y="6492875"/>
            <a:ext cx="2133600" cy="365125"/>
          </a:xfrm>
          <a:prstGeom prst="rect">
            <a:avLst/>
          </a:prstGeom>
          <a:noFill/>
          <a:ln w="9525">
            <a:noFill/>
            <a:miter lim="800000"/>
            <a:headEnd/>
            <a:tailEnd/>
          </a:ln>
        </p:spPr>
        <p:txBody>
          <a:bodyPr anchor="ctr"/>
          <a:lstStyle/>
          <a:p>
            <a:pPr algn="r"/>
            <a:fld id="{1E397DA2-EB4E-4ECE-8DEA-856544DEC1D3}" type="slidenum">
              <a:rPr lang="en-US" sz="1200">
                <a:solidFill>
                  <a:schemeClr val="bg2"/>
                </a:solidFill>
              </a:rPr>
              <a:pPr algn="r"/>
              <a:t>60</a:t>
            </a:fld>
            <a:endParaRPr lang="en-US" sz="1200">
              <a:solidFill>
                <a:schemeClr val="bg2"/>
              </a:solidFill>
            </a:endParaRPr>
          </a:p>
        </p:txBody>
      </p:sp>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60</a:t>
            </a:fld>
            <a:endParaRPr lang="en-US"/>
          </a:p>
        </p:txBody>
      </p:sp>
      <p:sp>
        <p:nvSpPr>
          <p:cNvPr id="10" name="Footer Placeholder 9"/>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ice Hulls_business_slide_full.jpg"/>
          <p:cNvPicPr>
            <a:picLocks noChangeAspect="1"/>
          </p:cNvPicPr>
          <p:nvPr/>
        </p:nvPicPr>
        <p:blipFill>
          <a:blip r:embed="rId3" cstate="print"/>
          <a:stretch>
            <a:fillRect/>
          </a:stretch>
        </p:blipFill>
        <p:spPr>
          <a:xfrm>
            <a:off x="5181600" y="2895600"/>
            <a:ext cx="3590925" cy="2018898"/>
          </a:xfrm>
          <a:prstGeom prst="rect">
            <a:avLst/>
          </a:prstGeom>
          <a:ln>
            <a:noFill/>
          </a:ln>
          <a:effectLst>
            <a:softEdge rad="112500"/>
          </a:effectLst>
        </p:spPr>
      </p:pic>
      <p:pic>
        <p:nvPicPr>
          <p:cNvPr id="142337" name="Picture 8" descr="084SoundView.jpg"/>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6705600" y="381000"/>
            <a:ext cx="2438400" cy="1828800"/>
          </a:xfrm>
          <a:prstGeom prst="rect">
            <a:avLst/>
          </a:prstGeom>
          <a:ln>
            <a:noFill/>
          </a:ln>
          <a:effectLst>
            <a:softEdge rad="112500"/>
          </a:effectLst>
        </p:spPr>
      </p:pic>
      <p:pic>
        <p:nvPicPr>
          <p:cNvPr id="142339" name="Picture 5" descr="forestbiomass.jpg"/>
          <p:cNvPicPr>
            <a:picLocks noChangeAspect="1"/>
          </p:cNvPicPr>
          <p:nvPr/>
        </p:nvPicPr>
        <p:blipFill>
          <a:blip r:embed="rId5" cstate="print"/>
          <a:srcRect/>
          <a:stretch>
            <a:fillRect/>
          </a:stretch>
        </p:blipFill>
        <p:spPr bwMode="auto">
          <a:xfrm>
            <a:off x="6477000" y="4724400"/>
            <a:ext cx="2514600" cy="1885950"/>
          </a:xfrm>
          <a:prstGeom prst="rect">
            <a:avLst/>
          </a:prstGeom>
          <a:ln>
            <a:noFill/>
          </a:ln>
          <a:effectLst>
            <a:softEdge rad="112500"/>
          </a:effectLst>
        </p:spPr>
      </p:pic>
      <p:sp>
        <p:nvSpPr>
          <p:cNvPr id="142340" name="Title 1"/>
          <p:cNvSpPr>
            <a:spLocks noGrp="1"/>
          </p:cNvSpPr>
          <p:nvPr>
            <p:ph type="title" idx="4294967295"/>
          </p:nvPr>
        </p:nvSpPr>
        <p:spPr>
          <a:xfrm>
            <a:off x="533400" y="228600"/>
            <a:ext cx="6781800" cy="1600200"/>
          </a:xfrm>
        </p:spPr>
        <p:txBody>
          <a:bodyPr anchor="ctr"/>
          <a:lstStyle/>
          <a:p>
            <a:pPr algn="ctr" eaLnBrk="1" hangingPunct="1"/>
            <a:r>
              <a:rPr lang="en-US" b="1" dirty="0" smtClean="0">
                <a:solidFill>
                  <a:srgbClr val="FFFF99"/>
                </a:solidFill>
                <a:latin typeface="Palatino Linotype" pitchFamily="18" charset="0"/>
              </a:rPr>
              <a:t>As a prospective grower, how do you find out what </a:t>
            </a:r>
            <a:r>
              <a:rPr lang="en-US" b="1" dirty="0" err="1" smtClean="0">
                <a:solidFill>
                  <a:srgbClr val="FFFF99"/>
                </a:solidFill>
                <a:latin typeface="Palatino Linotype" pitchFamily="18" charset="0"/>
              </a:rPr>
              <a:t>bioenergy</a:t>
            </a:r>
            <a:r>
              <a:rPr lang="en-US" b="1" dirty="0" smtClean="0">
                <a:solidFill>
                  <a:srgbClr val="FFFF99"/>
                </a:solidFill>
                <a:latin typeface="Palatino Linotype" pitchFamily="18" charset="0"/>
              </a:rPr>
              <a:t> crops might grow where you live?</a:t>
            </a:r>
            <a:br>
              <a:rPr lang="en-US" b="1" dirty="0" smtClean="0">
                <a:solidFill>
                  <a:srgbClr val="FFFF99"/>
                </a:solidFill>
                <a:latin typeface="Palatino Linotype" pitchFamily="18" charset="0"/>
              </a:rPr>
            </a:br>
            <a:endParaRPr lang="en-US" dirty="0" smtClean="0">
              <a:solidFill>
                <a:srgbClr val="FFFF99"/>
              </a:solidFill>
              <a:latin typeface="Palatino Linotype" pitchFamily="18" charset="0"/>
            </a:endParaRPr>
          </a:p>
        </p:txBody>
      </p:sp>
      <p:sp>
        <p:nvSpPr>
          <p:cNvPr id="142341" name="Content Placeholder 2"/>
          <p:cNvSpPr>
            <a:spLocks noGrp="1"/>
          </p:cNvSpPr>
          <p:nvPr>
            <p:ph idx="4294967295"/>
          </p:nvPr>
        </p:nvSpPr>
        <p:spPr>
          <a:xfrm>
            <a:off x="152400" y="1600200"/>
            <a:ext cx="6934200" cy="4343400"/>
          </a:xfrm>
        </p:spPr>
        <p:txBody>
          <a:bodyPr/>
          <a:lstStyle/>
          <a:p>
            <a:pPr lvl="1" eaLnBrk="1" hangingPunct="1">
              <a:lnSpc>
                <a:spcPct val="90000"/>
              </a:lnSpc>
              <a:spcBef>
                <a:spcPts val="1200"/>
              </a:spcBef>
            </a:pPr>
            <a:r>
              <a:rPr lang="en-US" dirty="0" smtClean="0">
                <a:latin typeface="Palatino Linotype" pitchFamily="18" charset="0"/>
              </a:rPr>
              <a:t>Ask your </a:t>
            </a:r>
          </a:p>
          <a:p>
            <a:pPr lvl="2" eaLnBrk="1" hangingPunct="1">
              <a:lnSpc>
                <a:spcPct val="90000"/>
              </a:lnSpc>
              <a:spcBef>
                <a:spcPts val="1200"/>
              </a:spcBef>
            </a:pPr>
            <a:r>
              <a:rPr lang="en-US" dirty="0" smtClean="0">
                <a:latin typeface="Palatino Linotype" pitchFamily="18" charset="0"/>
              </a:rPr>
              <a:t>local Agricultural Extension Service</a:t>
            </a:r>
          </a:p>
          <a:p>
            <a:pPr lvl="2" eaLnBrk="1" hangingPunct="1">
              <a:lnSpc>
                <a:spcPct val="90000"/>
              </a:lnSpc>
              <a:spcBef>
                <a:spcPts val="1200"/>
              </a:spcBef>
            </a:pPr>
            <a:r>
              <a:rPr lang="en-US" dirty="0" smtClean="0">
                <a:latin typeface="Palatino Linotype" pitchFamily="18" charset="0"/>
              </a:rPr>
              <a:t>local Farm Bureau members</a:t>
            </a:r>
          </a:p>
          <a:p>
            <a:pPr lvl="2" eaLnBrk="1" hangingPunct="1">
              <a:lnSpc>
                <a:spcPct val="90000"/>
              </a:lnSpc>
              <a:spcBef>
                <a:spcPts val="1200"/>
              </a:spcBef>
            </a:pPr>
            <a:r>
              <a:rPr lang="en-US" dirty="0" smtClean="0">
                <a:latin typeface="Palatino Linotype" pitchFamily="18" charset="0"/>
              </a:rPr>
              <a:t>State Land Grant University</a:t>
            </a:r>
          </a:p>
          <a:p>
            <a:pPr lvl="1" eaLnBrk="1" hangingPunct="1">
              <a:lnSpc>
                <a:spcPct val="90000"/>
              </a:lnSpc>
              <a:spcBef>
                <a:spcPts val="1200"/>
              </a:spcBef>
            </a:pPr>
            <a:r>
              <a:rPr lang="en-US" dirty="0" smtClean="0">
                <a:latin typeface="Palatino Linotype" pitchFamily="18" charset="0"/>
              </a:rPr>
              <a:t>Contact your local Agricultural Economic Development Office</a:t>
            </a:r>
          </a:p>
          <a:p>
            <a:pPr lvl="1" eaLnBrk="1" hangingPunct="1">
              <a:lnSpc>
                <a:spcPct val="90000"/>
              </a:lnSpc>
              <a:spcBef>
                <a:spcPts val="1200"/>
              </a:spcBef>
            </a:pPr>
            <a:endParaRPr lang="en-US" dirty="0" smtClean="0">
              <a:latin typeface="Palatino Linotype" pitchFamily="18" charset="0"/>
            </a:endParaRPr>
          </a:p>
          <a:p>
            <a:pPr lvl="1" eaLnBrk="1" hangingPunct="1">
              <a:lnSpc>
                <a:spcPct val="90000"/>
              </a:lnSpc>
              <a:spcBef>
                <a:spcPts val="1200"/>
              </a:spcBef>
            </a:pPr>
            <a:r>
              <a:rPr lang="en-US" sz="3200" b="1" u="sng" dirty="0" smtClean="0">
                <a:latin typeface="Palatino Linotype" pitchFamily="18" charset="0"/>
              </a:rPr>
              <a:t>Need for online grower decision-making tool</a:t>
            </a:r>
          </a:p>
        </p:txBody>
      </p:sp>
      <p:sp>
        <p:nvSpPr>
          <p:cNvPr id="142342"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42343" name="Slide Number Placeholder 4"/>
          <p:cNvSpPr>
            <a:spLocks noGrp="1"/>
          </p:cNvSpPr>
          <p:nvPr>
            <p:ph type="sldNum" sz="quarter" idx="12"/>
          </p:nvPr>
        </p:nvSpPr>
        <p:spPr>
          <a:xfrm>
            <a:off x="6553200" y="6356350"/>
            <a:ext cx="2133600" cy="365125"/>
          </a:xfrm>
          <a:noFill/>
        </p:spPr>
        <p:txBody>
          <a:bodyPr anchor="ctr"/>
          <a:lstStyle/>
          <a:p>
            <a:fld id="{9A0639AB-6AC1-4253-A2B5-4B1C12101659}" type="slidenum">
              <a:rPr lang="en-US" sz="1200" smtClean="0">
                <a:solidFill>
                  <a:srgbClr val="898989"/>
                </a:solidFill>
                <a:latin typeface="Palatino Linotype" pitchFamily="18" charset="0"/>
              </a:rPr>
              <a:pPr/>
              <a:t>61</a:t>
            </a:fld>
            <a:endParaRPr lang="en-US" sz="1200" smtClean="0">
              <a:solidFill>
                <a:srgbClr val="898989"/>
              </a:solidFill>
              <a:latin typeface="Palatino Linotype" pitchFamily="18" charset="0"/>
            </a:endParaRPr>
          </a:p>
        </p:txBody>
      </p:sp>
      <p:pic>
        <p:nvPicPr>
          <p:cNvPr id="142344" name="Picture 6" descr="Arundo.jpg"/>
          <p:cNvPicPr>
            <a:picLocks noChangeAspect="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7391400" y="1600200"/>
            <a:ext cx="1752600" cy="2583260"/>
          </a:xfrm>
          <a:prstGeom prst="rect">
            <a:avLst/>
          </a:prstGeom>
          <a:ln>
            <a:noFill/>
          </a:ln>
          <a:effectLst>
            <a:softEdge rad="112500"/>
          </a:effectLst>
        </p:spPr>
      </p:pic>
      <p:pic>
        <p:nvPicPr>
          <p:cNvPr id="142345" name="Picture 10"/>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228600" y="5943600"/>
            <a:ext cx="1143000" cy="612775"/>
          </a:xfrm>
          <a:prstGeom prst="rect">
            <a:avLst/>
          </a:prstGeom>
          <a:noFill/>
          <a:ln w="9525">
            <a:noFill/>
            <a:miter lim="800000"/>
            <a:headEnd/>
            <a:tailEnd/>
          </a:ln>
        </p:spPr>
      </p:pic>
      <p:sp>
        <p:nvSpPr>
          <p:cNvPr id="142346"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77CAF7DF-5A1A-4A0A-A070-D70A6AB36725}" type="slidenum">
              <a:rPr lang="en-US" sz="1200">
                <a:solidFill>
                  <a:schemeClr val="bg2"/>
                </a:solidFill>
              </a:rPr>
              <a:pPr algn="r"/>
              <a:t>61</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lgae5.jpg"/>
          <p:cNvPicPr>
            <a:picLocks noChangeAspect="1"/>
          </p:cNvPicPr>
          <p:nvPr/>
        </p:nvPicPr>
        <p:blipFill>
          <a:blip r:embed="rId3" cstate="print"/>
          <a:stretch>
            <a:fillRect/>
          </a:stretch>
        </p:blipFill>
        <p:spPr>
          <a:xfrm>
            <a:off x="4419600" y="3581400"/>
            <a:ext cx="4495800" cy="2997200"/>
          </a:xfrm>
          <a:prstGeom prst="rect">
            <a:avLst/>
          </a:prstGeom>
          <a:ln>
            <a:noFill/>
          </a:ln>
          <a:effectLst>
            <a:softEdge rad="112500"/>
          </a:effectLst>
        </p:spPr>
      </p:pic>
      <p:sp>
        <p:nvSpPr>
          <p:cNvPr id="136193" name="Rectangle 6"/>
          <p:cNvSpPr>
            <a:spLocks noGrp="1" noChangeArrowheads="1"/>
          </p:cNvSpPr>
          <p:nvPr>
            <p:ph type="body" idx="1"/>
          </p:nvPr>
        </p:nvSpPr>
        <p:spPr>
          <a:xfrm>
            <a:off x="609600" y="914400"/>
            <a:ext cx="7467600" cy="5257800"/>
          </a:xfrm>
        </p:spPr>
        <p:txBody>
          <a:bodyPr/>
          <a:lstStyle/>
          <a:p>
            <a:pPr eaLnBrk="1" hangingPunct="1">
              <a:buFontTx/>
              <a:buNone/>
            </a:pPr>
            <a:r>
              <a:rPr lang="en-US" sz="4000" dirty="0" smtClean="0">
                <a:solidFill>
                  <a:srgbClr val="FFFF99"/>
                </a:solidFill>
                <a:latin typeface="Palatino Linotype" pitchFamily="18" charset="0"/>
              </a:rPr>
              <a:t>How can </a:t>
            </a:r>
          </a:p>
          <a:p>
            <a:pPr eaLnBrk="1" hangingPunct="1"/>
            <a:r>
              <a:rPr lang="en-US" sz="4000" dirty="0" smtClean="0">
                <a:solidFill>
                  <a:srgbClr val="FFFF99"/>
                </a:solidFill>
                <a:latin typeface="Palatino Linotype" pitchFamily="18" charset="0"/>
              </a:rPr>
              <a:t>Growing crops, </a:t>
            </a:r>
          </a:p>
          <a:p>
            <a:pPr eaLnBrk="1" hangingPunct="1"/>
            <a:r>
              <a:rPr lang="en-US" sz="4000" dirty="0" smtClean="0">
                <a:solidFill>
                  <a:srgbClr val="FFFF99"/>
                </a:solidFill>
                <a:latin typeface="Palatino Linotype" pitchFamily="18" charset="0"/>
              </a:rPr>
              <a:t>Using forest products, </a:t>
            </a:r>
          </a:p>
          <a:p>
            <a:pPr eaLnBrk="1" hangingPunct="1"/>
            <a:r>
              <a:rPr lang="en-US" sz="4000" dirty="0" smtClean="0">
                <a:solidFill>
                  <a:srgbClr val="FFFF99"/>
                </a:solidFill>
                <a:latin typeface="Palatino Linotype" pitchFamily="18" charset="0"/>
              </a:rPr>
              <a:t>Growing algae, or </a:t>
            </a:r>
          </a:p>
          <a:p>
            <a:pPr eaLnBrk="1" hangingPunct="1"/>
            <a:r>
              <a:rPr lang="en-US" sz="4000" dirty="0" smtClean="0">
                <a:solidFill>
                  <a:srgbClr val="FFFF99"/>
                </a:solidFill>
                <a:latin typeface="Palatino Linotype" pitchFamily="18" charset="0"/>
              </a:rPr>
              <a:t>Using waste from food processing or municipal waste</a:t>
            </a:r>
          </a:p>
          <a:p>
            <a:pPr eaLnBrk="1" hangingPunct="1">
              <a:buFontTx/>
              <a:buNone/>
            </a:pPr>
            <a:r>
              <a:rPr lang="en-US" sz="4000" dirty="0" smtClean="0">
                <a:solidFill>
                  <a:srgbClr val="FFFF99"/>
                </a:solidFill>
                <a:latin typeface="Palatino Linotype" pitchFamily="18" charset="0"/>
              </a:rPr>
              <a:t> Help </a:t>
            </a:r>
            <a:r>
              <a:rPr lang="en-US" sz="4000" i="1" dirty="0" smtClean="0">
                <a:solidFill>
                  <a:srgbClr val="FFFF99"/>
                </a:solidFill>
                <a:latin typeface="Palatino Linotype" pitchFamily="18" charset="0"/>
              </a:rPr>
              <a:t>or</a:t>
            </a:r>
            <a:r>
              <a:rPr lang="en-US" sz="4000" dirty="0" smtClean="0">
                <a:solidFill>
                  <a:srgbClr val="FFFF99"/>
                </a:solidFill>
                <a:latin typeface="Palatino Linotype" pitchFamily="18" charset="0"/>
              </a:rPr>
              <a:t> Hurt the Environment?</a:t>
            </a:r>
            <a:endParaRPr lang="en-US" sz="4000" b="1" dirty="0" smtClean="0">
              <a:solidFill>
                <a:srgbClr val="FFFF99"/>
              </a:solidFill>
              <a:latin typeface="Palatino Linotype" pitchFamily="18" charset="0"/>
            </a:endParaRPr>
          </a:p>
        </p:txBody>
      </p:sp>
      <p:pic>
        <p:nvPicPr>
          <p:cNvPr id="136194"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304800" y="5943600"/>
            <a:ext cx="1143000" cy="612775"/>
          </a:xfrm>
          <a:prstGeom prst="rect">
            <a:avLst/>
          </a:prstGeom>
          <a:noFill/>
          <a:ln w="9525">
            <a:noFill/>
            <a:miter lim="800000"/>
            <a:headEnd/>
            <a:tailEnd/>
          </a:ln>
        </p:spPr>
      </p:pic>
      <p:sp>
        <p:nvSpPr>
          <p:cNvPr id="136195" name="Rectangle 5"/>
          <p:cNvSpPr>
            <a:spLocks noChangeArrowheads="1"/>
          </p:cNvSpPr>
          <p:nvPr/>
        </p:nvSpPr>
        <p:spPr bwMode="auto">
          <a:xfrm>
            <a:off x="2667000" y="6400800"/>
            <a:ext cx="2859088" cy="274638"/>
          </a:xfrm>
          <a:prstGeom prst="rect">
            <a:avLst/>
          </a:prstGeom>
          <a:noFill/>
          <a:ln w="9525">
            <a:noFill/>
            <a:miter lim="800000"/>
            <a:headEnd/>
            <a:tailEnd/>
          </a:ln>
        </p:spPr>
        <p:txBody>
          <a:bodyPr>
            <a:spAutoFit/>
          </a:bodyPr>
          <a:lstStyle/>
          <a:p>
            <a:r>
              <a:rPr lang="en-US" sz="1200">
                <a:solidFill>
                  <a:schemeClr val="bg2"/>
                </a:solidFill>
              </a:rPr>
              <a:t>Copyright 2010Advanced Biofuels USA</a:t>
            </a:r>
          </a:p>
        </p:txBody>
      </p:sp>
      <p:sp>
        <p:nvSpPr>
          <p:cNvPr id="136198"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89349AE5-589C-4035-A9EF-672F099853B6}" type="slidenum">
              <a:rPr lang="en-US" sz="1200">
                <a:solidFill>
                  <a:schemeClr val="bg2"/>
                </a:solidFill>
              </a:rPr>
              <a:pPr algn="r"/>
              <a:t>62</a:t>
            </a:fld>
            <a:endParaRPr lang="en-US" sz="1200">
              <a:solidFill>
                <a:schemeClr val="bg2"/>
              </a:solidFill>
            </a:endParaRPr>
          </a:p>
        </p:txBody>
      </p:sp>
      <p:sp>
        <p:nvSpPr>
          <p:cNvPr id="8" name="TextBox 7"/>
          <p:cNvSpPr txBox="1"/>
          <p:nvPr/>
        </p:nvSpPr>
        <p:spPr>
          <a:xfrm>
            <a:off x="457200" y="228600"/>
            <a:ext cx="7772400" cy="461665"/>
          </a:xfrm>
          <a:prstGeom prst="rect">
            <a:avLst/>
          </a:prstGeom>
          <a:noFill/>
        </p:spPr>
        <p:txBody>
          <a:bodyPr wrap="square" rtlCol="0">
            <a:spAutoFit/>
          </a:bodyPr>
          <a:lstStyle/>
          <a:p>
            <a:r>
              <a:rPr lang="en-US" dirty="0" smtClean="0"/>
              <a:t>Sample Question:  Environmental</a:t>
            </a:r>
            <a:endParaRPr lang="en-US" dirty="0"/>
          </a:p>
        </p:txBody>
      </p:sp>
      <p:pic>
        <p:nvPicPr>
          <p:cNvPr id="272385" name="Picture 1"/>
          <p:cNvPicPr>
            <a:picLocks noChangeAspect="1" noChangeArrowheads="1"/>
          </p:cNvPicPr>
          <p:nvPr/>
        </p:nvPicPr>
        <p:blipFill>
          <a:blip r:embed="rId5" cstate="print"/>
          <a:srcRect/>
          <a:stretch>
            <a:fillRect/>
          </a:stretch>
        </p:blipFill>
        <p:spPr bwMode="auto">
          <a:xfrm>
            <a:off x="5715000" y="609600"/>
            <a:ext cx="3276600" cy="3095709"/>
          </a:xfrm>
          <a:prstGeom prst="rect">
            <a:avLst/>
          </a:prstGeom>
          <a:ln>
            <a:noFill/>
          </a:ln>
          <a:effectLst>
            <a:softEdge rad="112500"/>
          </a:effectLst>
        </p:spPr>
      </p:pic>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62</a:t>
            </a:fld>
            <a:endParaRPr lang="en-US"/>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p:cNvSpPr>
            <a:spLocks noGrp="1"/>
          </p:cNvSpPr>
          <p:nvPr>
            <p:ph type="title" idx="4294967295"/>
          </p:nvPr>
        </p:nvSpPr>
        <p:spPr>
          <a:xfrm>
            <a:off x="457200" y="304800"/>
            <a:ext cx="8458200" cy="944563"/>
          </a:xfrm>
        </p:spPr>
        <p:txBody>
          <a:bodyPr anchor="ctr"/>
          <a:lstStyle/>
          <a:p>
            <a:pPr algn="ctr" eaLnBrk="1" hangingPunct="1"/>
            <a:r>
              <a:rPr lang="en-US" b="1" smtClean="0">
                <a:solidFill>
                  <a:srgbClr val="FFFF99"/>
                </a:solidFill>
                <a:latin typeface="Palatino Linotype" pitchFamily="18" charset="0"/>
              </a:rPr>
              <a:t>Principles of Sustainability</a:t>
            </a:r>
            <a:r>
              <a:rPr lang="en-US" sz="2400" b="1" smtClean="0">
                <a:solidFill>
                  <a:srgbClr val="005828"/>
                </a:solidFill>
                <a:latin typeface="Palatino Linotype" pitchFamily="18" charset="0"/>
              </a:rPr>
              <a:t> </a:t>
            </a:r>
          </a:p>
        </p:txBody>
      </p:sp>
      <p:sp>
        <p:nvSpPr>
          <p:cNvPr id="157698" name="Content Placeholder 2"/>
          <p:cNvSpPr>
            <a:spLocks noGrp="1"/>
          </p:cNvSpPr>
          <p:nvPr>
            <p:ph idx="4294967295"/>
          </p:nvPr>
        </p:nvSpPr>
        <p:spPr>
          <a:xfrm>
            <a:off x="152400" y="1143000"/>
            <a:ext cx="6705600" cy="4876800"/>
          </a:xfrm>
        </p:spPr>
        <p:txBody>
          <a:bodyPr/>
          <a:lstStyle/>
          <a:p>
            <a:pPr eaLnBrk="1" hangingPunct="1">
              <a:buFontTx/>
              <a:buNone/>
            </a:pPr>
            <a:r>
              <a:rPr lang="en-US" sz="2000" dirty="0" smtClean="0">
                <a:latin typeface="Palatino Linotype" pitchFamily="18" charset="0"/>
              </a:rPr>
              <a:t>  </a:t>
            </a:r>
          </a:p>
          <a:p>
            <a:pPr eaLnBrk="1" hangingPunct="1"/>
            <a:r>
              <a:rPr lang="en-US" b="1" dirty="0" smtClean="0">
                <a:solidFill>
                  <a:srgbClr val="FFCCFF"/>
                </a:solidFill>
                <a:latin typeface="Palatino Linotype" pitchFamily="18" charset="0"/>
              </a:rPr>
              <a:t>Economic    </a:t>
            </a:r>
            <a:r>
              <a:rPr lang="en-US" b="1" dirty="0" smtClean="0">
                <a:solidFill>
                  <a:schemeClr val="folHlink"/>
                </a:solidFill>
                <a:latin typeface="Palatino Linotype" pitchFamily="18" charset="0"/>
              </a:rPr>
              <a:t> </a:t>
            </a:r>
            <a:r>
              <a:rPr lang="en-US" sz="3200" b="1" dirty="0" smtClean="0">
                <a:solidFill>
                  <a:schemeClr val="folHlink"/>
                </a:solidFill>
                <a:latin typeface="Palatino Linotype" pitchFamily="18" charset="0"/>
              </a:rPr>
              <a:t>Environmental </a:t>
            </a:r>
            <a:r>
              <a:rPr lang="en-US" b="1" dirty="0" smtClean="0">
                <a:solidFill>
                  <a:srgbClr val="FFCCFF"/>
                </a:solidFill>
                <a:latin typeface="Palatino Linotype" pitchFamily="18" charset="0"/>
              </a:rPr>
              <a:t>   Social</a:t>
            </a:r>
          </a:p>
          <a:p>
            <a:pPr eaLnBrk="1" hangingPunct="1">
              <a:buFont typeface="Wingdings" pitchFamily="2" charset="2"/>
              <a:buChar char="v"/>
            </a:pPr>
            <a:r>
              <a:rPr lang="en-US" dirty="0" smtClean="0">
                <a:latin typeface="Palatino Linotype" pitchFamily="18" charset="0"/>
              </a:rPr>
              <a:t>Carbon Cycle/Climate Change</a:t>
            </a:r>
          </a:p>
          <a:p>
            <a:pPr lvl="1" eaLnBrk="1" hangingPunct="1">
              <a:buFont typeface="Wingdings" pitchFamily="2" charset="2"/>
              <a:buChar char="Ø"/>
            </a:pPr>
            <a:r>
              <a:rPr lang="en-US" dirty="0" smtClean="0">
                <a:latin typeface="Palatino Linotype" pitchFamily="18" charset="0"/>
              </a:rPr>
              <a:t>Reduce Green House Gases in </a:t>
            </a:r>
          </a:p>
          <a:p>
            <a:pPr lvl="1" eaLnBrk="1" hangingPunct="1">
              <a:buFont typeface="Wingdings" pitchFamily="2" charset="2"/>
              <a:buNone/>
            </a:pPr>
            <a:r>
              <a:rPr lang="en-US" dirty="0" smtClean="0">
                <a:latin typeface="Palatino Linotype" pitchFamily="18" charset="0"/>
              </a:rPr>
              <a:t>	the atmosphere</a:t>
            </a:r>
          </a:p>
          <a:p>
            <a:pPr lvl="1" eaLnBrk="1" hangingPunct="1">
              <a:buFont typeface="Wingdings" pitchFamily="2" charset="2"/>
              <a:buChar char="Ø"/>
            </a:pPr>
            <a:r>
              <a:rPr lang="en-US" dirty="0" smtClean="0">
                <a:latin typeface="Palatino Linotype" pitchFamily="18" charset="0"/>
              </a:rPr>
              <a:t>Reduce our “carbon footprint”</a:t>
            </a:r>
          </a:p>
          <a:p>
            <a:pPr lvl="1" eaLnBrk="1" hangingPunct="1">
              <a:buFont typeface="Wingdings" pitchFamily="2" charset="2"/>
              <a:buChar char="Ø"/>
            </a:pPr>
            <a:r>
              <a:rPr lang="en-US" dirty="0" smtClean="0">
                <a:latin typeface="Palatino Linotype" pitchFamily="18" charset="0"/>
              </a:rPr>
              <a:t>Reduce Black carbon from </a:t>
            </a:r>
          </a:p>
          <a:p>
            <a:pPr lvl="1" eaLnBrk="1" hangingPunct="1">
              <a:buFont typeface="Wingdings" pitchFamily="2" charset="2"/>
              <a:buNone/>
            </a:pPr>
            <a:r>
              <a:rPr lang="en-US" dirty="0" smtClean="0">
                <a:latin typeface="Palatino Linotype" pitchFamily="18" charset="0"/>
              </a:rPr>
              <a:t>   cooking fires</a:t>
            </a:r>
          </a:p>
          <a:p>
            <a:pPr eaLnBrk="1" hangingPunct="1">
              <a:buFont typeface="Wingdings" pitchFamily="2" charset="2"/>
              <a:buChar char="v"/>
            </a:pPr>
            <a:r>
              <a:rPr lang="en-US" dirty="0" smtClean="0">
                <a:latin typeface="Palatino Linotype" pitchFamily="18" charset="0"/>
              </a:rPr>
              <a:t>Reduce use of fertilizer</a:t>
            </a:r>
          </a:p>
          <a:p>
            <a:pPr eaLnBrk="1" hangingPunct="1">
              <a:buFont typeface="Wingdings" pitchFamily="2" charset="2"/>
              <a:buChar char="v"/>
            </a:pPr>
            <a:r>
              <a:rPr lang="en-US" dirty="0" smtClean="0">
                <a:latin typeface="Palatino Linotype" pitchFamily="18" charset="0"/>
              </a:rPr>
              <a:t>Reduce use of water</a:t>
            </a:r>
          </a:p>
          <a:p>
            <a:pPr eaLnBrk="1" hangingPunct="1">
              <a:buFont typeface="Wingdings" pitchFamily="2" charset="2"/>
              <a:buChar char="v"/>
            </a:pPr>
            <a:r>
              <a:rPr lang="en-US" dirty="0" smtClean="0">
                <a:latin typeface="Palatino Linotype" pitchFamily="18" charset="0"/>
              </a:rPr>
              <a:t>Grow crops that sequester carbon</a:t>
            </a:r>
          </a:p>
          <a:p>
            <a:pPr lvl="1" eaLnBrk="1" hangingPunct="1">
              <a:buFont typeface="Wingdings" pitchFamily="2" charset="2"/>
              <a:buNone/>
            </a:pPr>
            <a:endParaRPr lang="en-US" dirty="0" smtClean="0">
              <a:latin typeface="Palatino Linotype" pitchFamily="18" charset="0"/>
            </a:endParaRPr>
          </a:p>
          <a:p>
            <a:pPr lvl="4" eaLnBrk="1" hangingPunct="1"/>
            <a:endParaRPr lang="en-US" dirty="0" smtClean="0">
              <a:latin typeface="Palatino Linotype" pitchFamily="18" charset="0"/>
            </a:endParaRPr>
          </a:p>
          <a:p>
            <a:pPr lvl="2" eaLnBrk="1" hangingPunct="1">
              <a:buFontTx/>
              <a:buNone/>
            </a:pPr>
            <a:endParaRPr lang="en-US" sz="2800" b="1" dirty="0" smtClean="0">
              <a:solidFill>
                <a:srgbClr val="005828"/>
              </a:solidFill>
              <a:latin typeface="Palatino Linotype" pitchFamily="18" charset="0"/>
            </a:endParaRPr>
          </a:p>
          <a:p>
            <a:pPr lvl="1" eaLnBrk="1" hangingPunct="1"/>
            <a:endParaRPr lang="en-US" sz="2800" b="1" dirty="0" smtClean="0">
              <a:solidFill>
                <a:srgbClr val="005828"/>
              </a:solidFill>
              <a:latin typeface="Palatino Linotype" pitchFamily="18" charset="0"/>
            </a:endParaRPr>
          </a:p>
          <a:p>
            <a:pPr lvl="2" eaLnBrk="1" hangingPunct="1">
              <a:buFontTx/>
              <a:buNone/>
            </a:pPr>
            <a:endParaRPr lang="en-US" sz="2800" b="1" dirty="0" smtClean="0">
              <a:solidFill>
                <a:srgbClr val="005828"/>
              </a:solidFill>
              <a:latin typeface="Palatino Linotype" pitchFamily="18" charset="0"/>
            </a:endParaRPr>
          </a:p>
          <a:p>
            <a:pPr lvl="2" eaLnBrk="1" hangingPunct="1"/>
            <a:endParaRPr lang="en-US" sz="2800" b="1" dirty="0" smtClean="0">
              <a:solidFill>
                <a:srgbClr val="005828"/>
              </a:solidFill>
              <a:latin typeface="Palatino Linotype" pitchFamily="18" charset="0"/>
            </a:endParaRPr>
          </a:p>
          <a:p>
            <a:pPr lvl="2" eaLnBrk="1" hangingPunct="1"/>
            <a:endParaRPr lang="en-US" sz="2800" b="1" dirty="0" smtClean="0">
              <a:solidFill>
                <a:srgbClr val="005828"/>
              </a:solidFill>
              <a:latin typeface="Palatino Linotype" pitchFamily="18" charset="0"/>
            </a:endParaRPr>
          </a:p>
          <a:p>
            <a:pPr lvl="2" eaLnBrk="1" hangingPunct="1">
              <a:buFontTx/>
              <a:buNone/>
            </a:pPr>
            <a:endParaRPr lang="en-US" dirty="0" smtClean="0">
              <a:latin typeface="Palatino Linotype" pitchFamily="18" charset="0"/>
            </a:endParaRPr>
          </a:p>
        </p:txBody>
      </p:sp>
      <p:sp>
        <p:nvSpPr>
          <p:cNvPr id="157699" name="Footer Placeholder 3"/>
          <p:cNvSpPr>
            <a:spLocks noGrp="1"/>
          </p:cNvSpPr>
          <p:nvPr>
            <p:ph type="ftr" sz="quarter" idx="11"/>
          </p:nvPr>
        </p:nvSpPr>
        <p:spPr>
          <a:xfrm>
            <a:off x="15240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57700" name="Slide Number Placeholder 5"/>
          <p:cNvSpPr>
            <a:spLocks noGrp="1"/>
          </p:cNvSpPr>
          <p:nvPr>
            <p:ph type="sldNum" sz="quarter" idx="12"/>
          </p:nvPr>
        </p:nvSpPr>
        <p:spPr>
          <a:xfrm>
            <a:off x="6553200" y="6356350"/>
            <a:ext cx="2133600" cy="365125"/>
          </a:xfrm>
          <a:noFill/>
        </p:spPr>
        <p:txBody>
          <a:bodyPr anchor="ctr"/>
          <a:lstStyle/>
          <a:p>
            <a:fld id="{C0D61006-224B-478E-B8DA-581F6A4210E9}" type="slidenum">
              <a:rPr lang="en-US" sz="1200" smtClean="0">
                <a:solidFill>
                  <a:srgbClr val="898989"/>
                </a:solidFill>
                <a:latin typeface="Palatino Linotype" pitchFamily="18" charset="0"/>
              </a:rPr>
              <a:pPr/>
              <a:t>63</a:t>
            </a:fld>
            <a:endParaRPr lang="en-US" sz="1200" smtClean="0">
              <a:solidFill>
                <a:srgbClr val="898989"/>
              </a:solidFill>
              <a:latin typeface="Palatino Linotype" pitchFamily="18" charset="0"/>
            </a:endParaRPr>
          </a:p>
        </p:txBody>
      </p:sp>
      <p:pic>
        <p:nvPicPr>
          <p:cNvPr id="157701"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96000"/>
            <a:ext cx="1143000" cy="612775"/>
          </a:xfrm>
          <a:prstGeom prst="rect">
            <a:avLst/>
          </a:prstGeom>
          <a:noFill/>
          <a:ln w="9525">
            <a:noFill/>
            <a:miter lim="800000"/>
            <a:headEnd/>
            <a:tailEnd/>
          </a:ln>
        </p:spPr>
      </p:pic>
      <p:pic>
        <p:nvPicPr>
          <p:cNvPr id="157702" name="Picture 6" descr="http://ces.iisc.ernet.in/hpg/envis/Remote/section164_files/Fig16_14.jpeg"/>
          <p:cNvPicPr>
            <a:picLocks noChangeAspect="1" noChangeArrowheads="1"/>
          </p:cNvPicPr>
          <p:nvPr/>
        </p:nvPicPr>
        <p:blipFill>
          <a:blip r:embed="rId4" cstate="print"/>
          <a:srcRect/>
          <a:stretch>
            <a:fillRect/>
          </a:stretch>
        </p:blipFill>
        <p:spPr bwMode="auto">
          <a:xfrm>
            <a:off x="5105400" y="2209800"/>
            <a:ext cx="4038600" cy="4648200"/>
          </a:xfrm>
          <a:prstGeom prst="rect">
            <a:avLst/>
          </a:prstGeom>
          <a:ln>
            <a:noFill/>
          </a:ln>
          <a:effectLst>
            <a:softEdge rad="112500"/>
          </a:effectLst>
        </p:spPr>
      </p:pic>
      <p:sp>
        <p:nvSpPr>
          <p:cNvPr id="157703" name="Slide Number Placeholder 6"/>
          <p:cNvSpPr txBox="1">
            <a:spLocks noGrp="1"/>
          </p:cNvSpPr>
          <p:nvPr/>
        </p:nvSpPr>
        <p:spPr bwMode="auto">
          <a:xfrm>
            <a:off x="6705600" y="6508750"/>
            <a:ext cx="2133600" cy="365125"/>
          </a:xfrm>
          <a:prstGeom prst="rect">
            <a:avLst/>
          </a:prstGeom>
          <a:noFill/>
          <a:ln w="9525">
            <a:noFill/>
            <a:miter lim="800000"/>
            <a:headEnd/>
            <a:tailEnd/>
          </a:ln>
        </p:spPr>
        <p:txBody>
          <a:bodyPr anchor="ctr"/>
          <a:lstStyle/>
          <a:p>
            <a:pPr algn="r"/>
            <a:fld id="{0CB9E8DA-60C9-4169-8281-840AD4ED4E1B}" type="slidenum">
              <a:rPr lang="en-US" sz="1200">
                <a:solidFill>
                  <a:schemeClr val="bg2"/>
                </a:solidFill>
              </a:rPr>
              <a:pPr algn="r"/>
              <a:t>63</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Footer Placeholder 3"/>
          <p:cNvSpPr>
            <a:spLocks noGrp="1"/>
          </p:cNvSpPr>
          <p:nvPr>
            <p:ph type="ftr" sz="quarter" idx="11"/>
          </p:nvPr>
        </p:nvSpPr>
        <p:spPr>
          <a:xfrm>
            <a:off x="1524000" y="6492875"/>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157700" name="Slide Number Placeholder 5"/>
          <p:cNvSpPr>
            <a:spLocks noGrp="1"/>
          </p:cNvSpPr>
          <p:nvPr>
            <p:ph type="sldNum" sz="quarter" idx="12"/>
          </p:nvPr>
        </p:nvSpPr>
        <p:spPr>
          <a:xfrm>
            <a:off x="6553200" y="6356350"/>
            <a:ext cx="2133600" cy="365125"/>
          </a:xfrm>
          <a:noFill/>
        </p:spPr>
        <p:txBody>
          <a:bodyPr anchor="ctr"/>
          <a:lstStyle/>
          <a:p>
            <a:fld id="{C0D61006-224B-478E-B8DA-581F6A4210E9}" type="slidenum">
              <a:rPr lang="en-US" sz="1200" smtClean="0">
                <a:solidFill>
                  <a:srgbClr val="898989"/>
                </a:solidFill>
                <a:latin typeface="Palatino Linotype" pitchFamily="18" charset="0"/>
              </a:rPr>
              <a:pPr/>
              <a:t>64</a:t>
            </a:fld>
            <a:endParaRPr lang="en-US" sz="1200" smtClean="0">
              <a:solidFill>
                <a:srgbClr val="898989"/>
              </a:solidFill>
              <a:latin typeface="Palatino Linotype" pitchFamily="18" charset="0"/>
            </a:endParaRPr>
          </a:p>
        </p:txBody>
      </p:sp>
      <p:pic>
        <p:nvPicPr>
          <p:cNvPr id="157701"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96000"/>
            <a:ext cx="1143000" cy="612775"/>
          </a:xfrm>
          <a:prstGeom prst="rect">
            <a:avLst/>
          </a:prstGeom>
          <a:noFill/>
          <a:ln w="9525">
            <a:noFill/>
            <a:miter lim="800000"/>
            <a:headEnd/>
            <a:tailEnd/>
          </a:ln>
        </p:spPr>
      </p:pic>
      <p:pic>
        <p:nvPicPr>
          <p:cNvPr id="157702" name="Picture 6" descr="http://ces.iisc.ernet.in/hpg/envis/Remote/section164_files/Fig16_14.jpeg"/>
          <p:cNvPicPr>
            <a:picLocks noChangeAspect="1" noChangeArrowheads="1"/>
          </p:cNvPicPr>
          <p:nvPr/>
        </p:nvPicPr>
        <p:blipFill>
          <a:blip r:embed="rId4" cstate="print"/>
          <a:srcRect/>
          <a:stretch>
            <a:fillRect/>
          </a:stretch>
        </p:blipFill>
        <p:spPr bwMode="auto">
          <a:xfrm>
            <a:off x="228600" y="86264"/>
            <a:ext cx="8610600" cy="6314536"/>
          </a:xfrm>
          <a:prstGeom prst="rect">
            <a:avLst/>
          </a:prstGeom>
          <a:ln>
            <a:noFill/>
          </a:ln>
          <a:effectLst>
            <a:softEdge rad="112500"/>
          </a:effectLst>
        </p:spPr>
      </p:pic>
      <p:sp>
        <p:nvSpPr>
          <p:cNvPr id="157703" name="Slide Number Placeholder 6"/>
          <p:cNvSpPr txBox="1">
            <a:spLocks noGrp="1"/>
          </p:cNvSpPr>
          <p:nvPr/>
        </p:nvSpPr>
        <p:spPr bwMode="auto">
          <a:xfrm>
            <a:off x="6705600" y="6508750"/>
            <a:ext cx="2133600" cy="365125"/>
          </a:xfrm>
          <a:prstGeom prst="rect">
            <a:avLst/>
          </a:prstGeom>
          <a:noFill/>
          <a:ln w="9525">
            <a:noFill/>
            <a:miter lim="800000"/>
            <a:headEnd/>
            <a:tailEnd/>
          </a:ln>
        </p:spPr>
        <p:txBody>
          <a:bodyPr anchor="ctr"/>
          <a:lstStyle/>
          <a:p>
            <a:pPr algn="r"/>
            <a:fld id="{0CB9E8DA-60C9-4169-8281-840AD4ED4E1B}" type="slidenum">
              <a:rPr lang="en-US" sz="1200">
                <a:solidFill>
                  <a:schemeClr val="bg2"/>
                </a:solidFill>
              </a:rPr>
              <a:pPr algn="r"/>
              <a:t>64</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1"/>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3429000" y="3276600"/>
            <a:ext cx="5715000" cy="2851295"/>
          </a:xfrm>
          <a:prstGeom prst="rect">
            <a:avLst/>
          </a:prstGeom>
          <a:ln>
            <a:noFill/>
          </a:ln>
          <a:effectLst>
            <a:softEdge rad="112500"/>
          </a:effectLst>
        </p:spPr>
      </p:pic>
      <p:pic>
        <p:nvPicPr>
          <p:cNvPr id="136197" name="Picture 7" descr="PAMDConococheague 190"/>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4572000" y="304800"/>
            <a:ext cx="4192092" cy="3048000"/>
          </a:xfrm>
          <a:prstGeom prst="rect">
            <a:avLst/>
          </a:prstGeom>
          <a:ln>
            <a:noFill/>
          </a:ln>
          <a:effectLst>
            <a:softEdge rad="112500"/>
          </a:effectLst>
        </p:spPr>
      </p:pic>
      <p:sp>
        <p:nvSpPr>
          <p:cNvPr id="136193" name="Rectangle 6"/>
          <p:cNvSpPr>
            <a:spLocks noGrp="1" noChangeArrowheads="1"/>
          </p:cNvSpPr>
          <p:nvPr>
            <p:ph type="body" idx="1"/>
          </p:nvPr>
        </p:nvSpPr>
        <p:spPr>
          <a:xfrm>
            <a:off x="0" y="1752600"/>
            <a:ext cx="7467600" cy="3048000"/>
          </a:xfrm>
        </p:spPr>
        <p:txBody>
          <a:bodyPr/>
          <a:lstStyle/>
          <a:p>
            <a:pPr eaLnBrk="1" hangingPunct="1">
              <a:buFontTx/>
              <a:buNone/>
            </a:pPr>
            <a:r>
              <a:rPr lang="en-US" sz="4000" b="1" dirty="0" smtClean="0">
                <a:solidFill>
                  <a:srgbClr val="FFFF99"/>
                </a:solidFill>
                <a:latin typeface="Palatino Linotype" pitchFamily="18" charset="0"/>
              </a:rPr>
              <a:t>How do we use land for Food/Fuel/Feed/Fiber and Fun?</a:t>
            </a:r>
          </a:p>
          <a:p>
            <a:pPr eaLnBrk="1" hangingPunct="1">
              <a:buFontTx/>
              <a:buNone/>
            </a:pPr>
            <a:r>
              <a:rPr lang="en-US" sz="4000" b="1" dirty="0" smtClean="0">
                <a:solidFill>
                  <a:srgbClr val="FFFF99"/>
                </a:solidFill>
                <a:latin typeface="Palatino Linotype" pitchFamily="18" charset="0"/>
              </a:rPr>
              <a:t>Who gets to decide how land is used?</a:t>
            </a:r>
            <a:endParaRPr lang="en-US" sz="1800" b="1" dirty="0" smtClean="0">
              <a:solidFill>
                <a:srgbClr val="FFFF99"/>
              </a:solidFill>
              <a:latin typeface="Palatino Linotype" pitchFamily="18" charset="0"/>
            </a:endParaRPr>
          </a:p>
          <a:p>
            <a:pPr eaLnBrk="1" hangingPunct="1">
              <a:buFontTx/>
              <a:buNone/>
            </a:pPr>
            <a:r>
              <a:rPr lang="en-US" sz="1800" b="1" dirty="0" smtClean="0">
                <a:solidFill>
                  <a:srgbClr val="FFFF99"/>
                </a:solidFill>
                <a:latin typeface="Palatino Linotype" pitchFamily="18" charset="0"/>
              </a:rPr>
              <a:t>Locally, Nationally, Internationally</a:t>
            </a:r>
            <a:endParaRPr lang="en-US" sz="4000" b="1" dirty="0" smtClean="0">
              <a:solidFill>
                <a:srgbClr val="FFFF99"/>
              </a:solidFill>
              <a:latin typeface="Palatino Linotype" pitchFamily="18" charset="0"/>
            </a:endParaRPr>
          </a:p>
        </p:txBody>
      </p:sp>
      <p:pic>
        <p:nvPicPr>
          <p:cNvPr id="136194" name="Picture 7"/>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04800" y="5943600"/>
            <a:ext cx="1143000" cy="612775"/>
          </a:xfrm>
          <a:prstGeom prst="rect">
            <a:avLst/>
          </a:prstGeom>
          <a:noFill/>
          <a:ln w="9525">
            <a:noFill/>
            <a:miter lim="800000"/>
            <a:headEnd/>
            <a:tailEnd/>
          </a:ln>
        </p:spPr>
      </p:pic>
      <p:sp>
        <p:nvSpPr>
          <p:cNvPr id="136195" name="Rectangle 5"/>
          <p:cNvSpPr>
            <a:spLocks noChangeArrowheads="1"/>
          </p:cNvSpPr>
          <p:nvPr/>
        </p:nvSpPr>
        <p:spPr bwMode="auto">
          <a:xfrm>
            <a:off x="2667000" y="6400800"/>
            <a:ext cx="2859088" cy="274638"/>
          </a:xfrm>
          <a:prstGeom prst="rect">
            <a:avLst/>
          </a:prstGeom>
          <a:noFill/>
          <a:ln w="9525">
            <a:noFill/>
            <a:miter lim="800000"/>
            <a:headEnd/>
            <a:tailEnd/>
          </a:ln>
        </p:spPr>
        <p:txBody>
          <a:bodyPr>
            <a:spAutoFit/>
          </a:bodyPr>
          <a:lstStyle/>
          <a:p>
            <a:r>
              <a:rPr lang="en-US" sz="1200">
                <a:solidFill>
                  <a:schemeClr val="bg2"/>
                </a:solidFill>
              </a:rPr>
              <a:t>Copyright 2010Advanced Biofuels USA</a:t>
            </a:r>
          </a:p>
        </p:txBody>
      </p:sp>
      <p:sp>
        <p:nvSpPr>
          <p:cNvPr id="136198"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89349AE5-589C-4035-A9EF-672F099853B6}" type="slidenum">
              <a:rPr lang="en-US" sz="1200">
                <a:solidFill>
                  <a:schemeClr val="bg2"/>
                </a:solidFill>
              </a:rPr>
              <a:pPr algn="r"/>
              <a:t>65</a:t>
            </a:fld>
            <a:endParaRPr lang="en-US" sz="1200">
              <a:solidFill>
                <a:schemeClr val="bg2"/>
              </a:solidFill>
            </a:endParaRPr>
          </a:p>
        </p:txBody>
      </p:sp>
      <p:sp>
        <p:nvSpPr>
          <p:cNvPr id="8" name="TextBox 7"/>
          <p:cNvSpPr txBox="1"/>
          <p:nvPr/>
        </p:nvSpPr>
        <p:spPr>
          <a:xfrm>
            <a:off x="304800" y="304800"/>
            <a:ext cx="7010400" cy="461665"/>
          </a:xfrm>
          <a:prstGeom prst="rect">
            <a:avLst/>
          </a:prstGeom>
          <a:noFill/>
        </p:spPr>
        <p:txBody>
          <a:bodyPr wrap="square" rtlCol="0">
            <a:spAutoFit/>
          </a:bodyPr>
          <a:lstStyle/>
          <a:p>
            <a:r>
              <a:rPr lang="en-US" dirty="0" smtClean="0"/>
              <a:t>Sample Question:  Social</a:t>
            </a:r>
            <a:endParaRPr lang="en-US" dirty="0"/>
          </a:p>
        </p:txBody>
      </p:sp>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65</a:t>
            </a:fld>
            <a:endParaRPr lang="en-US"/>
          </a:p>
        </p:txBody>
      </p:sp>
      <p:sp>
        <p:nvSpPr>
          <p:cNvPr id="10" name="Footer Placeholder 9"/>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762000" y="0"/>
            <a:ext cx="6316663" cy="1143000"/>
          </a:xfrm>
        </p:spPr>
        <p:txBody>
          <a:bodyPr/>
          <a:lstStyle/>
          <a:p>
            <a:r>
              <a:rPr lang="en-US" b="1" smtClean="0">
                <a:solidFill>
                  <a:srgbClr val="FFFF99"/>
                </a:solidFill>
                <a:latin typeface="Palatino Linotype" pitchFamily="18" charset="0"/>
              </a:rPr>
              <a:t>Principles of Sustainability</a:t>
            </a:r>
          </a:p>
        </p:txBody>
      </p:sp>
      <p:sp>
        <p:nvSpPr>
          <p:cNvPr id="159746" name="Rectangle 3"/>
          <p:cNvSpPr>
            <a:spLocks noGrp="1" noChangeArrowheads="1"/>
          </p:cNvSpPr>
          <p:nvPr>
            <p:ph type="body" idx="1"/>
          </p:nvPr>
        </p:nvSpPr>
        <p:spPr>
          <a:xfrm>
            <a:off x="228600" y="1066800"/>
            <a:ext cx="6326188" cy="5029200"/>
          </a:xfrm>
        </p:spPr>
        <p:txBody>
          <a:bodyPr/>
          <a:lstStyle/>
          <a:p>
            <a:r>
              <a:rPr lang="en-US" b="1" dirty="0" smtClean="0">
                <a:solidFill>
                  <a:srgbClr val="FFCCFF"/>
                </a:solidFill>
                <a:latin typeface="Palatino Linotype" pitchFamily="18" charset="0"/>
              </a:rPr>
              <a:t>Economic  Environmental       </a:t>
            </a:r>
            <a:r>
              <a:rPr lang="en-US" sz="3200" b="1" dirty="0" smtClean="0">
                <a:solidFill>
                  <a:schemeClr val="folHlink"/>
                </a:solidFill>
                <a:latin typeface="Palatino Linotype" pitchFamily="18" charset="0"/>
              </a:rPr>
              <a:t>Social</a:t>
            </a:r>
          </a:p>
          <a:p>
            <a:pPr lvl="1">
              <a:buFont typeface="Wingdings" pitchFamily="2" charset="2"/>
              <a:buChar char="Ø"/>
            </a:pPr>
            <a:endParaRPr lang="en-US" b="1" dirty="0" smtClean="0">
              <a:latin typeface="Palatino Linotype" pitchFamily="18" charset="0"/>
            </a:endParaRPr>
          </a:p>
          <a:p>
            <a:pPr lvl="1">
              <a:buFont typeface="Wingdings" pitchFamily="2" charset="2"/>
              <a:buChar char="Ø"/>
            </a:pPr>
            <a:r>
              <a:rPr lang="en-US" b="1" dirty="0" smtClean="0">
                <a:latin typeface="Palatino Linotype" pitchFamily="18" charset="0"/>
              </a:rPr>
              <a:t>Government</a:t>
            </a:r>
          </a:p>
          <a:p>
            <a:pPr lvl="1">
              <a:buFont typeface="Wingdings" pitchFamily="2" charset="2"/>
              <a:buNone/>
            </a:pPr>
            <a:endParaRPr lang="en-US" b="1" dirty="0" smtClean="0">
              <a:latin typeface="Palatino Linotype" pitchFamily="18" charset="0"/>
            </a:endParaRPr>
          </a:p>
          <a:p>
            <a:pPr lvl="1">
              <a:buFont typeface="Wingdings" pitchFamily="2" charset="2"/>
              <a:buChar char="Ø"/>
            </a:pPr>
            <a:r>
              <a:rPr lang="en-US" b="1" dirty="0" smtClean="0">
                <a:latin typeface="Palatino Linotype" pitchFamily="18" charset="0"/>
              </a:rPr>
              <a:t> Land ownership</a:t>
            </a:r>
          </a:p>
          <a:p>
            <a:pPr lvl="1">
              <a:buFont typeface="Wingdings" pitchFamily="2" charset="2"/>
              <a:buChar char="Ø"/>
            </a:pPr>
            <a:endParaRPr lang="en-US" b="1" dirty="0" smtClean="0">
              <a:latin typeface="Palatino Linotype" pitchFamily="18" charset="0"/>
            </a:endParaRPr>
          </a:p>
          <a:p>
            <a:pPr lvl="1">
              <a:buFont typeface="Wingdings" pitchFamily="2" charset="2"/>
              <a:buChar char="Ø"/>
            </a:pPr>
            <a:r>
              <a:rPr lang="en-US" b="1" dirty="0" smtClean="0">
                <a:latin typeface="Palatino Linotype" pitchFamily="18" charset="0"/>
              </a:rPr>
              <a:t>Transportation</a:t>
            </a:r>
          </a:p>
          <a:p>
            <a:pPr lvl="1">
              <a:buFont typeface="Wingdings" pitchFamily="2" charset="2"/>
              <a:buNone/>
            </a:pPr>
            <a:endParaRPr lang="en-US" b="1" dirty="0" smtClean="0">
              <a:latin typeface="Palatino Linotype" pitchFamily="18" charset="0"/>
            </a:endParaRPr>
          </a:p>
          <a:p>
            <a:pPr lvl="1">
              <a:buFont typeface="Wingdings" pitchFamily="2" charset="2"/>
              <a:buChar char="Ø"/>
            </a:pPr>
            <a:r>
              <a:rPr lang="en-US" b="1" dirty="0" smtClean="0">
                <a:latin typeface="Palatino Linotype" pitchFamily="18" charset="0"/>
              </a:rPr>
              <a:t>Infrastructure</a:t>
            </a:r>
          </a:p>
          <a:p>
            <a:pPr lvl="1">
              <a:buFont typeface="Wingdings" pitchFamily="2" charset="2"/>
              <a:buChar char="Ø"/>
            </a:pPr>
            <a:endParaRPr lang="en-US" b="1" dirty="0" smtClean="0">
              <a:latin typeface="Palatino Linotype" pitchFamily="18" charset="0"/>
            </a:endParaRPr>
          </a:p>
          <a:p>
            <a:pPr lvl="1">
              <a:buFont typeface="Wingdings" pitchFamily="2" charset="2"/>
              <a:buChar char="Ø"/>
            </a:pPr>
            <a:r>
              <a:rPr lang="en-US" b="1" dirty="0" smtClean="0">
                <a:latin typeface="Palatino Linotype" pitchFamily="18" charset="0"/>
              </a:rPr>
              <a:t>Education</a:t>
            </a:r>
          </a:p>
        </p:txBody>
      </p:sp>
      <p:sp>
        <p:nvSpPr>
          <p:cNvPr id="159747" name="Slide Number Placeholder 6"/>
          <p:cNvSpPr txBox="1">
            <a:spLocks noGrp="1"/>
          </p:cNvSpPr>
          <p:nvPr/>
        </p:nvSpPr>
        <p:spPr bwMode="auto">
          <a:xfrm>
            <a:off x="5257800" y="6492875"/>
            <a:ext cx="1066800" cy="365125"/>
          </a:xfrm>
          <a:prstGeom prst="rect">
            <a:avLst/>
          </a:prstGeom>
          <a:noFill/>
          <a:ln w="9525">
            <a:noFill/>
            <a:miter lim="800000"/>
            <a:headEnd/>
            <a:tailEnd/>
          </a:ln>
        </p:spPr>
        <p:txBody>
          <a:bodyPr anchor="ctr"/>
          <a:lstStyle/>
          <a:p>
            <a:pPr algn="r"/>
            <a:fld id="{82D2B9C8-9394-4001-8BEE-AF27A1F3A614}" type="slidenum">
              <a:rPr lang="en-US" sz="1200">
                <a:solidFill>
                  <a:schemeClr val="bg2"/>
                </a:solidFill>
              </a:rPr>
              <a:pPr algn="r"/>
              <a:t>66</a:t>
            </a:fld>
            <a:endParaRPr lang="en-US" sz="1200">
              <a:solidFill>
                <a:schemeClr val="bg2"/>
              </a:solidFill>
            </a:endParaRPr>
          </a:p>
        </p:txBody>
      </p:sp>
      <p:pic>
        <p:nvPicPr>
          <p:cNvPr id="159748" name="Picture 9"/>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52400" y="6019800"/>
            <a:ext cx="1143000" cy="612775"/>
          </a:xfrm>
          <a:prstGeom prst="rect">
            <a:avLst/>
          </a:prstGeom>
          <a:noFill/>
          <a:ln w="9525">
            <a:noFill/>
            <a:miter lim="800000"/>
            <a:headEnd/>
            <a:tailEnd/>
          </a:ln>
        </p:spPr>
      </p:pic>
      <p:sp>
        <p:nvSpPr>
          <p:cNvPr id="159749" name="Footer Placeholder 3"/>
          <p:cNvSpPr txBox="1">
            <a:spLocks noGrp="1"/>
          </p:cNvSpPr>
          <p:nvPr/>
        </p:nvSpPr>
        <p:spPr bwMode="auto">
          <a:xfrm>
            <a:off x="1524000" y="6492875"/>
            <a:ext cx="2895600" cy="365125"/>
          </a:xfrm>
          <a:prstGeom prst="rect">
            <a:avLst/>
          </a:prstGeom>
          <a:noFill/>
          <a:ln w="9525">
            <a:noFill/>
            <a:miter lim="800000"/>
            <a:headEnd/>
            <a:tailEnd/>
          </a:ln>
        </p:spPr>
        <p:txBody>
          <a:bodyPr anchor="ctr"/>
          <a:lstStyle/>
          <a:p>
            <a:pPr algn="ctr"/>
            <a:r>
              <a:rPr lang="en-US" sz="1200">
                <a:solidFill>
                  <a:schemeClr val="bg2"/>
                </a:solidFill>
              </a:rPr>
              <a:t>Copyright 2010Advanced Biofuels USA</a:t>
            </a:r>
          </a:p>
        </p:txBody>
      </p:sp>
      <p:pic>
        <p:nvPicPr>
          <p:cNvPr id="159750" name="Picture 10" descr="TrafficBackup Trucks vert"/>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6324600" y="2819400"/>
            <a:ext cx="2590800" cy="1655763"/>
          </a:xfrm>
          <a:prstGeom prst="rect">
            <a:avLst/>
          </a:prstGeom>
          <a:ln>
            <a:noFill/>
          </a:ln>
          <a:effectLst>
            <a:softEdge rad="112500"/>
          </a:effectLst>
        </p:spPr>
      </p:pic>
      <p:pic>
        <p:nvPicPr>
          <p:cNvPr id="159751" name="Picture 11" descr="AppTrail011709 004"/>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6324600" y="152400"/>
            <a:ext cx="2819400" cy="2582863"/>
          </a:xfrm>
          <a:prstGeom prst="rect">
            <a:avLst/>
          </a:prstGeom>
          <a:ln>
            <a:noFill/>
          </a:ln>
          <a:effectLst>
            <a:softEdge rad="112500"/>
          </a:effectLst>
        </p:spPr>
      </p:pic>
      <p:pic>
        <p:nvPicPr>
          <p:cNvPr id="11" name="Picture 10" descr="MinnesotaApril 022.jp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096000" y="4495800"/>
            <a:ext cx="2870200" cy="2152650"/>
          </a:xfrm>
          <a:prstGeom prst="rect">
            <a:avLst/>
          </a:prstGeom>
          <a:ln>
            <a:noFill/>
          </a:ln>
          <a:effectLst>
            <a:softEdge rad="112500"/>
          </a:effectLst>
        </p:spPr>
      </p:pic>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66</a:t>
            </a:fld>
            <a:endParaRPr lang="en-US"/>
          </a:p>
        </p:txBody>
      </p:sp>
      <p:sp>
        <p:nvSpPr>
          <p:cNvPr id="12" name="Footer Placeholder 11"/>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ristmas 060"/>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6477000" y="1066800"/>
            <a:ext cx="2369127" cy="2171700"/>
          </a:xfrm>
          <a:prstGeom prst="rect">
            <a:avLst/>
          </a:prstGeom>
          <a:ln>
            <a:noFill/>
          </a:ln>
          <a:effectLst>
            <a:softEdge rad="112500"/>
          </a:effectLst>
        </p:spPr>
      </p:pic>
      <p:pic>
        <p:nvPicPr>
          <p:cNvPr id="10" name="Picture 7" descr="Senate.jpg"/>
          <p:cNvPicPr>
            <a:picLocks noChangeAspect="1"/>
          </p:cNvPicPr>
          <p:nvPr/>
        </p:nvPicPr>
        <p:blipFill>
          <a:blip r:embed="rId4" cstate="print">
            <a:lum bright="-20000" contrast="54000"/>
          </a:blip>
          <a:srcRect/>
          <a:stretch>
            <a:fillRect/>
          </a:stretch>
        </p:blipFill>
        <p:spPr bwMode="auto">
          <a:xfrm>
            <a:off x="6324600" y="3429000"/>
            <a:ext cx="2819400" cy="1744662"/>
          </a:xfrm>
          <a:prstGeom prst="rect">
            <a:avLst/>
          </a:prstGeom>
          <a:ln>
            <a:noFill/>
          </a:ln>
          <a:effectLst>
            <a:softEdge rad="112500"/>
          </a:effectLst>
        </p:spPr>
      </p:pic>
      <p:sp>
        <p:nvSpPr>
          <p:cNvPr id="157697" name="Title 1"/>
          <p:cNvSpPr>
            <a:spLocks noGrp="1"/>
          </p:cNvSpPr>
          <p:nvPr>
            <p:ph type="title" idx="4294967295"/>
          </p:nvPr>
        </p:nvSpPr>
        <p:spPr>
          <a:xfrm>
            <a:off x="457200" y="304800"/>
            <a:ext cx="8458200" cy="944563"/>
          </a:xfrm>
        </p:spPr>
        <p:txBody>
          <a:bodyPr anchor="ctr"/>
          <a:lstStyle/>
          <a:p>
            <a:pPr algn="ctr" eaLnBrk="1" hangingPunct="1"/>
            <a:r>
              <a:rPr lang="en-US" b="1" smtClean="0">
                <a:solidFill>
                  <a:srgbClr val="FFFF99"/>
                </a:solidFill>
                <a:latin typeface="Palatino Linotype" pitchFamily="18" charset="0"/>
              </a:rPr>
              <a:t>Principles of Sustainability</a:t>
            </a:r>
            <a:r>
              <a:rPr lang="en-US" sz="2400" b="1" smtClean="0">
                <a:solidFill>
                  <a:srgbClr val="005828"/>
                </a:solidFill>
                <a:latin typeface="Palatino Linotype" pitchFamily="18" charset="0"/>
              </a:rPr>
              <a:t> </a:t>
            </a:r>
          </a:p>
        </p:txBody>
      </p:sp>
      <p:sp>
        <p:nvSpPr>
          <p:cNvPr id="157698" name="Content Placeholder 2"/>
          <p:cNvSpPr>
            <a:spLocks noGrp="1"/>
          </p:cNvSpPr>
          <p:nvPr>
            <p:ph idx="4294967295"/>
          </p:nvPr>
        </p:nvSpPr>
        <p:spPr>
          <a:xfrm>
            <a:off x="0" y="1066800"/>
            <a:ext cx="8305800" cy="5334000"/>
          </a:xfrm>
        </p:spPr>
        <p:txBody>
          <a:bodyPr/>
          <a:lstStyle/>
          <a:p>
            <a:pPr eaLnBrk="1" hangingPunct="1">
              <a:buFontTx/>
              <a:buNone/>
            </a:pPr>
            <a:r>
              <a:rPr lang="en-US" sz="2000" dirty="0" smtClean="0">
                <a:latin typeface="Palatino Linotype" pitchFamily="18" charset="0"/>
              </a:rPr>
              <a:t>  </a:t>
            </a:r>
          </a:p>
          <a:p>
            <a:pPr eaLnBrk="1" hangingPunct="1"/>
            <a:r>
              <a:rPr lang="en-US" b="1" dirty="0" smtClean="0">
                <a:solidFill>
                  <a:srgbClr val="FFCCFF"/>
                </a:solidFill>
                <a:latin typeface="Palatino Linotype" pitchFamily="18" charset="0"/>
              </a:rPr>
              <a:t>Economic    </a:t>
            </a:r>
            <a:r>
              <a:rPr lang="en-US" b="1" dirty="0" smtClean="0">
                <a:solidFill>
                  <a:schemeClr val="folHlink"/>
                </a:solidFill>
                <a:latin typeface="Palatino Linotype" pitchFamily="18" charset="0"/>
              </a:rPr>
              <a:t> </a:t>
            </a:r>
            <a:r>
              <a:rPr lang="en-US" b="1" dirty="0" smtClean="0">
                <a:solidFill>
                  <a:srgbClr val="FFCCFF"/>
                </a:solidFill>
                <a:latin typeface="Palatino Linotype" pitchFamily="18" charset="0"/>
              </a:rPr>
              <a:t>Environmental</a:t>
            </a:r>
            <a:r>
              <a:rPr lang="en-US" sz="3200" b="1" dirty="0" smtClean="0">
                <a:solidFill>
                  <a:schemeClr val="folHlink"/>
                </a:solidFill>
                <a:latin typeface="Palatino Linotype" pitchFamily="18" charset="0"/>
              </a:rPr>
              <a:t> </a:t>
            </a:r>
            <a:r>
              <a:rPr lang="en-US" b="1" dirty="0" smtClean="0">
                <a:solidFill>
                  <a:srgbClr val="FFCCFF"/>
                </a:solidFill>
                <a:latin typeface="Palatino Linotype" pitchFamily="18" charset="0"/>
              </a:rPr>
              <a:t>   </a:t>
            </a:r>
            <a:r>
              <a:rPr lang="en-US" sz="3200" b="1" dirty="0" smtClean="0">
                <a:solidFill>
                  <a:schemeClr val="accent2">
                    <a:lumMod val="60000"/>
                    <a:lumOff val="40000"/>
                  </a:schemeClr>
                </a:solidFill>
                <a:latin typeface="Palatino Linotype" pitchFamily="18" charset="0"/>
              </a:rPr>
              <a:t>Social</a:t>
            </a:r>
            <a:endParaRPr lang="en-US" dirty="0" smtClean="0">
              <a:latin typeface="Palatino Linotype" pitchFamily="18" charset="0"/>
            </a:endParaRPr>
          </a:p>
          <a:p>
            <a:pPr lvl="3" eaLnBrk="1" hangingPunct="1">
              <a:spcBef>
                <a:spcPts val="1200"/>
              </a:spcBef>
            </a:pPr>
            <a:r>
              <a:rPr lang="en-US" dirty="0" smtClean="0">
                <a:latin typeface="Palatino Linotype" pitchFamily="18" charset="0"/>
              </a:rPr>
              <a:t>Land Use Practices</a:t>
            </a:r>
          </a:p>
          <a:p>
            <a:pPr lvl="3" eaLnBrk="1" hangingPunct="1">
              <a:spcBef>
                <a:spcPts val="1200"/>
              </a:spcBef>
            </a:pPr>
            <a:r>
              <a:rPr lang="en-US" dirty="0" smtClean="0">
                <a:latin typeface="Palatino Linotype" pitchFamily="18" charset="0"/>
              </a:rPr>
              <a:t>Decision-Making</a:t>
            </a:r>
          </a:p>
          <a:p>
            <a:pPr lvl="4">
              <a:spcBef>
                <a:spcPts val="1200"/>
              </a:spcBef>
            </a:pPr>
            <a:r>
              <a:rPr lang="en-US" dirty="0" smtClean="0">
                <a:latin typeface="Palatino Linotype" pitchFamily="18" charset="0"/>
              </a:rPr>
              <a:t>Form of Government</a:t>
            </a:r>
          </a:p>
          <a:p>
            <a:pPr lvl="4">
              <a:spcBef>
                <a:spcPts val="1200"/>
              </a:spcBef>
            </a:pPr>
            <a:r>
              <a:rPr lang="en-US" dirty="0" smtClean="0">
                <a:latin typeface="Palatino Linotype" pitchFamily="18" charset="0"/>
              </a:rPr>
              <a:t>Cultural Values and Traditions</a:t>
            </a:r>
          </a:p>
          <a:p>
            <a:pPr lvl="3">
              <a:spcBef>
                <a:spcPts val="1200"/>
              </a:spcBef>
            </a:pPr>
            <a:r>
              <a:rPr lang="en-US" dirty="0" smtClean="0">
                <a:latin typeface="Palatino Linotype" pitchFamily="18" charset="0"/>
              </a:rPr>
              <a:t>Economic System</a:t>
            </a:r>
          </a:p>
          <a:p>
            <a:pPr lvl="4">
              <a:spcBef>
                <a:spcPts val="1200"/>
              </a:spcBef>
            </a:pPr>
            <a:r>
              <a:rPr lang="en-US" dirty="0" smtClean="0">
                <a:latin typeface="Palatino Linotype" pitchFamily="18" charset="0"/>
              </a:rPr>
              <a:t>Market-Based</a:t>
            </a:r>
          </a:p>
          <a:p>
            <a:pPr lvl="4">
              <a:spcBef>
                <a:spcPts val="1200"/>
              </a:spcBef>
            </a:pPr>
            <a:r>
              <a:rPr lang="en-US" dirty="0" smtClean="0">
                <a:latin typeface="Palatino Linotype" pitchFamily="18" charset="0"/>
              </a:rPr>
              <a:t>Level of Government Influence</a:t>
            </a:r>
          </a:p>
          <a:p>
            <a:pPr lvl="3">
              <a:spcBef>
                <a:spcPts val="1200"/>
              </a:spcBef>
            </a:pPr>
            <a:r>
              <a:rPr lang="en-US" dirty="0" smtClean="0">
                <a:latin typeface="Palatino Linotype" pitchFamily="18" charset="0"/>
              </a:rPr>
              <a:t>Prestige and Aspirations</a:t>
            </a:r>
          </a:p>
          <a:p>
            <a:pPr lvl="2" eaLnBrk="1" hangingPunct="1">
              <a:buFontTx/>
              <a:buNone/>
            </a:pPr>
            <a:endParaRPr lang="en-US" sz="2800" b="1" dirty="0" smtClean="0">
              <a:solidFill>
                <a:srgbClr val="005828"/>
              </a:solidFill>
              <a:latin typeface="Palatino Linotype" pitchFamily="18" charset="0"/>
            </a:endParaRPr>
          </a:p>
          <a:p>
            <a:pPr lvl="1" eaLnBrk="1" hangingPunct="1"/>
            <a:endParaRPr lang="en-US" sz="2800" b="1" dirty="0" smtClean="0">
              <a:solidFill>
                <a:srgbClr val="005828"/>
              </a:solidFill>
              <a:latin typeface="Palatino Linotype" pitchFamily="18" charset="0"/>
            </a:endParaRPr>
          </a:p>
          <a:p>
            <a:pPr lvl="2" eaLnBrk="1" hangingPunct="1">
              <a:buFontTx/>
              <a:buNone/>
            </a:pPr>
            <a:endParaRPr lang="en-US" sz="2800" b="1" dirty="0" smtClean="0">
              <a:solidFill>
                <a:srgbClr val="005828"/>
              </a:solidFill>
              <a:latin typeface="Palatino Linotype" pitchFamily="18" charset="0"/>
            </a:endParaRPr>
          </a:p>
          <a:p>
            <a:pPr lvl="2" eaLnBrk="1" hangingPunct="1"/>
            <a:endParaRPr lang="en-US" sz="2800" b="1" dirty="0" smtClean="0">
              <a:solidFill>
                <a:srgbClr val="005828"/>
              </a:solidFill>
              <a:latin typeface="Palatino Linotype" pitchFamily="18" charset="0"/>
            </a:endParaRPr>
          </a:p>
          <a:p>
            <a:pPr lvl="2" eaLnBrk="1" hangingPunct="1"/>
            <a:endParaRPr lang="en-US" sz="2800" b="1" dirty="0" smtClean="0">
              <a:solidFill>
                <a:srgbClr val="005828"/>
              </a:solidFill>
              <a:latin typeface="Palatino Linotype" pitchFamily="18" charset="0"/>
            </a:endParaRPr>
          </a:p>
          <a:p>
            <a:pPr lvl="2" eaLnBrk="1" hangingPunct="1">
              <a:buFontTx/>
              <a:buNone/>
            </a:pPr>
            <a:endParaRPr lang="en-US" dirty="0" smtClean="0">
              <a:latin typeface="Palatino Linotype" pitchFamily="18" charset="0"/>
            </a:endParaRPr>
          </a:p>
        </p:txBody>
      </p:sp>
      <p:sp>
        <p:nvSpPr>
          <p:cNvPr id="157699" name="Footer Placeholder 3"/>
          <p:cNvSpPr>
            <a:spLocks noGrp="1"/>
          </p:cNvSpPr>
          <p:nvPr>
            <p:ph type="ftr" sz="quarter" idx="11"/>
          </p:nvPr>
        </p:nvSpPr>
        <p:spPr>
          <a:xfrm>
            <a:off x="15240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57700" name="Slide Number Placeholder 5"/>
          <p:cNvSpPr>
            <a:spLocks noGrp="1"/>
          </p:cNvSpPr>
          <p:nvPr>
            <p:ph type="sldNum" sz="quarter" idx="12"/>
          </p:nvPr>
        </p:nvSpPr>
        <p:spPr>
          <a:xfrm>
            <a:off x="6553200" y="6356350"/>
            <a:ext cx="2133600" cy="365125"/>
          </a:xfrm>
          <a:noFill/>
        </p:spPr>
        <p:txBody>
          <a:bodyPr anchor="ctr"/>
          <a:lstStyle/>
          <a:p>
            <a:fld id="{C0D61006-224B-478E-B8DA-581F6A4210E9}" type="slidenum">
              <a:rPr lang="en-US" sz="1200" smtClean="0">
                <a:solidFill>
                  <a:srgbClr val="898989"/>
                </a:solidFill>
                <a:latin typeface="Palatino Linotype" pitchFamily="18" charset="0"/>
              </a:rPr>
              <a:pPr/>
              <a:t>67</a:t>
            </a:fld>
            <a:endParaRPr lang="en-US" sz="1200" smtClean="0">
              <a:solidFill>
                <a:srgbClr val="898989"/>
              </a:solidFill>
              <a:latin typeface="Palatino Linotype" pitchFamily="18" charset="0"/>
            </a:endParaRPr>
          </a:p>
        </p:txBody>
      </p:sp>
      <p:pic>
        <p:nvPicPr>
          <p:cNvPr id="157701" name="Picture 8"/>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228600" y="6096000"/>
            <a:ext cx="1143000" cy="612775"/>
          </a:xfrm>
          <a:prstGeom prst="rect">
            <a:avLst/>
          </a:prstGeom>
          <a:noFill/>
          <a:ln w="9525">
            <a:noFill/>
            <a:miter lim="800000"/>
            <a:headEnd/>
            <a:tailEnd/>
          </a:ln>
        </p:spPr>
      </p:pic>
      <p:sp>
        <p:nvSpPr>
          <p:cNvPr id="157703" name="Slide Number Placeholder 6"/>
          <p:cNvSpPr txBox="1">
            <a:spLocks noGrp="1"/>
          </p:cNvSpPr>
          <p:nvPr/>
        </p:nvSpPr>
        <p:spPr bwMode="auto">
          <a:xfrm>
            <a:off x="6705600" y="6508750"/>
            <a:ext cx="2133600" cy="365125"/>
          </a:xfrm>
          <a:prstGeom prst="rect">
            <a:avLst/>
          </a:prstGeom>
          <a:noFill/>
          <a:ln w="9525">
            <a:noFill/>
            <a:miter lim="800000"/>
            <a:headEnd/>
            <a:tailEnd/>
          </a:ln>
        </p:spPr>
        <p:txBody>
          <a:bodyPr anchor="ctr"/>
          <a:lstStyle/>
          <a:p>
            <a:pPr algn="r"/>
            <a:fld id="{0CB9E8DA-60C9-4169-8281-840AD4ED4E1B}" type="slidenum">
              <a:rPr lang="en-US" sz="1200">
                <a:solidFill>
                  <a:schemeClr val="bg2"/>
                </a:solidFill>
              </a:rPr>
              <a:pPr algn="r"/>
              <a:t>67</a:t>
            </a:fld>
            <a:endParaRPr lang="en-US" sz="1200">
              <a:solidFill>
                <a:schemeClr val="bg2"/>
              </a:solidFill>
            </a:endParaRPr>
          </a:p>
        </p:txBody>
      </p:sp>
      <p:pic>
        <p:nvPicPr>
          <p:cNvPr id="11" name="Picture 27" descr="MR900431631"/>
          <p:cNvPicPr>
            <a:picLocks noChangeAspect="1" noChangeArrowheads="1"/>
          </p:cNvPicPr>
          <p:nvPr/>
        </p:nvPicPr>
        <p:blipFill>
          <a:blip r:embed="rId6" cstate="print"/>
          <a:srcRect/>
          <a:stretch>
            <a:fillRect/>
          </a:stretch>
        </p:blipFill>
        <p:spPr bwMode="auto">
          <a:xfrm>
            <a:off x="6705600" y="5186362"/>
            <a:ext cx="1828800" cy="167163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2819400"/>
            <a:ext cx="9010650" cy="36703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2392363"/>
          </a:xfrm>
        </p:spPr>
        <p:txBody>
          <a:bodyPr anchor="ctr"/>
          <a:lstStyle/>
          <a:p>
            <a:pPr eaLnBrk="1" hangingPunct="1"/>
            <a:r>
              <a:rPr lang="en-US" sz="4400" b="1" dirty="0" smtClean="0">
                <a:solidFill>
                  <a:srgbClr val="FFFF99"/>
                </a:solidFill>
                <a:latin typeface="Palatino Linotype" pitchFamily="18" charset="0"/>
              </a:rPr>
              <a:t>What Are Advanced Biofuels?</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68</a:t>
            </a:fld>
            <a:endParaRPr lang="en-US" sz="1200" dirty="0" smtClean="0">
              <a:solidFill>
                <a:schemeClr val="bg2"/>
              </a:solidFill>
              <a:latin typeface="Palatino Linotype" pitchFamily="18" charset="0"/>
            </a:endParaRPr>
          </a:p>
        </p:txBody>
      </p:sp>
      <p:sp>
        <p:nvSpPr>
          <p:cNvPr id="30725" name="Title 1"/>
          <p:cNvSpPr>
            <a:spLocks/>
          </p:cNvSpPr>
          <p:nvPr/>
        </p:nvSpPr>
        <p:spPr bwMode="auto">
          <a:xfrm>
            <a:off x="152400" y="2971800"/>
            <a:ext cx="8839200" cy="2895600"/>
          </a:xfrm>
          <a:prstGeom prst="rect">
            <a:avLst/>
          </a:prstGeom>
          <a:noFill/>
          <a:ln w="9525">
            <a:noFill/>
            <a:miter lim="800000"/>
            <a:headEnd/>
            <a:tailEnd/>
          </a:ln>
        </p:spPr>
        <p:txBody>
          <a:bodyPr anchor="ctr"/>
          <a:lstStyle/>
          <a:p>
            <a:pPr algn="ctr">
              <a:buClr>
                <a:schemeClr val="tx1"/>
              </a:buClr>
            </a:pPr>
            <a:r>
              <a:rPr lang="en-US" sz="3800" b="1" dirty="0" smtClean="0">
                <a:solidFill>
                  <a:srgbClr val="92D050"/>
                </a:solidFill>
              </a:rPr>
              <a:t>How are they made?</a:t>
            </a:r>
          </a:p>
          <a:p>
            <a:pPr algn="ctr">
              <a:buClr>
                <a:schemeClr val="tx1"/>
              </a:buClr>
            </a:pPr>
            <a:r>
              <a:rPr lang="en-US" sz="3800" b="1" dirty="0" smtClean="0">
                <a:solidFill>
                  <a:srgbClr val="92D050"/>
                </a:solidFill>
              </a:rPr>
              <a:t>What are they used for? </a:t>
            </a:r>
          </a:p>
          <a:p>
            <a:pPr algn="ctr">
              <a:buClr>
                <a:schemeClr val="tx1"/>
              </a:buClr>
            </a:pPr>
            <a:r>
              <a:rPr lang="en-US" sz="3800" b="1" dirty="0" smtClean="0">
                <a:solidFill>
                  <a:srgbClr val="92D050"/>
                </a:solidFill>
              </a:rPr>
              <a:t>Why are they important?</a:t>
            </a:r>
          </a:p>
          <a:p>
            <a:pPr algn="ctr">
              <a:buClr>
                <a:schemeClr val="tx1"/>
              </a:buClr>
            </a:pPr>
            <a:r>
              <a:rPr lang="en-US" sz="3800" b="1" dirty="0" smtClean="0">
                <a:solidFill>
                  <a:srgbClr val="005828"/>
                </a:solidFill>
              </a:rPr>
              <a:t>Policy Considerations</a:t>
            </a:r>
            <a:endParaRPr lang="en-US" sz="3800" dirty="0"/>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5" name="Picture 4"/>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06506" name="Rectangle 4"/>
          <p:cNvSpPr>
            <a:spLocks noGrp="1" noChangeArrowheads="1"/>
          </p:cNvSpPr>
          <p:nvPr>
            <p:ph type="title"/>
          </p:nvPr>
        </p:nvSpPr>
        <p:spPr>
          <a:xfrm>
            <a:off x="533400" y="228600"/>
            <a:ext cx="8001000" cy="1143000"/>
          </a:xfrm>
        </p:spPr>
        <p:txBody>
          <a:bodyPr/>
          <a:lstStyle/>
          <a:p>
            <a:r>
              <a:rPr lang="en-US" sz="2800" b="1" dirty="0" smtClean="0">
                <a:solidFill>
                  <a:srgbClr val="FFFF99"/>
                </a:solidFill>
                <a:latin typeface="Palatino Linotype" pitchFamily="18" charset="0"/>
              </a:rPr>
              <a:t>Why Replacing Fossil-Fuel Oil With Advanced Transportation Biofuels is Important—</a:t>
            </a:r>
            <a:br>
              <a:rPr lang="en-US" sz="2800" b="1" dirty="0" smtClean="0">
                <a:solidFill>
                  <a:srgbClr val="FFFF99"/>
                </a:solidFill>
                <a:latin typeface="Palatino Linotype" pitchFamily="18" charset="0"/>
              </a:rPr>
            </a:br>
            <a:r>
              <a:rPr lang="en-US" sz="2800" b="1" dirty="0" smtClean="0">
                <a:solidFill>
                  <a:srgbClr val="FFFF99"/>
                </a:solidFill>
                <a:latin typeface="Palatino Linotype" pitchFamily="18" charset="0"/>
              </a:rPr>
              <a:t>    -  </a:t>
            </a:r>
            <a:r>
              <a:rPr lang="en-US" sz="2800" b="1" dirty="0" smtClean="0">
                <a:solidFill>
                  <a:srgbClr val="FF9900"/>
                </a:solidFill>
                <a:latin typeface="Palatino Linotype" pitchFamily="18" charset="0"/>
              </a:rPr>
              <a:t>Do We Really Care about Climate Change?</a:t>
            </a:r>
          </a:p>
        </p:txBody>
      </p:sp>
      <p:graphicFrame>
        <p:nvGraphicFramePr>
          <p:cNvPr id="14" name="Diagram 13"/>
          <p:cNvGraphicFramePr/>
          <p:nvPr/>
        </p:nvGraphicFramePr>
        <p:xfrm>
          <a:off x="2286000" y="1447800"/>
          <a:ext cx="4800600" cy="190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6507" name="Rectangle 6"/>
          <p:cNvSpPr>
            <a:spLocks noChangeArrowheads="1"/>
          </p:cNvSpPr>
          <p:nvPr/>
        </p:nvSpPr>
        <p:spPr bwMode="auto">
          <a:xfrm>
            <a:off x="50292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06508" name="AutoShape 28"/>
          <p:cNvSpPr>
            <a:spLocks noChangeArrowheads="1"/>
          </p:cNvSpPr>
          <p:nvPr/>
        </p:nvSpPr>
        <p:spPr bwMode="auto">
          <a:xfrm>
            <a:off x="533400" y="3962400"/>
            <a:ext cx="4191000" cy="2286000"/>
          </a:xfrm>
          <a:prstGeom prst="cube">
            <a:avLst>
              <a:gd name="adj" fmla="val 25000"/>
            </a:avLst>
          </a:prstGeom>
          <a:solidFill>
            <a:schemeClr val="accent1"/>
          </a:solidFill>
          <a:ln w="9525">
            <a:solidFill>
              <a:schemeClr val="tx1"/>
            </a:solidFill>
            <a:miter lim="800000"/>
            <a:headEnd/>
            <a:tailEnd/>
          </a:ln>
        </p:spPr>
        <p:txBody>
          <a:bodyPr wrap="none" anchor="ctr"/>
          <a:lstStyle/>
          <a:p>
            <a:pPr algn="ctr"/>
            <a:r>
              <a:rPr lang="en-US" sz="2800" dirty="0" smtClean="0">
                <a:solidFill>
                  <a:schemeClr val="bg2"/>
                </a:solidFill>
              </a:rPr>
              <a:t>71%  </a:t>
            </a:r>
            <a:r>
              <a:rPr lang="en-US" sz="2800" dirty="0">
                <a:solidFill>
                  <a:schemeClr val="bg2"/>
                </a:solidFill>
              </a:rPr>
              <a:t>U</a:t>
            </a:r>
            <a:r>
              <a:rPr lang="en-US" sz="2800" dirty="0" smtClean="0">
                <a:solidFill>
                  <a:schemeClr val="bg2"/>
                </a:solidFill>
              </a:rPr>
              <a:t>sed </a:t>
            </a:r>
            <a:r>
              <a:rPr lang="en-US" sz="2800" dirty="0">
                <a:solidFill>
                  <a:schemeClr val="bg2"/>
                </a:solidFill>
              </a:rPr>
              <a:t>as</a:t>
            </a:r>
          </a:p>
          <a:p>
            <a:pPr algn="ctr"/>
            <a:r>
              <a:rPr lang="en-US" sz="2800" dirty="0">
                <a:solidFill>
                  <a:schemeClr val="bg2"/>
                </a:solidFill>
              </a:rPr>
              <a:t> </a:t>
            </a:r>
            <a:r>
              <a:rPr lang="en-US" sz="2800" dirty="0" smtClean="0">
                <a:solidFill>
                  <a:schemeClr val="bg2"/>
                </a:solidFill>
              </a:rPr>
              <a:t>Transportation </a:t>
            </a:r>
            <a:r>
              <a:rPr lang="en-US" sz="2800" dirty="0">
                <a:solidFill>
                  <a:schemeClr val="bg2"/>
                </a:solidFill>
              </a:rPr>
              <a:t>F</a:t>
            </a:r>
            <a:r>
              <a:rPr lang="en-US" sz="2800" dirty="0" smtClean="0">
                <a:solidFill>
                  <a:schemeClr val="bg2"/>
                </a:solidFill>
              </a:rPr>
              <a:t>uel</a:t>
            </a:r>
            <a:endParaRPr lang="en-US" sz="2800" dirty="0">
              <a:solidFill>
                <a:schemeClr val="bg2"/>
              </a:solidFill>
            </a:endParaRPr>
          </a:p>
        </p:txBody>
      </p:sp>
      <p:sp>
        <p:nvSpPr>
          <p:cNvPr id="106509" name="AutoShape 29"/>
          <p:cNvSpPr>
            <a:spLocks noChangeArrowheads="1"/>
          </p:cNvSpPr>
          <p:nvPr/>
        </p:nvSpPr>
        <p:spPr bwMode="auto">
          <a:xfrm>
            <a:off x="5410200" y="3962400"/>
            <a:ext cx="2667000" cy="1600200"/>
          </a:xfrm>
          <a:prstGeom prst="cube">
            <a:avLst>
              <a:gd name="adj" fmla="val 25000"/>
            </a:avLst>
          </a:prstGeom>
          <a:solidFill>
            <a:schemeClr val="accent1"/>
          </a:solidFill>
          <a:ln w="9525">
            <a:solidFill>
              <a:schemeClr val="tx1"/>
            </a:solidFill>
            <a:miter lim="800000"/>
            <a:headEnd/>
            <a:tailEnd/>
          </a:ln>
        </p:spPr>
        <p:txBody>
          <a:bodyPr wrap="none" anchor="ctr"/>
          <a:lstStyle/>
          <a:p>
            <a:pPr algn="ctr"/>
            <a:endParaRPr lang="en-US" dirty="0">
              <a:solidFill>
                <a:schemeClr val="bg2"/>
              </a:solidFill>
            </a:endParaRPr>
          </a:p>
          <a:p>
            <a:pPr algn="ctr"/>
            <a:r>
              <a:rPr lang="en-US" dirty="0">
                <a:solidFill>
                  <a:schemeClr val="bg2"/>
                </a:solidFill>
              </a:rPr>
              <a:t> </a:t>
            </a:r>
            <a:r>
              <a:rPr lang="en-US" dirty="0" smtClean="0">
                <a:solidFill>
                  <a:schemeClr val="bg2"/>
                </a:solidFill>
              </a:rPr>
              <a:t>Rest  </a:t>
            </a:r>
            <a:r>
              <a:rPr lang="en-US" dirty="0">
                <a:solidFill>
                  <a:schemeClr val="bg2"/>
                </a:solidFill>
              </a:rPr>
              <a:t>to</a:t>
            </a:r>
            <a:r>
              <a:rPr lang="en-US" dirty="0"/>
              <a:t> </a:t>
            </a:r>
            <a:r>
              <a:rPr lang="en-US" dirty="0">
                <a:solidFill>
                  <a:schemeClr val="bg2"/>
                </a:solidFill>
              </a:rPr>
              <a:t>produce </a:t>
            </a:r>
          </a:p>
          <a:p>
            <a:pPr algn="ctr"/>
            <a:r>
              <a:rPr lang="en-US" dirty="0" smtClean="0">
                <a:solidFill>
                  <a:schemeClr val="bg2"/>
                </a:solidFill>
              </a:rPr>
              <a:t>plastics, fiber</a:t>
            </a:r>
          </a:p>
          <a:p>
            <a:pPr algn="ctr"/>
            <a:r>
              <a:rPr lang="en-US" dirty="0" smtClean="0">
                <a:solidFill>
                  <a:schemeClr val="bg2"/>
                </a:solidFill>
              </a:rPr>
              <a:t>film, chemicals</a:t>
            </a:r>
          </a:p>
          <a:p>
            <a:pPr algn="ctr"/>
            <a:endParaRPr lang="en-US" dirty="0"/>
          </a:p>
        </p:txBody>
      </p:sp>
      <p:cxnSp>
        <p:nvCxnSpPr>
          <p:cNvPr id="106510" name="AutoShape 31"/>
          <p:cNvCxnSpPr>
            <a:cxnSpLocks noChangeShapeType="1"/>
          </p:cNvCxnSpPr>
          <p:nvPr/>
        </p:nvCxnSpPr>
        <p:spPr bwMode="auto">
          <a:xfrm>
            <a:off x="4343400" y="3352800"/>
            <a:ext cx="0" cy="304800"/>
          </a:xfrm>
          <a:prstGeom prst="straightConnector1">
            <a:avLst/>
          </a:prstGeom>
          <a:noFill/>
          <a:ln w="9525">
            <a:solidFill>
              <a:schemeClr val="tx1"/>
            </a:solidFill>
            <a:round/>
            <a:headEnd/>
            <a:tailEnd/>
          </a:ln>
        </p:spPr>
      </p:cxnSp>
      <p:cxnSp>
        <p:nvCxnSpPr>
          <p:cNvPr id="106511" name="AutoShape 32"/>
          <p:cNvCxnSpPr>
            <a:cxnSpLocks noChangeShapeType="1"/>
          </p:cNvCxnSpPr>
          <p:nvPr/>
        </p:nvCxnSpPr>
        <p:spPr bwMode="auto">
          <a:xfrm flipH="1">
            <a:off x="2971800" y="3657600"/>
            <a:ext cx="3886200" cy="1588"/>
          </a:xfrm>
          <a:prstGeom prst="straightConnector1">
            <a:avLst/>
          </a:prstGeom>
          <a:noFill/>
          <a:ln w="9525">
            <a:solidFill>
              <a:schemeClr val="tx1"/>
            </a:solidFill>
            <a:round/>
            <a:headEnd/>
            <a:tailEnd/>
          </a:ln>
        </p:spPr>
      </p:cxnSp>
      <p:cxnSp>
        <p:nvCxnSpPr>
          <p:cNvPr id="106512" name="AutoShape 35"/>
          <p:cNvCxnSpPr>
            <a:cxnSpLocks noChangeShapeType="1"/>
          </p:cNvCxnSpPr>
          <p:nvPr/>
        </p:nvCxnSpPr>
        <p:spPr bwMode="auto">
          <a:xfrm>
            <a:off x="2971800" y="3657600"/>
            <a:ext cx="0" cy="304800"/>
          </a:xfrm>
          <a:prstGeom prst="straightConnector1">
            <a:avLst/>
          </a:prstGeom>
          <a:noFill/>
          <a:ln w="9525">
            <a:solidFill>
              <a:schemeClr val="tx1"/>
            </a:solidFill>
            <a:round/>
            <a:headEnd/>
            <a:tailEnd type="triangle" w="med" len="med"/>
          </a:ln>
        </p:spPr>
      </p:cxnSp>
      <p:cxnSp>
        <p:nvCxnSpPr>
          <p:cNvPr id="106513" name="AutoShape 36"/>
          <p:cNvCxnSpPr>
            <a:cxnSpLocks noChangeShapeType="1"/>
          </p:cNvCxnSpPr>
          <p:nvPr/>
        </p:nvCxnSpPr>
        <p:spPr bwMode="auto">
          <a:xfrm>
            <a:off x="6858000" y="3657600"/>
            <a:ext cx="0" cy="304800"/>
          </a:xfrm>
          <a:prstGeom prst="straightConnector1">
            <a:avLst/>
          </a:prstGeom>
          <a:noFill/>
          <a:ln w="9525">
            <a:solidFill>
              <a:schemeClr val="tx1"/>
            </a:solidFill>
            <a:round/>
            <a:headEnd/>
            <a:tailEnd type="triangle" w="med" len="med"/>
          </a:ln>
        </p:spPr>
      </p:cxnSp>
      <p:sp>
        <p:nvSpPr>
          <p:cNvPr id="106514"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7250827-AE06-448A-8C36-E49149C1E28C}" type="slidenum">
              <a:rPr lang="en-US" sz="1200">
                <a:solidFill>
                  <a:schemeClr val="bg2"/>
                </a:solidFill>
              </a:rPr>
              <a:pPr algn="r"/>
              <a:t>69</a:t>
            </a:fld>
            <a:endParaRPr lang="en-US" sz="1200">
              <a:solidFill>
                <a:schemeClr val="bg2"/>
              </a:solidFill>
            </a:endParaRPr>
          </a:p>
        </p:txBody>
      </p:sp>
      <p:sp>
        <p:nvSpPr>
          <p:cNvPr id="13" name="TextBox 12"/>
          <p:cNvSpPr txBox="1"/>
          <p:nvPr/>
        </p:nvSpPr>
        <p:spPr>
          <a:xfrm>
            <a:off x="152400" y="2514600"/>
            <a:ext cx="1905000" cy="584775"/>
          </a:xfrm>
          <a:prstGeom prst="rect">
            <a:avLst/>
          </a:prstGeom>
          <a:noFill/>
        </p:spPr>
        <p:txBody>
          <a:bodyPr wrap="square" rtlCol="0">
            <a:spAutoFit/>
          </a:bodyPr>
          <a:lstStyle/>
          <a:p>
            <a:r>
              <a:rPr lang="en-US" sz="3200" b="1" dirty="0" smtClean="0"/>
              <a:t>TODAY</a:t>
            </a:r>
            <a:endParaRPr lang="en-US" sz="3200" b="1" dirty="0"/>
          </a:p>
        </p:txBody>
      </p:sp>
      <p:sp>
        <p:nvSpPr>
          <p:cNvPr id="15" name="Slide Number Placeholder 14"/>
          <p:cNvSpPr>
            <a:spLocks noGrp="1"/>
          </p:cNvSpPr>
          <p:nvPr>
            <p:ph type="sldNum" sz="quarter" idx="12"/>
          </p:nvPr>
        </p:nvSpPr>
        <p:spPr/>
        <p:txBody>
          <a:bodyPr/>
          <a:lstStyle/>
          <a:p>
            <a:pPr>
              <a:defRPr/>
            </a:pPr>
            <a:fld id="{02C0AEB0-DC7A-444D-89F9-C7A0982F3078}" type="slidenum">
              <a:rPr lang="en-US" smtClean="0"/>
              <a:pPr>
                <a:defRPr/>
              </a:pPr>
              <a:t>69</a:t>
            </a:fld>
            <a:endParaRPr lang="en-US"/>
          </a:p>
        </p:txBody>
      </p:sp>
      <p:sp>
        <p:nvSpPr>
          <p:cNvPr id="16" name="Footer Placeholder 15"/>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2819400"/>
            <a:ext cx="9010650" cy="36703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2392363"/>
          </a:xfrm>
        </p:spPr>
        <p:txBody>
          <a:bodyPr anchor="ctr"/>
          <a:lstStyle/>
          <a:p>
            <a:pPr eaLnBrk="1" hangingPunct="1"/>
            <a:r>
              <a:rPr lang="en-US" sz="4400" b="1" dirty="0" smtClean="0">
                <a:solidFill>
                  <a:srgbClr val="FFFF99"/>
                </a:solidFill>
                <a:latin typeface="Palatino Linotype" pitchFamily="18" charset="0"/>
              </a:rPr>
              <a:t>What Are Advanced Biofuels?</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7</a:t>
            </a:fld>
            <a:endParaRPr lang="en-US" sz="1200" dirty="0" smtClean="0">
              <a:solidFill>
                <a:schemeClr val="bg2"/>
              </a:solidFill>
              <a:latin typeface="Palatino Linotype" pitchFamily="18" charset="0"/>
            </a:endParaRPr>
          </a:p>
        </p:txBody>
      </p:sp>
      <p:sp>
        <p:nvSpPr>
          <p:cNvPr id="30725" name="Title 1"/>
          <p:cNvSpPr>
            <a:spLocks/>
          </p:cNvSpPr>
          <p:nvPr/>
        </p:nvSpPr>
        <p:spPr bwMode="auto">
          <a:xfrm>
            <a:off x="152400" y="2971800"/>
            <a:ext cx="8839200" cy="2895600"/>
          </a:xfrm>
          <a:prstGeom prst="rect">
            <a:avLst/>
          </a:prstGeom>
          <a:noFill/>
          <a:ln w="9525">
            <a:noFill/>
            <a:miter lim="800000"/>
            <a:headEnd/>
            <a:tailEnd/>
          </a:ln>
        </p:spPr>
        <p:txBody>
          <a:bodyPr anchor="ctr"/>
          <a:lstStyle/>
          <a:p>
            <a:pPr algn="ctr">
              <a:buClr>
                <a:schemeClr val="tx1"/>
              </a:buClr>
            </a:pPr>
            <a:r>
              <a:rPr lang="en-US" sz="3800" b="1" dirty="0" smtClean="0">
                <a:solidFill>
                  <a:srgbClr val="92D050"/>
                </a:solidFill>
              </a:rPr>
              <a:t>How are they made?</a:t>
            </a:r>
          </a:p>
          <a:p>
            <a:pPr algn="ctr">
              <a:buClr>
                <a:schemeClr val="tx1"/>
              </a:buClr>
            </a:pPr>
            <a:r>
              <a:rPr lang="en-US" sz="3800" b="1" dirty="0" smtClean="0">
                <a:solidFill>
                  <a:srgbClr val="005828"/>
                </a:solidFill>
              </a:rPr>
              <a:t>What are they used for? </a:t>
            </a:r>
          </a:p>
          <a:p>
            <a:pPr algn="ctr">
              <a:buClr>
                <a:schemeClr val="tx1"/>
              </a:buClr>
            </a:pPr>
            <a:r>
              <a:rPr lang="en-US" sz="3800" b="1" dirty="0" smtClean="0">
                <a:solidFill>
                  <a:srgbClr val="92D050"/>
                </a:solidFill>
              </a:rPr>
              <a:t>Why are they important?</a:t>
            </a:r>
          </a:p>
          <a:p>
            <a:pPr algn="ctr">
              <a:buClr>
                <a:schemeClr val="tx1"/>
              </a:buClr>
            </a:pPr>
            <a:r>
              <a:rPr lang="en-US" sz="3800" b="1" dirty="0" smtClean="0">
                <a:solidFill>
                  <a:srgbClr val="92D050"/>
                </a:solidFill>
              </a:rPr>
              <a:t>Policy Considerations</a:t>
            </a:r>
          </a:p>
          <a:p>
            <a:pPr algn="ctr">
              <a:buClr>
                <a:schemeClr val="tx1"/>
              </a:buClr>
            </a:pPr>
            <a:r>
              <a:rPr lang="en-US" sz="3800" b="1" dirty="0" smtClean="0">
                <a:solidFill>
                  <a:srgbClr val="92D050"/>
                </a:solidFill>
              </a:rPr>
              <a:t>Markets</a:t>
            </a:r>
            <a:endParaRPr lang="en-US" sz="3800" dirty="0">
              <a:solidFill>
                <a:srgbClr val="92D050"/>
              </a:solidFill>
            </a:endParaRP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5" name="Picture 4"/>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06506" name="Rectangle 4"/>
          <p:cNvSpPr>
            <a:spLocks noGrp="1" noChangeArrowheads="1"/>
          </p:cNvSpPr>
          <p:nvPr>
            <p:ph type="title"/>
          </p:nvPr>
        </p:nvSpPr>
        <p:spPr>
          <a:xfrm>
            <a:off x="533400" y="304800"/>
            <a:ext cx="8001000" cy="1676400"/>
          </a:xfrm>
        </p:spPr>
        <p:txBody>
          <a:bodyPr/>
          <a:lstStyle/>
          <a:p>
            <a:r>
              <a:rPr lang="en-US" sz="2800" b="1" dirty="0" smtClean="0"/>
              <a:t>If Climate Change Mitigation Was REALLY Important... Wouldn’t we treat it as important?</a:t>
            </a:r>
            <a:br>
              <a:rPr lang="en-US" sz="2800" b="1" dirty="0" smtClean="0"/>
            </a:br>
            <a:r>
              <a:rPr lang="en-US" sz="2000" b="1" dirty="0" smtClean="0"/>
              <a:t>Three</a:t>
            </a:r>
            <a:r>
              <a:rPr lang="en-US" sz="2800" b="1" dirty="0" smtClean="0"/>
              <a:t> </a:t>
            </a:r>
            <a:r>
              <a:rPr lang="en-US" sz="2000" b="1" dirty="0" smtClean="0"/>
              <a:t>Questions for any country… </a:t>
            </a:r>
            <a:r>
              <a:rPr lang="en-US" sz="2800" b="1" dirty="0" smtClean="0"/>
              <a:t/>
            </a:r>
            <a:br>
              <a:rPr lang="en-US" sz="2800" b="1" dirty="0" smtClean="0"/>
            </a:br>
            <a:endParaRPr lang="en-US" sz="2800" b="1" dirty="0" smtClean="0">
              <a:solidFill>
                <a:srgbClr val="FF9900"/>
              </a:solidFill>
              <a:latin typeface="Palatino Linotype" pitchFamily="18" charset="0"/>
            </a:endParaRPr>
          </a:p>
        </p:txBody>
      </p:sp>
      <p:sp>
        <p:nvSpPr>
          <p:cNvPr id="106507" name="Rectangle 6"/>
          <p:cNvSpPr>
            <a:spLocks noChangeArrowheads="1"/>
          </p:cNvSpPr>
          <p:nvPr/>
        </p:nvSpPr>
        <p:spPr bwMode="auto">
          <a:xfrm>
            <a:off x="50292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06514"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7250827-AE06-448A-8C36-E49149C1E28C}" type="slidenum">
              <a:rPr lang="en-US" sz="1200">
                <a:solidFill>
                  <a:schemeClr val="bg2"/>
                </a:solidFill>
              </a:rPr>
              <a:pPr algn="r"/>
              <a:t>70</a:t>
            </a:fld>
            <a:endParaRPr lang="en-US" sz="1200">
              <a:solidFill>
                <a:schemeClr val="bg2"/>
              </a:solidFill>
            </a:endParaRPr>
          </a:p>
        </p:txBody>
      </p:sp>
      <p:sp>
        <p:nvSpPr>
          <p:cNvPr id="9" name="TextBox 8"/>
          <p:cNvSpPr txBox="1"/>
          <p:nvPr/>
        </p:nvSpPr>
        <p:spPr>
          <a:xfrm>
            <a:off x="609600" y="1600200"/>
            <a:ext cx="8229600" cy="2308324"/>
          </a:xfrm>
          <a:prstGeom prst="rect">
            <a:avLst/>
          </a:prstGeom>
          <a:noFill/>
        </p:spPr>
        <p:txBody>
          <a:bodyPr wrap="square" rtlCol="0">
            <a:spAutoFit/>
          </a:bodyPr>
          <a:lstStyle/>
          <a:p>
            <a:pPr marL="457200" indent="-457200">
              <a:buAutoNum type="arabicPeriod"/>
            </a:pPr>
            <a:r>
              <a:rPr lang="en-US" dirty="0" smtClean="0">
                <a:solidFill>
                  <a:srgbClr val="FFFF00"/>
                </a:solidFill>
              </a:rPr>
              <a:t>Is the money your government puts into research to develop sustainable advanced biofuels on the same level as money spent for other national security priorities?</a:t>
            </a:r>
          </a:p>
          <a:p>
            <a:pPr marL="457200" indent="-457200"/>
            <a:r>
              <a:rPr lang="en-US" dirty="0" smtClean="0">
                <a:solidFill>
                  <a:srgbClr val="FFFF00"/>
                </a:solidFill>
              </a:rPr>
              <a:t>US:  No</a:t>
            </a:r>
          </a:p>
          <a:p>
            <a:r>
              <a:rPr lang="en-US" u="sng" dirty="0" smtClean="0"/>
              <a:t> </a:t>
            </a:r>
            <a:endParaRPr lang="en-US" dirty="0" smtClean="0"/>
          </a:p>
        </p:txBody>
      </p:sp>
      <p:sp>
        <p:nvSpPr>
          <p:cNvPr id="12" name="TextBox 11"/>
          <p:cNvSpPr txBox="1"/>
          <p:nvPr/>
        </p:nvSpPr>
        <p:spPr>
          <a:xfrm>
            <a:off x="381000" y="3657600"/>
            <a:ext cx="3429000" cy="1569660"/>
          </a:xfrm>
          <a:prstGeom prst="rect">
            <a:avLst/>
          </a:prstGeom>
          <a:noFill/>
        </p:spPr>
        <p:txBody>
          <a:bodyPr wrap="square" rtlCol="0">
            <a:spAutoFit/>
          </a:bodyPr>
          <a:lstStyle/>
          <a:p>
            <a:r>
              <a:rPr lang="en-US" dirty="0" smtClean="0"/>
              <a:t>Annual budget for USDA and DOE </a:t>
            </a:r>
          </a:p>
          <a:p>
            <a:r>
              <a:rPr lang="en-US" dirty="0" smtClean="0"/>
              <a:t>biofuel and </a:t>
            </a:r>
            <a:r>
              <a:rPr lang="en-US" dirty="0" err="1" smtClean="0"/>
              <a:t>biocrop</a:t>
            </a:r>
            <a:r>
              <a:rPr lang="en-US" dirty="0" smtClean="0"/>
              <a:t> research  </a:t>
            </a:r>
          </a:p>
        </p:txBody>
      </p:sp>
      <p:sp>
        <p:nvSpPr>
          <p:cNvPr id="15" name="TextBox 14"/>
          <p:cNvSpPr txBox="1"/>
          <p:nvPr/>
        </p:nvSpPr>
        <p:spPr>
          <a:xfrm>
            <a:off x="5257800" y="3657600"/>
            <a:ext cx="3657600" cy="1569660"/>
          </a:xfrm>
          <a:prstGeom prst="rect">
            <a:avLst/>
          </a:prstGeom>
          <a:noFill/>
        </p:spPr>
        <p:txBody>
          <a:bodyPr wrap="square" rtlCol="0">
            <a:spAutoFit/>
          </a:bodyPr>
          <a:lstStyle/>
          <a:p>
            <a:r>
              <a:rPr lang="en-US" dirty="0" smtClean="0"/>
              <a:t>about </a:t>
            </a:r>
            <a:r>
              <a:rPr lang="en-US" b="1" dirty="0" smtClean="0">
                <a:solidFill>
                  <a:srgbClr val="FFCCFF"/>
                </a:solidFill>
              </a:rPr>
              <a:t>½ the cost of one fully developed and equipped F-35 jet fighter/bomber.</a:t>
            </a:r>
            <a:r>
              <a:rPr lang="en-US" dirty="0" smtClean="0"/>
              <a:t> </a:t>
            </a:r>
            <a:endParaRPr lang="en-US" dirty="0"/>
          </a:p>
        </p:txBody>
      </p:sp>
      <p:sp>
        <p:nvSpPr>
          <p:cNvPr id="16" name="TextBox 15"/>
          <p:cNvSpPr txBox="1"/>
          <p:nvPr/>
        </p:nvSpPr>
        <p:spPr>
          <a:xfrm>
            <a:off x="4114800" y="3810000"/>
            <a:ext cx="609600" cy="1446550"/>
          </a:xfrm>
          <a:prstGeom prst="rect">
            <a:avLst/>
          </a:prstGeom>
          <a:noFill/>
        </p:spPr>
        <p:txBody>
          <a:bodyPr wrap="square" rtlCol="0">
            <a:spAutoFit/>
          </a:bodyPr>
          <a:lstStyle/>
          <a:p>
            <a:r>
              <a:rPr lang="en-US" sz="8800" b="1" dirty="0" smtClean="0">
                <a:solidFill>
                  <a:srgbClr val="FFCCFF"/>
                </a:solidFill>
              </a:rPr>
              <a:t>=</a:t>
            </a:r>
            <a:endParaRPr lang="en-US" sz="8800" b="1" dirty="0">
              <a:solidFill>
                <a:srgbClr val="FFCCFF"/>
              </a:solidFill>
            </a:endParaRPr>
          </a:p>
        </p:txBody>
      </p:sp>
      <p:sp>
        <p:nvSpPr>
          <p:cNvPr id="17" name="TextBox 16"/>
          <p:cNvSpPr txBox="1"/>
          <p:nvPr/>
        </p:nvSpPr>
        <p:spPr>
          <a:xfrm>
            <a:off x="1143000" y="5562600"/>
            <a:ext cx="7772400" cy="1077218"/>
          </a:xfrm>
          <a:prstGeom prst="rect">
            <a:avLst/>
          </a:prstGeom>
          <a:noFill/>
        </p:spPr>
        <p:txBody>
          <a:bodyPr wrap="square" rtlCol="0">
            <a:spAutoFit/>
          </a:bodyPr>
          <a:lstStyle/>
          <a:p>
            <a:r>
              <a:rPr lang="en-US" i="1" dirty="0" smtClean="0">
                <a:solidFill>
                  <a:srgbClr val="FFFF99"/>
                </a:solidFill>
              </a:rPr>
              <a:t>The US military plans to buy </a:t>
            </a:r>
            <a:r>
              <a:rPr lang="en-US" sz="3200" b="1" i="1" dirty="0" smtClean="0">
                <a:solidFill>
                  <a:srgbClr val="FFFF99"/>
                </a:solidFill>
              </a:rPr>
              <a:t>hundreds</a:t>
            </a:r>
            <a:r>
              <a:rPr lang="en-US" i="1" dirty="0" smtClean="0">
                <a:solidFill>
                  <a:srgbClr val="FFFF99"/>
                </a:solidFill>
              </a:rPr>
              <a:t> of these aircraft </a:t>
            </a:r>
            <a:r>
              <a:rPr lang="en-US" sz="3200" b="1" i="1" dirty="0" smtClean="0">
                <a:solidFill>
                  <a:srgbClr val="FFFF99"/>
                </a:solidFill>
              </a:rPr>
              <a:t>each year</a:t>
            </a:r>
            <a:r>
              <a:rPr lang="en-US" sz="3200" i="1" dirty="0" smtClean="0">
                <a:solidFill>
                  <a:srgbClr val="FFFF99"/>
                </a:solidFill>
              </a:rPr>
              <a:t> </a:t>
            </a:r>
            <a:r>
              <a:rPr lang="en-US" i="1" dirty="0" smtClean="0">
                <a:solidFill>
                  <a:srgbClr val="FFFF99"/>
                </a:solidFill>
              </a:rPr>
              <a:t>for the next </a:t>
            </a:r>
            <a:r>
              <a:rPr lang="en-US" sz="3200" b="1" i="1" dirty="0" smtClean="0">
                <a:solidFill>
                  <a:srgbClr val="FFFF99"/>
                </a:solidFill>
              </a:rPr>
              <a:t>decade.</a:t>
            </a:r>
            <a:endParaRPr lang="en-US" sz="3200" b="1" i="1" dirty="0">
              <a:solidFill>
                <a:srgbClr val="FFFF99"/>
              </a:solidFill>
            </a:endParaRPr>
          </a:p>
        </p:txBody>
      </p:sp>
      <p:sp>
        <p:nvSpPr>
          <p:cNvPr id="11" name="Slide Number Placeholder 10"/>
          <p:cNvSpPr>
            <a:spLocks noGrp="1"/>
          </p:cNvSpPr>
          <p:nvPr>
            <p:ph type="sldNum" sz="quarter" idx="12"/>
          </p:nvPr>
        </p:nvSpPr>
        <p:spPr/>
        <p:txBody>
          <a:bodyPr/>
          <a:lstStyle/>
          <a:p>
            <a:pPr>
              <a:defRPr/>
            </a:pPr>
            <a:fld id="{02C0AEB0-DC7A-444D-89F9-C7A0982F3078}" type="slidenum">
              <a:rPr lang="en-US" smtClean="0"/>
              <a:pPr>
                <a:defRPr/>
              </a:pPr>
              <a:t>70</a:t>
            </a:fld>
            <a:endParaRPr lang="en-US"/>
          </a:p>
        </p:txBody>
      </p:sp>
      <p:sp>
        <p:nvSpPr>
          <p:cNvPr id="13" name="Footer Placeholder 12"/>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5" name="Picture 4"/>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06506" name="Rectangle 4"/>
          <p:cNvSpPr>
            <a:spLocks noGrp="1" noChangeArrowheads="1"/>
          </p:cNvSpPr>
          <p:nvPr>
            <p:ph type="title"/>
          </p:nvPr>
        </p:nvSpPr>
        <p:spPr>
          <a:xfrm>
            <a:off x="533400" y="304800"/>
            <a:ext cx="8001000" cy="1676400"/>
          </a:xfrm>
        </p:spPr>
        <p:txBody>
          <a:bodyPr/>
          <a:lstStyle/>
          <a:p>
            <a:r>
              <a:rPr lang="en-US" sz="2800" b="1" dirty="0" smtClean="0"/>
              <a:t>If Climate Change Mitigation Was REALLY Important... Wouldn’t we treat it as important?</a:t>
            </a:r>
            <a:br>
              <a:rPr lang="en-US" sz="2800" b="1" dirty="0" smtClean="0"/>
            </a:br>
            <a:r>
              <a:rPr lang="en-US" sz="2000" b="1" dirty="0" smtClean="0"/>
              <a:t>3</a:t>
            </a:r>
            <a:r>
              <a:rPr lang="en-US" sz="2800" b="1" dirty="0" smtClean="0"/>
              <a:t> </a:t>
            </a:r>
            <a:r>
              <a:rPr lang="en-US" sz="2000" b="1" dirty="0" smtClean="0"/>
              <a:t>Questions for any country… </a:t>
            </a:r>
            <a:r>
              <a:rPr lang="en-US" sz="2800" b="1" dirty="0" smtClean="0"/>
              <a:t/>
            </a:r>
            <a:br>
              <a:rPr lang="en-US" sz="2800" b="1" dirty="0" smtClean="0"/>
            </a:br>
            <a:endParaRPr lang="en-US" sz="2800" b="1" dirty="0" smtClean="0">
              <a:solidFill>
                <a:srgbClr val="FF9900"/>
              </a:solidFill>
              <a:latin typeface="Palatino Linotype" pitchFamily="18" charset="0"/>
            </a:endParaRPr>
          </a:p>
        </p:txBody>
      </p:sp>
      <p:sp>
        <p:nvSpPr>
          <p:cNvPr id="106507" name="Rectangle 6"/>
          <p:cNvSpPr>
            <a:spLocks noChangeArrowheads="1"/>
          </p:cNvSpPr>
          <p:nvPr/>
        </p:nvSpPr>
        <p:spPr bwMode="auto">
          <a:xfrm>
            <a:off x="50292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06514"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7250827-AE06-448A-8C36-E49149C1E28C}" type="slidenum">
              <a:rPr lang="en-US" sz="1200">
                <a:solidFill>
                  <a:schemeClr val="bg2"/>
                </a:solidFill>
              </a:rPr>
              <a:pPr algn="r"/>
              <a:t>71</a:t>
            </a:fld>
            <a:endParaRPr lang="en-US" sz="1200">
              <a:solidFill>
                <a:schemeClr val="bg2"/>
              </a:solidFill>
            </a:endParaRPr>
          </a:p>
        </p:txBody>
      </p:sp>
      <p:sp>
        <p:nvSpPr>
          <p:cNvPr id="9" name="TextBox 8"/>
          <p:cNvSpPr txBox="1"/>
          <p:nvPr/>
        </p:nvSpPr>
        <p:spPr>
          <a:xfrm>
            <a:off x="228600" y="1752600"/>
            <a:ext cx="8534400" cy="1938992"/>
          </a:xfrm>
          <a:prstGeom prst="rect">
            <a:avLst/>
          </a:prstGeom>
          <a:noFill/>
        </p:spPr>
        <p:txBody>
          <a:bodyPr wrap="square" rtlCol="0">
            <a:spAutoFit/>
          </a:bodyPr>
          <a:lstStyle/>
          <a:p>
            <a:pPr lvl="0"/>
            <a:r>
              <a:rPr lang="en-US" dirty="0" smtClean="0">
                <a:solidFill>
                  <a:srgbClr val="FFFF00"/>
                </a:solidFill>
              </a:rPr>
              <a:t>2.  Do the economic and taxation policies of your government properly include the cost of climate change adaption, environmental restoration, and national defense in the price of non-renewable hydrocarbon fuel sources?</a:t>
            </a:r>
          </a:p>
          <a:p>
            <a:r>
              <a:rPr lang="en-US" u="sng" dirty="0" smtClean="0"/>
              <a:t> US </a:t>
            </a:r>
            <a:r>
              <a:rPr lang="en-US" dirty="0" smtClean="0"/>
              <a:t>: No  </a:t>
            </a:r>
          </a:p>
        </p:txBody>
      </p:sp>
      <p:sp>
        <p:nvSpPr>
          <p:cNvPr id="11" name="TextBox 10"/>
          <p:cNvSpPr txBox="1"/>
          <p:nvPr/>
        </p:nvSpPr>
        <p:spPr>
          <a:xfrm>
            <a:off x="533400" y="3962400"/>
            <a:ext cx="7772400" cy="584775"/>
          </a:xfrm>
          <a:prstGeom prst="rect">
            <a:avLst/>
          </a:prstGeom>
          <a:noFill/>
        </p:spPr>
        <p:txBody>
          <a:bodyPr wrap="square" rtlCol="0">
            <a:spAutoFit/>
          </a:bodyPr>
          <a:lstStyle/>
          <a:p>
            <a:endParaRPr lang="en-US" sz="3200" b="1" i="1" dirty="0">
              <a:solidFill>
                <a:srgbClr val="FFFF99"/>
              </a:solidFill>
            </a:endParaRPr>
          </a:p>
        </p:txBody>
      </p:sp>
      <p:sp>
        <p:nvSpPr>
          <p:cNvPr id="13" name="TextBox 12"/>
          <p:cNvSpPr txBox="1"/>
          <p:nvPr/>
        </p:nvSpPr>
        <p:spPr>
          <a:xfrm>
            <a:off x="1295400" y="5715000"/>
            <a:ext cx="7772400" cy="584775"/>
          </a:xfrm>
          <a:prstGeom prst="rect">
            <a:avLst/>
          </a:prstGeom>
          <a:noFill/>
        </p:spPr>
        <p:txBody>
          <a:bodyPr wrap="square" rtlCol="0">
            <a:spAutoFit/>
          </a:bodyPr>
          <a:lstStyle/>
          <a:p>
            <a:endParaRPr lang="en-US" sz="3200" b="1" i="1" dirty="0">
              <a:solidFill>
                <a:srgbClr val="FFFF99"/>
              </a:solidFill>
            </a:endParaRPr>
          </a:p>
        </p:txBody>
      </p:sp>
      <p:sp>
        <p:nvSpPr>
          <p:cNvPr id="14" name="TextBox 13"/>
          <p:cNvSpPr txBox="1"/>
          <p:nvPr/>
        </p:nvSpPr>
        <p:spPr>
          <a:xfrm>
            <a:off x="304800" y="3810000"/>
            <a:ext cx="7772400" cy="584775"/>
          </a:xfrm>
          <a:prstGeom prst="rect">
            <a:avLst/>
          </a:prstGeom>
          <a:noFill/>
        </p:spPr>
        <p:txBody>
          <a:bodyPr wrap="square" rtlCol="0">
            <a:spAutoFit/>
          </a:bodyPr>
          <a:lstStyle/>
          <a:p>
            <a:endParaRPr lang="en-US" sz="3200" b="1" i="1" dirty="0">
              <a:solidFill>
                <a:srgbClr val="FFFF99"/>
              </a:solidFill>
            </a:endParaRPr>
          </a:p>
        </p:txBody>
      </p:sp>
      <p:sp>
        <p:nvSpPr>
          <p:cNvPr id="430082" name="Rectangle 2"/>
          <p:cNvSpPr>
            <a:spLocks noChangeArrowheads="1"/>
          </p:cNvSpPr>
          <p:nvPr/>
        </p:nvSpPr>
        <p:spPr bwMode="auto">
          <a:xfrm>
            <a:off x="0" y="3742864"/>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99FF"/>
                </a:solidFill>
                <a:effectLst/>
                <a:latin typeface="Georgia" pitchFamily="18" charset="0"/>
                <a:ea typeface="Calibri" pitchFamily="34" charset="0"/>
                <a:cs typeface="Arial" pitchFamily="34" charset="0"/>
              </a:rPr>
              <a:t>The US does not charge</a:t>
            </a:r>
            <a:r>
              <a:rPr kumimoji="0" lang="en-US" b="0" i="0" u="none" strike="noStrike" cap="none" normalizeH="0" dirty="0" smtClean="0">
                <a:ln>
                  <a:noFill/>
                </a:ln>
                <a:solidFill>
                  <a:srgbClr val="FF99FF"/>
                </a:solidFill>
                <a:effectLst/>
                <a:latin typeface="Georgia" pitchFamily="18" charset="0"/>
                <a:ea typeface="Calibri" pitchFamily="34" charset="0"/>
                <a:cs typeface="Arial" pitchFamily="34" charset="0"/>
              </a:rPr>
              <a:t> or tax for</a:t>
            </a:r>
            <a:r>
              <a:rPr kumimoji="0" lang="en-US" b="0" i="0" u="none" strike="noStrike" cap="none" normalizeH="0" baseline="0" dirty="0" smtClean="0">
                <a:ln>
                  <a:noFill/>
                </a:ln>
                <a:solidFill>
                  <a:srgbClr val="FF99FF"/>
                </a:solidFill>
                <a:effectLst/>
                <a:latin typeface="Georgia" pitchFamily="18" charset="0"/>
                <a:ea typeface="Calibri" pitchFamily="34" charset="0"/>
                <a:cs typeface="Arial" pitchFamily="34" charset="0"/>
              </a:rPr>
              <a:t> externalities</a:t>
            </a:r>
            <a:r>
              <a:rPr lang="en-US" dirty="0" smtClean="0">
                <a:solidFill>
                  <a:srgbClr val="FF99FF"/>
                </a:solidFill>
                <a:latin typeface="Georgia" pitchFamily="18" charset="0"/>
                <a:ea typeface="Calibri" pitchFamily="34" charset="0"/>
                <a:cs typeface="Arial" pitchFamily="34" charset="0"/>
              </a:rPr>
              <a:t>--</a:t>
            </a:r>
            <a:endParaRPr kumimoji="0" lang="en-US" b="0" i="0" u="none" strike="noStrike" cap="none" normalizeH="0" baseline="0" dirty="0" smtClean="0">
              <a:ln>
                <a:noFill/>
              </a:ln>
              <a:solidFill>
                <a:srgbClr val="FF99FF"/>
              </a:solidFill>
              <a:effectLst/>
              <a:latin typeface="Georgia" pitchFamily="18"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ts val="1200"/>
              </a:spcAft>
              <a:buClrTx/>
              <a:buSzTx/>
              <a:buFont typeface="Arial" pitchFamily="34" charset="0"/>
              <a:buChar char="•"/>
              <a:tabLst/>
            </a:pPr>
            <a:r>
              <a:rPr kumimoji="0" lang="en-US" b="0" i="0" u="none" strike="noStrike" cap="none" normalizeH="0" baseline="0" dirty="0" smtClean="0">
                <a:ln>
                  <a:noFill/>
                </a:ln>
                <a:solidFill>
                  <a:schemeClr val="tx1"/>
                </a:solidFill>
                <a:effectLst/>
                <a:latin typeface="Georgia" pitchFamily="18" charset="0"/>
                <a:ea typeface="Calibri" pitchFamily="34" charset="0"/>
                <a:cs typeface="Arial" pitchFamily="34" charset="0"/>
              </a:rPr>
              <a:t> Damages caused by </a:t>
            </a:r>
            <a:r>
              <a:rPr kumimoji="0" lang="en-US" b="0" i="1" u="none" strike="noStrike" cap="none" normalizeH="0" baseline="0" dirty="0" smtClean="0">
                <a:ln>
                  <a:noFill/>
                </a:ln>
                <a:solidFill>
                  <a:schemeClr val="tx1"/>
                </a:solidFill>
                <a:effectLst/>
                <a:latin typeface="Georgia" pitchFamily="18" charset="0"/>
                <a:ea typeface="Calibri" pitchFamily="34" charset="0"/>
                <a:cs typeface="Arial" pitchFamily="34" charset="0"/>
              </a:rPr>
              <a:t>mountain top removal and </a:t>
            </a:r>
            <a:r>
              <a:rPr kumimoji="0" lang="en-US" b="0" i="1" u="none" strike="noStrike" cap="none" normalizeH="0" baseline="0" dirty="0" err="1" smtClean="0">
                <a:ln>
                  <a:noFill/>
                </a:ln>
                <a:solidFill>
                  <a:schemeClr val="tx1"/>
                </a:solidFill>
                <a:effectLst/>
                <a:latin typeface="Georgia" pitchFamily="18" charset="0"/>
                <a:ea typeface="Calibri" pitchFamily="34" charset="0"/>
                <a:cs typeface="Arial" pitchFamily="34" charset="0"/>
              </a:rPr>
              <a:t>fracking</a:t>
            </a:r>
            <a:r>
              <a:rPr kumimoji="0" lang="en-US" b="0" i="0" u="none" strike="noStrike" cap="none" normalizeH="0" baseline="0" dirty="0" smtClean="0">
                <a:ln>
                  <a:noFill/>
                </a:ln>
                <a:solidFill>
                  <a:schemeClr val="tx1"/>
                </a:solidFill>
                <a:effectLst/>
                <a:latin typeface="Georgia" pitchFamily="18" charset="0"/>
                <a:ea typeface="Calibri" pitchFamily="34" charset="0"/>
                <a:cs typeface="Arial" pitchFamily="34" charset="0"/>
              </a:rPr>
              <a:t>, </a:t>
            </a:r>
            <a:endParaRPr lang="en-US" dirty="0" smtClean="0">
              <a:latin typeface="Georgia" pitchFamily="18"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ts val="1200"/>
              </a:spcAft>
              <a:buClrTx/>
              <a:buSzTx/>
              <a:buFont typeface="Arial" pitchFamily="34" charset="0"/>
              <a:buChar char="•"/>
              <a:tabLst/>
            </a:pPr>
            <a:r>
              <a:rPr kumimoji="0" lang="en-US" b="0" i="0" u="none" strike="noStrike" cap="none" normalizeH="0" baseline="0" dirty="0" smtClean="0">
                <a:ln>
                  <a:noFill/>
                </a:ln>
                <a:solidFill>
                  <a:schemeClr val="tx1"/>
                </a:solidFill>
                <a:effectLst/>
                <a:latin typeface="Georgia" pitchFamily="18" charset="0"/>
                <a:ea typeface="Calibri" pitchFamily="34" charset="0"/>
                <a:cs typeface="Arial" pitchFamily="34" charset="0"/>
              </a:rPr>
              <a:t> Adaptation of American coast lines to </a:t>
            </a:r>
            <a:r>
              <a:rPr kumimoji="0" lang="en-US" b="0" i="1" u="none" strike="noStrike" cap="none" normalizeH="0" baseline="0" dirty="0" smtClean="0">
                <a:ln>
                  <a:noFill/>
                </a:ln>
                <a:solidFill>
                  <a:schemeClr val="tx1"/>
                </a:solidFill>
                <a:effectLst/>
                <a:latin typeface="Georgia" pitchFamily="18" charset="0"/>
                <a:ea typeface="Calibri" pitchFamily="34" charset="0"/>
                <a:cs typeface="Arial" pitchFamily="34" charset="0"/>
              </a:rPr>
              <a:t>rising sea levels</a:t>
            </a:r>
            <a:r>
              <a:rPr kumimoji="0" lang="en-US" b="0" i="0" u="none" strike="noStrike" cap="none" normalizeH="0" baseline="0" dirty="0" smtClean="0">
                <a:ln>
                  <a:noFill/>
                </a:ln>
                <a:solidFill>
                  <a:schemeClr val="tx1"/>
                </a:solidFill>
                <a:effectLst/>
                <a:latin typeface="Georgia" pitchFamily="18" charset="0"/>
                <a:ea typeface="Calibri" pitchFamily="34" charset="0"/>
                <a:cs typeface="Arial" pitchFamily="34" charset="0"/>
              </a:rPr>
              <a:t>, or for </a:t>
            </a:r>
          </a:p>
          <a:p>
            <a:pPr marL="0" marR="0" lvl="0" indent="0" algn="just" defTabSz="914400" rtl="0" eaLnBrk="1" fontAlgn="base" latinLnBrk="0" hangingPunct="1">
              <a:lnSpc>
                <a:spcPct val="100000"/>
              </a:lnSpc>
              <a:spcBef>
                <a:spcPct val="0"/>
              </a:spcBef>
              <a:spcAft>
                <a:spcPts val="1200"/>
              </a:spcAft>
              <a:buClrTx/>
              <a:buSzTx/>
              <a:buFont typeface="Arial" pitchFamily="34" charset="0"/>
              <a:buChar char="•"/>
              <a:tabLst/>
            </a:pPr>
            <a:r>
              <a:rPr kumimoji="0" lang="en-US" b="0" i="0" u="none" strike="noStrike" cap="none" normalizeH="0" baseline="0" dirty="0" smtClean="0">
                <a:ln>
                  <a:noFill/>
                </a:ln>
                <a:solidFill>
                  <a:schemeClr val="tx1"/>
                </a:solidFill>
                <a:effectLst/>
                <a:latin typeface="Georgia" pitchFamily="18" charset="0"/>
                <a:ea typeface="Calibri" pitchFamily="34" charset="0"/>
                <a:cs typeface="Arial" pitchFamily="34" charset="0"/>
              </a:rPr>
              <a:t> </a:t>
            </a:r>
            <a:r>
              <a:rPr lang="en-US" i="1" dirty="0" smtClean="0">
                <a:latin typeface="Georgia" pitchFamily="18" charset="0"/>
                <a:ea typeface="Calibri" pitchFamily="34" charset="0"/>
                <a:cs typeface="Arial" pitchFamily="34" charset="0"/>
              </a:rPr>
              <a:t>M</a:t>
            </a:r>
            <a:r>
              <a:rPr kumimoji="0" lang="en-US" b="0" i="1" u="none" strike="noStrike" cap="none" normalizeH="0" baseline="0" dirty="0" smtClean="0">
                <a:ln>
                  <a:noFill/>
                </a:ln>
                <a:solidFill>
                  <a:schemeClr val="tx1"/>
                </a:solidFill>
                <a:effectLst/>
                <a:latin typeface="Georgia" pitchFamily="18" charset="0"/>
                <a:ea typeface="Calibri" pitchFamily="34" charset="0"/>
                <a:cs typeface="Arial" pitchFamily="34" charset="0"/>
              </a:rPr>
              <a:t>ilitary protection </a:t>
            </a:r>
            <a:r>
              <a:rPr kumimoji="0" lang="en-US" b="0" i="0" u="none" strike="noStrike" cap="none" normalizeH="0" baseline="0" dirty="0" smtClean="0">
                <a:ln>
                  <a:noFill/>
                </a:ln>
                <a:solidFill>
                  <a:schemeClr val="tx1"/>
                </a:solidFill>
                <a:effectLst/>
                <a:latin typeface="Georgia" pitchFamily="18" charset="0"/>
                <a:ea typeface="Calibri" pitchFamily="34" charset="0"/>
                <a:cs typeface="Arial" pitchFamily="34" charset="0"/>
              </a:rPr>
              <a:t>of oil producing countries and shipping lanes.</a:t>
            </a:r>
            <a:endParaRPr kumimoji="0" lang="en-US" b="0" i="0" u="none" strike="noStrike" cap="none" normalizeH="0" baseline="0" dirty="0" smtClean="0">
              <a:ln>
                <a:noFill/>
              </a:ln>
              <a:solidFill>
                <a:schemeClr val="tx1"/>
              </a:solidFill>
              <a:effectLst/>
              <a:latin typeface="Palatino Linotype" pitchFamily="18" charset="0"/>
              <a:cs typeface="Arial" pitchFamily="34" charset="0"/>
            </a:endParaRPr>
          </a:p>
        </p:txBody>
      </p:sp>
      <p:sp>
        <p:nvSpPr>
          <p:cNvPr id="12" name="Slide Number Placeholder 11"/>
          <p:cNvSpPr>
            <a:spLocks noGrp="1"/>
          </p:cNvSpPr>
          <p:nvPr>
            <p:ph type="sldNum" sz="quarter" idx="12"/>
          </p:nvPr>
        </p:nvSpPr>
        <p:spPr/>
        <p:txBody>
          <a:bodyPr/>
          <a:lstStyle/>
          <a:p>
            <a:pPr>
              <a:defRPr/>
            </a:pPr>
            <a:fld id="{02C0AEB0-DC7A-444D-89F9-C7A0982F3078}" type="slidenum">
              <a:rPr lang="en-US" smtClean="0"/>
              <a:pPr>
                <a:defRPr/>
              </a:pPr>
              <a:t>71</a:t>
            </a:fld>
            <a:endParaRPr lang="en-US"/>
          </a:p>
        </p:txBody>
      </p:sp>
      <p:sp>
        <p:nvSpPr>
          <p:cNvPr id="15" name="Footer Placeholder 14"/>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5" name="Picture 4"/>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06506" name="Rectangle 4"/>
          <p:cNvSpPr>
            <a:spLocks noGrp="1" noChangeArrowheads="1"/>
          </p:cNvSpPr>
          <p:nvPr>
            <p:ph type="title"/>
          </p:nvPr>
        </p:nvSpPr>
        <p:spPr>
          <a:xfrm>
            <a:off x="533400" y="304800"/>
            <a:ext cx="8001000" cy="1676400"/>
          </a:xfrm>
        </p:spPr>
        <p:txBody>
          <a:bodyPr/>
          <a:lstStyle/>
          <a:p>
            <a:r>
              <a:rPr lang="en-US" sz="2800" b="1" dirty="0" smtClean="0"/>
              <a:t>If Climate Change Mitigation Was REALLY Important... Wouldn’t we treat it as important?</a:t>
            </a:r>
            <a:br>
              <a:rPr lang="en-US" sz="2800" b="1" dirty="0" smtClean="0"/>
            </a:br>
            <a:r>
              <a:rPr lang="en-US" sz="2000" b="1" dirty="0" smtClean="0"/>
              <a:t>3</a:t>
            </a:r>
            <a:r>
              <a:rPr lang="en-US" sz="2800" b="1" dirty="0" smtClean="0"/>
              <a:t> </a:t>
            </a:r>
            <a:r>
              <a:rPr lang="en-US" sz="2000" b="1" dirty="0" smtClean="0"/>
              <a:t>Questions for any country… </a:t>
            </a:r>
            <a:r>
              <a:rPr lang="en-US" sz="2800" b="1" dirty="0" smtClean="0"/>
              <a:t/>
            </a:r>
            <a:br>
              <a:rPr lang="en-US" sz="2800" b="1" dirty="0" smtClean="0"/>
            </a:br>
            <a:endParaRPr lang="en-US" sz="2800" b="1" dirty="0" smtClean="0">
              <a:solidFill>
                <a:srgbClr val="FF9900"/>
              </a:solidFill>
              <a:latin typeface="Palatino Linotype" pitchFamily="18" charset="0"/>
            </a:endParaRPr>
          </a:p>
        </p:txBody>
      </p:sp>
      <p:sp>
        <p:nvSpPr>
          <p:cNvPr id="106507" name="Rectangle 6"/>
          <p:cNvSpPr>
            <a:spLocks noChangeArrowheads="1"/>
          </p:cNvSpPr>
          <p:nvPr/>
        </p:nvSpPr>
        <p:spPr bwMode="auto">
          <a:xfrm>
            <a:off x="50292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06514"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7250827-AE06-448A-8C36-E49149C1E28C}" type="slidenum">
              <a:rPr lang="en-US" sz="1200">
                <a:solidFill>
                  <a:schemeClr val="bg2"/>
                </a:solidFill>
              </a:rPr>
              <a:pPr algn="r"/>
              <a:t>72</a:t>
            </a:fld>
            <a:endParaRPr lang="en-US" sz="1200">
              <a:solidFill>
                <a:schemeClr val="bg2"/>
              </a:solidFill>
            </a:endParaRPr>
          </a:p>
        </p:txBody>
      </p:sp>
      <p:sp>
        <p:nvSpPr>
          <p:cNvPr id="9" name="TextBox 8"/>
          <p:cNvSpPr txBox="1"/>
          <p:nvPr/>
        </p:nvSpPr>
        <p:spPr>
          <a:xfrm>
            <a:off x="228600" y="1752600"/>
            <a:ext cx="8534400" cy="1938992"/>
          </a:xfrm>
          <a:prstGeom prst="rect">
            <a:avLst/>
          </a:prstGeom>
          <a:noFill/>
        </p:spPr>
        <p:txBody>
          <a:bodyPr wrap="square" rtlCol="0">
            <a:spAutoFit/>
          </a:bodyPr>
          <a:lstStyle/>
          <a:p>
            <a:r>
              <a:rPr lang="en-US" dirty="0" smtClean="0">
                <a:solidFill>
                  <a:srgbClr val="FFFF00"/>
                </a:solidFill>
              </a:rPr>
              <a:t>3. Does your government apply uniform environmental and sustainable production rules, including international Indirect Land Use Change analysis (ILUC), to both advanced biofuels and emerging extractive hydrocarbon technologies?</a:t>
            </a:r>
          </a:p>
          <a:p>
            <a:r>
              <a:rPr lang="en-US" u="sng" dirty="0" smtClean="0"/>
              <a:t> US </a:t>
            </a:r>
            <a:r>
              <a:rPr lang="en-US" dirty="0" smtClean="0"/>
              <a:t>: No  </a:t>
            </a:r>
          </a:p>
        </p:txBody>
      </p:sp>
      <p:sp>
        <p:nvSpPr>
          <p:cNvPr id="11" name="TextBox 10"/>
          <p:cNvSpPr txBox="1"/>
          <p:nvPr/>
        </p:nvSpPr>
        <p:spPr>
          <a:xfrm>
            <a:off x="228600" y="3886200"/>
            <a:ext cx="3886200" cy="1938992"/>
          </a:xfrm>
          <a:prstGeom prst="rect">
            <a:avLst/>
          </a:prstGeom>
          <a:noFill/>
        </p:spPr>
        <p:txBody>
          <a:bodyPr wrap="square" rtlCol="0">
            <a:spAutoFit/>
          </a:bodyPr>
          <a:lstStyle/>
          <a:p>
            <a:r>
              <a:rPr lang="en-US" dirty="0" smtClean="0"/>
              <a:t>Wide-scale commercial production of natural gas </a:t>
            </a:r>
            <a:r>
              <a:rPr lang="en-US" dirty="0" err="1" smtClean="0"/>
              <a:t>fracking</a:t>
            </a:r>
            <a:r>
              <a:rPr lang="en-US" dirty="0" smtClean="0"/>
              <a:t> allowed without studying potential geological effects</a:t>
            </a:r>
            <a:endParaRPr lang="en-US" b="1" i="1" dirty="0">
              <a:solidFill>
                <a:srgbClr val="FFFF99"/>
              </a:solidFill>
            </a:endParaRPr>
          </a:p>
        </p:txBody>
      </p:sp>
      <p:sp>
        <p:nvSpPr>
          <p:cNvPr id="13" name="TextBox 12"/>
          <p:cNvSpPr txBox="1"/>
          <p:nvPr/>
        </p:nvSpPr>
        <p:spPr>
          <a:xfrm>
            <a:off x="1295400" y="5715000"/>
            <a:ext cx="7772400" cy="584775"/>
          </a:xfrm>
          <a:prstGeom prst="rect">
            <a:avLst/>
          </a:prstGeom>
          <a:noFill/>
        </p:spPr>
        <p:txBody>
          <a:bodyPr wrap="square" rtlCol="0">
            <a:spAutoFit/>
          </a:bodyPr>
          <a:lstStyle/>
          <a:p>
            <a:endParaRPr lang="en-US" sz="3200" b="1" i="1" dirty="0">
              <a:solidFill>
                <a:srgbClr val="FFFF99"/>
              </a:solidFill>
            </a:endParaRPr>
          </a:p>
        </p:txBody>
      </p:sp>
      <p:sp>
        <p:nvSpPr>
          <p:cNvPr id="12" name="TextBox 11"/>
          <p:cNvSpPr txBox="1"/>
          <p:nvPr/>
        </p:nvSpPr>
        <p:spPr>
          <a:xfrm>
            <a:off x="4648200" y="3429000"/>
            <a:ext cx="3962400" cy="2554545"/>
          </a:xfrm>
          <a:prstGeom prst="rect">
            <a:avLst/>
          </a:prstGeom>
          <a:noFill/>
        </p:spPr>
        <p:txBody>
          <a:bodyPr wrap="square" rtlCol="0">
            <a:spAutoFit/>
          </a:bodyPr>
          <a:lstStyle/>
          <a:p>
            <a:r>
              <a:rPr lang="en-US" sz="2000" dirty="0" smtClean="0"/>
              <a:t>Renewable Fuel Standard (RFS2) regulations  require environmental and sustainability studies, including Indirect Land Use Change, before commercial production of an advanced biofuel can be included in the RFS program</a:t>
            </a:r>
            <a:endParaRPr lang="en-US" sz="2000" dirty="0"/>
          </a:p>
        </p:txBody>
      </p:sp>
      <p:sp>
        <p:nvSpPr>
          <p:cNvPr id="15" name="TextBox 14"/>
          <p:cNvSpPr txBox="1"/>
          <p:nvPr/>
        </p:nvSpPr>
        <p:spPr>
          <a:xfrm>
            <a:off x="3810000" y="4419600"/>
            <a:ext cx="609600" cy="584775"/>
          </a:xfrm>
          <a:prstGeom prst="rect">
            <a:avLst/>
          </a:prstGeom>
          <a:noFill/>
        </p:spPr>
        <p:txBody>
          <a:bodyPr wrap="square" rtlCol="0">
            <a:spAutoFit/>
          </a:bodyPr>
          <a:lstStyle/>
          <a:p>
            <a:r>
              <a:rPr lang="en-US" sz="3200" dirty="0" err="1" smtClean="0"/>
              <a:t>vs</a:t>
            </a:r>
            <a:endParaRPr lang="en-US" sz="3200" dirty="0"/>
          </a:p>
        </p:txBody>
      </p:sp>
      <p:sp>
        <p:nvSpPr>
          <p:cNvPr id="14" name="Slide Number Placeholder 13"/>
          <p:cNvSpPr>
            <a:spLocks noGrp="1"/>
          </p:cNvSpPr>
          <p:nvPr>
            <p:ph type="sldNum" sz="quarter" idx="12"/>
          </p:nvPr>
        </p:nvSpPr>
        <p:spPr/>
        <p:txBody>
          <a:bodyPr/>
          <a:lstStyle/>
          <a:p>
            <a:pPr>
              <a:defRPr/>
            </a:pPr>
            <a:fld id="{02C0AEB0-DC7A-444D-89F9-C7A0982F3078}" type="slidenum">
              <a:rPr lang="en-US" smtClean="0"/>
              <a:pPr>
                <a:defRPr/>
              </a:pPr>
              <a:t>72</a:t>
            </a:fld>
            <a:endParaRPr lang="en-US"/>
          </a:p>
        </p:txBody>
      </p:sp>
      <p:sp>
        <p:nvSpPr>
          <p:cNvPr id="16" name="Footer Placeholder 15"/>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9" name="Footer Placeholder 3"/>
          <p:cNvSpPr txBox="1">
            <a:spLocks noGrp="1"/>
          </p:cNvSpPr>
          <p:nvPr/>
        </p:nvSpPr>
        <p:spPr bwMode="auto">
          <a:xfrm>
            <a:off x="4267200" y="6492875"/>
            <a:ext cx="2895600" cy="365125"/>
          </a:xfrm>
          <a:prstGeom prst="rect">
            <a:avLst/>
          </a:prstGeom>
          <a:noFill/>
          <a:ln w="9525">
            <a:noFill/>
            <a:miter lim="800000"/>
            <a:headEnd/>
            <a:tailEnd/>
          </a:ln>
        </p:spPr>
        <p:txBody>
          <a:bodyPr anchor="ctr"/>
          <a:lstStyle/>
          <a:p>
            <a:pPr algn="ctr"/>
            <a:r>
              <a:rPr lang="en-US" sz="1200">
                <a:solidFill>
                  <a:schemeClr val="bg2"/>
                </a:solidFill>
              </a:rPr>
              <a:t>Copyright 2010Advanced Biofuels USA</a:t>
            </a:r>
          </a:p>
        </p:txBody>
      </p:sp>
      <p:sp>
        <p:nvSpPr>
          <p:cNvPr id="122920" name="AutoShape 42"/>
          <p:cNvSpPr>
            <a:spLocks noChangeArrowheads="1"/>
          </p:cNvSpPr>
          <p:nvPr/>
        </p:nvSpPr>
        <p:spPr bwMode="auto">
          <a:xfrm>
            <a:off x="1752600" y="0"/>
            <a:ext cx="6553200" cy="1066800"/>
          </a:xfrm>
          <a:prstGeom prst="cube">
            <a:avLst>
              <a:gd name="adj" fmla="val 25000"/>
            </a:avLst>
          </a:prstGeom>
          <a:solidFill>
            <a:schemeClr val="bg1"/>
          </a:solidFill>
          <a:ln w="9525">
            <a:solidFill>
              <a:schemeClr val="tx1"/>
            </a:solidFill>
            <a:miter lim="800000"/>
            <a:headEnd/>
            <a:tailEnd/>
          </a:ln>
        </p:spPr>
        <p:txBody>
          <a:bodyPr wrap="none" anchor="ctr"/>
          <a:lstStyle/>
          <a:p>
            <a:pPr algn="ctr"/>
            <a:endParaRPr lang="en-US" b="1">
              <a:solidFill>
                <a:srgbClr val="FFFF99"/>
              </a:solidFill>
            </a:endParaRPr>
          </a:p>
          <a:p>
            <a:pPr algn="ctr"/>
            <a:r>
              <a:rPr lang="en-US" b="1">
                <a:solidFill>
                  <a:srgbClr val="FFFF99"/>
                </a:solidFill>
              </a:rPr>
              <a:t>Funding of “new” </a:t>
            </a:r>
            <a:r>
              <a:rPr lang="en-US">
                <a:solidFill>
                  <a:srgbClr val="FFFF99"/>
                </a:solidFill>
              </a:rPr>
              <a:t>and </a:t>
            </a:r>
            <a:r>
              <a:rPr lang="en-US" b="1">
                <a:solidFill>
                  <a:srgbClr val="FFFF99"/>
                </a:solidFill>
              </a:rPr>
              <a:t>“never been </a:t>
            </a:r>
          </a:p>
          <a:p>
            <a:pPr algn="ctr"/>
            <a:r>
              <a:rPr lang="en-US" b="1">
                <a:solidFill>
                  <a:srgbClr val="FFFF99"/>
                </a:solidFill>
              </a:rPr>
              <a:t>done before” </a:t>
            </a:r>
            <a:r>
              <a:rPr lang="en-US">
                <a:solidFill>
                  <a:srgbClr val="FFFF99"/>
                </a:solidFill>
              </a:rPr>
              <a:t>technologies</a:t>
            </a:r>
          </a:p>
          <a:p>
            <a:pPr algn="ctr"/>
            <a:endParaRPr lang="en-US">
              <a:solidFill>
                <a:srgbClr val="FFFF99"/>
              </a:solidFill>
            </a:endParaRPr>
          </a:p>
        </p:txBody>
      </p:sp>
      <p:sp>
        <p:nvSpPr>
          <p:cNvPr id="122921" name="Rectangle 43"/>
          <p:cNvSpPr>
            <a:spLocks noChangeArrowheads="1"/>
          </p:cNvSpPr>
          <p:nvPr/>
        </p:nvSpPr>
        <p:spPr bwMode="auto">
          <a:xfrm>
            <a:off x="2514600" y="5867400"/>
            <a:ext cx="1765300" cy="457200"/>
          </a:xfrm>
          <a:prstGeom prst="rect">
            <a:avLst/>
          </a:prstGeom>
          <a:noFill/>
          <a:ln w="9525">
            <a:noFill/>
            <a:miter lim="800000"/>
            <a:headEnd/>
            <a:tailEnd/>
          </a:ln>
        </p:spPr>
        <p:txBody>
          <a:bodyPr wrap="none">
            <a:spAutoFit/>
          </a:bodyPr>
          <a:lstStyle/>
          <a:p>
            <a:pPr>
              <a:spcBef>
                <a:spcPts val="1200"/>
              </a:spcBef>
              <a:buClr>
                <a:schemeClr val="tx1"/>
              </a:buClr>
            </a:pPr>
            <a:r>
              <a:rPr lang="en-US" dirty="0"/>
              <a:t>New Ideas?</a:t>
            </a:r>
          </a:p>
        </p:txBody>
      </p:sp>
      <p:sp>
        <p:nvSpPr>
          <p:cNvPr id="122922" name="Slide Number Placeholder 6"/>
          <p:cNvSpPr txBox="1">
            <a:spLocks noGrp="1"/>
          </p:cNvSpPr>
          <p:nvPr/>
        </p:nvSpPr>
        <p:spPr bwMode="auto">
          <a:xfrm>
            <a:off x="6629400" y="6492875"/>
            <a:ext cx="1219200" cy="365125"/>
          </a:xfrm>
          <a:prstGeom prst="rect">
            <a:avLst/>
          </a:prstGeom>
          <a:noFill/>
          <a:ln w="9525">
            <a:noFill/>
            <a:miter lim="800000"/>
            <a:headEnd/>
            <a:tailEnd/>
          </a:ln>
        </p:spPr>
        <p:txBody>
          <a:bodyPr anchor="ctr"/>
          <a:lstStyle/>
          <a:p>
            <a:pPr algn="r"/>
            <a:fld id="{EAD05888-4C62-4706-B228-2F37B98783EB}" type="slidenum">
              <a:rPr lang="en-US" sz="1200">
                <a:solidFill>
                  <a:schemeClr val="bg2"/>
                </a:solidFill>
              </a:rPr>
              <a:pPr algn="r"/>
              <a:t>73</a:t>
            </a:fld>
            <a:endParaRPr lang="en-US" sz="1200">
              <a:solidFill>
                <a:schemeClr val="bg2"/>
              </a:solidFill>
            </a:endParaRPr>
          </a:p>
        </p:txBody>
      </p:sp>
      <p:pic>
        <p:nvPicPr>
          <p:cNvPr id="416797" name="Picture 29" descr="http://media.web.britannica.com/eb-media/84/19384-004-01CF4CFE.jpg"/>
          <p:cNvPicPr>
            <a:picLocks noChangeAspect="1" noChangeArrowheads="1"/>
          </p:cNvPicPr>
          <p:nvPr/>
        </p:nvPicPr>
        <p:blipFill>
          <a:blip r:embed="rId3" cstate="print"/>
          <a:srcRect/>
          <a:stretch>
            <a:fillRect/>
          </a:stretch>
        </p:blipFill>
        <p:spPr bwMode="auto">
          <a:xfrm>
            <a:off x="5410200" y="4038600"/>
            <a:ext cx="2971800" cy="2442575"/>
          </a:xfrm>
          <a:prstGeom prst="rect">
            <a:avLst/>
          </a:prstGeom>
          <a:ln>
            <a:noFill/>
          </a:ln>
          <a:effectLst>
            <a:softEdge rad="112500"/>
          </a:effectLst>
        </p:spPr>
      </p:pic>
      <p:grpSp>
        <p:nvGrpSpPr>
          <p:cNvPr id="2" name="Group 2"/>
          <p:cNvGrpSpPr>
            <a:grpSpLocks noChangeAspect="1"/>
          </p:cNvGrpSpPr>
          <p:nvPr/>
        </p:nvGrpSpPr>
        <p:grpSpPr bwMode="auto">
          <a:xfrm>
            <a:off x="0" y="0"/>
            <a:ext cx="9144000" cy="6858000"/>
            <a:chOff x="1697" y="192"/>
            <a:chExt cx="4893" cy="2016"/>
          </a:xfrm>
        </p:grpSpPr>
        <p:sp>
          <p:nvSpPr>
            <p:cNvPr id="416771" name="AutoShape 3"/>
            <p:cNvSpPr>
              <a:spLocks noChangeAspect="1" noChangeArrowheads="1" noTextEdit="1"/>
            </p:cNvSpPr>
            <p:nvPr/>
          </p:nvSpPr>
          <p:spPr bwMode="auto">
            <a:xfrm>
              <a:off x="1697" y="192"/>
              <a:ext cx="4893" cy="201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16772" name="_s416772"/>
            <p:cNvCxnSpPr>
              <a:cxnSpLocks noChangeShapeType="1"/>
              <a:stCxn id="416790" idx="2"/>
              <a:endCxn id="416783" idx="3"/>
            </p:cNvCxnSpPr>
            <p:nvPr/>
          </p:nvCxnSpPr>
          <p:spPr bwMode="auto">
            <a:xfrm rot="10800000">
              <a:off x="5554" y="912"/>
              <a:ext cx="172" cy="303"/>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416773" name="_s416773"/>
            <p:cNvCxnSpPr>
              <a:cxnSpLocks noChangeShapeType="1"/>
              <a:stCxn id="416789" idx="4"/>
              <a:endCxn id="416783" idx="3"/>
            </p:cNvCxnSpPr>
            <p:nvPr/>
          </p:nvCxnSpPr>
          <p:spPr bwMode="auto">
            <a:xfrm flipV="1">
              <a:off x="5381" y="912"/>
              <a:ext cx="173" cy="303"/>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416774" name="_s416774"/>
            <p:cNvCxnSpPr>
              <a:cxnSpLocks noChangeShapeType="1"/>
              <a:stCxn id="416788" idx="4"/>
              <a:endCxn id="416786" idx="3"/>
            </p:cNvCxnSpPr>
            <p:nvPr/>
          </p:nvCxnSpPr>
          <p:spPr bwMode="auto">
            <a:xfrm flipV="1">
              <a:off x="2626" y="1776"/>
              <a:ext cx="50" cy="256"/>
            </a:xfrm>
            <a:prstGeom prst="bentConnector4">
              <a:avLst>
                <a:gd name="adj1" fmla="val 242758"/>
                <a:gd name="adj2" fmla="val 81213"/>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416775" name="_s416775"/>
            <p:cNvCxnSpPr>
              <a:cxnSpLocks noChangeShapeType="1"/>
              <a:stCxn id="416787" idx="2"/>
              <a:endCxn id="416782" idx="3"/>
            </p:cNvCxnSpPr>
            <p:nvPr/>
          </p:nvCxnSpPr>
          <p:spPr bwMode="auto">
            <a:xfrm rot="10800000">
              <a:off x="3252" y="912"/>
              <a:ext cx="172" cy="736"/>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416776" name="_s416776"/>
            <p:cNvCxnSpPr>
              <a:cxnSpLocks noChangeShapeType="1"/>
              <a:stCxn id="416786" idx="4"/>
              <a:endCxn id="416782" idx="3"/>
            </p:cNvCxnSpPr>
            <p:nvPr/>
          </p:nvCxnSpPr>
          <p:spPr bwMode="auto">
            <a:xfrm flipV="1">
              <a:off x="3080" y="912"/>
              <a:ext cx="172" cy="736"/>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416777" name="_s416777"/>
            <p:cNvCxnSpPr>
              <a:cxnSpLocks noChangeShapeType="1"/>
              <a:stCxn id="416785" idx="2"/>
              <a:endCxn id="416782" idx="3"/>
            </p:cNvCxnSpPr>
            <p:nvPr/>
          </p:nvCxnSpPr>
          <p:spPr bwMode="auto">
            <a:xfrm rot="10800000">
              <a:off x="3252" y="912"/>
              <a:ext cx="172" cy="303"/>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416778" name="_s416778"/>
            <p:cNvCxnSpPr>
              <a:cxnSpLocks noChangeShapeType="1"/>
              <a:stCxn id="416784" idx="4"/>
              <a:endCxn id="416782" idx="3"/>
            </p:cNvCxnSpPr>
            <p:nvPr/>
          </p:nvCxnSpPr>
          <p:spPr bwMode="auto">
            <a:xfrm flipV="1">
              <a:off x="3079" y="912"/>
              <a:ext cx="173" cy="303"/>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416779" name="_s416779"/>
            <p:cNvCxnSpPr>
              <a:cxnSpLocks noChangeShapeType="1"/>
              <a:stCxn id="416783" idx="2"/>
            </p:cNvCxnSpPr>
            <p:nvPr/>
          </p:nvCxnSpPr>
          <p:spPr bwMode="auto">
            <a:xfrm rot="10800000">
              <a:off x="4425" y="480"/>
              <a:ext cx="725" cy="304"/>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416780" name="_s416780"/>
            <p:cNvCxnSpPr>
              <a:cxnSpLocks noChangeShapeType="1"/>
              <a:stCxn id="416782" idx="4"/>
            </p:cNvCxnSpPr>
            <p:nvPr/>
          </p:nvCxnSpPr>
          <p:spPr bwMode="auto">
            <a:xfrm flipV="1">
              <a:off x="3656" y="480"/>
              <a:ext cx="769" cy="304"/>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sp>
          <p:nvSpPr>
            <p:cNvPr id="416782" name="_s416782"/>
            <p:cNvSpPr>
              <a:spLocks noChangeArrowheads="1"/>
            </p:cNvSpPr>
            <p:nvPr/>
          </p:nvSpPr>
          <p:spPr bwMode="auto">
            <a:xfrm>
              <a:off x="2848" y="624"/>
              <a:ext cx="864" cy="288"/>
            </a:xfrm>
            <a:prstGeom prst="cube">
              <a:avLst>
                <a:gd name="adj" fmla="val 10764"/>
              </a:avLst>
            </a:prstGeom>
            <a:gradFill rotWithShape="0">
              <a:gsLst>
                <a:gs pos="0">
                  <a:schemeClr val="accent2">
                    <a:alpha val="39999"/>
                  </a:schemeClr>
                </a:gs>
                <a:gs pos="100000">
                  <a:schemeClr val="bg1"/>
                </a:gs>
              </a:gsLst>
              <a:lin ang="5400000" scaled="1"/>
            </a:gradFill>
            <a:ln w="9525">
              <a:solidFill>
                <a:schemeClr val="accent2"/>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2100" b="0" i="0" u="none" strike="noStrike" cap="none" normalizeH="0" baseline="0">
                  <a:ln>
                    <a:noFill/>
                  </a:ln>
                  <a:solidFill>
                    <a:schemeClr val="tx2"/>
                  </a:solidFill>
                  <a:effectLst/>
                  <a:latin typeface="Palatino Linotype" charset="0"/>
                  <a:ea typeface="ＭＳ Ｐゴシック" charset="0"/>
                  <a:cs typeface="Arial" charset="0"/>
                </a:rPr>
                <a:t>Private </a:t>
              </a:r>
            </a:p>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2100" b="0" i="0" u="none" strike="noStrike" cap="none" normalizeH="0" baseline="0">
                  <a:ln>
                    <a:noFill/>
                  </a:ln>
                  <a:solidFill>
                    <a:schemeClr val="tx2"/>
                  </a:solidFill>
                  <a:effectLst/>
                  <a:latin typeface="Palatino Linotype" charset="0"/>
                  <a:ea typeface="ＭＳ Ｐゴシック" charset="0"/>
                  <a:cs typeface="Arial" charset="0"/>
                </a:rPr>
                <a:t>Investors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Palatino Linotype" charset="0"/>
                <a:ea typeface="ＭＳ Ｐゴシック" charset="0"/>
                <a:cs typeface="Arial" charset="0"/>
              </a:endParaRPr>
            </a:p>
          </p:txBody>
        </p:sp>
        <p:sp>
          <p:nvSpPr>
            <p:cNvPr id="416783" name="_s416783"/>
            <p:cNvSpPr>
              <a:spLocks noChangeArrowheads="1"/>
            </p:cNvSpPr>
            <p:nvPr/>
          </p:nvSpPr>
          <p:spPr bwMode="auto">
            <a:xfrm>
              <a:off x="5150" y="624"/>
              <a:ext cx="864" cy="288"/>
            </a:xfrm>
            <a:prstGeom prst="cube">
              <a:avLst>
                <a:gd name="adj" fmla="val 10764"/>
              </a:avLst>
            </a:prstGeom>
            <a:gradFill rotWithShape="0">
              <a:gsLst>
                <a:gs pos="0">
                  <a:schemeClr val="accent2">
                    <a:alpha val="39999"/>
                  </a:schemeClr>
                </a:gs>
                <a:gs pos="100000">
                  <a:schemeClr val="bg1"/>
                </a:gs>
              </a:gsLst>
              <a:lin ang="5400000" scaled="1"/>
            </a:gradFill>
            <a:ln w="9525">
              <a:solidFill>
                <a:schemeClr val="accent2"/>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Government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Palatino Linotype" charset="0"/>
                <a:ea typeface="ＭＳ Ｐゴシック" charset="0"/>
                <a:cs typeface="Arial" charset="0"/>
              </a:endParaRPr>
            </a:p>
          </p:txBody>
        </p:sp>
        <p:sp>
          <p:nvSpPr>
            <p:cNvPr id="416784" name="_s416784"/>
            <p:cNvSpPr>
              <a:spLocks noChangeArrowheads="1"/>
            </p:cNvSpPr>
            <p:nvPr/>
          </p:nvSpPr>
          <p:spPr bwMode="auto">
            <a:xfrm>
              <a:off x="2272" y="1056"/>
              <a:ext cx="864"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Palatino Linotype" charset="0"/>
                  <a:ea typeface="ＭＳ Ｐゴシック" charset="0"/>
                  <a:cs typeface="Arial" charset="0"/>
                </a:rPr>
                <a:t> </a:t>
              </a: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Long-term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Personal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Passion</a:t>
              </a:r>
            </a:p>
          </p:txBody>
        </p:sp>
        <p:sp>
          <p:nvSpPr>
            <p:cNvPr id="416785" name="_s416785"/>
            <p:cNvSpPr>
              <a:spLocks noChangeArrowheads="1"/>
            </p:cNvSpPr>
            <p:nvPr/>
          </p:nvSpPr>
          <p:spPr bwMode="auto">
            <a:xfrm>
              <a:off x="3424" y="1056"/>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Credit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Markets/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Banks</a:t>
              </a:r>
            </a:p>
          </p:txBody>
        </p:sp>
        <p:sp>
          <p:nvSpPr>
            <p:cNvPr id="416786" name="_s416786"/>
            <p:cNvSpPr>
              <a:spLocks noChangeArrowheads="1"/>
            </p:cNvSpPr>
            <p:nvPr/>
          </p:nvSpPr>
          <p:spPr bwMode="auto">
            <a:xfrm>
              <a:off x="2273" y="1488"/>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Venture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 Capital</a:t>
              </a:r>
            </a:p>
          </p:txBody>
        </p:sp>
        <p:sp>
          <p:nvSpPr>
            <p:cNvPr id="416787" name="_s416787"/>
            <p:cNvSpPr>
              <a:spLocks noChangeArrowheads="1"/>
            </p:cNvSpPr>
            <p:nvPr/>
          </p:nvSpPr>
          <p:spPr bwMode="auto">
            <a:xfrm>
              <a:off x="3424" y="1488"/>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Valley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of Death</a:t>
              </a:r>
            </a:p>
          </p:txBody>
        </p:sp>
        <p:sp>
          <p:nvSpPr>
            <p:cNvPr id="416789" name="_s416789"/>
            <p:cNvSpPr>
              <a:spLocks noChangeArrowheads="1"/>
            </p:cNvSpPr>
            <p:nvPr/>
          </p:nvSpPr>
          <p:spPr bwMode="auto">
            <a:xfrm>
              <a:off x="4575" y="1056"/>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457200" marR="0" lvl="1" indent="0" algn="ctr" defTabSz="914400" rtl="0" eaLnBrk="1" fontAlgn="base" latinLnBrk="0" hangingPunct="1">
                <a:lnSpc>
                  <a:spcPct val="100000"/>
                </a:lnSpc>
                <a:spcBef>
                  <a:spcPct val="0"/>
                </a:spcBef>
                <a:spcAft>
                  <a:spcPct val="0"/>
                </a:spcAft>
                <a:buClr>
                  <a:schemeClr val="tx1"/>
                </a:buClr>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Federal</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Palatino Linotype" charset="0"/>
                <a:ea typeface="ＭＳ Ｐゴシック" charset="0"/>
                <a:cs typeface="Arial" charset="0"/>
              </a:endParaRPr>
            </a:p>
          </p:txBody>
        </p:sp>
        <p:sp>
          <p:nvSpPr>
            <p:cNvPr id="416790" name="_s416790"/>
            <p:cNvSpPr>
              <a:spLocks noChangeArrowheads="1"/>
            </p:cNvSpPr>
            <p:nvPr/>
          </p:nvSpPr>
          <p:spPr bwMode="auto">
            <a:xfrm>
              <a:off x="5726" y="1056"/>
              <a:ext cx="864"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States</a:t>
              </a:r>
            </a:p>
          </p:txBody>
        </p:sp>
        <p:sp>
          <p:nvSpPr>
            <p:cNvPr id="416791" name="Picture 7"/>
            <p:cNvSpPr>
              <a:spLocks noChangeAspect="1" noChangeArrowheads="1"/>
            </p:cNvSpPr>
            <p:nvPr/>
          </p:nvSpPr>
          <p:spPr bwMode="auto">
            <a:xfrm>
              <a:off x="5963" y="2028"/>
              <a:ext cx="626" cy="18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788" name="_s416788"/>
            <p:cNvSpPr>
              <a:spLocks noChangeArrowheads="1"/>
            </p:cNvSpPr>
            <p:nvPr/>
          </p:nvSpPr>
          <p:spPr bwMode="auto">
            <a:xfrm>
              <a:off x="1819" y="1872"/>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914400" marR="0" lvl="2" indent="0" algn="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dirty="0">
                <a:ln>
                  <a:noFill/>
                </a:ln>
                <a:solidFill>
                  <a:schemeClr val="tx1"/>
                </a:solidFill>
                <a:effectLst/>
                <a:latin typeface="Palatino Linotype" charset="0"/>
                <a:ea typeface="ＭＳ Ｐゴシック" charset="0"/>
                <a:cs typeface="Arial" charset="0"/>
              </a:endParaRPr>
            </a:p>
            <a:p>
              <a:pPr marL="914400" marR="0" lvl="2" indent="0" algn="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Palatino Linotype" charset="0"/>
                  <a:ea typeface="ＭＳ Ｐゴシック" charset="0"/>
                  <a:cs typeface="Arial" charset="0"/>
                </a:rPr>
                <a:t>Exit Strategy </a:t>
              </a:r>
            </a:p>
            <a:p>
              <a:pPr marL="914400" marR="0" lvl="2" indent="0" algn="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Palatino Linotype" charset="0"/>
                  <a:ea typeface="ＭＳ Ｐゴシック" charset="0"/>
                  <a:cs typeface="Arial" charset="0"/>
                </a:rPr>
                <a:t>2-3 years; </a:t>
              </a:r>
            </a:p>
            <a:p>
              <a:pPr marL="914400" marR="0" lvl="2" indent="0" algn="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Palatino Linotype" charset="0"/>
                  <a:ea typeface="ＭＳ Ｐゴシック" charset="0"/>
                  <a:cs typeface="Arial" charset="0"/>
                </a:rPr>
                <a:t>20% </a:t>
              </a:r>
              <a:r>
                <a:rPr kumimoji="0" lang="en-US" sz="2100" b="0" i="0" u="none" strike="noStrike" cap="none" normalizeH="0" baseline="0" dirty="0" smtClean="0">
                  <a:ln>
                    <a:noFill/>
                  </a:ln>
                  <a:solidFill>
                    <a:schemeClr val="tx1"/>
                  </a:solidFill>
                  <a:effectLst/>
                  <a:latin typeface="Palatino Linotype" charset="0"/>
                  <a:ea typeface="ＭＳ Ｐゴシック" charset="0"/>
                  <a:cs typeface="Arial" charset="0"/>
                </a:rPr>
                <a:t>ROI</a:t>
              </a:r>
              <a:endParaRPr kumimoji="0" lang="en-US" sz="2100" b="0" i="0" u="none" strike="noStrike" cap="none" normalizeH="0" baseline="0" dirty="0">
                <a:ln>
                  <a:noFill/>
                </a:ln>
                <a:solidFill>
                  <a:schemeClr val="tx1"/>
                </a:solidFill>
                <a:effectLst/>
                <a:latin typeface="Palatino Linotype"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dirty="0">
                <a:ln>
                  <a:noFill/>
                </a:ln>
                <a:solidFill>
                  <a:schemeClr val="tx1"/>
                </a:solidFill>
                <a:effectLst/>
                <a:latin typeface="Palatino Linotype" charset="0"/>
                <a:ea typeface="ＭＳ Ｐゴシック" charset="0"/>
                <a:cs typeface="Arial" charset="0"/>
              </a:endParaRPr>
            </a:p>
          </p:txBody>
        </p:sp>
      </p:grpSp>
      <p:sp>
        <p:nvSpPr>
          <p:cNvPr id="28" name="Slide Number Placeholder 27"/>
          <p:cNvSpPr>
            <a:spLocks noGrp="1"/>
          </p:cNvSpPr>
          <p:nvPr>
            <p:ph type="sldNum" sz="quarter" idx="12"/>
          </p:nvPr>
        </p:nvSpPr>
        <p:spPr/>
        <p:txBody>
          <a:bodyPr/>
          <a:lstStyle/>
          <a:p>
            <a:pPr>
              <a:defRPr/>
            </a:pPr>
            <a:fld id="{1B7D5B74-3811-4C07-9E69-818925A52FED}" type="slidenum">
              <a:rPr lang="en-US" smtClean="0"/>
              <a:pPr>
                <a:defRPr/>
              </a:pPr>
              <a:t>73</a:t>
            </a:fld>
            <a:endParaRPr lang="en-US"/>
          </a:p>
        </p:txBody>
      </p:sp>
      <p:sp>
        <p:nvSpPr>
          <p:cNvPr id="29" name="Footer Placeholder 28"/>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idx="4294967295"/>
          </p:nvPr>
        </p:nvSpPr>
        <p:spPr>
          <a:xfrm>
            <a:off x="2209800" y="304800"/>
            <a:ext cx="6316663" cy="1143000"/>
          </a:xfrm>
        </p:spPr>
        <p:txBody>
          <a:bodyPr anchor="ctr"/>
          <a:lstStyle/>
          <a:p>
            <a:pPr eaLnBrk="1" hangingPunct="1"/>
            <a:r>
              <a:rPr lang="en-US" sz="2400" b="1" smtClean="0">
                <a:solidFill>
                  <a:srgbClr val="FFFF99"/>
                </a:solidFill>
                <a:latin typeface="Palatino Linotype" pitchFamily="18" charset="0"/>
              </a:rPr>
              <a:t>2007 Renewable Fuels Standard</a:t>
            </a:r>
            <a:r>
              <a:rPr lang="en-US" sz="1000" b="1" smtClean="0">
                <a:solidFill>
                  <a:srgbClr val="FFFF99"/>
                </a:solidFill>
                <a:latin typeface="Palatino Linotype" pitchFamily="18" charset="0"/>
              </a:rPr>
              <a:t/>
            </a:r>
            <a:br>
              <a:rPr lang="en-US" sz="1000" b="1" smtClean="0">
                <a:solidFill>
                  <a:srgbClr val="FFFF99"/>
                </a:solidFill>
                <a:latin typeface="Palatino Linotype" pitchFamily="18" charset="0"/>
              </a:rPr>
            </a:br>
            <a:r>
              <a:rPr lang="en-US" sz="1000" b="1" smtClean="0">
                <a:solidFill>
                  <a:srgbClr val="FFFF99"/>
                </a:solidFill>
                <a:latin typeface="Palatino Linotype" pitchFamily="18" charset="0"/>
              </a:rPr>
              <a:t> Sec. 202  Energy Independence and Security Act of 2007</a:t>
            </a:r>
            <a:br>
              <a:rPr lang="en-US" sz="1000" b="1" smtClean="0">
                <a:solidFill>
                  <a:srgbClr val="FFFF99"/>
                </a:solidFill>
                <a:latin typeface="Palatino Linotype" pitchFamily="18" charset="0"/>
              </a:rPr>
            </a:br>
            <a:r>
              <a:rPr lang="en-US" sz="1000" b="1" smtClean="0">
                <a:solidFill>
                  <a:srgbClr val="FFFF99"/>
                </a:solidFill>
                <a:latin typeface="Palatino Linotype" pitchFamily="18" charset="0"/>
              </a:rPr>
              <a:t>(Billion Gallons/Year)</a:t>
            </a:r>
            <a:br>
              <a:rPr lang="en-US" sz="1000" b="1" smtClean="0">
                <a:solidFill>
                  <a:srgbClr val="FFFF99"/>
                </a:solidFill>
                <a:latin typeface="Palatino Linotype" pitchFamily="18" charset="0"/>
              </a:rPr>
            </a:br>
            <a:endParaRPr lang="en-US" sz="1000" b="1" smtClean="0">
              <a:solidFill>
                <a:srgbClr val="FFFF99"/>
              </a:solidFill>
              <a:latin typeface="Palatino Linotype" pitchFamily="18" charset="0"/>
            </a:endParaRPr>
          </a:p>
        </p:txBody>
      </p:sp>
      <p:sp>
        <p:nvSpPr>
          <p:cNvPr id="123907"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123908" name="Picture 6"/>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123909" name="Slide Number Placeholder 6"/>
          <p:cNvSpPr txBox="1">
            <a:spLocks noGrp="1"/>
          </p:cNvSpPr>
          <p:nvPr/>
        </p:nvSpPr>
        <p:spPr bwMode="auto">
          <a:xfrm>
            <a:off x="6858000" y="6324600"/>
            <a:ext cx="2133600" cy="365125"/>
          </a:xfrm>
          <a:prstGeom prst="rect">
            <a:avLst/>
          </a:prstGeom>
          <a:noFill/>
          <a:ln w="9525">
            <a:noFill/>
            <a:miter lim="800000"/>
            <a:headEnd/>
            <a:tailEnd/>
          </a:ln>
        </p:spPr>
        <p:txBody>
          <a:bodyPr anchor="ctr"/>
          <a:lstStyle/>
          <a:p>
            <a:pPr algn="r"/>
            <a:fld id="{9B786291-C8AE-4B10-A8E1-7FA882ACD2D9}" type="slidenum">
              <a:rPr lang="en-US" sz="1200">
                <a:solidFill>
                  <a:schemeClr val="bg2"/>
                </a:solidFill>
              </a:rPr>
              <a:pPr algn="r"/>
              <a:t>74</a:t>
            </a:fld>
            <a:endParaRPr lang="en-US" sz="1200">
              <a:solidFill>
                <a:schemeClr val="bg2"/>
              </a:solidFill>
            </a:endParaRPr>
          </a:p>
        </p:txBody>
      </p:sp>
      <p:pic>
        <p:nvPicPr>
          <p:cNvPr id="363522" name="Picture 2"/>
          <p:cNvPicPr>
            <a:picLocks noChangeAspect="1" noChangeArrowheads="1"/>
          </p:cNvPicPr>
          <p:nvPr/>
        </p:nvPicPr>
        <p:blipFill>
          <a:blip r:embed="rId4" cstate="print"/>
          <a:srcRect/>
          <a:stretch>
            <a:fillRect/>
          </a:stretch>
        </p:blipFill>
        <p:spPr bwMode="auto">
          <a:xfrm>
            <a:off x="1219200" y="1219200"/>
            <a:ext cx="6350000" cy="47625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pPr>
              <a:defRPr/>
            </a:pPr>
            <a:fld id="{AE333358-2C38-47A1-B1B9-36DA36FD27CF}" type="slidenum">
              <a:rPr lang="en-US" smtClean="0"/>
              <a:pPr>
                <a:defRPr/>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3"/>
          <p:cNvSpPr>
            <a:spLocks noGrp="1" noChangeArrowheads="1"/>
          </p:cNvSpPr>
          <p:nvPr>
            <p:ph type="body" idx="1"/>
          </p:nvPr>
        </p:nvSpPr>
        <p:spPr>
          <a:xfrm>
            <a:off x="838200" y="2057400"/>
            <a:ext cx="8305800" cy="4495800"/>
          </a:xfrm>
        </p:spPr>
        <p:txBody>
          <a:bodyPr/>
          <a:lstStyle/>
          <a:p>
            <a:pPr eaLnBrk="1" hangingPunct="1">
              <a:lnSpc>
                <a:spcPct val="140000"/>
              </a:lnSpc>
              <a:buFontTx/>
              <a:buNone/>
            </a:pPr>
            <a:r>
              <a:rPr lang="en-US" sz="3200" b="1" dirty="0" smtClean="0">
                <a:solidFill>
                  <a:srgbClr val="FFCCFF"/>
                </a:solidFill>
                <a:latin typeface="Palatino Linotype" pitchFamily="18" charset="0"/>
              </a:rPr>
              <a:t>TECHNICAL CHALLENGES</a:t>
            </a:r>
          </a:p>
          <a:p>
            <a:pPr eaLnBrk="1" hangingPunct="1">
              <a:lnSpc>
                <a:spcPct val="140000"/>
              </a:lnSpc>
              <a:buFontTx/>
              <a:buNone/>
            </a:pPr>
            <a:r>
              <a:rPr lang="en-US" sz="3200" b="1" dirty="0" smtClean="0">
                <a:solidFill>
                  <a:srgbClr val="FFCCFF"/>
                </a:solidFill>
                <a:latin typeface="Palatino Linotype" pitchFamily="18" charset="0"/>
              </a:rPr>
              <a:t>FINANCING “New” &amp; “Never Been Done Before” Technologies</a:t>
            </a:r>
          </a:p>
          <a:p>
            <a:pPr>
              <a:buNone/>
            </a:pPr>
            <a:r>
              <a:rPr lang="en-US" sz="3200" b="1" dirty="0" smtClean="0">
                <a:solidFill>
                  <a:srgbClr val="FFCCFF"/>
                </a:solidFill>
                <a:latin typeface="Palatino Linotype" pitchFamily="18" charset="0"/>
              </a:rPr>
              <a:t>POLICY ISSUES / CONTROVERSIES</a:t>
            </a:r>
          </a:p>
          <a:p>
            <a:endParaRPr lang="en-US" sz="3200" dirty="0" smtClean="0"/>
          </a:p>
        </p:txBody>
      </p:sp>
      <p:sp>
        <p:nvSpPr>
          <p:cNvPr id="166914" name="Title 1"/>
          <p:cNvSpPr>
            <a:spLocks noGrp="1"/>
          </p:cNvSpPr>
          <p:nvPr>
            <p:ph type="title"/>
          </p:nvPr>
        </p:nvSpPr>
        <p:spPr>
          <a:xfrm>
            <a:off x="1295400" y="762000"/>
            <a:ext cx="5943599" cy="762000"/>
          </a:xfrm>
        </p:spPr>
        <p:txBody>
          <a:bodyPr/>
          <a:lstStyle/>
          <a:p>
            <a:pPr eaLnBrk="1" hangingPunct="1"/>
            <a:r>
              <a:rPr lang="en-US" sz="4000" b="1" dirty="0" smtClean="0">
                <a:solidFill>
                  <a:srgbClr val="FFFF99"/>
                </a:solidFill>
                <a:latin typeface="Palatino Linotype" pitchFamily="18" charset="0"/>
              </a:rPr>
              <a:t>Barriers and Challenges</a:t>
            </a:r>
          </a:p>
        </p:txBody>
      </p:sp>
      <p:pic>
        <p:nvPicPr>
          <p:cNvPr id="166915"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166918" name="Text Box 7"/>
          <p:cNvSpPr txBox="1">
            <a:spLocks noChangeArrowheads="1"/>
          </p:cNvSpPr>
          <p:nvPr/>
        </p:nvSpPr>
        <p:spPr bwMode="auto">
          <a:xfrm>
            <a:off x="10118725" y="4318000"/>
            <a:ext cx="184150" cy="457200"/>
          </a:xfrm>
          <a:prstGeom prst="rect">
            <a:avLst/>
          </a:prstGeom>
          <a:noFill/>
          <a:ln w="9525">
            <a:noFill/>
            <a:miter lim="800000"/>
            <a:headEnd/>
            <a:tailEnd/>
          </a:ln>
        </p:spPr>
        <p:txBody>
          <a:bodyPr wrap="none">
            <a:spAutoFit/>
          </a:bodyPr>
          <a:lstStyle/>
          <a:p>
            <a:endParaRPr lang="en-US"/>
          </a:p>
        </p:txBody>
      </p:sp>
      <p:sp>
        <p:nvSpPr>
          <p:cNvPr id="166919"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1DF5458C-37D8-46FA-8930-4C7EC2762AF9}" type="slidenum">
              <a:rPr lang="en-US" sz="1200">
                <a:solidFill>
                  <a:schemeClr val="bg2"/>
                </a:solidFill>
              </a:rPr>
              <a:pPr algn="r"/>
              <a:t>75</a:t>
            </a:fld>
            <a:endParaRPr lang="en-US" sz="1200">
              <a:solidFill>
                <a:schemeClr val="bg2"/>
              </a:solidFill>
            </a:endParaRPr>
          </a:p>
        </p:txBody>
      </p:sp>
      <p:sp>
        <p:nvSpPr>
          <p:cNvPr id="8" name="Slide Number Placeholder 7"/>
          <p:cNvSpPr>
            <a:spLocks noGrp="1"/>
          </p:cNvSpPr>
          <p:nvPr>
            <p:ph type="sldNum" sz="quarter" idx="12"/>
          </p:nvPr>
        </p:nvSpPr>
        <p:spPr/>
        <p:txBody>
          <a:bodyPr/>
          <a:lstStyle/>
          <a:p>
            <a:pPr>
              <a:defRPr/>
            </a:pPr>
            <a:fld id="{02C0AEB0-DC7A-444D-89F9-C7A0982F3078}" type="slidenum">
              <a:rPr lang="en-US" smtClean="0"/>
              <a:pPr>
                <a:defRPr/>
              </a:pPr>
              <a:t>75</a:t>
            </a:fld>
            <a:endParaRPr lang="en-US"/>
          </a:p>
        </p:txBody>
      </p:sp>
      <p:sp>
        <p:nvSpPr>
          <p:cNvPr id="9" name="Footer Placeholder 8"/>
          <p:cNvSpPr>
            <a:spLocks noGrp="1"/>
          </p:cNvSpPr>
          <p:nvPr>
            <p:ph type="ftr" sz="quarter" idx="11"/>
          </p:nvPr>
        </p:nvSpPr>
        <p:spPr>
          <a:xfrm>
            <a:off x="2971800" y="6172200"/>
            <a:ext cx="2895600" cy="476250"/>
          </a:xfrm>
        </p:spPr>
        <p:txBody>
          <a:bodyPr/>
          <a:lstStyle/>
          <a:p>
            <a:pPr>
              <a:defRPr/>
            </a:pPr>
            <a:r>
              <a:rPr lang="en-US" dirty="0" smtClean="0"/>
              <a:t>Copyright 2014 Advanced Biofuels USA</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3"/>
          <p:cNvSpPr>
            <a:spLocks noGrp="1" noChangeArrowheads="1"/>
          </p:cNvSpPr>
          <p:nvPr>
            <p:ph type="body" idx="1"/>
          </p:nvPr>
        </p:nvSpPr>
        <p:spPr>
          <a:xfrm>
            <a:off x="1447800" y="2438400"/>
            <a:ext cx="6326188" cy="1096963"/>
          </a:xfrm>
        </p:spPr>
        <p:txBody>
          <a:bodyPr/>
          <a:lstStyle/>
          <a:p>
            <a:pPr eaLnBrk="1" hangingPunct="1">
              <a:lnSpc>
                <a:spcPct val="140000"/>
              </a:lnSpc>
              <a:buFontTx/>
              <a:buNone/>
            </a:pPr>
            <a:r>
              <a:rPr lang="en-US" sz="3200" b="1" dirty="0" smtClean="0">
                <a:solidFill>
                  <a:srgbClr val="FFCCFF"/>
                </a:solidFill>
                <a:latin typeface="Palatino Linotype" pitchFamily="18" charset="0"/>
              </a:rPr>
              <a:t>TECHNICAL CHALLENGES</a:t>
            </a:r>
          </a:p>
          <a:p>
            <a:endParaRPr lang="en-US" sz="3200" dirty="0" smtClean="0"/>
          </a:p>
        </p:txBody>
      </p:sp>
      <p:sp>
        <p:nvSpPr>
          <p:cNvPr id="166914" name="Title 1"/>
          <p:cNvSpPr>
            <a:spLocks noGrp="1"/>
          </p:cNvSpPr>
          <p:nvPr>
            <p:ph type="title"/>
          </p:nvPr>
        </p:nvSpPr>
        <p:spPr>
          <a:xfrm>
            <a:off x="1600200" y="381000"/>
            <a:ext cx="6316663" cy="1143000"/>
          </a:xfrm>
        </p:spPr>
        <p:txBody>
          <a:bodyPr/>
          <a:lstStyle/>
          <a:p>
            <a:pPr eaLnBrk="1" hangingPunct="1"/>
            <a:r>
              <a:rPr lang="en-US" sz="3600" b="1" smtClean="0">
                <a:solidFill>
                  <a:srgbClr val="FFFF99"/>
                </a:solidFill>
                <a:latin typeface="Palatino Linotype" pitchFamily="18" charset="0"/>
              </a:rPr>
              <a:t>Barriers and Challenges</a:t>
            </a:r>
          </a:p>
        </p:txBody>
      </p:sp>
      <p:pic>
        <p:nvPicPr>
          <p:cNvPr id="166915"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166916" name="Rectangle 9"/>
          <p:cNvSpPr>
            <a:spLocks noChangeArrowheads="1"/>
          </p:cNvSpPr>
          <p:nvPr/>
        </p:nvSpPr>
        <p:spPr bwMode="auto">
          <a:xfrm>
            <a:off x="2971800" y="63246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pic>
        <p:nvPicPr>
          <p:cNvPr id="166917" name="Picture 9" descr="j0402165"/>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5410200" y="4038600"/>
            <a:ext cx="3398837" cy="2265362"/>
          </a:xfrm>
          <a:prstGeom prst="rect">
            <a:avLst/>
          </a:prstGeom>
          <a:ln>
            <a:noFill/>
          </a:ln>
          <a:effectLst>
            <a:softEdge rad="112500"/>
          </a:effectLst>
        </p:spPr>
      </p:pic>
      <p:sp>
        <p:nvSpPr>
          <p:cNvPr id="166918" name="Text Box 7"/>
          <p:cNvSpPr txBox="1">
            <a:spLocks noChangeArrowheads="1"/>
          </p:cNvSpPr>
          <p:nvPr/>
        </p:nvSpPr>
        <p:spPr bwMode="auto">
          <a:xfrm>
            <a:off x="10118725" y="4318000"/>
            <a:ext cx="184150" cy="457200"/>
          </a:xfrm>
          <a:prstGeom prst="rect">
            <a:avLst/>
          </a:prstGeom>
          <a:noFill/>
          <a:ln w="9525">
            <a:noFill/>
            <a:miter lim="800000"/>
            <a:headEnd/>
            <a:tailEnd/>
          </a:ln>
        </p:spPr>
        <p:txBody>
          <a:bodyPr wrap="none">
            <a:spAutoFit/>
          </a:bodyPr>
          <a:lstStyle/>
          <a:p>
            <a:endParaRPr lang="en-US"/>
          </a:p>
        </p:txBody>
      </p:sp>
      <p:sp>
        <p:nvSpPr>
          <p:cNvPr id="166919"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1DF5458C-37D8-46FA-8930-4C7EC2762AF9}" type="slidenum">
              <a:rPr lang="en-US" sz="1200">
                <a:solidFill>
                  <a:schemeClr val="bg2"/>
                </a:solidFill>
              </a:rPr>
              <a:pPr algn="r"/>
              <a:t>76</a:t>
            </a:fld>
            <a:endParaRPr lang="en-US" sz="1200">
              <a:solidFill>
                <a:schemeClr val="bg2"/>
              </a:solidFill>
            </a:endParaRPr>
          </a:p>
        </p:txBody>
      </p:sp>
      <p:sp>
        <p:nvSpPr>
          <p:cNvPr id="9" name="Slide Number Placeholder 8"/>
          <p:cNvSpPr>
            <a:spLocks noGrp="1"/>
          </p:cNvSpPr>
          <p:nvPr>
            <p:ph type="sldNum" sz="quarter" idx="12"/>
          </p:nvPr>
        </p:nvSpPr>
        <p:spPr/>
        <p:txBody>
          <a:bodyPr/>
          <a:lstStyle/>
          <a:p>
            <a:pPr>
              <a:defRPr/>
            </a:pPr>
            <a:fld id="{02C0AEB0-DC7A-444D-89F9-C7A0982F3078}" type="slidenum">
              <a:rPr lang="en-US" smtClean="0"/>
              <a:pPr>
                <a:defRPr/>
              </a:pPr>
              <a:t>76</a:t>
            </a:fld>
            <a:endParaRPr lang="en-US"/>
          </a:p>
        </p:txBody>
      </p:sp>
      <p:sp>
        <p:nvSpPr>
          <p:cNvPr id="10" name="Footer Placeholder 9"/>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5" descr="TrafficBackupBright.jpg"/>
          <p:cNvPicPr>
            <a:picLocks noChangeAspect="1"/>
          </p:cNvPicPr>
          <p:nvPr/>
        </p:nvPicPr>
        <p:blipFill>
          <a:blip r:embed="rId3" cstate="screen">
            <a:lum bright="-30000" contrast="36000"/>
            <a:extLst>
              <a:ext uri="{28A0092B-C50C-407E-A947-70E740481C1C}">
                <a14:useLocalDpi xmlns="" xmlns:a14="http://schemas.microsoft.com/office/drawing/2010/main"/>
              </a:ext>
            </a:extLst>
          </a:blip>
          <a:srcRect/>
          <a:stretch>
            <a:fillRect/>
          </a:stretch>
        </p:blipFill>
        <p:spPr bwMode="auto">
          <a:xfrm>
            <a:off x="76200" y="2286000"/>
            <a:ext cx="9067800" cy="4343400"/>
          </a:xfrm>
          <a:prstGeom prst="rect">
            <a:avLst/>
          </a:prstGeom>
          <a:ln>
            <a:noFill/>
          </a:ln>
          <a:effectLst>
            <a:softEdge rad="112500"/>
          </a:effectLst>
        </p:spPr>
      </p:pic>
      <p:sp>
        <p:nvSpPr>
          <p:cNvPr id="168962" name="Title 1"/>
          <p:cNvSpPr>
            <a:spLocks noGrp="1"/>
          </p:cNvSpPr>
          <p:nvPr>
            <p:ph type="title" idx="4294967295"/>
          </p:nvPr>
        </p:nvSpPr>
        <p:spPr>
          <a:xfrm>
            <a:off x="1143000" y="609600"/>
            <a:ext cx="6316663" cy="1143000"/>
          </a:xfrm>
        </p:spPr>
        <p:txBody>
          <a:bodyPr anchor="ctr"/>
          <a:lstStyle/>
          <a:p>
            <a:pPr algn="ctr" eaLnBrk="1" hangingPunct="1"/>
            <a:r>
              <a:rPr lang="en-US" b="1" smtClean="0">
                <a:solidFill>
                  <a:srgbClr val="FFFF99"/>
                </a:solidFill>
                <a:latin typeface="Palatino Linotype" pitchFamily="18" charset="0"/>
              </a:rPr>
              <a:t>Overcoming the </a:t>
            </a:r>
            <a:br>
              <a:rPr lang="en-US" b="1" smtClean="0">
                <a:solidFill>
                  <a:srgbClr val="FFFF99"/>
                </a:solidFill>
                <a:latin typeface="Palatino Linotype" pitchFamily="18" charset="0"/>
              </a:rPr>
            </a:br>
            <a:r>
              <a:rPr lang="en-US" b="1" smtClean="0">
                <a:solidFill>
                  <a:srgbClr val="FFFF99"/>
                </a:solidFill>
                <a:latin typeface="Palatino Linotype" pitchFamily="18" charset="0"/>
              </a:rPr>
              <a:t>Technical Roadblocks to Low-Cost Advanced Biofuel Production</a:t>
            </a:r>
          </a:p>
        </p:txBody>
      </p:sp>
      <p:sp>
        <p:nvSpPr>
          <p:cNvPr id="168963" name="Content Placeholder 2"/>
          <p:cNvSpPr>
            <a:spLocks noGrp="1"/>
          </p:cNvSpPr>
          <p:nvPr>
            <p:ph idx="4294967295"/>
          </p:nvPr>
        </p:nvSpPr>
        <p:spPr>
          <a:xfrm>
            <a:off x="304800" y="2514600"/>
            <a:ext cx="8229600" cy="3276600"/>
          </a:xfrm>
        </p:spPr>
        <p:txBody>
          <a:bodyPr/>
          <a:lstStyle/>
          <a:p>
            <a:pPr marL="514350" indent="-514350" eaLnBrk="1" hangingPunct="1">
              <a:spcBef>
                <a:spcPts val="1200"/>
              </a:spcBef>
              <a:buClr>
                <a:schemeClr val="bg2"/>
              </a:buClr>
              <a:buFont typeface="Calibri" pitchFamily="34" charset="0"/>
              <a:buAutoNum type="arabicPeriod"/>
            </a:pPr>
            <a:r>
              <a:rPr lang="en-US" dirty="0" smtClean="0">
                <a:solidFill>
                  <a:schemeClr val="bg2"/>
                </a:solidFill>
                <a:latin typeface="Palatino Linotype" pitchFamily="18" charset="0"/>
              </a:rPr>
              <a:t>Make </a:t>
            </a:r>
            <a:r>
              <a:rPr lang="en-US" b="1" dirty="0" smtClean="0">
                <a:solidFill>
                  <a:srgbClr val="81097B"/>
                </a:solidFill>
                <a:latin typeface="Palatino Linotype" pitchFamily="18" charset="0"/>
              </a:rPr>
              <a:t>all components of biomass</a:t>
            </a:r>
            <a:r>
              <a:rPr lang="en-US" b="1" dirty="0" smtClean="0">
                <a:solidFill>
                  <a:schemeClr val="bg2"/>
                </a:solidFill>
                <a:latin typeface="Palatino Linotype" pitchFamily="18" charset="0"/>
              </a:rPr>
              <a:t> </a:t>
            </a:r>
            <a:r>
              <a:rPr lang="en-US" dirty="0" smtClean="0">
                <a:solidFill>
                  <a:schemeClr val="bg2"/>
                </a:solidFill>
                <a:latin typeface="Palatino Linotype" pitchFamily="18" charset="0"/>
              </a:rPr>
              <a:t>available for biofuel production (</a:t>
            </a:r>
            <a:r>
              <a:rPr lang="en-US" i="1" dirty="0" smtClean="0">
                <a:solidFill>
                  <a:schemeClr val="bg2"/>
                </a:solidFill>
                <a:latin typeface="Palatino Linotype" pitchFamily="18" charset="0"/>
              </a:rPr>
              <a:t>Use the appropriate parts of specific plants</a:t>
            </a:r>
            <a:r>
              <a:rPr lang="en-US" dirty="0" smtClean="0">
                <a:solidFill>
                  <a:schemeClr val="bg2"/>
                </a:solidFill>
                <a:latin typeface="Palatino Linotype" pitchFamily="18" charset="0"/>
              </a:rPr>
              <a:t>)</a:t>
            </a:r>
          </a:p>
          <a:p>
            <a:pPr marL="514350" indent="-514350" eaLnBrk="1" hangingPunct="1">
              <a:spcBef>
                <a:spcPts val="1200"/>
              </a:spcBef>
              <a:buClr>
                <a:schemeClr val="bg2"/>
              </a:buClr>
              <a:buFont typeface="Calibri" pitchFamily="34" charset="0"/>
              <a:buAutoNum type="arabicPeriod"/>
            </a:pPr>
            <a:r>
              <a:rPr lang="en-US" dirty="0" smtClean="0">
                <a:solidFill>
                  <a:schemeClr val="bg2"/>
                </a:solidFill>
                <a:latin typeface="Palatino Linotype" pitchFamily="18" charset="0"/>
              </a:rPr>
              <a:t>Improve the </a:t>
            </a:r>
            <a:r>
              <a:rPr lang="en-US" b="1" dirty="0" smtClean="0">
                <a:solidFill>
                  <a:srgbClr val="81097B"/>
                </a:solidFill>
                <a:latin typeface="Palatino Linotype" pitchFamily="18" charset="0"/>
              </a:rPr>
              <a:t>efficiency</a:t>
            </a:r>
            <a:r>
              <a:rPr lang="en-US" b="1" dirty="0" smtClean="0">
                <a:solidFill>
                  <a:schemeClr val="bg2"/>
                </a:solidFill>
                <a:latin typeface="Palatino Linotype" pitchFamily="18" charset="0"/>
              </a:rPr>
              <a:t> </a:t>
            </a:r>
            <a:r>
              <a:rPr lang="en-US" dirty="0" smtClean="0">
                <a:solidFill>
                  <a:schemeClr val="bg2"/>
                </a:solidFill>
                <a:latin typeface="Palatino Linotype" pitchFamily="18" charset="0"/>
              </a:rPr>
              <a:t>of biomass to biofuel </a:t>
            </a:r>
            <a:r>
              <a:rPr lang="en-US" b="1" dirty="0" smtClean="0">
                <a:solidFill>
                  <a:srgbClr val="81097B"/>
                </a:solidFill>
                <a:latin typeface="Palatino Linotype" pitchFamily="18" charset="0"/>
              </a:rPr>
              <a:t>conversion</a:t>
            </a:r>
            <a:r>
              <a:rPr lang="en-US" b="1" dirty="0" smtClean="0">
                <a:solidFill>
                  <a:schemeClr val="bg2"/>
                </a:solidFill>
                <a:latin typeface="Palatino Linotype" pitchFamily="18" charset="0"/>
              </a:rPr>
              <a:t> </a:t>
            </a:r>
            <a:r>
              <a:rPr lang="en-US" dirty="0" smtClean="0">
                <a:solidFill>
                  <a:schemeClr val="bg2"/>
                </a:solidFill>
                <a:latin typeface="Palatino Linotype" pitchFamily="18" charset="0"/>
              </a:rPr>
              <a:t> (</a:t>
            </a:r>
            <a:r>
              <a:rPr lang="en-US" i="1" dirty="0" smtClean="0">
                <a:solidFill>
                  <a:schemeClr val="bg2"/>
                </a:solidFill>
                <a:latin typeface="Palatino Linotype" pitchFamily="18" charset="0"/>
              </a:rPr>
              <a:t>Do it faster, cheaper, sustainably</a:t>
            </a:r>
            <a:r>
              <a:rPr lang="en-US" dirty="0" smtClean="0">
                <a:solidFill>
                  <a:schemeClr val="bg2"/>
                </a:solidFill>
                <a:latin typeface="Palatino Linotype" pitchFamily="18" charset="0"/>
              </a:rPr>
              <a:t>)</a:t>
            </a:r>
            <a:endParaRPr lang="en-US" b="1" dirty="0" smtClean="0">
              <a:solidFill>
                <a:schemeClr val="bg2"/>
              </a:solidFill>
              <a:latin typeface="Palatino Linotype" pitchFamily="18" charset="0"/>
            </a:endParaRPr>
          </a:p>
          <a:p>
            <a:pPr marL="514350" indent="-514350" eaLnBrk="1" hangingPunct="1">
              <a:spcBef>
                <a:spcPts val="1200"/>
              </a:spcBef>
              <a:buClr>
                <a:schemeClr val="bg2"/>
              </a:buClr>
              <a:buFont typeface="Calibri" pitchFamily="34" charset="0"/>
              <a:buAutoNum type="arabicPeriod"/>
            </a:pPr>
            <a:r>
              <a:rPr lang="en-US" dirty="0" smtClean="0">
                <a:solidFill>
                  <a:schemeClr val="bg2"/>
                </a:solidFill>
                <a:latin typeface="Palatino Linotype" pitchFamily="18" charset="0"/>
              </a:rPr>
              <a:t> </a:t>
            </a:r>
            <a:r>
              <a:rPr lang="en-US" b="1" dirty="0" smtClean="0">
                <a:solidFill>
                  <a:srgbClr val="81097B"/>
                </a:solidFill>
                <a:latin typeface="Palatino Linotype" pitchFamily="18" charset="0"/>
              </a:rPr>
              <a:t>Minimize</a:t>
            </a:r>
            <a:r>
              <a:rPr lang="en-US" dirty="0" smtClean="0">
                <a:solidFill>
                  <a:schemeClr val="bg2"/>
                </a:solidFill>
                <a:latin typeface="Palatino Linotype" pitchFamily="18" charset="0"/>
              </a:rPr>
              <a:t> the cost of biomass </a:t>
            </a:r>
            <a:r>
              <a:rPr lang="en-US" b="1" dirty="0" smtClean="0">
                <a:solidFill>
                  <a:srgbClr val="81097B"/>
                </a:solidFill>
                <a:latin typeface="Palatino Linotype" pitchFamily="18" charset="0"/>
              </a:rPr>
              <a:t>transportation </a:t>
            </a:r>
            <a:r>
              <a:rPr lang="en-US" dirty="0" smtClean="0">
                <a:solidFill>
                  <a:schemeClr val="bg2"/>
                </a:solidFill>
                <a:latin typeface="Palatino Linotype" pitchFamily="18" charset="0"/>
              </a:rPr>
              <a:t>(</a:t>
            </a:r>
            <a:r>
              <a:rPr lang="en-US" i="1" dirty="0" smtClean="0">
                <a:solidFill>
                  <a:schemeClr val="bg2"/>
                </a:solidFill>
                <a:latin typeface="Palatino Linotype" pitchFamily="18" charset="0"/>
              </a:rPr>
              <a:t>Move more for less</a:t>
            </a:r>
            <a:r>
              <a:rPr lang="en-US" dirty="0" smtClean="0">
                <a:solidFill>
                  <a:schemeClr val="bg2"/>
                </a:solidFill>
                <a:latin typeface="Palatino Linotype" pitchFamily="18" charset="0"/>
              </a:rPr>
              <a:t>)</a:t>
            </a:r>
            <a:endParaRPr lang="en-US" b="1" dirty="0" smtClean="0">
              <a:solidFill>
                <a:schemeClr val="bg2"/>
              </a:solidFill>
              <a:latin typeface="Palatino Linotype" pitchFamily="18" charset="0"/>
            </a:endParaRPr>
          </a:p>
          <a:p>
            <a:pPr marL="514350" indent="-514350" eaLnBrk="1" hangingPunct="1">
              <a:buClr>
                <a:schemeClr val="bg2"/>
              </a:buClr>
              <a:buFontTx/>
              <a:buNone/>
            </a:pPr>
            <a:r>
              <a:rPr lang="en-US" dirty="0" smtClean="0">
                <a:solidFill>
                  <a:schemeClr val="bg2"/>
                </a:solidFill>
                <a:latin typeface="Palatino Linotype" pitchFamily="18" charset="0"/>
              </a:rPr>
              <a:t> </a:t>
            </a:r>
          </a:p>
          <a:p>
            <a:pPr marL="514350" indent="-514350" eaLnBrk="1" hangingPunct="1">
              <a:buFont typeface="Calibri" pitchFamily="34" charset="0"/>
              <a:buAutoNum type="arabicPeriod"/>
            </a:pPr>
            <a:endParaRPr lang="en-US" dirty="0" smtClean="0">
              <a:solidFill>
                <a:schemeClr val="bg2"/>
              </a:solidFill>
              <a:latin typeface="Palatino Linotype" pitchFamily="18" charset="0"/>
            </a:endParaRPr>
          </a:p>
        </p:txBody>
      </p:sp>
      <p:sp>
        <p:nvSpPr>
          <p:cNvPr id="168964" name="Slide Number Placeholder 3"/>
          <p:cNvSpPr>
            <a:spLocks noGrp="1"/>
          </p:cNvSpPr>
          <p:nvPr>
            <p:ph type="sldNum" sz="quarter" idx="12"/>
          </p:nvPr>
        </p:nvSpPr>
        <p:spPr>
          <a:xfrm>
            <a:off x="6553200" y="6356350"/>
            <a:ext cx="2133600" cy="365125"/>
          </a:xfrm>
          <a:noFill/>
        </p:spPr>
        <p:txBody>
          <a:bodyPr anchor="ctr"/>
          <a:lstStyle/>
          <a:p>
            <a:fld id="{B209CB90-719B-427C-AFBF-6044B509C45A}" type="slidenum">
              <a:rPr lang="en-US" sz="1200" smtClean="0">
                <a:solidFill>
                  <a:srgbClr val="898989"/>
                </a:solidFill>
                <a:latin typeface="Palatino Linotype" pitchFamily="18" charset="0"/>
              </a:rPr>
              <a:pPr/>
              <a:t>77</a:t>
            </a:fld>
            <a:endParaRPr lang="en-US" sz="1200" smtClean="0">
              <a:solidFill>
                <a:srgbClr val="898989"/>
              </a:solidFill>
              <a:latin typeface="Palatino Linotype" pitchFamily="18" charset="0"/>
            </a:endParaRPr>
          </a:p>
        </p:txBody>
      </p:sp>
      <p:sp>
        <p:nvSpPr>
          <p:cNvPr id="168965"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168966"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96000"/>
            <a:ext cx="1143000" cy="612775"/>
          </a:xfrm>
          <a:prstGeom prst="rect">
            <a:avLst/>
          </a:prstGeom>
          <a:noFill/>
          <a:ln w="9525">
            <a:noFill/>
            <a:miter lim="800000"/>
            <a:headEnd/>
            <a:tailEnd/>
          </a:ln>
        </p:spPr>
      </p:pic>
      <p:sp>
        <p:nvSpPr>
          <p:cNvPr id="168967" name="Slide Number Placeholder 6"/>
          <p:cNvSpPr txBox="1">
            <a:spLocks noGrp="1"/>
          </p:cNvSpPr>
          <p:nvPr/>
        </p:nvSpPr>
        <p:spPr bwMode="auto">
          <a:xfrm>
            <a:off x="6705600" y="6508750"/>
            <a:ext cx="2133600" cy="365125"/>
          </a:xfrm>
          <a:prstGeom prst="rect">
            <a:avLst/>
          </a:prstGeom>
          <a:noFill/>
          <a:ln w="9525">
            <a:noFill/>
            <a:miter lim="800000"/>
            <a:headEnd/>
            <a:tailEnd/>
          </a:ln>
        </p:spPr>
        <p:txBody>
          <a:bodyPr anchor="ctr"/>
          <a:lstStyle/>
          <a:p>
            <a:pPr algn="r"/>
            <a:fld id="{5AA6AA40-75FB-4F43-9B49-19BACA363BE2}" type="slidenum">
              <a:rPr lang="en-US" sz="1200">
                <a:solidFill>
                  <a:schemeClr val="bg2"/>
                </a:solidFill>
              </a:rPr>
              <a:pPr algn="r"/>
              <a:t>77</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title" idx="4294967295"/>
          </p:nvPr>
        </p:nvSpPr>
        <p:spPr>
          <a:xfrm>
            <a:off x="3962400" y="762000"/>
            <a:ext cx="5410200" cy="1555750"/>
          </a:xfrm>
        </p:spPr>
        <p:txBody>
          <a:bodyPr/>
          <a:lstStyle/>
          <a:p>
            <a:pPr algn="ctr" eaLnBrk="1" hangingPunct="1"/>
            <a:r>
              <a:rPr lang="en-US" sz="2000" b="1" smtClean="0">
                <a:solidFill>
                  <a:srgbClr val="005828"/>
                </a:solidFill>
                <a:latin typeface="Palatino Linotype" pitchFamily="18" charset="0"/>
              </a:rPr>
              <a:t> </a:t>
            </a:r>
            <a:r>
              <a:rPr lang="en-US" sz="2800" b="1" smtClean="0">
                <a:solidFill>
                  <a:srgbClr val="FFFF99"/>
                </a:solidFill>
                <a:latin typeface="Palatino Linotype" pitchFamily="18" charset="0"/>
              </a:rPr>
              <a:t>Making Plant Biomass </a:t>
            </a:r>
            <a:br>
              <a:rPr lang="en-US" sz="2800" b="1" smtClean="0">
                <a:solidFill>
                  <a:srgbClr val="FFFF99"/>
                </a:solidFill>
                <a:latin typeface="Palatino Linotype" pitchFamily="18" charset="0"/>
              </a:rPr>
            </a:br>
            <a:r>
              <a:rPr lang="en-US" sz="2800" b="1" smtClean="0">
                <a:solidFill>
                  <a:srgbClr val="FFFF99"/>
                </a:solidFill>
                <a:latin typeface="Palatino Linotype" pitchFamily="18" charset="0"/>
              </a:rPr>
              <a:t>Available for Biofuel Production </a:t>
            </a:r>
            <a:br>
              <a:rPr lang="en-US" sz="2800" b="1" smtClean="0">
                <a:solidFill>
                  <a:srgbClr val="FFFF99"/>
                </a:solidFill>
                <a:latin typeface="Palatino Linotype" pitchFamily="18" charset="0"/>
              </a:rPr>
            </a:br>
            <a:r>
              <a:rPr lang="en-US" sz="2800" b="1" u="sng" smtClean="0">
                <a:solidFill>
                  <a:srgbClr val="FFFF99"/>
                </a:solidFill>
                <a:latin typeface="Palatino Linotype" pitchFamily="18" charset="0"/>
              </a:rPr>
              <a:t>Sugar </a:t>
            </a:r>
            <a:r>
              <a:rPr lang="en-US" sz="2800" u="sng" smtClean="0">
                <a:solidFill>
                  <a:srgbClr val="FFFF99"/>
                </a:solidFill>
                <a:latin typeface="Palatino Linotype" pitchFamily="18" charset="0"/>
              </a:rPr>
              <a:t>Availability in </a:t>
            </a:r>
            <a:r>
              <a:rPr lang="en-US" sz="2800" b="1" u="sng" smtClean="0">
                <a:solidFill>
                  <a:srgbClr val="FFFF99"/>
                </a:solidFill>
                <a:latin typeface="Palatino Linotype" pitchFamily="18" charset="0"/>
              </a:rPr>
              <a:t>Plant Cell Walls</a:t>
            </a:r>
          </a:p>
        </p:txBody>
      </p:sp>
      <p:sp>
        <p:nvSpPr>
          <p:cNvPr id="177154" name="Content Placeholder 2"/>
          <p:cNvSpPr>
            <a:spLocks noGrp="1"/>
          </p:cNvSpPr>
          <p:nvPr>
            <p:ph idx="4294967295"/>
          </p:nvPr>
        </p:nvSpPr>
        <p:spPr>
          <a:xfrm>
            <a:off x="4191000" y="2743200"/>
            <a:ext cx="5181600" cy="3733800"/>
          </a:xfrm>
        </p:spPr>
        <p:txBody>
          <a:bodyPr/>
          <a:lstStyle/>
          <a:p>
            <a:pPr eaLnBrk="1" hangingPunct="1">
              <a:lnSpc>
                <a:spcPct val="90000"/>
              </a:lnSpc>
              <a:spcBef>
                <a:spcPts val="1200"/>
              </a:spcBef>
            </a:pPr>
            <a:r>
              <a:rPr lang="en-US" smtClean="0">
                <a:latin typeface="Palatino Linotype" pitchFamily="18" charset="0"/>
              </a:rPr>
              <a:t>Additional “simple” sugars are available in </a:t>
            </a:r>
            <a:r>
              <a:rPr lang="en-US" b="1" smtClean="0">
                <a:solidFill>
                  <a:srgbClr val="FFCCFF"/>
                </a:solidFill>
                <a:latin typeface="Palatino Linotype" pitchFamily="18" charset="0"/>
              </a:rPr>
              <a:t>plant and tree cell walls</a:t>
            </a:r>
            <a:r>
              <a:rPr lang="en-US" b="1" smtClean="0">
                <a:latin typeface="Palatino Linotype" pitchFamily="18" charset="0"/>
              </a:rPr>
              <a:t>, </a:t>
            </a:r>
            <a:r>
              <a:rPr lang="en-US" smtClean="0">
                <a:latin typeface="Palatino Linotype" pitchFamily="18" charset="0"/>
              </a:rPr>
              <a:t>but are in more </a:t>
            </a:r>
            <a:r>
              <a:rPr lang="en-US" b="1" smtClean="0">
                <a:solidFill>
                  <a:srgbClr val="FFCCFF"/>
                </a:solidFill>
                <a:latin typeface="Palatino Linotype" pitchFamily="18" charset="0"/>
              </a:rPr>
              <a:t>complex forms</a:t>
            </a:r>
            <a:r>
              <a:rPr lang="en-US" smtClean="0">
                <a:latin typeface="Palatino Linotype" pitchFamily="18" charset="0"/>
              </a:rPr>
              <a:t> that are not readily available for biofuel production</a:t>
            </a:r>
          </a:p>
          <a:p>
            <a:pPr eaLnBrk="1" hangingPunct="1">
              <a:lnSpc>
                <a:spcPct val="90000"/>
              </a:lnSpc>
              <a:spcBef>
                <a:spcPts val="1200"/>
              </a:spcBef>
              <a:buFontTx/>
              <a:buNone/>
            </a:pPr>
            <a:endParaRPr lang="en-US" smtClean="0">
              <a:latin typeface="Palatino Linotype" pitchFamily="18" charset="0"/>
            </a:endParaRPr>
          </a:p>
          <a:p>
            <a:pPr eaLnBrk="1" hangingPunct="1">
              <a:lnSpc>
                <a:spcPct val="90000"/>
              </a:lnSpc>
              <a:spcBef>
                <a:spcPts val="1200"/>
              </a:spcBef>
            </a:pPr>
            <a:r>
              <a:rPr lang="en-US" smtClean="0">
                <a:latin typeface="Palatino Linotype" pitchFamily="18" charset="0"/>
              </a:rPr>
              <a:t>Plant cell walls are composed primarily of three components: </a:t>
            </a:r>
            <a:r>
              <a:rPr lang="en-US" b="1" smtClean="0">
                <a:solidFill>
                  <a:srgbClr val="FFCCFF"/>
                </a:solidFill>
                <a:latin typeface="Palatino Linotype" pitchFamily="18" charset="0"/>
              </a:rPr>
              <a:t>cellulose, hemicellulose, and pectin</a:t>
            </a:r>
          </a:p>
        </p:txBody>
      </p:sp>
      <p:sp>
        <p:nvSpPr>
          <p:cNvPr id="177155" name="Footer Placeholder 4"/>
          <p:cNvSpPr>
            <a:spLocks noGrp="1"/>
          </p:cNvSpPr>
          <p:nvPr>
            <p:ph type="ftr" sz="quarter" idx="11"/>
          </p:nvPr>
        </p:nvSpPr>
        <p:spPr>
          <a:xfrm>
            <a:off x="41148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177156" name="Slide Number Placeholder 3"/>
          <p:cNvSpPr>
            <a:spLocks noGrp="1"/>
          </p:cNvSpPr>
          <p:nvPr>
            <p:ph type="sldNum" sz="quarter" idx="12"/>
          </p:nvPr>
        </p:nvSpPr>
        <p:spPr>
          <a:xfrm>
            <a:off x="6553200" y="6492875"/>
            <a:ext cx="2133600" cy="365125"/>
          </a:xfrm>
          <a:noFill/>
        </p:spPr>
        <p:txBody>
          <a:bodyPr anchor="ctr"/>
          <a:lstStyle/>
          <a:p>
            <a:fld id="{D21CC235-3314-409A-A260-BFA9F8AC7C9F}" type="slidenum">
              <a:rPr lang="en-US" sz="1200" smtClean="0">
                <a:solidFill>
                  <a:srgbClr val="898989"/>
                </a:solidFill>
                <a:latin typeface="Palatino Linotype" pitchFamily="18" charset="0"/>
              </a:rPr>
              <a:pPr/>
              <a:t>78</a:t>
            </a:fld>
            <a:endParaRPr lang="en-US" sz="1200" smtClean="0">
              <a:solidFill>
                <a:srgbClr val="898989"/>
              </a:solidFill>
              <a:latin typeface="Palatino Linotype" pitchFamily="18" charset="0"/>
            </a:endParaRPr>
          </a:p>
        </p:txBody>
      </p:sp>
      <p:pic>
        <p:nvPicPr>
          <p:cNvPr id="177157" name="Picture 7"/>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391400" y="6245225"/>
            <a:ext cx="1143000" cy="612775"/>
          </a:xfrm>
          <a:prstGeom prst="rect">
            <a:avLst/>
          </a:prstGeom>
          <a:noFill/>
          <a:ln w="9525">
            <a:noFill/>
            <a:miter lim="800000"/>
            <a:headEnd/>
            <a:tailEnd/>
          </a:ln>
        </p:spPr>
      </p:pic>
      <p:pic>
        <p:nvPicPr>
          <p:cNvPr id="177158" name="Picture 12" descr="http://www.nature.com/nrg/journal/v9/n6/images/nrg2336-f1.jp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1905000"/>
            <a:ext cx="4273550" cy="4648200"/>
          </a:xfrm>
          <a:prstGeom prst="rect">
            <a:avLst/>
          </a:prstGeom>
          <a:ln>
            <a:noFill/>
          </a:ln>
          <a:effectLst>
            <a:softEdge rad="112500"/>
          </a:effectLst>
        </p:spPr>
      </p:pic>
      <p:sp>
        <p:nvSpPr>
          <p:cNvPr id="177159"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BE2E13B4-DFB7-433E-9685-0C9E32950D27}" type="slidenum">
              <a:rPr lang="en-US" sz="1200">
                <a:solidFill>
                  <a:schemeClr val="bg2"/>
                </a:solidFill>
              </a:rPr>
              <a:pPr algn="r"/>
              <a:t>78</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idx="4294967295"/>
          </p:nvPr>
        </p:nvSpPr>
        <p:spPr>
          <a:xfrm>
            <a:off x="0" y="228600"/>
            <a:ext cx="8763000" cy="1631950"/>
          </a:xfrm>
        </p:spPr>
        <p:txBody>
          <a:bodyPr/>
          <a:lstStyle/>
          <a:p>
            <a:pPr algn="ctr" eaLnBrk="1" hangingPunct="1"/>
            <a:r>
              <a:rPr lang="en-US" sz="2400" b="1" smtClean="0">
                <a:solidFill>
                  <a:srgbClr val="005828"/>
                </a:solidFill>
                <a:latin typeface="Palatino Linotype" pitchFamily="18" charset="0"/>
              </a:rPr>
              <a:t> </a:t>
            </a:r>
            <a:r>
              <a:rPr lang="en-US" b="1" smtClean="0">
                <a:solidFill>
                  <a:srgbClr val="FFFF99"/>
                </a:solidFill>
                <a:latin typeface="Palatino Linotype" pitchFamily="18" charset="0"/>
              </a:rPr>
              <a:t>Making Plant Biomass </a:t>
            </a:r>
            <a:br>
              <a:rPr lang="en-US" b="1" smtClean="0">
                <a:solidFill>
                  <a:srgbClr val="FFFF99"/>
                </a:solidFill>
                <a:latin typeface="Palatino Linotype" pitchFamily="18" charset="0"/>
              </a:rPr>
            </a:br>
            <a:r>
              <a:rPr lang="en-US" b="1" smtClean="0">
                <a:solidFill>
                  <a:srgbClr val="FFFF99"/>
                </a:solidFill>
                <a:latin typeface="Palatino Linotype" pitchFamily="18" charset="0"/>
              </a:rPr>
              <a:t>Available for Biofuel Production </a:t>
            </a:r>
            <a:br>
              <a:rPr lang="en-US" b="1" smtClean="0">
                <a:solidFill>
                  <a:srgbClr val="FFFF99"/>
                </a:solidFill>
                <a:latin typeface="Palatino Linotype" pitchFamily="18" charset="0"/>
              </a:rPr>
            </a:br>
            <a:r>
              <a:rPr lang="en-US" b="1" u="sng" smtClean="0">
                <a:solidFill>
                  <a:srgbClr val="FFFF99"/>
                </a:solidFill>
                <a:latin typeface="Palatino Linotype" pitchFamily="18" charset="0"/>
              </a:rPr>
              <a:t>Sugar </a:t>
            </a:r>
            <a:r>
              <a:rPr lang="en-US" u="sng" smtClean="0">
                <a:solidFill>
                  <a:srgbClr val="FFFF99"/>
                </a:solidFill>
                <a:latin typeface="Palatino Linotype" pitchFamily="18" charset="0"/>
              </a:rPr>
              <a:t>Availability in </a:t>
            </a:r>
            <a:r>
              <a:rPr lang="en-US" b="1" u="sng" smtClean="0">
                <a:solidFill>
                  <a:srgbClr val="FFFF99"/>
                </a:solidFill>
                <a:latin typeface="Palatino Linotype" pitchFamily="18" charset="0"/>
              </a:rPr>
              <a:t>Plant Cell Walls</a:t>
            </a:r>
          </a:p>
        </p:txBody>
      </p:sp>
      <p:sp>
        <p:nvSpPr>
          <p:cNvPr id="179202" name="Content Placeholder 2"/>
          <p:cNvSpPr>
            <a:spLocks noGrp="1"/>
          </p:cNvSpPr>
          <p:nvPr>
            <p:ph idx="4294967295"/>
          </p:nvPr>
        </p:nvSpPr>
        <p:spPr>
          <a:xfrm>
            <a:off x="4032250" y="2286000"/>
            <a:ext cx="5111750" cy="4114800"/>
          </a:xfrm>
        </p:spPr>
        <p:txBody>
          <a:bodyPr/>
          <a:lstStyle/>
          <a:p>
            <a:pPr eaLnBrk="1" hangingPunct="1">
              <a:lnSpc>
                <a:spcPct val="80000"/>
              </a:lnSpc>
              <a:spcBef>
                <a:spcPts val="1200"/>
              </a:spcBef>
            </a:pPr>
            <a:r>
              <a:rPr lang="en-US" b="1" smtClean="0">
                <a:solidFill>
                  <a:srgbClr val="FFCCFF"/>
                </a:solidFill>
                <a:latin typeface="Palatino Linotype" pitchFamily="18" charset="0"/>
              </a:rPr>
              <a:t>Tree and grass cell walls</a:t>
            </a:r>
            <a:r>
              <a:rPr lang="en-US" b="1" smtClean="0">
                <a:latin typeface="Palatino Linotype" pitchFamily="18" charset="0"/>
              </a:rPr>
              <a:t> </a:t>
            </a:r>
            <a:r>
              <a:rPr lang="en-US" smtClean="0">
                <a:latin typeface="Palatino Linotype" pitchFamily="18" charset="0"/>
              </a:rPr>
              <a:t>have an additional component, </a:t>
            </a:r>
            <a:r>
              <a:rPr lang="en-US" b="1" smtClean="0">
                <a:solidFill>
                  <a:srgbClr val="FFCCFF"/>
                </a:solidFill>
                <a:latin typeface="Palatino Linotype" pitchFamily="18" charset="0"/>
              </a:rPr>
              <a:t>lignin</a:t>
            </a:r>
            <a:r>
              <a:rPr lang="en-US" smtClean="0">
                <a:latin typeface="Palatino Linotype" pitchFamily="18" charset="0"/>
              </a:rPr>
              <a:t>. </a:t>
            </a:r>
          </a:p>
          <a:p>
            <a:pPr lvl="2" eaLnBrk="1" hangingPunct="1">
              <a:lnSpc>
                <a:spcPct val="80000"/>
              </a:lnSpc>
              <a:spcBef>
                <a:spcPts val="1200"/>
              </a:spcBef>
              <a:buFontTx/>
              <a:buNone/>
            </a:pPr>
            <a:r>
              <a:rPr lang="en-US" smtClean="0">
                <a:latin typeface="Palatino Linotype" pitchFamily="18" charset="0"/>
              </a:rPr>
              <a:t>This is the “woody” material that gives trees great tensile strength</a:t>
            </a:r>
          </a:p>
          <a:p>
            <a:pPr eaLnBrk="1" hangingPunct="1">
              <a:lnSpc>
                <a:spcPct val="80000"/>
              </a:lnSpc>
              <a:spcBef>
                <a:spcPts val="1200"/>
              </a:spcBef>
            </a:pPr>
            <a:r>
              <a:rPr lang="en-US" smtClean="0">
                <a:latin typeface="Palatino Linotype" pitchFamily="18" charset="0"/>
              </a:rPr>
              <a:t>Cellulose, hemicellulose, and pectin are composed of monosaccharides strung together, they are called polysaccharides </a:t>
            </a:r>
          </a:p>
          <a:p>
            <a:pPr eaLnBrk="1" hangingPunct="1">
              <a:lnSpc>
                <a:spcPct val="80000"/>
              </a:lnSpc>
              <a:spcBef>
                <a:spcPts val="1200"/>
              </a:spcBef>
            </a:pPr>
            <a:r>
              <a:rPr lang="en-US" smtClean="0">
                <a:latin typeface="Palatino Linotype" pitchFamily="18" charset="0"/>
              </a:rPr>
              <a:t>Lignin is composed of </a:t>
            </a:r>
            <a:r>
              <a:rPr lang="en-US" b="1" smtClean="0">
                <a:solidFill>
                  <a:srgbClr val="FFCCFF"/>
                </a:solidFill>
                <a:latin typeface="Palatino Linotype" pitchFamily="18" charset="0"/>
              </a:rPr>
              <a:t>polysaccharides and alcohols</a:t>
            </a:r>
          </a:p>
        </p:txBody>
      </p:sp>
      <p:sp>
        <p:nvSpPr>
          <p:cNvPr id="179203"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179204"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52400" y="6245225"/>
            <a:ext cx="1143000" cy="612775"/>
          </a:xfrm>
          <a:prstGeom prst="rect">
            <a:avLst/>
          </a:prstGeom>
          <a:noFill/>
          <a:ln w="9525">
            <a:noFill/>
            <a:miter lim="800000"/>
            <a:headEnd/>
            <a:tailEnd/>
          </a:ln>
        </p:spPr>
      </p:pic>
      <p:pic>
        <p:nvPicPr>
          <p:cNvPr id="179205" name="Picture 13" descr="http://www.integrofuels.com/images/structure.jpg"/>
          <p:cNvPicPr>
            <a:picLocks noChangeAspect="1" noChangeArrowheads="1"/>
          </p:cNvPicPr>
          <p:nvPr/>
        </p:nvPicPr>
        <p:blipFill>
          <a:blip r:embed="rId4" cstate="print"/>
          <a:srcRect/>
          <a:stretch>
            <a:fillRect/>
          </a:stretch>
        </p:blipFill>
        <p:spPr bwMode="auto">
          <a:xfrm>
            <a:off x="0" y="2057400"/>
            <a:ext cx="4038600" cy="4114800"/>
          </a:xfrm>
          <a:prstGeom prst="rect">
            <a:avLst/>
          </a:prstGeom>
          <a:ln>
            <a:noFill/>
          </a:ln>
          <a:effectLst>
            <a:softEdge rad="112500"/>
          </a:effectLst>
        </p:spPr>
      </p:pic>
      <p:sp>
        <p:nvSpPr>
          <p:cNvPr id="179206"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DAD7505-AE37-41D6-8ED4-970FEAFD4B01}" type="slidenum">
              <a:rPr lang="en-US" sz="1200">
                <a:solidFill>
                  <a:schemeClr val="bg2"/>
                </a:solidFill>
              </a:rPr>
              <a:pPr algn="r"/>
              <a:t>79</a:t>
            </a:fld>
            <a:endParaRPr lang="en-US" sz="1200">
              <a:solidFill>
                <a:schemeClr val="bg2"/>
              </a:solidFill>
            </a:endParaRPr>
          </a:p>
        </p:txBody>
      </p:sp>
      <p:sp>
        <p:nvSpPr>
          <p:cNvPr id="8" name="Slide Number Placeholder 7"/>
          <p:cNvSpPr>
            <a:spLocks noGrp="1"/>
          </p:cNvSpPr>
          <p:nvPr>
            <p:ph type="sldNum" sz="quarter" idx="12"/>
          </p:nvPr>
        </p:nvSpPr>
        <p:spPr/>
        <p:txBody>
          <a:bodyPr/>
          <a:lstStyle/>
          <a:p>
            <a:pPr>
              <a:defRPr/>
            </a:pPr>
            <a:fld id="{AE333358-2C38-47A1-B1B9-36DA36FD27CF}" type="slidenum">
              <a:rPr lang="en-US" smtClean="0"/>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idx="4294967295"/>
          </p:nvPr>
        </p:nvSpPr>
        <p:spPr>
          <a:xfrm>
            <a:off x="533400" y="0"/>
            <a:ext cx="8229600" cy="1143000"/>
          </a:xfrm>
        </p:spPr>
        <p:txBody>
          <a:bodyPr anchor="ctr"/>
          <a:lstStyle/>
          <a:p>
            <a:pPr algn="ctr" eaLnBrk="1" hangingPunct="1"/>
            <a:r>
              <a:rPr lang="en-US" b="1" dirty="0" smtClean="0">
                <a:solidFill>
                  <a:srgbClr val="FFFF99"/>
                </a:solidFill>
                <a:latin typeface="Palatino Linotype" pitchFamily="18" charset="0"/>
              </a:rPr>
              <a:t>What Are Advanced Biofuels Used For?</a:t>
            </a:r>
            <a:br>
              <a:rPr lang="en-US" b="1" dirty="0" smtClean="0">
                <a:solidFill>
                  <a:srgbClr val="FFFF99"/>
                </a:solidFill>
                <a:latin typeface="Palatino Linotype" pitchFamily="18" charset="0"/>
              </a:rPr>
            </a:br>
            <a:r>
              <a:rPr lang="en-US" sz="3600" b="1" dirty="0" smtClean="0">
                <a:solidFill>
                  <a:srgbClr val="FFFFCC"/>
                </a:solidFill>
                <a:latin typeface="Palatino Linotype" pitchFamily="18" charset="0"/>
              </a:rPr>
              <a:t>Today</a:t>
            </a:r>
          </a:p>
        </p:txBody>
      </p:sp>
      <p:sp>
        <p:nvSpPr>
          <p:cNvPr id="34820" name="Content Placeholder 2"/>
          <p:cNvSpPr>
            <a:spLocks noGrp="1"/>
          </p:cNvSpPr>
          <p:nvPr>
            <p:ph idx="4294967295"/>
          </p:nvPr>
        </p:nvSpPr>
        <p:spPr>
          <a:xfrm>
            <a:off x="0" y="1295400"/>
            <a:ext cx="5410200" cy="4495800"/>
          </a:xfrm>
        </p:spPr>
        <p:txBody>
          <a:bodyPr/>
          <a:lstStyle/>
          <a:p>
            <a:pPr eaLnBrk="1" hangingPunct="1">
              <a:spcBef>
                <a:spcPts val="1800"/>
              </a:spcBef>
            </a:pPr>
            <a:r>
              <a:rPr lang="en-US" sz="3200" b="1" dirty="0" smtClean="0">
                <a:latin typeface="Palatino Linotype" pitchFamily="18" charset="0"/>
              </a:rPr>
              <a:t>Fueling Cars and Trucks</a:t>
            </a:r>
          </a:p>
          <a:p>
            <a:pPr eaLnBrk="1" hangingPunct="1">
              <a:spcBef>
                <a:spcPts val="1800"/>
              </a:spcBef>
            </a:pPr>
            <a:endParaRPr lang="en-US" sz="3200" b="1" dirty="0" smtClean="0">
              <a:latin typeface="Palatino Linotype" pitchFamily="18" charset="0"/>
            </a:endParaRPr>
          </a:p>
          <a:p>
            <a:pPr eaLnBrk="1" hangingPunct="1">
              <a:spcBef>
                <a:spcPts val="1800"/>
              </a:spcBef>
            </a:pPr>
            <a:endParaRPr lang="en-US" sz="3200" b="1" dirty="0" smtClean="0">
              <a:latin typeface="Palatino Linotype" pitchFamily="18" charset="0"/>
            </a:endParaRPr>
          </a:p>
          <a:p>
            <a:pPr eaLnBrk="1" hangingPunct="1">
              <a:spcBef>
                <a:spcPts val="1800"/>
              </a:spcBef>
            </a:pPr>
            <a:endParaRPr lang="en-US" sz="3200" b="1" dirty="0" smtClean="0">
              <a:latin typeface="Palatino Linotype" pitchFamily="18" charset="0"/>
            </a:endParaRPr>
          </a:p>
          <a:p>
            <a:pPr eaLnBrk="1" hangingPunct="1">
              <a:spcBef>
                <a:spcPts val="1800"/>
              </a:spcBef>
            </a:pPr>
            <a:r>
              <a:rPr lang="en-US" sz="3200" b="1" dirty="0" smtClean="0">
                <a:latin typeface="Palatino Linotype" pitchFamily="18" charset="0"/>
              </a:rPr>
              <a:t>Fueling Aircraft</a:t>
            </a:r>
            <a:endParaRPr lang="en-US" sz="3200" dirty="0" smtClean="0">
              <a:solidFill>
                <a:srgbClr val="FFCCFF"/>
              </a:solidFill>
              <a:latin typeface="Palatino Linotype" pitchFamily="18" charset="0"/>
            </a:endParaRPr>
          </a:p>
          <a:p>
            <a:pPr eaLnBrk="1" hangingPunct="1">
              <a:buFontTx/>
              <a:buNone/>
            </a:pPr>
            <a:endParaRPr lang="en-US" dirty="0" smtClean="0">
              <a:latin typeface="Palatino Linotype" pitchFamily="18" charset="0"/>
            </a:endParaRPr>
          </a:p>
          <a:p>
            <a:pPr eaLnBrk="1" hangingPunct="1"/>
            <a:endParaRPr lang="en-US" dirty="0" smtClean="0">
              <a:latin typeface="Palatino Linotype" pitchFamily="18" charset="0"/>
            </a:endParaRPr>
          </a:p>
        </p:txBody>
      </p:sp>
      <p:sp>
        <p:nvSpPr>
          <p:cNvPr id="34821" name="Footer Placeholder 3"/>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34822" name="Slide Number Placeholder 6"/>
          <p:cNvSpPr>
            <a:spLocks noGrp="1"/>
          </p:cNvSpPr>
          <p:nvPr>
            <p:ph type="sldNum" sz="quarter" idx="12"/>
          </p:nvPr>
        </p:nvSpPr>
        <p:spPr>
          <a:xfrm>
            <a:off x="6553200" y="6356350"/>
            <a:ext cx="2133600" cy="365125"/>
          </a:xfrm>
          <a:noFill/>
        </p:spPr>
        <p:txBody>
          <a:bodyPr anchor="ctr"/>
          <a:lstStyle/>
          <a:p>
            <a:fld id="{272E2B5D-A07C-4EFF-BD37-41A646D95828}" type="slidenum">
              <a:rPr lang="en-US" sz="1200" smtClean="0">
                <a:solidFill>
                  <a:schemeClr val="bg2"/>
                </a:solidFill>
                <a:latin typeface="Palatino Linotype" pitchFamily="18" charset="0"/>
              </a:rPr>
              <a:pPr/>
              <a:t>8</a:t>
            </a:fld>
            <a:endParaRPr lang="en-US" sz="1200" smtClean="0">
              <a:solidFill>
                <a:schemeClr val="bg2"/>
              </a:solidFill>
              <a:latin typeface="Palatino Linotype" pitchFamily="18" charset="0"/>
            </a:endParaRPr>
          </a:p>
        </p:txBody>
      </p:sp>
      <p:pic>
        <p:nvPicPr>
          <p:cNvPr id="34823"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pic>
        <p:nvPicPr>
          <p:cNvPr id="9" name="Picture 8" descr="11 0212 Daytona FlaglerBeach 046.jp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5715000" y="609600"/>
            <a:ext cx="3124200" cy="4165600"/>
          </a:xfrm>
          <a:prstGeom prst="rect">
            <a:avLst/>
          </a:prstGeom>
          <a:ln>
            <a:noFill/>
          </a:ln>
          <a:effectLst>
            <a:softEdge rad="112500"/>
          </a:effectLst>
        </p:spPr>
      </p:pic>
      <p:pic>
        <p:nvPicPr>
          <p:cNvPr id="12" name="Picture 11" descr="11 0212 Daytona1 017.jp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2133600" y="1752600"/>
            <a:ext cx="3429000" cy="2571750"/>
          </a:xfrm>
          <a:prstGeom prst="rect">
            <a:avLst/>
          </a:prstGeom>
          <a:ln>
            <a:noFill/>
          </a:ln>
          <a:effectLst>
            <a:softEdge rad="112500"/>
          </a:effectLst>
        </p:spPr>
      </p:pic>
      <p:pic>
        <p:nvPicPr>
          <p:cNvPr id="15" name="Picture 14" descr="biodiesel B5.jp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4038600" y="4281961"/>
            <a:ext cx="4114800" cy="2576039"/>
          </a:xfrm>
          <a:prstGeom prst="rect">
            <a:avLst/>
          </a:prstGeom>
          <a:ln>
            <a:noFill/>
          </a:ln>
          <a:effectLst>
            <a:softEdge rad="112500"/>
          </a:effectLst>
        </p:spPr>
      </p:pic>
      <p:pic>
        <p:nvPicPr>
          <p:cNvPr id="10" name="Picture 9" descr="airbus_2_k.jpg"/>
          <p:cNvPicPr>
            <a:picLocks noChangeAspect="1"/>
          </p:cNvPicPr>
          <p:nvPr/>
        </p:nvPicPr>
        <p:blipFill>
          <a:blip r:embed="rId7" cstate="print"/>
          <a:stretch>
            <a:fillRect/>
          </a:stretch>
        </p:blipFill>
        <p:spPr>
          <a:xfrm>
            <a:off x="914399" y="4648200"/>
            <a:ext cx="3198019" cy="1295400"/>
          </a:xfrm>
          <a:prstGeom prst="rect">
            <a:avLst/>
          </a:prstGeom>
          <a:ln>
            <a:noFill/>
          </a:ln>
          <a:effectLst>
            <a:softEdge rad="112500"/>
          </a:effectLst>
        </p:spPr>
      </p:pic>
      <p:pic>
        <p:nvPicPr>
          <p:cNvPr id="11" name="Picture 10" descr="SunCountryplane all fueling.jpg"/>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228600" y="1864630"/>
            <a:ext cx="2057400" cy="23565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Content Placeholder 2"/>
          <p:cNvSpPr>
            <a:spLocks noGrp="1"/>
          </p:cNvSpPr>
          <p:nvPr>
            <p:ph idx="4294967295"/>
          </p:nvPr>
        </p:nvSpPr>
        <p:spPr>
          <a:xfrm>
            <a:off x="0" y="1905000"/>
            <a:ext cx="5562600" cy="4572000"/>
          </a:xfrm>
        </p:spPr>
        <p:txBody>
          <a:bodyPr/>
          <a:lstStyle/>
          <a:p>
            <a:pPr eaLnBrk="1" hangingPunct="1">
              <a:lnSpc>
                <a:spcPct val="80000"/>
              </a:lnSpc>
              <a:spcBef>
                <a:spcPct val="50000"/>
              </a:spcBef>
            </a:pPr>
            <a:r>
              <a:rPr lang="en-US" smtClean="0">
                <a:latin typeface="Palatino Linotype" pitchFamily="18" charset="0"/>
              </a:rPr>
              <a:t>Cellulose, hemicellulose, pectin, &amp; lignin intertwine to create </a:t>
            </a:r>
            <a:r>
              <a:rPr lang="en-US" b="1" smtClean="0">
                <a:solidFill>
                  <a:srgbClr val="FFCCFF"/>
                </a:solidFill>
                <a:latin typeface="Palatino Linotype" pitchFamily="18" charset="0"/>
              </a:rPr>
              <a:t>complex cell wall</a:t>
            </a:r>
            <a:r>
              <a:rPr lang="en-US" b="1" smtClean="0">
                <a:latin typeface="Palatino Linotype" pitchFamily="18" charset="0"/>
              </a:rPr>
              <a:t> </a:t>
            </a:r>
            <a:r>
              <a:rPr lang="en-US" smtClean="0">
                <a:latin typeface="Palatino Linotype" pitchFamily="18" charset="0"/>
              </a:rPr>
              <a:t>matrices</a:t>
            </a:r>
          </a:p>
          <a:p>
            <a:pPr eaLnBrk="1" hangingPunct="1">
              <a:lnSpc>
                <a:spcPct val="80000"/>
              </a:lnSpc>
              <a:spcBef>
                <a:spcPct val="50000"/>
              </a:spcBef>
            </a:pPr>
            <a:r>
              <a:rPr lang="en-US" smtClean="0">
                <a:latin typeface="Palatino Linotype" pitchFamily="18" charset="0"/>
              </a:rPr>
              <a:t>This complex structure protects plants and trees from disease, moves nutrients, and provides for growth</a:t>
            </a:r>
          </a:p>
          <a:p>
            <a:pPr eaLnBrk="1" hangingPunct="1">
              <a:lnSpc>
                <a:spcPct val="80000"/>
              </a:lnSpc>
              <a:spcBef>
                <a:spcPct val="50000"/>
              </a:spcBef>
            </a:pPr>
            <a:r>
              <a:rPr lang="en-US" smtClean="0">
                <a:latin typeface="Palatino Linotype" pitchFamily="18" charset="0"/>
              </a:rPr>
              <a:t>These complex structures also </a:t>
            </a:r>
            <a:r>
              <a:rPr lang="en-US" b="1" smtClean="0">
                <a:solidFill>
                  <a:srgbClr val="FFCCFF"/>
                </a:solidFill>
                <a:latin typeface="Palatino Linotype" pitchFamily="18" charset="0"/>
              </a:rPr>
              <a:t>restrict  access to the “simple sugar” components</a:t>
            </a:r>
          </a:p>
          <a:p>
            <a:pPr eaLnBrk="1" hangingPunct="1">
              <a:lnSpc>
                <a:spcPct val="80000"/>
              </a:lnSpc>
              <a:spcBef>
                <a:spcPct val="50000"/>
              </a:spcBef>
            </a:pPr>
            <a:r>
              <a:rPr lang="en-US" smtClean="0">
                <a:latin typeface="Palatino Linotype" pitchFamily="18" charset="0"/>
              </a:rPr>
              <a:t>Current technologies to  break up biomass: acid, ammonia, steam, or pressure are energy and cost intensive</a:t>
            </a:r>
          </a:p>
        </p:txBody>
      </p:sp>
      <p:sp>
        <p:nvSpPr>
          <p:cNvPr id="181250" name="Title 5"/>
          <p:cNvSpPr>
            <a:spLocks noGrp="1"/>
          </p:cNvSpPr>
          <p:nvPr>
            <p:ph type="title" idx="4294967295"/>
          </p:nvPr>
        </p:nvSpPr>
        <p:spPr>
          <a:xfrm>
            <a:off x="0" y="152400"/>
            <a:ext cx="9102725" cy="1554163"/>
          </a:xfrm>
        </p:spPr>
        <p:txBody>
          <a:bodyPr anchor="ctr">
            <a:spAutoFit/>
          </a:bodyPr>
          <a:lstStyle/>
          <a:p>
            <a:pPr algn="ctr" eaLnBrk="1" hangingPunct="1"/>
            <a:r>
              <a:rPr lang="en-US" b="1" smtClean="0">
                <a:solidFill>
                  <a:srgbClr val="FFFF99"/>
                </a:solidFill>
                <a:latin typeface="Palatino Linotype" pitchFamily="18" charset="0"/>
              </a:rPr>
              <a:t>Making Plant Biomass </a:t>
            </a:r>
            <a:br>
              <a:rPr lang="en-US" b="1" smtClean="0">
                <a:solidFill>
                  <a:srgbClr val="FFFF99"/>
                </a:solidFill>
                <a:latin typeface="Palatino Linotype" pitchFamily="18" charset="0"/>
              </a:rPr>
            </a:br>
            <a:r>
              <a:rPr lang="en-US" b="1" smtClean="0">
                <a:solidFill>
                  <a:srgbClr val="FFFF99"/>
                </a:solidFill>
                <a:latin typeface="Palatino Linotype" pitchFamily="18" charset="0"/>
              </a:rPr>
              <a:t>Available for Biofuel Production </a:t>
            </a:r>
            <a:br>
              <a:rPr lang="en-US" b="1" smtClean="0">
                <a:solidFill>
                  <a:srgbClr val="FFFF99"/>
                </a:solidFill>
                <a:latin typeface="Palatino Linotype" pitchFamily="18" charset="0"/>
              </a:rPr>
            </a:br>
            <a:r>
              <a:rPr lang="en-US" b="1" u="sng" smtClean="0">
                <a:solidFill>
                  <a:srgbClr val="FFFF99"/>
                </a:solidFill>
                <a:latin typeface="Palatino Linotype" pitchFamily="18" charset="0"/>
              </a:rPr>
              <a:t>Biomass Recalcitrance</a:t>
            </a:r>
            <a:endParaRPr lang="en-US" u="sng" smtClean="0">
              <a:solidFill>
                <a:srgbClr val="FFFF99"/>
              </a:solidFill>
              <a:latin typeface="Palatino Linotype" pitchFamily="18" charset="0"/>
            </a:endParaRPr>
          </a:p>
        </p:txBody>
      </p:sp>
      <p:sp>
        <p:nvSpPr>
          <p:cNvPr id="181251" name="Slide Number Placeholder 10"/>
          <p:cNvSpPr>
            <a:spLocks noGrp="1"/>
          </p:cNvSpPr>
          <p:nvPr>
            <p:ph type="sldNum" sz="quarter" idx="12"/>
          </p:nvPr>
        </p:nvSpPr>
        <p:spPr>
          <a:xfrm>
            <a:off x="6553200" y="6492875"/>
            <a:ext cx="2133600" cy="365125"/>
          </a:xfrm>
          <a:noFill/>
        </p:spPr>
        <p:txBody>
          <a:bodyPr anchor="ctr"/>
          <a:lstStyle/>
          <a:p>
            <a:endParaRPr lang="en-US" sz="1200" smtClean="0">
              <a:solidFill>
                <a:srgbClr val="898989"/>
              </a:solidFill>
              <a:latin typeface="Palatino Linotype" pitchFamily="18" charset="0"/>
            </a:endParaRPr>
          </a:p>
        </p:txBody>
      </p:sp>
      <p:sp>
        <p:nvSpPr>
          <p:cNvPr id="181252" name="Footer Placeholder 11"/>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181253" name="Picture 12" descr="http://www.nature.com/nrg/journal/v9/n6/images/nrg2336-f1.jpg"/>
          <p:cNvPicPr>
            <a:picLocks noChangeAspect="1" noChangeArrowheads="1"/>
          </p:cNvPicPr>
          <p:nvPr/>
        </p:nvPicPr>
        <p:blipFill>
          <a:blip r:embed="rId3" cstate="screen">
            <a:extLst>
              <a:ext uri="{28A0092B-C50C-407E-A947-70E740481C1C}">
                <a14:useLocalDpi xmlns="" xmlns:a14="http://schemas.microsoft.com/office/drawing/2010/main"/>
              </a:ext>
            </a:extLst>
          </a:blip>
          <a:srcRect l="-2083"/>
          <a:stretch>
            <a:fillRect/>
          </a:stretch>
        </p:blipFill>
        <p:spPr bwMode="auto">
          <a:xfrm>
            <a:off x="5313363" y="2133600"/>
            <a:ext cx="3830637" cy="4191000"/>
          </a:xfrm>
          <a:prstGeom prst="rect">
            <a:avLst/>
          </a:prstGeom>
          <a:ln>
            <a:noFill/>
          </a:ln>
          <a:effectLst>
            <a:softEdge rad="112500"/>
          </a:effectLst>
        </p:spPr>
      </p:pic>
      <p:pic>
        <p:nvPicPr>
          <p:cNvPr id="181254"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8125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595F511-7639-4883-B256-D209E0975AE0}" type="slidenum">
              <a:rPr lang="en-US" sz="1200">
                <a:solidFill>
                  <a:schemeClr val="bg2"/>
                </a:solidFill>
              </a:rPr>
              <a:pPr algn="r"/>
              <a:t>80</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1" descr="HoodAaronWesleyWorking2a.jpg"/>
          <p:cNvPicPr>
            <a:picLocks noChangeAspect="1"/>
          </p:cNvPicPr>
          <p:nvPr/>
        </p:nvPicPr>
        <p:blipFill>
          <a:blip r:embed="rId3" cstate="screen">
            <a:lum bright="34000"/>
            <a:extLst>
              <a:ext uri="{28A0092B-C50C-407E-A947-70E740481C1C}">
                <a14:useLocalDpi xmlns="" xmlns:a14="http://schemas.microsoft.com/office/drawing/2010/main"/>
              </a:ext>
            </a:extLst>
          </a:blip>
          <a:srcRect/>
          <a:stretch>
            <a:fillRect/>
          </a:stretch>
        </p:blipFill>
        <p:spPr bwMode="auto">
          <a:xfrm>
            <a:off x="5410200" y="4343400"/>
            <a:ext cx="3368675" cy="1905000"/>
          </a:xfrm>
          <a:prstGeom prst="rect">
            <a:avLst/>
          </a:prstGeom>
          <a:ln>
            <a:noFill/>
          </a:ln>
          <a:effectLst>
            <a:softEdge rad="112500"/>
          </a:effectLst>
        </p:spPr>
      </p:pic>
      <p:sp>
        <p:nvSpPr>
          <p:cNvPr id="183298" name="Title 1"/>
          <p:cNvSpPr>
            <a:spLocks noGrp="1"/>
          </p:cNvSpPr>
          <p:nvPr>
            <p:ph type="title" idx="4294967295"/>
          </p:nvPr>
        </p:nvSpPr>
        <p:spPr>
          <a:xfrm>
            <a:off x="0" y="0"/>
            <a:ext cx="9144000" cy="1676400"/>
          </a:xfrm>
        </p:spPr>
        <p:txBody>
          <a:bodyPr anchor="ctr"/>
          <a:lstStyle/>
          <a:p>
            <a:pPr algn="ctr" eaLnBrk="1" hangingPunct="1"/>
            <a:r>
              <a:rPr lang="en-US" b="1" smtClean="0">
                <a:solidFill>
                  <a:srgbClr val="FFFF99"/>
                </a:solidFill>
                <a:latin typeface="Palatino Linotype" pitchFamily="18" charset="0"/>
              </a:rPr>
              <a:t>Making Plant Biomass </a:t>
            </a:r>
            <a:br>
              <a:rPr lang="en-US" b="1" smtClean="0">
                <a:solidFill>
                  <a:srgbClr val="FFFF99"/>
                </a:solidFill>
                <a:latin typeface="Palatino Linotype" pitchFamily="18" charset="0"/>
              </a:rPr>
            </a:br>
            <a:r>
              <a:rPr lang="en-US" b="1" smtClean="0">
                <a:solidFill>
                  <a:srgbClr val="FFFF99"/>
                </a:solidFill>
                <a:latin typeface="Palatino Linotype" pitchFamily="18" charset="0"/>
              </a:rPr>
              <a:t>Available for Biofuel Production </a:t>
            </a:r>
            <a:br>
              <a:rPr lang="en-US" b="1" smtClean="0">
                <a:solidFill>
                  <a:srgbClr val="FFFF99"/>
                </a:solidFill>
                <a:latin typeface="Palatino Linotype" pitchFamily="18" charset="0"/>
              </a:rPr>
            </a:br>
            <a:r>
              <a:rPr lang="en-US" b="1" u="sng" smtClean="0">
                <a:solidFill>
                  <a:srgbClr val="FFFF99"/>
                </a:solidFill>
                <a:latin typeface="Palatino Linotype" pitchFamily="18" charset="0"/>
              </a:rPr>
              <a:t>Overcoming</a:t>
            </a:r>
            <a:r>
              <a:rPr lang="en-US" u="sng" smtClean="0">
                <a:solidFill>
                  <a:srgbClr val="FFFF99"/>
                </a:solidFill>
                <a:latin typeface="Palatino Linotype" pitchFamily="18" charset="0"/>
              </a:rPr>
              <a:t> Biomass </a:t>
            </a:r>
            <a:r>
              <a:rPr lang="en-US" b="1" u="sng" smtClean="0">
                <a:solidFill>
                  <a:srgbClr val="FFFF99"/>
                </a:solidFill>
                <a:latin typeface="Palatino Linotype" pitchFamily="18" charset="0"/>
              </a:rPr>
              <a:t>Recalcitrance</a:t>
            </a:r>
            <a:endParaRPr lang="en-US" b="1" smtClean="0">
              <a:solidFill>
                <a:srgbClr val="FFFF99"/>
              </a:solidFill>
              <a:latin typeface="Palatino Linotype" pitchFamily="18" charset="0"/>
            </a:endParaRPr>
          </a:p>
        </p:txBody>
      </p:sp>
      <p:sp>
        <p:nvSpPr>
          <p:cNvPr id="183299" name="Content Placeholder 2"/>
          <p:cNvSpPr>
            <a:spLocks noGrp="1"/>
          </p:cNvSpPr>
          <p:nvPr>
            <p:ph idx="4294967295"/>
          </p:nvPr>
        </p:nvSpPr>
        <p:spPr>
          <a:xfrm>
            <a:off x="457200" y="2057400"/>
            <a:ext cx="8534400" cy="2514600"/>
          </a:xfrm>
        </p:spPr>
        <p:txBody>
          <a:bodyPr/>
          <a:lstStyle/>
          <a:p>
            <a:pPr marL="457200" indent="-457200" eaLnBrk="1" hangingPunct="1">
              <a:lnSpc>
                <a:spcPts val="2400"/>
              </a:lnSpc>
              <a:spcBef>
                <a:spcPts val="1800"/>
              </a:spcBef>
              <a:buFontTx/>
              <a:buNone/>
            </a:pPr>
            <a:r>
              <a:rPr lang="en-US" smtClean="0">
                <a:latin typeface="Palatino Linotype" pitchFamily="18" charset="0"/>
              </a:rPr>
              <a:t>Researchers are pursuing </a:t>
            </a:r>
            <a:r>
              <a:rPr lang="en-US" b="1" smtClean="0">
                <a:solidFill>
                  <a:srgbClr val="FFCCFF"/>
                </a:solidFill>
                <a:latin typeface="Palatino Linotype" pitchFamily="18" charset="0"/>
              </a:rPr>
              <a:t>four different approaches</a:t>
            </a:r>
            <a:r>
              <a:rPr lang="en-US" b="1" smtClean="0">
                <a:latin typeface="Palatino Linotype" pitchFamily="18" charset="0"/>
              </a:rPr>
              <a:t> </a:t>
            </a:r>
            <a:r>
              <a:rPr lang="en-US" smtClean="0">
                <a:latin typeface="Palatino Linotype" pitchFamily="18" charset="0"/>
              </a:rPr>
              <a:t>to overcome biomass recalcitrance</a:t>
            </a:r>
          </a:p>
          <a:p>
            <a:pPr marL="457200" indent="-457200" eaLnBrk="1" hangingPunct="1">
              <a:lnSpc>
                <a:spcPts val="2400"/>
              </a:lnSpc>
              <a:spcBef>
                <a:spcPts val="1800"/>
              </a:spcBef>
              <a:buFontTx/>
              <a:buAutoNum type="arabicPeriod"/>
            </a:pPr>
            <a:r>
              <a:rPr lang="en-US" smtClean="0">
                <a:latin typeface="Palatino Linotype" pitchFamily="18" charset="0"/>
              </a:rPr>
              <a:t>Reverse engineer plant cell wall genetics to discover enzymes that will “deconstruct” cell wall matrices   </a:t>
            </a:r>
          </a:p>
          <a:p>
            <a:pPr marL="457200" indent="-457200" eaLnBrk="1" hangingPunct="1">
              <a:lnSpc>
                <a:spcPts val="2400"/>
              </a:lnSpc>
              <a:spcBef>
                <a:spcPts val="1800"/>
              </a:spcBef>
              <a:buFontTx/>
              <a:buAutoNum type="arabicPeriod"/>
            </a:pPr>
            <a:r>
              <a:rPr lang="en-US" smtClean="0">
                <a:latin typeface="Palatino Linotype" pitchFamily="18" charset="0"/>
              </a:rPr>
              <a:t>Adapt microbial “rotting” enzymes to dissolve cell wall sugars</a:t>
            </a:r>
          </a:p>
          <a:p>
            <a:pPr marL="457200" indent="-457200" eaLnBrk="1" hangingPunct="1">
              <a:lnSpc>
                <a:spcPts val="2400"/>
              </a:lnSpc>
              <a:spcBef>
                <a:spcPts val="1800"/>
              </a:spcBef>
            </a:pPr>
            <a:endParaRPr lang="en-US" smtClean="0">
              <a:latin typeface="Palatino Linotype" pitchFamily="18" charset="0"/>
            </a:endParaRPr>
          </a:p>
        </p:txBody>
      </p:sp>
      <p:sp>
        <p:nvSpPr>
          <p:cNvPr id="183300"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183301"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5867400"/>
            <a:ext cx="1143000" cy="612775"/>
          </a:xfrm>
          <a:prstGeom prst="rect">
            <a:avLst/>
          </a:prstGeom>
          <a:noFill/>
          <a:ln w="9525">
            <a:noFill/>
            <a:miter lim="800000"/>
            <a:headEnd/>
            <a:tailEnd/>
          </a:ln>
        </p:spPr>
      </p:pic>
      <p:sp>
        <p:nvSpPr>
          <p:cNvPr id="183302"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BA6CA45-C5C8-4B93-BEB2-44A89B1CCE55}" type="slidenum">
              <a:rPr lang="en-US" sz="1200">
                <a:solidFill>
                  <a:schemeClr val="bg2"/>
                </a:solidFill>
              </a:rPr>
              <a:pPr algn="r"/>
              <a:t>81</a:t>
            </a:fld>
            <a:endParaRPr lang="en-US" sz="1200">
              <a:solidFill>
                <a:schemeClr val="bg2"/>
              </a:solidFill>
            </a:endParaRPr>
          </a:p>
        </p:txBody>
      </p:sp>
      <p:sp>
        <p:nvSpPr>
          <p:cNvPr id="8" name="Slide Number Placeholder 7"/>
          <p:cNvSpPr>
            <a:spLocks noGrp="1"/>
          </p:cNvSpPr>
          <p:nvPr>
            <p:ph type="sldNum" sz="quarter" idx="12"/>
          </p:nvPr>
        </p:nvSpPr>
        <p:spPr/>
        <p:txBody>
          <a:bodyPr/>
          <a:lstStyle/>
          <a:p>
            <a:pPr>
              <a:defRPr/>
            </a:pPr>
            <a:fld id="{AE333358-2C38-47A1-B1B9-36DA36FD27CF}"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5" descr="HardHatsFactory.jpg"/>
          <p:cNvPicPr>
            <a:picLocks noChangeAspect="1"/>
          </p:cNvPicPr>
          <p:nvPr/>
        </p:nvPicPr>
        <p:blipFill>
          <a:blip r:embed="rId3" cstate="screen">
            <a:lum bright="-24000" contrast="36000"/>
            <a:extLst>
              <a:ext uri="{28A0092B-C50C-407E-A947-70E740481C1C}">
                <a14:useLocalDpi xmlns="" xmlns:a14="http://schemas.microsoft.com/office/drawing/2010/main"/>
              </a:ext>
            </a:extLst>
          </a:blip>
          <a:srcRect/>
          <a:stretch>
            <a:fillRect/>
          </a:stretch>
        </p:blipFill>
        <p:spPr bwMode="auto">
          <a:xfrm>
            <a:off x="6096000" y="2286000"/>
            <a:ext cx="2819400" cy="3809999"/>
          </a:xfrm>
          <a:prstGeom prst="rect">
            <a:avLst/>
          </a:prstGeom>
          <a:ln>
            <a:noFill/>
          </a:ln>
          <a:effectLst>
            <a:softEdge rad="112500"/>
          </a:effectLst>
        </p:spPr>
      </p:pic>
      <p:sp>
        <p:nvSpPr>
          <p:cNvPr id="185346" name="Title 1"/>
          <p:cNvSpPr>
            <a:spLocks noGrp="1"/>
          </p:cNvSpPr>
          <p:nvPr>
            <p:ph type="title" idx="4294967295"/>
          </p:nvPr>
        </p:nvSpPr>
        <p:spPr>
          <a:xfrm>
            <a:off x="0" y="228600"/>
            <a:ext cx="9144000" cy="1798638"/>
          </a:xfrm>
        </p:spPr>
        <p:txBody>
          <a:bodyPr anchor="ctr"/>
          <a:lstStyle/>
          <a:p>
            <a:pPr algn="ctr" eaLnBrk="1" hangingPunct="1"/>
            <a:r>
              <a:rPr lang="en-US" b="1" smtClean="0">
                <a:solidFill>
                  <a:srgbClr val="FFFF99"/>
                </a:solidFill>
                <a:latin typeface="Palatino Linotype" pitchFamily="18" charset="0"/>
              </a:rPr>
              <a:t>Making Plant Biomass </a:t>
            </a:r>
            <a:br>
              <a:rPr lang="en-US" b="1" smtClean="0">
                <a:solidFill>
                  <a:srgbClr val="FFFF99"/>
                </a:solidFill>
                <a:latin typeface="Palatino Linotype" pitchFamily="18" charset="0"/>
              </a:rPr>
            </a:br>
            <a:r>
              <a:rPr lang="en-US" b="1" smtClean="0">
                <a:solidFill>
                  <a:srgbClr val="FFFF99"/>
                </a:solidFill>
                <a:latin typeface="Palatino Linotype" pitchFamily="18" charset="0"/>
              </a:rPr>
              <a:t>Available for Biofuel Production </a:t>
            </a:r>
            <a:br>
              <a:rPr lang="en-US" b="1" smtClean="0">
                <a:solidFill>
                  <a:srgbClr val="FFFF99"/>
                </a:solidFill>
                <a:latin typeface="Palatino Linotype" pitchFamily="18" charset="0"/>
              </a:rPr>
            </a:br>
            <a:r>
              <a:rPr lang="en-US" b="1" u="sng" smtClean="0">
                <a:solidFill>
                  <a:srgbClr val="FFFF99"/>
                </a:solidFill>
                <a:latin typeface="Palatino Linotype" pitchFamily="18" charset="0"/>
              </a:rPr>
              <a:t>Overcoming</a:t>
            </a:r>
            <a:r>
              <a:rPr lang="en-US" u="sng" smtClean="0">
                <a:solidFill>
                  <a:srgbClr val="FFFF99"/>
                </a:solidFill>
                <a:latin typeface="Palatino Linotype" pitchFamily="18" charset="0"/>
              </a:rPr>
              <a:t> Biomass </a:t>
            </a:r>
            <a:r>
              <a:rPr lang="en-US" b="1" u="sng" smtClean="0">
                <a:solidFill>
                  <a:srgbClr val="FFFF99"/>
                </a:solidFill>
                <a:latin typeface="Palatino Linotype" pitchFamily="18" charset="0"/>
              </a:rPr>
              <a:t>Recalcitrance</a:t>
            </a:r>
            <a:endParaRPr lang="en-US" b="1" smtClean="0">
              <a:solidFill>
                <a:srgbClr val="FFFF99"/>
              </a:solidFill>
              <a:latin typeface="Palatino Linotype" pitchFamily="18" charset="0"/>
            </a:endParaRPr>
          </a:p>
        </p:txBody>
      </p:sp>
      <p:sp>
        <p:nvSpPr>
          <p:cNvPr id="185347" name="Content Placeholder 2"/>
          <p:cNvSpPr>
            <a:spLocks noGrp="1"/>
          </p:cNvSpPr>
          <p:nvPr>
            <p:ph idx="4294967295"/>
          </p:nvPr>
        </p:nvSpPr>
        <p:spPr>
          <a:xfrm>
            <a:off x="381000" y="2286000"/>
            <a:ext cx="5943600" cy="4114800"/>
          </a:xfrm>
        </p:spPr>
        <p:txBody>
          <a:bodyPr/>
          <a:lstStyle/>
          <a:p>
            <a:pPr marL="0" indent="0" eaLnBrk="1" hangingPunct="1">
              <a:lnSpc>
                <a:spcPts val="2400"/>
              </a:lnSpc>
              <a:spcBef>
                <a:spcPts val="1800"/>
              </a:spcBef>
              <a:buFont typeface="Calibri" pitchFamily="34" charset="0"/>
              <a:buAutoNum type="arabicPeriod" startAt="3"/>
            </a:pPr>
            <a:r>
              <a:rPr lang="en-US" smtClean="0">
                <a:latin typeface="Palatino Linotype" pitchFamily="18" charset="0"/>
              </a:rPr>
              <a:t>Breed plants and trees with cell wall structures more amenable to chemical or enzyme solubility</a:t>
            </a:r>
          </a:p>
          <a:p>
            <a:pPr marL="0" indent="0" eaLnBrk="1" hangingPunct="1">
              <a:lnSpc>
                <a:spcPts val="2400"/>
              </a:lnSpc>
              <a:spcBef>
                <a:spcPts val="1800"/>
              </a:spcBef>
              <a:buFont typeface="Calibri" pitchFamily="34" charset="0"/>
              <a:buAutoNum type="arabicPeriod" startAt="3"/>
            </a:pPr>
            <a:r>
              <a:rPr lang="en-US" smtClean="0">
                <a:latin typeface="Palatino Linotype" pitchFamily="18" charset="0"/>
              </a:rPr>
              <a:t>Reduce costs and energy requirements of chemical processes</a:t>
            </a:r>
          </a:p>
          <a:p>
            <a:pPr marL="0" indent="0" eaLnBrk="1" hangingPunct="1">
              <a:lnSpc>
                <a:spcPts val="2400"/>
              </a:lnSpc>
              <a:spcBef>
                <a:spcPts val="1800"/>
              </a:spcBef>
              <a:buFont typeface="Calibri" pitchFamily="34" charset="0"/>
              <a:buAutoNum type="arabicPeriod" startAt="3"/>
            </a:pPr>
            <a:endParaRPr lang="en-US" smtClean="0">
              <a:solidFill>
                <a:schemeClr val="bg2"/>
              </a:solidFill>
              <a:latin typeface="Palatino Linotype" pitchFamily="18" charset="0"/>
            </a:endParaRPr>
          </a:p>
        </p:txBody>
      </p:sp>
      <p:sp>
        <p:nvSpPr>
          <p:cNvPr id="185348" name="Slide Number Placeholder 3"/>
          <p:cNvSpPr>
            <a:spLocks noGrp="1"/>
          </p:cNvSpPr>
          <p:nvPr>
            <p:ph type="sldNum" sz="quarter" idx="12"/>
          </p:nvPr>
        </p:nvSpPr>
        <p:spPr>
          <a:xfrm>
            <a:off x="6553200" y="6356350"/>
            <a:ext cx="2133600" cy="365125"/>
          </a:xfrm>
          <a:noFill/>
        </p:spPr>
        <p:txBody>
          <a:bodyPr anchor="ctr"/>
          <a:lstStyle/>
          <a:p>
            <a:fld id="{1D2A9A56-E7D9-41A7-B0FC-BB147D8D97D1}" type="slidenum">
              <a:rPr lang="en-US" sz="1200" smtClean="0">
                <a:solidFill>
                  <a:srgbClr val="898989"/>
                </a:solidFill>
                <a:latin typeface="Palatino Linotype" pitchFamily="18" charset="0"/>
              </a:rPr>
              <a:pPr/>
              <a:t>82</a:t>
            </a:fld>
            <a:endParaRPr lang="en-US" sz="1200" smtClean="0">
              <a:solidFill>
                <a:srgbClr val="898989"/>
              </a:solidFill>
              <a:latin typeface="Palatino Linotype" pitchFamily="18" charset="0"/>
            </a:endParaRPr>
          </a:p>
        </p:txBody>
      </p:sp>
      <p:sp>
        <p:nvSpPr>
          <p:cNvPr id="185349"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185350"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5867400"/>
            <a:ext cx="1143000" cy="612775"/>
          </a:xfrm>
          <a:prstGeom prst="rect">
            <a:avLst/>
          </a:prstGeom>
          <a:noFill/>
          <a:ln w="9525">
            <a:noFill/>
            <a:miter lim="800000"/>
            <a:headEnd/>
            <a:tailEnd/>
          </a:ln>
        </p:spPr>
      </p:pic>
      <p:sp>
        <p:nvSpPr>
          <p:cNvPr id="185351" name="Slide Number Placeholder 6"/>
          <p:cNvSpPr txBox="1">
            <a:spLocks noGrp="1"/>
          </p:cNvSpPr>
          <p:nvPr/>
        </p:nvSpPr>
        <p:spPr bwMode="auto">
          <a:xfrm>
            <a:off x="6705600" y="6508750"/>
            <a:ext cx="2133600" cy="365125"/>
          </a:xfrm>
          <a:prstGeom prst="rect">
            <a:avLst/>
          </a:prstGeom>
          <a:noFill/>
          <a:ln w="9525">
            <a:noFill/>
            <a:miter lim="800000"/>
            <a:headEnd/>
            <a:tailEnd/>
          </a:ln>
        </p:spPr>
        <p:txBody>
          <a:bodyPr anchor="ctr"/>
          <a:lstStyle/>
          <a:p>
            <a:pPr algn="r"/>
            <a:fld id="{FC1FBD88-A7C5-4B6A-A1CB-2A7C82DB4599}" type="slidenum">
              <a:rPr lang="en-US" sz="1200">
                <a:solidFill>
                  <a:schemeClr val="bg2"/>
                </a:solidFill>
              </a:rPr>
              <a:pPr algn="r"/>
              <a:t>82</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3"/>
          <p:cNvSpPr>
            <a:spLocks noGrp="1" noChangeArrowheads="1"/>
          </p:cNvSpPr>
          <p:nvPr>
            <p:ph type="body" idx="1"/>
          </p:nvPr>
        </p:nvSpPr>
        <p:spPr>
          <a:xfrm>
            <a:off x="990600" y="2590800"/>
            <a:ext cx="6326188" cy="4525963"/>
          </a:xfrm>
        </p:spPr>
        <p:txBody>
          <a:bodyPr/>
          <a:lstStyle/>
          <a:p>
            <a:pPr algn="ctr">
              <a:buFontTx/>
              <a:buNone/>
            </a:pPr>
            <a:r>
              <a:rPr lang="en-US" sz="3200" b="1" smtClean="0">
                <a:solidFill>
                  <a:srgbClr val="FFCCFF"/>
                </a:solidFill>
                <a:latin typeface="Palatino Linotype" pitchFamily="18" charset="0"/>
              </a:rPr>
              <a:t>FINANCING “NEW” AND “NEVER  DONE BEFORE “ TECHNOLOGIES</a:t>
            </a:r>
          </a:p>
        </p:txBody>
      </p:sp>
      <p:sp>
        <p:nvSpPr>
          <p:cNvPr id="195586" name="Title 1"/>
          <p:cNvSpPr>
            <a:spLocks noGrp="1"/>
          </p:cNvSpPr>
          <p:nvPr>
            <p:ph type="title"/>
          </p:nvPr>
        </p:nvSpPr>
        <p:spPr>
          <a:xfrm>
            <a:off x="1600200" y="304800"/>
            <a:ext cx="6316663" cy="1143000"/>
          </a:xfrm>
        </p:spPr>
        <p:txBody>
          <a:bodyPr/>
          <a:lstStyle/>
          <a:p>
            <a:pPr eaLnBrk="1" hangingPunct="1"/>
            <a:r>
              <a:rPr lang="en-US" sz="3600" b="1" smtClean="0">
                <a:solidFill>
                  <a:srgbClr val="FFFF99"/>
                </a:solidFill>
                <a:latin typeface="Palatino Linotype" pitchFamily="18" charset="0"/>
              </a:rPr>
              <a:t>Barriers and Challenges</a:t>
            </a:r>
          </a:p>
        </p:txBody>
      </p:sp>
      <p:pic>
        <p:nvPicPr>
          <p:cNvPr id="195587"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195588" name="Rectangle 9"/>
          <p:cNvSpPr>
            <a:spLocks noChangeArrowheads="1"/>
          </p:cNvSpPr>
          <p:nvPr/>
        </p:nvSpPr>
        <p:spPr bwMode="auto">
          <a:xfrm>
            <a:off x="2971800" y="63246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95589"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56344BF-F5B1-4333-906B-4D9FCD764DBC}" type="slidenum">
              <a:rPr lang="en-US" sz="1200">
                <a:solidFill>
                  <a:schemeClr val="bg2"/>
                </a:solidFill>
              </a:rPr>
              <a:pPr algn="r"/>
              <a:t>83</a:t>
            </a:fld>
            <a:endParaRPr lang="en-US" sz="1200">
              <a:solidFill>
                <a:schemeClr val="bg2"/>
              </a:solidFill>
            </a:endParaRPr>
          </a:p>
        </p:txBody>
      </p:sp>
      <p:sp>
        <p:nvSpPr>
          <p:cNvPr id="7" name="Slide Number Placeholder 6"/>
          <p:cNvSpPr>
            <a:spLocks noGrp="1"/>
          </p:cNvSpPr>
          <p:nvPr>
            <p:ph type="sldNum" sz="quarter" idx="12"/>
          </p:nvPr>
        </p:nvSpPr>
        <p:spPr/>
        <p:txBody>
          <a:bodyPr/>
          <a:lstStyle/>
          <a:p>
            <a:pPr>
              <a:defRPr/>
            </a:pPr>
            <a:fld id="{02C0AEB0-DC7A-444D-89F9-C7A0982F3078}" type="slidenum">
              <a:rPr lang="en-US" smtClean="0"/>
              <a:pPr>
                <a:defRPr/>
              </a:pPr>
              <a:t>83</a:t>
            </a:fld>
            <a:endParaRPr lang="en-US"/>
          </a:p>
        </p:txBody>
      </p:sp>
      <p:sp>
        <p:nvSpPr>
          <p:cNvPr id="8" name="Footer Placeholder 7"/>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9" name="Footer Placeholder 3"/>
          <p:cNvSpPr txBox="1">
            <a:spLocks noGrp="1"/>
          </p:cNvSpPr>
          <p:nvPr/>
        </p:nvSpPr>
        <p:spPr bwMode="auto">
          <a:xfrm>
            <a:off x="4267200" y="6492875"/>
            <a:ext cx="2895600" cy="365125"/>
          </a:xfrm>
          <a:prstGeom prst="rect">
            <a:avLst/>
          </a:prstGeom>
          <a:noFill/>
          <a:ln w="9525">
            <a:noFill/>
            <a:miter lim="800000"/>
            <a:headEnd/>
            <a:tailEnd/>
          </a:ln>
        </p:spPr>
        <p:txBody>
          <a:bodyPr anchor="ctr"/>
          <a:lstStyle/>
          <a:p>
            <a:pPr algn="ctr"/>
            <a:r>
              <a:rPr lang="en-US" sz="1200">
                <a:solidFill>
                  <a:schemeClr val="bg2"/>
                </a:solidFill>
              </a:rPr>
              <a:t>Copyright 2010Advanced Biofuels USA</a:t>
            </a:r>
          </a:p>
        </p:txBody>
      </p:sp>
      <p:sp>
        <p:nvSpPr>
          <p:cNvPr id="122920" name="AutoShape 42"/>
          <p:cNvSpPr>
            <a:spLocks noChangeArrowheads="1"/>
          </p:cNvSpPr>
          <p:nvPr/>
        </p:nvSpPr>
        <p:spPr bwMode="auto">
          <a:xfrm>
            <a:off x="1752600" y="0"/>
            <a:ext cx="6553200" cy="1066800"/>
          </a:xfrm>
          <a:prstGeom prst="cube">
            <a:avLst>
              <a:gd name="adj" fmla="val 25000"/>
            </a:avLst>
          </a:prstGeom>
          <a:solidFill>
            <a:schemeClr val="bg1"/>
          </a:solidFill>
          <a:ln w="9525">
            <a:solidFill>
              <a:schemeClr val="tx1"/>
            </a:solidFill>
            <a:miter lim="800000"/>
            <a:headEnd/>
            <a:tailEnd/>
          </a:ln>
        </p:spPr>
        <p:txBody>
          <a:bodyPr wrap="none" anchor="ctr"/>
          <a:lstStyle/>
          <a:p>
            <a:pPr algn="ctr"/>
            <a:endParaRPr lang="en-US" b="1" dirty="0">
              <a:solidFill>
                <a:srgbClr val="FFFF99"/>
              </a:solidFill>
            </a:endParaRPr>
          </a:p>
          <a:p>
            <a:pPr algn="ctr"/>
            <a:r>
              <a:rPr lang="en-US" b="1" dirty="0">
                <a:solidFill>
                  <a:srgbClr val="FFFF99"/>
                </a:solidFill>
              </a:rPr>
              <a:t>Funding of “new” </a:t>
            </a:r>
            <a:r>
              <a:rPr lang="en-US" dirty="0">
                <a:solidFill>
                  <a:srgbClr val="FFFF99"/>
                </a:solidFill>
              </a:rPr>
              <a:t>and </a:t>
            </a:r>
            <a:r>
              <a:rPr lang="en-US" b="1" dirty="0">
                <a:solidFill>
                  <a:srgbClr val="FFFF99"/>
                </a:solidFill>
              </a:rPr>
              <a:t>“never been </a:t>
            </a:r>
          </a:p>
          <a:p>
            <a:pPr algn="ctr"/>
            <a:r>
              <a:rPr lang="en-US" b="1" dirty="0">
                <a:solidFill>
                  <a:srgbClr val="FFFF99"/>
                </a:solidFill>
              </a:rPr>
              <a:t>done before” </a:t>
            </a:r>
            <a:r>
              <a:rPr lang="en-US" dirty="0">
                <a:solidFill>
                  <a:srgbClr val="FFFF99"/>
                </a:solidFill>
              </a:rPr>
              <a:t>technologies</a:t>
            </a:r>
          </a:p>
          <a:p>
            <a:pPr algn="ctr"/>
            <a:endParaRPr lang="en-US" dirty="0">
              <a:solidFill>
                <a:srgbClr val="FFFF99"/>
              </a:solidFill>
            </a:endParaRPr>
          </a:p>
        </p:txBody>
      </p:sp>
      <p:sp>
        <p:nvSpPr>
          <p:cNvPr id="122921" name="Rectangle 43"/>
          <p:cNvSpPr>
            <a:spLocks noChangeArrowheads="1"/>
          </p:cNvSpPr>
          <p:nvPr/>
        </p:nvSpPr>
        <p:spPr bwMode="auto">
          <a:xfrm>
            <a:off x="5867400" y="5105400"/>
            <a:ext cx="1765300" cy="457200"/>
          </a:xfrm>
          <a:prstGeom prst="rect">
            <a:avLst/>
          </a:prstGeom>
          <a:noFill/>
          <a:ln w="9525">
            <a:noFill/>
            <a:miter lim="800000"/>
            <a:headEnd/>
            <a:tailEnd/>
          </a:ln>
        </p:spPr>
        <p:txBody>
          <a:bodyPr wrap="none">
            <a:spAutoFit/>
          </a:bodyPr>
          <a:lstStyle/>
          <a:p>
            <a:pPr>
              <a:spcBef>
                <a:spcPts val="1200"/>
              </a:spcBef>
              <a:buClr>
                <a:schemeClr val="tx1"/>
              </a:buClr>
            </a:pPr>
            <a:r>
              <a:rPr lang="en-US"/>
              <a:t>New Ideas?</a:t>
            </a:r>
          </a:p>
        </p:txBody>
      </p:sp>
      <p:sp>
        <p:nvSpPr>
          <p:cNvPr id="122922" name="Slide Number Placeholder 6"/>
          <p:cNvSpPr txBox="1">
            <a:spLocks noGrp="1"/>
          </p:cNvSpPr>
          <p:nvPr/>
        </p:nvSpPr>
        <p:spPr bwMode="auto">
          <a:xfrm>
            <a:off x="6629400" y="6492875"/>
            <a:ext cx="1219200" cy="365125"/>
          </a:xfrm>
          <a:prstGeom prst="rect">
            <a:avLst/>
          </a:prstGeom>
          <a:noFill/>
          <a:ln w="9525">
            <a:noFill/>
            <a:miter lim="800000"/>
            <a:headEnd/>
            <a:tailEnd/>
          </a:ln>
        </p:spPr>
        <p:txBody>
          <a:bodyPr anchor="ctr"/>
          <a:lstStyle/>
          <a:p>
            <a:pPr algn="r"/>
            <a:fld id="{EAD05888-4C62-4706-B228-2F37B98783EB}" type="slidenum">
              <a:rPr lang="en-US" sz="1200">
                <a:solidFill>
                  <a:schemeClr val="bg2"/>
                </a:solidFill>
              </a:rPr>
              <a:pPr algn="r"/>
              <a:t>84</a:t>
            </a:fld>
            <a:endParaRPr lang="en-US" sz="1200">
              <a:solidFill>
                <a:schemeClr val="bg2"/>
              </a:solidFill>
            </a:endParaRPr>
          </a:p>
        </p:txBody>
      </p:sp>
      <p:grpSp>
        <p:nvGrpSpPr>
          <p:cNvPr id="2" name="Group 6"/>
          <p:cNvGrpSpPr>
            <a:grpSpLocks noChangeAspect="1"/>
          </p:cNvGrpSpPr>
          <p:nvPr/>
        </p:nvGrpSpPr>
        <p:grpSpPr bwMode="auto">
          <a:xfrm>
            <a:off x="0" y="0"/>
            <a:ext cx="9144000" cy="6858000"/>
            <a:chOff x="1697" y="192"/>
            <a:chExt cx="4893" cy="2016"/>
          </a:xfrm>
        </p:grpSpPr>
        <p:sp>
          <p:nvSpPr>
            <p:cNvPr id="122885" name="AutoShape 5"/>
            <p:cNvSpPr>
              <a:spLocks noChangeAspect="1" noChangeArrowheads="1" noTextEdit="1"/>
            </p:cNvSpPr>
            <p:nvPr/>
          </p:nvSpPr>
          <p:spPr bwMode="auto">
            <a:xfrm>
              <a:off x="1697" y="192"/>
              <a:ext cx="4893" cy="201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22917" name="_s122917"/>
            <p:cNvCxnSpPr>
              <a:cxnSpLocks noChangeShapeType="1"/>
              <a:stCxn id="122916" idx="2"/>
              <a:endCxn id="122889" idx="3"/>
            </p:cNvCxnSpPr>
            <p:nvPr/>
          </p:nvCxnSpPr>
          <p:spPr bwMode="auto">
            <a:xfrm rot="10800000">
              <a:off x="5554" y="912"/>
              <a:ext cx="172" cy="303"/>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122915" name="_s122915"/>
            <p:cNvCxnSpPr>
              <a:cxnSpLocks noChangeShapeType="1"/>
              <a:stCxn id="122914" idx="4"/>
              <a:endCxn id="122889" idx="3"/>
            </p:cNvCxnSpPr>
            <p:nvPr/>
          </p:nvCxnSpPr>
          <p:spPr bwMode="auto">
            <a:xfrm flipV="1">
              <a:off x="5381" y="912"/>
              <a:ext cx="173" cy="303"/>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122913" name="_s122913"/>
            <p:cNvCxnSpPr>
              <a:cxnSpLocks noChangeShapeType="1"/>
              <a:stCxn id="122912" idx="4"/>
              <a:endCxn id="122907" idx="3"/>
            </p:cNvCxnSpPr>
            <p:nvPr/>
          </p:nvCxnSpPr>
          <p:spPr bwMode="auto">
            <a:xfrm flipV="1">
              <a:off x="2504" y="1776"/>
              <a:ext cx="172" cy="304"/>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122911" name="_s122911"/>
            <p:cNvCxnSpPr>
              <a:cxnSpLocks noChangeShapeType="1"/>
              <a:stCxn id="122910" idx="2"/>
              <a:endCxn id="122888" idx="3"/>
            </p:cNvCxnSpPr>
            <p:nvPr/>
          </p:nvCxnSpPr>
          <p:spPr bwMode="auto">
            <a:xfrm rot="10800000">
              <a:off x="3252" y="912"/>
              <a:ext cx="172" cy="736"/>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122908" name="_s122908"/>
            <p:cNvCxnSpPr>
              <a:cxnSpLocks noChangeShapeType="1"/>
              <a:stCxn id="122907" idx="4"/>
              <a:endCxn id="122888" idx="3"/>
            </p:cNvCxnSpPr>
            <p:nvPr/>
          </p:nvCxnSpPr>
          <p:spPr bwMode="auto">
            <a:xfrm flipV="1">
              <a:off x="3080" y="912"/>
              <a:ext cx="172" cy="736"/>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122906" name="_s122906"/>
            <p:cNvCxnSpPr>
              <a:cxnSpLocks noChangeShapeType="1"/>
              <a:stCxn id="122905" idx="2"/>
              <a:endCxn id="122888" idx="3"/>
            </p:cNvCxnSpPr>
            <p:nvPr/>
          </p:nvCxnSpPr>
          <p:spPr bwMode="auto">
            <a:xfrm rot="10800000">
              <a:off x="3252" y="912"/>
              <a:ext cx="172" cy="303"/>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122898" name="_s122898"/>
            <p:cNvCxnSpPr>
              <a:cxnSpLocks noChangeShapeType="1"/>
              <a:stCxn id="122897" idx="4"/>
              <a:endCxn id="122888" idx="3"/>
            </p:cNvCxnSpPr>
            <p:nvPr/>
          </p:nvCxnSpPr>
          <p:spPr bwMode="auto">
            <a:xfrm flipV="1">
              <a:off x="3079" y="912"/>
              <a:ext cx="173" cy="303"/>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122892" name="_s122892"/>
            <p:cNvCxnSpPr>
              <a:cxnSpLocks noChangeShapeType="1"/>
              <a:stCxn id="122889" idx="2"/>
            </p:cNvCxnSpPr>
            <p:nvPr/>
          </p:nvCxnSpPr>
          <p:spPr bwMode="auto">
            <a:xfrm rot="10800000">
              <a:off x="4403" y="480"/>
              <a:ext cx="747" cy="304"/>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cxnSp>
          <p:nvCxnSpPr>
            <p:cNvPr id="122891" name="_s122891"/>
            <p:cNvCxnSpPr>
              <a:cxnSpLocks noChangeShapeType="1"/>
              <a:stCxn id="122888" idx="4"/>
            </p:cNvCxnSpPr>
            <p:nvPr/>
          </p:nvCxnSpPr>
          <p:spPr bwMode="auto">
            <a:xfrm flipV="1">
              <a:off x="3656" y="480"/>
              <a:ext cx="747" cy="304"/>
            </a:xfrm>
            <a:prstGeom prst="bentConnector2">
              <a:avLst/>
            </a:prstGeom>
            <a:noFill/>
            <a:ln w="28575">
              <a:solidFill>
                <a:schemeClr val="bg2"/>
              </a:solidFill>
              <a:miter lim="800000"/>
              <a:headEnd/>
              <a:tailEnd/>
            </a:ln>
            <a:extLst>
              <a:ext uri="{909E8E84-426E-40dd-AFC4-6F175D3DCCD1}">
                <a14:hiddenFill xmlns="" xmlns:a14="http://schemas.microsoft.com/office/drawing/2010/main">
                  <a:noFill/>
                </a14:hiddenFill>
              </a:ext>
            </a:extLst>
          </p:spPr>
        </p:cxnSp>
        <p:sp>
          <p:nvSpPr>
            <p:cNvPr id="122888" name="_s122888"/>
            <p:cNvSpPr>
              <a:spLocks noChangeArrowheads="1"/>
            </p:cNvSpPr>
            <p:nvPr/>
          </p:nvSpPr>
          <p:spPr bwMode="auto">
            <a:xfrm>
              <a:off x="2848" y="624"/>
              <a:ext cx="864" cy="288"/>
            </a:xfrm>
            <a:prstGeom prst="cube">
              <a:avLst>
                <a:gd name="adj" fmla="val 10764"/>
              </a:avLst>
            </a:prstGeom>
            <a:gradFill rotWithShape="0">
              <a:gsLst>
                <a:gs pos="0">
                  <a:schemeClr val="accent2">
                    <a:alpha val="39999"/>
                  </a:schemeClr>
                </a:gs>
                <a:gs pos="100000">
                  <a:schemeClr val="bg1"/>
                </a:gs>
              </a:gsLst>
              <a:lin ang="5400000" scaled="1"/>
            </a:gradFill>
            <a:ln w="9525">
              <a:solidFill>
                <a:schemeClr val="accent2"/>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2100" b="0" i="0" u="none" strike="noStrike" cap="none" normalizeH="0" baseline="0">
                  <a:ln>
                    <a:noFill/>
                  </a:ln>
                  <a:solidFill>
                    <a:schemeClr val="tx2"/>
                  </a:solidFill>
                  <a:effectLst/>
                  <a:latin typeface="Palatino Linotype" charset="0"/>
                  <a:ea typeface="ＭＳ Ｐゴシック" charset="0"/>
                  <a:cs typeface="Arial" charset="0"/>
                </a:rPr>
                <a:t>Private </a:t>
              </a:r>
            </a:p>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2100" b="0" i="0" u="none" strike="noStrike" cap="none" normalizeH="0" baseline="0">
                  <a:ln>
                    <a:noFill/>
                  </a:ln>
                  <a:solidFill>
                    <a:schemeClr val="tx2"/>
                  </a:solidFill>
                  <a:effectLst/>
                  <a:latin typeface="Palatino Linotype" charset="0"/>
                  <a:ea typeface="ＭＳ Ｐゴシック" charset="0"/>
                  <a:cs typeface="Arial" charset="0"/>
                </a:rPr>
                <a:t>Investors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Palatino Linotype" charset="0"/>
                <a:ea typeface="ＭＳ Ｐゴシック" charset="0"/>
                <a:cs typeface="Arial" charset="0"/>
              </a:endParaRPr>
            </a:p>
          </p:txBody>
        </p:sp>
        <p:sp>
          <p:nvSpPr>
            <p:cNvPr id="122889" name="_s122889"/>
            <p:cNvSpPr>
              <a:spLocks noChangeArrowheads="1"/>
            </p:cNvSpPr>
            <p:nvPr/>
          </p:nvSpPr>
          <p:spPr bwMode="auto">
            <a:xfrm>
              <a:off x="5150" y="624"/>
              <a:ext cx="864" cy="288"/>
            </a:xfrm>
            <a:prstGeom prst="cube">
              <a:avLst>
                <a:gd name="adj" fmla="val 10764"/>
              </a:avLst>
            </a:prstGeom>
            <a:gradFill rotWithShape="0">
              <a:gsLst>
                <a:gs pos="0">
                  <a:schemeClr val="accent2">
                    <a:alpha val="39999"/>
                  </a:schemeClr>
                </a:gs>
                <a:gs pos="100000">
                  <a:schemeClr val="bg1"/>
                </a:gs>
              </a:gsLst>
              <a:lin ang="5400000" scaled="1"/>
            </a:gradFill>
            <a:ln w="9525">
              <a:solidFill>
                <a:schemeClr val="accent2"/>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Government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Palatino Linotype" charset="0"/>
                <a:ea typeface="ＭＳ Ｐゴシック" charset="0"/>
                <a:cs typeface="Arial" charset="0"/>
              </a:endParaRPr>
            </a:p>
          </p:txBody>
        </p:sp>
        <p:sp>
          <p:nvSpPr>
            <p:cNvPr id="122897" name="_s122897"/>
            <p:cNvSpPr>
              <a:spLocks noChangeArrowheads="1"/>
            </p:cNvSpPr>
            <p:nvPr/>
          </p:nvSpPr>
          <p:spPr bwMode="auto">
            <a:xfrm>
              <a:off x="2272" y="1056"/>
              <a:ext cx="864"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Palatino Linotype" charset="0"/>
                  <a:ea typeface="ＭＳ Ｐゴシック" charset="0"/>
                  <a:cs typeface="Arial" charset="0"/>
                </a:rPr>
                <a:t> </a:t>
              </a: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Long-term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Personal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Passion</a:t>
              </a:r>
            </a:p>
          </p:txBody>
        </p:sp>
        <p:sp>
          <p:nvSpPr>
            <p:cNvPr id="122905" name="_s122905"/>
            <p:cNvSpPr>
              <a:spLocks noChangeArrowheads="1"/>
            </p:cNvSpPr>
            <p:nvPr/>
          </p:nvSpPr>
          <p:spPr bwMode="auto">
            <a:xfrm>
              <a:off x="3424" y="1056"/>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Credit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Markets/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Banks</a:t>
              </a:r>
            </a:p>
          </p:txBody>
        </p:sp>
        <p:sp>
          <p:nvSpPr>
            <p:cNvPr id="122907" name="_s122907"/>
            <p:cNvSpPr>
              <a:spLocks noChangeArrowheads="1"/>
            </p:cNvSpPr>
            <p:nvPr/>
          </p:nvSpPr>
          <p:spPr bwMode="auto">
            <a:xfrm>
              <a:off x="2273" y="1488"/>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Venture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 Capital</a:t>
              </a:r>
            </a:p>
          </p:txBody>
        </p:sp>
        <p:sp>
          <p:nvSpPr>
            <p:cNvPr id="122910" name="_s122910"/>
            <p:cNvSpPr>
              <a:spLocks noChangeArrowheads="1"/>
            </p:cNvSpPr>
            <p:nvPr/>
          </p:nvSpPr>
          <p:spPr bwMode="auto">
            <a:xfrm>
              <a:off x="3424" y="1488"/>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Valley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of Death</a:t>
              </a:r>
            </a:p>
          </p:txBody>
        </p:sp>
        <p:sp>
          <p:nvSpPr>
            <p:cNvPr id="122912" name="_s122912"/>
            <p:cNvSpPr>
              <a:spLocks noChangeArrowheads="1"/>
            </p:cNvSpPr>
            <p:nvPr/>
          </p:nvSpPr>
          <p:spPr bwMode="auto">
            <a:xfrm>
              <a:off x="1697" y="1920"/>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914400" marR="0" lvl="2" indent="0" algn="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Palatino Linotype" charset="0"/>
                <a:ea typeface="ＭＳ Ｐゴシック" charset="0"/>
                <a:cs typeface="Arial" charset="0"/>
              </a:endParaRPr>
            </a:p>
            <a:p>
              <a:pPr marL="914400" marR="0" lvl="2" indent="0" algn="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Exit Strategy </a:t>
              </a:r>
            </a:p>
            <a:p>
              <a:pPr marL="914400" marR="0" lvl="2" indent="0" algn="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2-3 years; </a:t>
              </a:r>
            </a:p>
            <a:p>
              <a:pPr marL="914400" marR="0" lvl="2" indent="0" algn="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20% ROI</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Palatino Linotype" charset="0"/>
                <a:ea typeface="ＭＳ Ｐゴシック" charset="0"/>
                <a:cs typeface="Arial" charset="0"/>
              </a:endParaRPr>
            </a:p>
          </p:txBody>
        </p:sp>
        <p:sp>
          <p:nvSpPr>
            <p:cNvPr id="122914" name="_s122914"/>
            <p:cNvSpPr>
              <a:spLocks noChangeArrowheads="1"/>
            </p:cNvSpPr>
            <p:nvPr/>
          </p:nvSpPr>
          <p:spPr bwMode="auto">
            <a:xfrm>
              <a:off x="4575" y="1056"/>
              <a:ext cx="863"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457200" marR="0" lvl="1" indent="0" algn="ctr" defTabSz="914400" rtl="0" eaLnBrk="1" fontAlgn="base" latinLnBrk="0" hangingPunct="1">
                <a:lnSpc>
                  <a:spcPct val="100000"/>
                </a:lnSpc>
                <a:spcBef>
                  <a:spcPct val="0"/>
                </a:spcBef>
                <a:spcAft>
                  <a:spcPct val="0"/>
                </a:spcAft>
                <a:buClr>
                  <a:schemeClr val="tx1"/>
                </a:buClr>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Federal</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Palatino Linotype" charset="0"/>
                <a:ea typeface="ＭＳ Ｐゴシック" charset="0"/>
                <a:cs typeface="Arial" charset="0"/>
              </a:endParaRPr>
            </a:p>
          </p:txBody>
        </p:sp>
        <p:sp>
          <p:nvSpPr>
            <p:cNvPr id="122916" name="_s122916"/>
            <p:cNvSpPr>
              <a:spLocks noChangeArrowheads="1"/>
            </p:cNvSpPr>
            <p:nvPr/>
          </p:nvSpPr>
          <p:spPr bwMode="auto">
            <a:xfrm>
              <a:off x="5726" y="1056"/>
              <a:ext cx="864" cy="288"/>
            </a:xfrm>
            <a:prstGeom prst="cube">
              <a:avLst>
                <a:gd name="adj" fmla="val 10764"/>
              </a:avLst>
            </a:prstGeom>
            <a:gradFill rotWithShape="0">
              <a:gsLst>
                <a:gs pos="0">
                  <a:schemeClr val="folHlink">
                    <a:alpha val="39999"/>
                  </a:schemeClr>
                </a:gs>
                <a:gs pos="100000">
                  <a:schemeClr val="bg1"/>
                </a:gs>
              </a:gsLst>
              <a:lin ang="5400000" scaled="1"/>
            </a:gradFill>
            <a:ln w="9525">
              <a:solidFill>
                <a:schemeClr val="folHlink"/>
              </a:solidFill>
              <a:miter lim="800000"/>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chemeClr val="tx1"/>
                  </a:solidFill>
                  <a:effectLst/>
                  <a:latin typeface="Palatino Linotype" charset="0"/>
                  <a:ea typeface="ＭＳ Ｐゴシック" charset="0"/>
                  <a:cs typeface="Arial" charset="0"/>
                </a:rPr>
                <a:t>States</a:t>
              </a:r>
            </a:p>
          </p:txBody>
        </p:sp>
        <p:sp>
          <p:nvSpPr>
            <p:cNvPr id="122918" name="Picture 7"/>
            <p:cNvSpPr>
              <a:spLocks noChangeAspect="1" noChangeArrowheads="1"/>
            </p:cNvSpPr>
            <p:nvPr/>
          </p:nvSpPr>
          <p:spPr bwMode="auto">
            <a:xfrm>
              <a:off x="5963" y="2028"/>
              <a:ext cx="626" cy="18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7" name="Slide Number Placeholder 26"/>
          <p:cNvSpPr>
            <a:spLocks noGrp="1"/>
          </p:cNvSpPr>
          <p:nvPr>
            <p:ph type="sldNum" sz="quarter" idx="12"/>
          </p:nvPr>
        </p:nvSpPr>
        <p:spPr/>
        <p:txBody>
          <a:bodyPr/>
          <a:lstStyle/>
          <a:p>
            <a:pPr>
              <a:defRPr/>
            </a:pPr>
            <a:fld id="{1B7D5B74-3811-4C07-9E69-818925A52FED}" type="slidenum">
              <a:rPr lang="en-US" smtClean="0"/>
              <a:pPr>
                <a:defRPr/>
              </a:pPr>
              <a:t>84</a:t>
            </a:fld>
            <a:endParaRPr lang="en-US"/>
          </a:p>
        </p:txBody>
      </p:sp>
      <p:sp>
        <p:nvSpPr>
          <p:cNvPr id="28" name="Footer Placeholder 27"/>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3"/>
          <p:cNvSpPr>
            <a:spLocks noGrp="1" noChangeArrowheads="1"/>
          </p:cNvSpPr>
          <p:nvPr>
            <p:ph type="body" idx="1"/>
          </p:nvPr>
        </p:nvSpPr>
        <p:spPr>
          <a:xfrm>
            <a:off x="762000" y="2895600"/>
            <a:ext cx="7926388" cy="1554163"/>
          </a:xfrm>
        </p:spPr>
        <p:txBody>
          <a:bodyPr/>
          <a:lstStyle/>
          <a:p>
            <a:pPr>
              <a:buFontTx/>
              <a:buNone/>
            </a:pPr>
            <a:r>
              <a:rPr lang="en-US" sz="3200" b="1" dirty="0" smtClean="0">
                <a:solidFill>
                  <a:srgbClr val="FFCCFF"/>
                </a:solidFill>
                <a:latin typeface="Palatino Linotype" pitchFamily="18" charset="0"/>
              </a:rPr>
              <a:t>POLICY ISSUES/ CONTROVERSIES</a:t>
            </a:r>
          </a:p>
        </p:txBody>
      </p:sp>
      <p:sp>
        <p:nvSpPr>
          <p:cNvPr id="208898" name="Title 1"/>
          <p:cNvSpPr>
            <a:spLocks noGrp="1"/>
          </p:cNvSpPr>
          <p:nvPr>
            <p:ph type="title"/>
          </p:nvPr>
        </p:nvSpPr>
        <p:spPr>
          <a:xfrm>
            <a:off x="1524000" y="914400"/>
            <a:ext cx="6316663" cy="838200"/>
          </a:xfrm>
        </p:spPr>
        <p:txBody>
          <a:bodyPr/>
          <a:lstStyle/>
          <a:p>
            <a:pPr eaLnBrk="1" hangingPunct="1"/>
            <a:r>
              <a:rPr lang="en-US" sz="3600" b="1" dirty="0" smtClean="0">
                <a:solidFill>
                  <a:srgbClr val="FFFF99"/>
                </a:solidFill>
                <a:latin typeface="Palatino Linotype" pitchFamily="18" charset="0"/>
              </a:rPr>
              <a:t>Barriers and Challenges</a:t>
            </a:r>
          </a:p>
        </p:txBody>
      </p:sp>
      <p:sp>
        <p:nvSpPr>
          <p:cNvPr id="208899" name="Footer Placeholder 3"/>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chemeClr val="bg2"/>
                </a:solidFill>
              </a:rPr>
              <a:t>Copyright 2010Advanced Biofuels USA</a:t>
            </a:r>
          </a:p>
        </p:txBody>
      </p:sp>
      <p:pic>
        <p:nvPicPr>
          <p:cNvPr id="208900" name="Picture 8"/>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08901"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544BD66-193A-4B45-AC17-E48BBEBE6437}" type="slidenum">
              <a:rPr lang="en-US" sz="1200">
                <a:solidFill>
                  <a:schemeClr val="bg2"/>
                </a:solidFill>
              </a:rPr>
              <a:pPr algn="r"/>
              <a:t>85</a:t>
            </a:fld>
            <a:endParaRPr lang="en-US" sz="1200">
              <a:solidFill>
                <a:schemeClr val="bg2"/>
              </a:solidFill>
            </a:endParaRPr>
          </a:p>
        </p:txBody>
      </p:sp>
      <p:sp>
        <p:nvSpPr>
          <p:cNvPr id="7" name="Slide Number Placeholder 6"/>
          <p:cNvSpPr>
            <a:spLocks noGrp="1"/>
          </p:cNvSpPr>
          <p:nvPr>
            <p:ph type="sldNum" sz="quarter" idx="12"/>
          </p:nvPr>
        </p:nvSpPr>
        <p:spPr/>
        <p:txBody>
          <a:bodyPr/>
          <a:lstStyle/>
          <a:p>
            <a:pPr>
              <a:defRPr/>
            </a:pPr>
            <a:fld id="{02C0AEB0-DC7A-444D-89F9-C7A0982F3078}" type="slidenum">
              <a:rPr lang="en-US" smtClean="0"/>
              <a:pPr>
                <a:defRPr/>
              </a:pPr>
              <a:t>85</a:t>
            </a:fld>
            <a:endParaRPr lang="en-US"/>
          </a:p>
        </p:txBody>
      </p:sp>
      <p:sp>
        <p:nvSpPr>
          <p:cNvPr id="8" name="Footer Placeholder 7"/>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elds of multiple crops.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581400" y="4514850"/>
            <a:ext cx="3124200" cy="2343150"/>
          </a:xfrm>
          <a:prstGeom prst="rect">
            <a:avLst/>
          </a:prstGeom>
          <a:ln>
            <a:noFill/>
          </a:ln>
          <a:effectLst>
            <a:softEdge rad="112500"/>
          </a:effectLst>
        </p:spPr>
      </p:pic>
      <p:pic>
        <p:nvPicPr>
          <p:cNvPr id="12" name="Picture 11" descr="BarnGrass.jp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6629400" y="1219200"/>
            <a:ext cx="2326217" cy="4876800"/>
          </a:xfrm>
          <a:prstGeom prst="rect">
            <a:avLst/>
          </a:prstGeom>
          <a:ln>
            <a:noFill/>
          </a:ln>
          <a:effectLst>
            <a:softEdge rad="112500"/>
          </a:effectLst>
        </p:spPr>
      </p:pic>
      <p:sp>
        <p:nvSpPr>
          <p:cNvPr id="210945" name="Title 1"/>
          <p:cNvSpPr>
            <a:spLocks noGrp="1"/>
          </p:cNvSpPr>
          <p:nvPr>
            <p:ph type="title" idx="4294967295"/>
          </p:nvPr>
        </p:nvSpPr>
        <p:spPr>
          <a:xfrm>
            <a:off x="0" y="0"/>
            <a:ext cx="8229600" cy="838200"/>
          </a:xfrm>
        </p:spPr>
        <p:txBody>
          <a:bodyPr anchor="ctr"/>
          <a:lstStyle/>
          <a:p>
            <a:pPr algn="ctr" eaLnBrk="1" hangingPunct="1"/>
            <a:r>
              <a:rPr lang="en-US" b="1" smtClean="0">
                <a:solidFill>
                  <a:srgbClr val="FFFF99"/>
                </a:solidFill>
                <a:latin typeface="Palatino Linotype" pitchFamily="18" charset="0"/>
              </a:rPr>
              <a:t>Controversies</a:t>
            </a:r>
          </a:p>
        </p:txBody>
      </p:sp>
      <p:sp>
        <p:nvSpPr>
          <p:cNvPr id="210946" name="Content Placeholder 2"/>
          <p:cNvSpPr>
            <a:spLocks noGrp="1"/>
          </p:cNvSpPr>
          <p:nvPr>
            <p:ph idx="4294967295"/>
          </p:nvPr>
        </p:nvSpPr>
        <p:spPr>
          <a:xfrm>
            <a:off x="228600" y="1219200"/>
            <a:ext cx="6172200" cy="5105400"/>
          </a:xfrm>
        </p:spPr>
        <p:txBody>
          <a:bodyPr/>
          <a:lstStyle/>
          <a:p>
            <a:pPr eaLnBrk="1" hangingPunct="1">
              <a:lnSpc>
                <a:spcPts val="2400"/>
              </a:lnSpc>
              <a:spcBef>
                <a:spcPts val="1800"/>
              </a:spcBef>
            </a:pPr>
            <a:r>
              <a:rPr lang="en-US" dirty="0" smtClean="0">
                <a:latin typeface="Palatino Linotype" pitchFamily="18" charset="0"/>
              </a:rPr>
              <a:t>Food/Fiber/Feed/Fuel/Fun/Residential, Commercial, Industrial Development</a:t>
            </a:r>
          </a:p>
          <a:p>
            <a:pPr eaLnBrk="1" hangingPunct="1">
              <a:lnSpc>
                <a:spcPts val="2400"/>
              </a:lnSpc>
              <a:spcBef>
                <a:spcPts val="1800"/>
              </a:spcBef>
            </a:pPr>
            <a:r>
              <a:rPr lang="en-US" dirty="0" smtClean="0">
                <a:latin typeface="Palatino Linotype" pitchFamily="18" charset="0"/>
              </a:rPr>
              <a:t>International Indirect Land Use Change Analysis</a:t>
            </a:r>
          </a:p>
          <a:p>
            <a:pPr eaLnBrk="1" hangingPunct="1">
              <a:lnSpc>
                <a:spcPts val="2400"/>
              </a:lnSpc>
              <a:spcBef>
                <a:spcPts val="1800"/>
              </a:spcBef>
            </a:pPr>
            <a:r>
              <a:rPr lang="en-US" dirty="0" smtClean="0">
                <a:latin typeface="Palatino Linotype" pitchFamily="18" charset="0"/>
              </a:rPr>
              <a:t>Direct Land Use Change Analysis</a:t>
            </a:r>
          </a:p>
          <a:p>
            <a:pPr eaLnBrk="1" hangingPunct="1">
              <a:lnSpc>
                <a:spcPts val="2400"/>
              </a:lnSpc>
              <a:spcBef>
                <a:spcPts val="1800"/>
              </a:spcBef>
            </a:pPr>
            <a:r>
              <a:rPr lang="en-US" dirty="0" smtClean="0">
                <a:latin typeface="Palatino Linotype" pitchFamily="18" charset="0"/>
              </a:rPr>
              <a:t>Direct and Indirect Emissions Analysis</a:t>
            </a:r>
          </a:p>
          <a:p>
            <a:pPr eaLnBrk="1" hangingPunct="1">
              <a:lnSpc>
                <a:spcPts val="2400"/>
              </a:lnSpc>
              <a:spcBef>
                <a:spcPts val="1800"/>
              </a:spcBef>
            </a:pPr>
            <a:r>
              <a:rPr lang="en-US" dirty="0" smtClean="0">
                <a:latin typeface="Palatino Linotype" pitchFamily="18" charset="0"/>
              </a:rPr>
              <a:t>Land Use Competition</a:t>
            </a:r>
          </a:p>
          <a:p>
            <a:pPr eaLnBrk="1" hangingPunct="1">
              <a:lnSpc>
                <a:spcPts val="2400"/>
              </a:lnSpc>
              <a:spcBef>
                <a:spcPts val="1800"/>
              </a:spcBef>
            </a:pPr>
            <a:r>
              <a:rPr lang="en-US" dirty="0" smtClean="0">
                <a:latin typeface="Palatino Linotype" pitchFamily="18" charset="0"/>
              </a:rPr>
              <a:t>Distribution Systems</a:t>
            </a:r>
          </a:p>
          <a:p>
            <a:pPr eaLnBrk="1" hangingPunct="1">
              <a:lnSpc>
                <a:spcPts val="2400"/>
              </a:lnSpc>
              <a:spcBef>
                <a:spcPts val="1800"/>
              </a:spcBef>
            </a:pPr>
            <a:r>
              <a:rPr lang="en-US" dirty="0" smtClean="0">
                <a:latin typeface="Palatino Linotype" pitchFamily="18" charset="0"/>
              </a:rPr>
              <a:t>End Users</a:t>
            </a:r>
          </a:p>
          <a:p>
            <a:pPr eaLnBrk="1" hangingPunct="1">
              <a:lnSpc>
                <a:spcPts val="2400"/>
              </a:lnSpc>
              <a:spcBef>
                <a:spcPts val="1800"/>
              </a:spcBef>
              <a:buFontTx/>
              <a:buNone/>
            </a:pPr>
            <a:endParaRPr lang="en-US" dirty="0" smtClean="0">
              <a:latin typeface="Palatino Linotype" pitchFamily="18" charset="0"/>
            </a:endParaRPr>
          </a:p>
          <a:p>
            <a:pPr eaLnBrk="1" hangingPunct="1"/>
            <a:endParaRPr lang="en-US" dirty="0" smtClean="0">
              <a:latin typeface="Palatino Linotype" pitchFamily="18" charset="0"/>
            </a:endParaRPr>
          </a:p>
        </p:txBody>
      </p:sp>
      <p:sp>
        <p:nvSpPr>
          <p:cNvPr id="210947"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210948" name="Slide Number Placeholder 6"/>
          <p:cNvSpPr>
            <a:spLocks noGrp="1"/>
          </p:cNvSpPr>
          <p:nvPr>
            <p:ph type="sldNum" sz="quarter" idx="12"/>
          </p:nvPr>
        </p:nvSpPr>
        <p:spPr>
          <a:xfrm>
            <a:off x="6629400" y="6492875"/>
            <a:ext cx="2133600" cy="365125"/>
          </a:xfrm>
          <a:noFill/>
        </p:spPr>
        <p:txBody>
          <a:bodyPr anchor="ctr"/>
          <a:lstStyle/>
          <a:p>
            <a:fld id="{411B4CE3-828B-456E-B1B8-2F10EC2AE6A3}" type="slidenum">
              <a:rPr lang="en-US" sz="1200" smtClean="0">
                <a:solidFill>
                  <a:srgbClr val="898989"/>
                </a:solidFill>
                <a:latin typeface="Palatino Linotype" pitchFamily="18" charset="0"/>
              </a:rPr>
              <a:pPr/>
              <a:t>86</a:t>
            </a:fld>
            <a:endParaRPr lang="en-US" sz="1200" dirty="0" smtClean="0">
              <a:solidFill>
                <a:srgbClr val="898989"/>
              </a:solidFill>
              <a:latin typeface="Palatino Linotype" pitchFamily="18" charset="0"/>
            </a:endParaRPr>
          </a:p>
        </p:txBody>
      </p:sp>
      <p:pic>
        <p:nvPicPr>
          <p:cNvPr id="210949" name="Picture 8"/>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10952" name="Slide Number Placeholder 6"/>
          <p:cNvSpPr txBox="1">
            <a:spLocks noGrp="1"/>
          </p:cNvSpPr>
          <p:nvPr/>
        </p:nvSpPr>
        <p:spPr bwMode="auto">
          <a:xfrm>
            <a:off x="6858000" y="6492875"/>
            <a:ext cx="2133600" cy="365125"/>
          </a:xfrm>
          <a:prstGeom prst="rect">
            <a:avLst/>
          </a:prstGeom>
          <a:noFill/>
          <a:ln w="9525">
            <a:noFill/>
            <a:miter lim="800000"/>
            <a:headEnd/>
            <a:tailEnd/>
          </a:ln>
        </p:spPr>
        <p:txBody>
          <a:bodyPr anchor="ctr"/>
          <a:lstStyle/>
          <a:p>
            <a:pPr algn="r"/>
            <a:fld id="{D98AF135-BE15-4816-8E27-C66303ECCE4B}" type="slidenum">
              <a:rPr lang="en-US" sz="1200">
                <a:solidFill>
                  <a:schemeClr val="bg2"/>
                </a:solidFill>
              </a:rPr>
              <a:pPr algn="r"/>
              <a:t>86</a:t>
            </a:fld>
            <a:endParaRPr lang="en-US" sz="1200">
              <a:solidFill>
                <a:schemeClr val="bg2"/>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idx="4294967295"/>
          </p:nvPr>
        </p:nvSpPr>
        <p:spPr>
          <a:xfrm>
            <a:off x="0" y="304800"/>
            <a:ext cx="9020175" cy="1143000"/>
          </a:xfrm>
        </p:spPr>
        <p:txBody>
          <a:bodyPr anchor="ctr"/>
          <a:lstStyle/>
          <a:p>
            <a:pPr eaLnBrk="1" hangingPunct="1"/>
            <a:r>
              <a:rPr lang="en-US" smtClean="0">
                <a:solidFill>
                  <a:srgbClr val="FFFF99"/>
                </a:solidFill>
                <a:latin typeface="Palatino Linotype" pitchFamily="18" charset="0"/>
              </a:rPr>
              <a:t>Pros and Cons</a:t>
            </a:r>
            <a:br>
              <a:rPr lang="en-US" smtClean="0">
                <a:solidFill>
                  <a:srgbClr val="FFFF99"/>
                </a:solidFill>
                <a:latin typeface="Palatino Linotype" pitchFamily="18" charset="0"/>
              </a:rPr>
            </a:br>
            <a:r>
              <a:rPr lang="en-US" sz="2600" b="1" smtClean="0">
                <a:solidFill>
                  <a:schemeClr val="bg2"/>
                </a:solidFill>
                <a:latin typeface="Palatino Linotype" pitchFamily="18" charset="0"/>
              </a:rPr>
              <a:t>Look at different types of biofuels productions.  Identify the strong points and weaknesses of each process.  Some questions to ask:</a:t>
            </a:r>
          </a:p>
        </p:txBody>
      </p:sp>
      <p:sp>
        <p:nvSpPr>
          <p:cNvPr id="212994" name="Content Placeholder 3"/>
          <p:cNvSpPr>
            <a:spLocks noGrp="1"/>
          </p:cNvSpPr>
          <p:nvPr>
            <p:ph sz="half" idx="4294967295"/>
          </p:nvPr>
        </p:nvSpPr>
        <p:spPr>
          <a:xfrm>
            <a:off x="0" y="1828800"/>
            <a:ext cx="4724400" cy="4408488"/>
          </a:xfrm>
        </p:spPr>
        <p:txBody>
          <a:bodyPr/>
          <a:lstStyle/>
          <a:p>
            <a:pPr eaLnBrk="1" hangingPunct="1">
              <a:buFontTx/>
              <a:buNone/>
            </a:pPr>
            <a:r>
              <a:rPr lang="en-US" b="1" dirty="0" smtClean="0">
                <a:solidFill>
                  <a:srgbClr val="FFFF99"/>
                </a:solidFill>
                <a:latin typeface="Palatino Linotype" pitchFamily="18" charset="0"/>
              </a:rPr>
              <a:t>       What is good about this      	process?</a:t>
            </a:r>
            <a:endParaRPr lang="en-US" dirty="0" smtClean="0">
              <a:latin typeface="Palatino Linotype" pitchFamily="18" charset="0"/>
            </a:endParaRPr>
          </a:p>
          <a:p>
            <a:pPr eaLnBrk="1" hangingPunct="1">
              <a:lnSpc>
                <a:spcPct val="90000"/>
              </a:lnSpc>
              <a:buClr>
                <a:schemeClr val="bg2"/>
              </a:buClr>
              <a:buSzPct val="120000"/>
              <a:buFont typeface="Arial" charset="0"/>
              <a:buChar char="+"/>
            </a:pPr>
            <a:r>
              <a:rPr lang="en-US" sz="2000" dirty="0" smtClean="0">
                <a:latin typeface="Palatino Linotype" pitchFamily="18" charset="0"/>
              </a:rPr>
              <a:t>Is it sustainable?</a:t>
            </a:r>
          </a:p>
          <a:p>
            <a:pPr eaLnBrk="1" hangingPunct="1">
              <a:lnSpc>
                <a:spcPct val="90000"/>
              </a:lnSpc>
              <a:buClr>
                <a:schemeClr val="bg2"/>
              </a:buClr>
              <a:buSzPct val="120000"/>
              <a:buFont typeface="Arial" charset="0"/>
              <a:buChar char="+"/>
            </a:pPr>
            <a:r>
              <a:rPr lang="en-US" sz="2000" dirty="0" smtClean="0">
                <a:latin typeface="Palatino Linotype" pitchFamily="18" charset="0"/>
              </a:rPr>
              <a:t>Does it use high yield, low input crops?</a:t>
            </a:r>
          </a:p>
          <a:p>
            <a:pPr eaLnBrk="1" hangingPunct="1">
              <a:lnSpc>
                <a:spcPct val="90000"/>
              </a:lnSpc>
              <a:buClr>
                <a:schemeClr val="bg2"/>
              </a:buClr>
              <a:buSzPct val="120000"/>
              <a:buFont typeface="Arial" charset="0"/>
              <a:buChar char="+"/>
            </a:pPr>
            <a:r>
              <a:rPr lang="en-US" sz="2000" dirty="0" smtClean="0">
                <a:latin typeface="Palatino Linotype" pitchFamily="18" charset="0"/>
              </a:rPr>
              <a:t>Can it be used to sustainably produce the most efficient (i.e., powerful) liquid transportation fuels?</a:t>
            </a:r>
          </a:p>
          <a:p>
            <a:pPr eaLnBrk="1" hangingPunct="1">
              <a:lnSpc>
                <a:spcPct val="90000"/>
              </a:lnSpc>
              <a:buClr>
                <a:schemeClr val="bg2"/>
              </a:buClr>
              <a:buSzPct val="120000"/>
              <a:buFont typeface="Arial" charset="0"/>
              <a:buChar char="+"/>
            </a:pPr>
            <a:r>
              <a:rPr lang="en-US" sz="2000" dirty="0" smtClean="0">
                <a:latin typeface="Palatino Linotype" pitchFamily="18" charset="0"/>
              </a:rPr>
              <a:t>Is it easy to transport?</a:t>
            </a:r>
          </a:p>
          <a:p>
            <a:pPr lvl="1" eaLnBrk="1" hangingPunct="1">
              <a:lnSpc>
                <a:spcPct val="90000"/>
              </a:lnSpc>
              <a:buClr>
                <a:schemeClr val="bg2"/>
              </a:buClr>
              <a:buSzPct val="120000"/>
            </a:pPr>
            <a:r>
              <a:rPr lang="en-US" sz="2000" dirty="0" err="1" smtClean="0">
                <a:latin typeface="Palatino Linotype" pitchFamily="18" charset="0"/>
              </a:rPr>
              <a:t>Feedstocks</a:t>
            </a:r>
            <a:r>
              <a:rPr lang="en-US" sz="2000" dirty="0" smtClean="0">
                <a:latin typeface="Palatino Linotype" pitchFamily="18" charset="0"/>
              </a:rPr>
              <a:t> to processing plant</a:t>
            </a:r>
          </a:p>
          <a:p>
            <a:pPr lvl="1" eaLnBrk="1" hangingPunct="1">
              <a:lnSpc>
                <a:spcPct val="90000"/>
              </a:lnSpc>
              <a:buClr>
                <a:schemeClr val="bg2"/>
              </a:buClr>
              <a:buSzPct val="120000"/>
            </a:pPr>
            <a:r>
              <a:rPr lang="en-US" sz="2000" dirty="0" smtClean="0">
                <a:latin typeface="Palatino Linotype" pitchFamily="18" charset="0"/>
              </a:rPr>
              <a:t>Final fuel product to consumers</a:t>
            </a:r>
            <a:r>
              <a:rPr lang="en-US" dirty="0" smtClean="0">
                <a:latin typeface="Palatino Linotype" pitchFamily="18" charset="0"/>
              </a:rPr>
              <a:t>  </a:t>
            </a:r>
          </a:p>
        </p:txBody>
      </p:sp>
      <p:sp>
        <p:nvSpPr>
          <p:cNvPr id="212995" name="Content Placeholder 5"/>
          <p:cNvSpPr>
            <a:spLocks noGrp="1"/>
          </p:cNvSpPr>
          <p:nvPr>
            <p:ph sz="quarter" idx="4294967295"/>
          </p:nvPr>
        </p:nvSpPr>
        <p:spPr>
          <a:xfrm>
            <a:off x="4114800" y="1447800"/>
            <a:ext cx="5029200" cy="5410200"/>
          </a:xfrm>
        </p:spPr>
        <p:txBody>
          <a:bodyPr/>
          <a:lstStyle/>
          <a:p>
            <a:pPr lvl="1" eaLnBrk="1" hangingPunct="1">
              <a:lnSpc>
                <a:spcPct val="90000"/>
              </a:lnSpc>
              <a:buClr>
                <a:srgbClr val="FF0000"/>
              </a:buClr>
            </a:pPr>
            <a:endParaRPr lang="en-US" sz="1800" dirty="0" smtClean="0">
              <a:latin typeface="Palatino Linotype" pitchFamily="18" charset="0"/>
            </a:endParaRPr>
          </a:p>
          <a:p>
            <a:pPr eaLnBrk="1" hangingPunct="1">
              <a:buFontTx/>
              <a:buNone/>
            </a:pPr>
            <a:r>
              <a:rPr lang="en-US" b="1" dirty="0" smtClean="0">
                <a:solidFill>
                  <a:srgbClr val="FFFF99"/>
                </a:solidFill>
                <a:latin typeface="Palatino Linotype" pitchFamily="18" charset="0"/>
              </a:rPr>
              <a:t>		What challenges are being </a:t>
            </a:r>
          </a:p>
          <a:p>
            <a:pPr eaLnBrk="1" hangingPunct="1">
              <a:buFontTx/>
              <a:buNone/>
            </a:pPr>
            <a:r>
              <a:rPr lang="en-US" b="1" dirty="0" smtClean="0">
                <a:solidFill>
                  <a:srgbClr val="FFFF99"/>
                </a:solidFill>
                <a:latin typeface="Palatino Linotype" pitchFamily="18" charset="0"/>
              </a:rPr>
              <a:t>		worked on to improve this 	process? For example:</a:t>
            </a:r>
          </a:p>
          <a:p>
            <a:pPr lvl="1" eaLnBrk="1" hangingPunct="1">
              <a:lnSpc>
                <a:spcPct val="90000"/>
              </a:lnSpc>
              <a:buClr>
                <a:srgbClr val="FF0000"/>
              </a:buClr>
              <a:buSzPct val="200000"/>
              <a:buFont typeface="Wingdings" pitchFamily="2" charset="2"/>
              <a:buChar char="ü"/>
            </a:pPr>
            <a:r>
              <a:rPr lang="en-US" sz="2000" dirty="0" smtClean="0">
                <a:latin typeface="Palatino Linotype" pitchFamily="18" charset="0"/>
              </a:rPr>
              <a:t>How easily does the process fit into existing agricultural processing systems?</a:t>
            </a:r>
          </a:p>
          <a:p>
            <a:pPr lvl="1" eaLnBrk="1" hangingPunct="1">
              <a:lnSpc>
                <a:spcPct val="90000"/>
              </a:lnSpc>
              <a:buClr>
                <a:srgbClr val="FF0000"/>
              </a:buClr>
              <a:buSzPct val="200000"/>
              <a:buFont typeface="Wingdings" pitchFamily="2" charset="2"/>
              <a:buChar char="ü"/>
            </a:pPr>
            <a:r>
              <a:rPr lang="en-US" sz="2000" dirty="0" smtClean="0">
                <a:latin typeface="Palatino Linotype" pitchFamily="18" charset="0"/>
              </a:rPr>
              <a:t>Can the product be transported to users in existing systems?</a:t>
            </a:r>
          </a:p>
          <a:p>
            <a:pPr lvl="1" eaLnBrk="1" hangingPunct="1">
              <a:lnSpc>
                <a:spcPct val="90000"/>
              </a:lnSpc>
              <a:buClr>
                <a:srgbClr val="FF0000"/>
              </a:buClr>
              <a:buSzPct val="200000"/>
              <a:buFont typeface="Wingdings" pitchFamily="2" charset="2"/>
              <a:buChar char="ü"/>
            </a:pPr>
            <a:r>
              <a:rPr lang="en-US" sz="2000" dirty="0" smtClean="0">
                <a:latin typeface="Palatino Linotype" pitchFamily="18" charset="0"/>
              </a:rPr>
              <a:t>Can existing refineries or moth-balled industrial facilities be retro-fitted for this new process?</a:t>
            </a:r>
          </a:p>
          <a:p>
            <a:pPr lvl="1" eaLnBrk="1" hangingPunct="1">
              <a:lnSpc>
                <a:spcPct val="90000"/>
              </a:lnSpc>
              <a:buClr>
                <a:srgbClr val="FF0000"/>
              </a:buClr>
              <a:buSzPct val="200000"/>
              <a:buFont typeface="Wingdings" pitchFamily="2" charset="2"/>
              <a:buChar char="ü"/>
            </a:pPr>
            <a:r>
              <a:rPr lang="en-US" sz="2000" dirty="0" smtClean="0">
                <a:latin typeface="Palatino Linotype" pitchFamily="18" charset="0"/>
              </a:rPr>
              <a:t>How efficient is the process</a:t>
            </a:r>
          </a:p>
          <a:p>
            <a:pPr lvl="1" eaLnBrk="1" hangingPunct="1">
              <a:lnSpc>
                <a:spcPct val="90000"/>
              </a:lnSpc>
              <a:buClr>
                <a:srgbClr val="FF0000"/>
              </a:buClr>
              <a:buSzPct val="200000"/>
              <a:buFont typeface="Wingdings" pitchFamily="2" charset="2"/>
              <a:buChar char="ü"/>
            </a:pPr>
            <a:r>
              <a:rPr lang="en-US" sz="2000" dirty="0" smtClean="0">
                <a:latin typeface="Palatino Linotype" pitchFamily="18" charset="0"/>
              </a:rPr>
              <a:t>Can feedstock be obtained at a fair price to the grower/producer?</a:t>
            </a:r>
          </a:p>
          <a:p>
            <a:pPr eaLnBrk="1" hangingPunct="1">
              <a:lnSpc>
                <a:spcPct val="90000"/>
              </a:lnSpc>
              <a:buClr>
                <a:srgbClr val="FF0000"/>
              </a:buClr>
              <a:buSzPct val="155000"/>
              <a:buFont typeface="Palatino Linotype" pitchFamily="18" charset="0"/>
              <a:buChar char="-"/>
            </a:pPr>
            <a:endParaRPr lang="en-US" sz="2000" dirty="0" smtClean="0">
              <a:latin typeface="Palatino Linotype" pitchFamily="18" charset="0"/>
            </a:endParaRPr>
          </a:p>
        </p:txBody>
      </p:sp>
      <p:sp>
        <p:nvSpPr>
          <p:cNvPr id="212996" name="Footer Placeholder 6"/>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212997" name="Picture 9"/>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pic>
        <p:nvPicPr>
          <p:cNvPr id="212998" name="Picture 9" descr="j0441322"/>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1828800"/>
            <a:ext cx="366713" cy="457200"/>
          </a:xfrm>
          <a:prstGeom prst="rect">
            <a:avLst/>
          </a:prstGeom>
          <a:noFill/>
          <a:ln w="9525">
            <a:noFill/>
            <a:miter lim="800000"/>
            <a:headEnd/>
            <a:tailEnd/>
          </a:ln>
        </p:spPr>
      </p:pic>
      <p:sp>
        <p:nvSpPr>
          <p:cNvPr id="213000" name="Slide Number Placeholder 6"/>
          <p:cNvSpPr txBox="1">
            <a:spLocks noGrp="1"/>
          </p:cNvSpPr>
          <p:nvPr/>
        </p:nvSpPr>
        <p:spPr bwMode="auto">
          <a:xfrm>
            <a:off x="6705600" y="6492875"/>
            <a:ext cx="2133600" cy="365125"/>
          </a:xfrm>
          <a:prstGeom prst="rect">
            <a:avLst/>
          </a:prstGeom>
          <a:noFill/>
          <a:ln w="9525">
            <a:noFill/>
            <a:miter lim="800000"/>
            <a:headEnd/>
            <a:tailEnd/>
          </a:ln>
        </p:spPr>
        <p:txBody>
          <a:bodyPr anchor="ctr"/>
          <a:lstStyle/>
          <a:p>
            <a:pPr algn="r"/>
            <a:fld id="{3E2D5A60-C89A-4B46-88C2-7614B26D5CAD}" type="slidenum">
              <a:rPr lang="en-US" sz="1200">
                <a:solidFill>
                  <a:schemeClr val="bg2"/>
                </a:solidFill>
              </a:rPr>
              <a:pPr algn="r"/>
              <a:t>87</a:t>
            </a:fld>
            <a:endParaRPr lang="en-US" sz="1200">
              <a:solidFill>
                <a:schemeClr val="bg2"/>
              </a:solidFill>
            </a:endParaRPr>
          </a:p>
        </p:txBody>
      </p:sp>
      <p:sp>
        <p:nvSpPr>
          <p:cNvPr id="9" name="Slide Number Placeholder 8"/>
          <p:cNvSpPr>
            <a:spLocks noGrp="1"/>
          </p:cNvSpPr>
          <p:nvPr>
            <p:ph type="sldNum" sz="quarter" idx="12"/>
          </p:nvPr>
        </p:nvSpPr>
        <p:spPr/>
        <p:txBody>
          <a:bodyPr/>
          <a:lstStyle/>
          <a:p>
            <a:pPr>
              <a:defRPr/>
            </a:pPr>
            <a:fld id="{AE333358-2C38-47A1-B1B9-36DA36FD27CF}" type="slidenum">
              <a:rPr lang="en-US" smtClean="0"/>
              <a:pPr>
                <a:defRPr/>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2819400"/>
            <a:ext cx="9010650" cy="36703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2392363"/>
          </a:xfrm>
        </p:spPr>
        <p:txBody>
          <a:bodyPr anchor="ctr"/>
          <a:lstStyle/>
          <a:p>
            <a:pPr eaLnBrk="1" hangingPunct="1"/>
            <a:r>
              <a:rPr lang="en-US" sz="4400" b="1" dirty="0" smtClean="0">
                <a:solidFill>
                  <a:srgbClr val="FFFF99"/>
                </a:solidFill>
                <a:latin typeface="Palatino Linotype" pitchFamily="18" charset="0"/>
              </a:rPr>
              <a:t>What Are Advanced Biofuels?</a:t>
            </a:r>
            <a:r>
              <a:rPr lang="en-US" sz="5400" b="1" dirty="0" smtClean="0">
                <a:solidFill>
                  <a:srgbClr val="005828"/>
                </a:solidFill>
                <a:latin typeface="Palatino Linotype" pitchFamily="18" charset="0"/>
              </a:rPr>
              <a:t> </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88</a:t>
            </a:fld>
            <a:endParaRPr lang="en-US" sz="1200" dirty="0" smtClean="0">
              <a:solidFill>
                <a:schemeClr val="bg2"/>
              </a:solidFill>
              <a:latin typeface="Palatino Linotype" pitchFamily="18" charset="0"/>
            </a:endParaRPr>
          </a:p>
        </p:txBody>
      </p:sp>
      <p:sp>
        <p:nvSpPr>
          <p:cNvPr id="30725" name="Title 1"/>
          <p:cNvSpPr>
            <a:spLocks/>
          </p:cNvSpPr>
          <p:nvPr/>
        </p:nvSpPr>
        <p:spPr bwMode="auto">
          <a:xfrm>
            <a:off x="152400" y="2971800"/>
            <a:ext cx="8839200" cy="2895600"/>
          </a:xfrm>
          <a:prstGeom prst="rect">
            <a:avLst/>
          </a:prstGeom>
          <a:noFill/>
          <a:ln w="9525">
            <a:noFill/>
            <a:miter lim="800000"/>
            <a:headEnd/>
            <a:tailEnd/>
          </a:ln>
        </p:spPr>
        <p:txBody>
          <a:bodyPr anchor="ctr"/>
          <a:lstStyle/>
          <a:p>
            <a:pPr algn="ctr">
              <a:buClr>
                <a:schemeClr val="tx1"/>
              </a:buClr>
            </a:pPr>
            <a:r>
              <a:rPr lang="en-US" sz="3800" b="1" dirty="0" smtClean="0">
                <a:solidFill>
                  <a:srgbClr val="92D050"/>
                </a:solidFill>
              </a:rPr>
              <a:t>How are they made?</a:t>
            </a:r>
          </a:p>
          <a:p>
            <a:pPr algn="ctr">
              <a:buClr>
                <a:schemeClr val="tx1"/>
              </a:buClr>
            </a:pPr>
            <a:r>
              <a:rPr lang="en-US" sz="3800" b="1" dirty="0" smtClean="0">
                <a:solidFill>
                  <a:srgbClr val="92D050"/>
                </a:solidFill>
              </a:rPr>
              <a:t>What are they used for? </a:t>
            </a:r>
          </a:p>
          <a:p>
            <a:pPr algn="ctr">
              <a:buClr>
                <a:schemeClr val="tx1"/>
              </a:buClr>
            </a:pPr>
            <a:r>
              <a:rPr lang="en-US" sz="3800" b="1" dirty="0" smtClean="0">
                <a:solidFill>
                  <a:srgbClr val="92D050"/>
                </a:solidFill>
              </a:rPr>
              <a:t>Why are they important?</a:t>
            </a:r>
          </a:p>
          <a:p>
            <a:pPr algn="ctr">
              <a:buClr>
                <a:schemeClr val="tx1"/>
              </a:buClr>
            </a:pPr>
            <a:r>
              <a:rPr lang="en-US" sz="3800" b="1" dirty="0" smtClean="0">
                <a:solidFill>
                  <a:srgbClr val="92D050"/>
                </a:solidFill>
              </a:rPr>
              <a:t>Policy Considerations</a:t>
            </a:r>
          </a:p>
          <a:p>
            <a:pPr algn="ctr">
              <a:buClr>
                <a:schemeClr val="tx1"/>
              </a:buClr>
            </a:pPr>
            <a:r>
              <a:rPr lang="en-US" sz="3800" b="1" dirty="0" smtClean="0">
                <a:solidFill>
                  <a:srgbClr val="387921"/>
                </a:solidFill>
              </a:rPr>
              <a:t>Markets</a:t>
            </a:r>
            <a:endParaRPr lang="en-US" sz="3800" dirty="0">
              <a:solidFill>
                <a:srgbClr val="387921"/>
              </a:solidFill>
            </a:endParaRP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5" name="Picture 4"/>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
        <p:nvSpPr>
          <p:cNvPr id="106506" name="Rectangle 4"/>
          <p:cNvSpPr>
            <a:spLocks noGrp="1" noChangeArrowheads="1"/>
          </p:cNvSpPr>
          <p:nvPr>
            <p:ph type="title"/>
          </p:nvPr>
        </p:nvSpPr>
        <p:spPr>
          <a:xfrm>
            <a:off x="533400" y="228600"/>
            <a:ext cx="8001000" cy="1143000"/>
          </a:xfrm>
        </p:spPr>
        <p:txBody>
          <a:bodyPr/>
          <a:lstStyle/>
          <a:p>
            <a:r>
              <a:rPr lang="en-US" sz="3600" b="1" dirty="0" smtClean="0">
                <a:solidFill>
                  <a:srgbClr val="FFFF00"/>
                </a:solidFill>
                <a:latin typeface="Palatino Linotype" pitchFamily="18" charset="0"/>
              </a:rPr>
              <a:t>Markets for bio-based, renewable fuels, chemicals and products</a:t>
            </a:r>
          </a:p>
        </p:txBody>
      </p:sp>
      <p:graphicFrame>
        <p:nvGraphicFramePr>
          <p:cNvPr id="14" name="Diagram 13"/>
          <p:cNvGraphicFramePr/>
          <p:nvPr/>
        </p:nvGraphicFramePr>
        <p:xfrm>
          <a:off x="2286000" y="1447800"/>
          <a:ext cx="4800600" cy="190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6507" name="Rectangle 6"/>
          <p:cNvSpPr>
            <a:spLocks noChangeArrowheads="1"/>
          </p:cNvSpPr>
          <p:nvPr/>
        </p:nvSpPr>
        <p:spPr bwMode="auto">
          <a:xfrm>
            <a:off x="5029200" y="6400800"/>
            <a:ext cx="2859088" cy="274638"/>
          </a:xfrm>
          <a:prstGeom prst="rect">
            <a:avLst/>
          </a:prstGeom>
          <a:noFill/>
          <a:ln w="9525">
            <a:noFill/>
            <a:miter lim="800000"/>
            <a:headEnd/>
            <a:tailEnd/>
          </a:ln>
        </p:spPr>
        <p:txBody>
          <a:bodyPr wrap="none">
            <a:spAutoFit/>
          </a:bodyPr>
          <a:lstStyle/>
          <a:p>
            <a:r>
              <a:rPr lang="en-US" sz="1200">
                <a:solidFill>
                  <a:schemeClr val="bg2"/>
                </a:solidFill>
              </a:rPr>
              <a:t>Copyright 2010Advanced Biofuels USA</a:t>
            </a:r>
          </a:p>
        </p:txBody>
      </p:sp>
      <p:sp>
        <p:nvSpPr>
          <p:cNvPr id="106508" name="AutoShape 28"/>
          <p:cNvSpPr>
            <a:spLocks noChangeArrowheads="1"/>
          </p:cNvSpPr>
          <p:nvPr/>
        </p:nvSpPr>
        <p:spPr bwMode="auto">
          <a:xfrm>
            <a:off x="533400" y="3962400"/>
            <a:ext cx="4191000" cy="2286000"/>
          </a:xfrm>
          <a:prstGeom prst="cube">
            <a:avLst>
              <a:gd name="adj" fmla="val 25000"/>
            </a:avLst>
          </a:prstGeom>
          <a:solidFill>
            <a:schemeClr val="accent1"/>
          </a:solidFill>
          <a:ln w="9525">
            <a:solidFill>
              <a:schemeClr val="tx1"/>
            </a:solidFill>
            <a:miter lim="800000"/>
            <a:headEnd/>
            <a:tailEnd/>
          </a:ln>
        </p:spPr>
        <p:txBody>
          <a:bodyPr wrap="none" anchor="ctr"/>
          <a:lstStyle/>
          <a:p>
            <a:pPr algn="ctr"/>
            <a:r>
              <a:rPr lang="en-US" sz="2800" dirty="0" smtClean="0">
                <a:solidFill>
                  <a:schemeClr val="bg2"/>
                </a:solidFill>
              </a:rPr>
              <a:t>71%  </a:t>
            </a:r>
            <a:r>
              <a:rPr lang="en-US" sz="2800" dirty="0">
                <a:solidFill>
                  <a:schemeClr val="bg2"/>
                </a:solidFill>
              </a:rPr>
              <a:t>U</a:t>
            </a:r>
            <a:r>
              <a:rPr lang="en-US" sz="2800" dirty="0" smtClean="0">
                <a:solidFill>
                  <a:schemeClr val="bg2"/>
                </a:solidFill>
              </a:rPr>
              <a:t>sed </a:t>
            </a:r>
            <a:r>
              <a:rPr lang="en-US" sz="2800" dirty="0">
                <a:solidFill>
                  <a:schemeClr val="bg2"/>
                </a:solidFill>
              </a:rPr>
              <a:t>as</a:t>
            </a:r>
          </a:p>
          <a:p>
            <a:pPr algn="ctr"/>
            <a:r>
              <a:rPr lang="en-US" sz="2800" dirty="0">
                <a:solidFill>
                  <a:schemeClr val="bg2"/>
                </a:solidFill>
              </a:rPr>
              <a:t> </a:t>
            </a:r>
            <a:r>
              <a:rPr lang="en-US" sz="2800" dirty="0" smtClean="0">
                <a:solidFill>
                  <a:schemeClr val="bg2"/>
                </a:solidFill>
              </a:rPr>
              <a:t>Transportation </a:t>
            </a:r>
            <a:r>
              <a:rPr lang="en-US" sz="2800" dirty="0">
                <a:solidFill>
                  <a:schemeClr val="bg2"/>
                </a:solidFill>
              </a:rPr>
              <a:t>F</a:t>
            </a:r>
            <a:r>
              <a:rPr lang="en-US" sz="2800" dirty="0" smtClean="0">
                <a:solidFill>
                  <a:schemeClr val="bg2"/>
                </a:solidFill>
              </a:rPr>
              <a:t>uel</a:t>
            </a:r>
            <a:endParaRPr lang="en-US" sz="2800" dirty="0">
              <a:solidFill>
                <a:schemeClr val="bg2"/>
              </a:solidFill>
            </a:endParaRPr>
          </a:p>
        </p:txBody>
      </p:sp>
      <p:sp>
        <p:nvSpPr>
          <p:cNvPr id="106509" name="AutoShape 29"/>
          <p:cNvSpPr>
            <a:spLocks noChangeArrowheads="1"/>
          </p:cNvSpPr>
          <p:nvPr/>
        </p:nvSpPr>
        <p:spPr bwMode="auto">
          <a:xfrm>
            <a:off x="5410200" y="3962400"/>
            <a:ext cx="2667000" cy="1600200"/>
          </a:xfrm>
          <a:prstGeom prst="cube">
            <a:avLst>
              <a:gd name="adj" fmla="val 25000"/>
            </a:avLst>
          </a:prstGeom>
          <a:solidFill>
            <a:schemeClr val="accent1"/>
          </a:solidFill>
          <a:ln w="9525">
            <a:solidFill>
              <a:schemeClr val="tx1"/>
            </a:solidFill>
            <a:miter lim="800000"/>
            <a:headEnd/>
            <a:tailEnd/>
          </a:ln>
        </p:spPr>
        <p:txBody>
          <a:bodyPr wrap="none" anchor="ctr"/>
          <a:lstStyle/>
          <a:p>
            <a:pPr algn="ctr"/>
            <a:endParaRPr lang="en-US" dirty="0">
              <a:solidFill>
                <a:schemeClr val="bg2"/>
              </a:solidFill>
            </a:endParaRPr>
          </a:p>
          <a:p>
            <a:pPr algn="ctr"/>
            <a:r>
              <a:rPr lang="en-US" dirty="0">
                <a:solidFill>
                  <a:schemeClr val="bg2"/>
                </a:solidFill>
              </a:rPr>
              <a:t> </a:t>
            </a:r>
            <a:r>
              <a:rPr lang="en-US" dirty="0" smtClean="0">
                <a:solidFill>
                  <a:schemeClr val="bg2"/>
                </a:solidFill>
              </a:rPr>
              <a:t>Rest  </a:t>
            </a:r>
            <a:r>
              <a:rPr lang="en-US" dirty="0">
                <a:solidFill>
                  <a:schemeClr val="bg2"/>
                </a:solidFill>
              </a:rPr>
              <a:t>to</a:t>
            </a:r>
            <a:r>
              <a:rPr lang="en-US" dirty="0"/>
              <a:t> </a:t>
            </a:r>
            <a:r>
              <a:rPr lang="en-US" dirty="0">
                <a:solidFill>
                  <a:schemeClr val="bg2"/>
                </a:solidFill>
              </a:rPr>
              <a:t>produce </a:t>
            </a:r>
          </a:p>
          <a:p>
            <a:pPr algn="ctr"/>
            <a:r>
              <a:rPr lang="en-US" dirty="0" smtClean="0">
                <a:solidFill>
                  <a:schemeClr val="bg2"/>
                </a:solidFill>
              </a:rPr>
              <a:t>plastics, fiber</a:t>
            </a:r>
          </a:p>
          <a:p>
            <a:pPr algn="ctr"/>
            <a:r>
              <a:rPr lang="en-US" dirty="0" smtClean="0">
                <a:solidFill>
                  <a:schemeClr val="bg2"/>
                </a:solidFill>
              </a:rPr>
              <a:t>film, chemicals</a:t>
            </a:r>
          </a:p>
          <a:p>
            <a:pPr algn="ctr"/>
            <a:endParaRPr lang="en-US" dirty="0"/>
          </a:p>
        </p:txBody>
      </p:sp>
      <p:cxnSp>
        <p:nvCxnSpPr>
          <p:cNvPr id="106510" name="AutoShape 31"/>
          <p:cNvCxnSpPr>
            <a:cxnSpLocks noChangeShapeType="1"/>
          </p:cNvCxnSpPr>
          <p:nvPr/>
        </p:nvCxnSpPr>
        <p:spPr bwMode="auto">
          <a:xfrm>
            <a:off x="4343400" y="3352800"/>
            <a:ext cx="0" cy="304800"/>
          </a:xfrm>
          <a:prstGeom prst="straightConnector1">
            <a:avLst/>
          </a:prstGeom>
          <a:noFill/>
          <a:ln w="9525">
            <a:solidFill>
              <a:schemeClr val="tx1"/>
            </a:solidFill>
            <a:round/>
            <a:headEnd/>
            <a:tailEnd/>
          </a:ln>
        </p:spPr>
      </p:cxnSp>
      <p:cxnSp>
        <p:nvCxnSpPr>
          <p:cNvPr id="106511" name="AutoShape 32"/>
          <p:cNvCxnSpPr>
            <a:cxnSpLocks noChangeShapeType="1"/>
          </p:cNvCxnSpPr>
          <p:nvPr/>
        </p:nvCxnSpPr>
        <p:spPr bwMode="auto">
          <a:xfrm flipH="1">
            <a:off x="2971800" y="3657600"/>
            <a:ext cx="3886200" cy="1588"/>
          </a:xfrm>
          <a:prstGeom prst="straightConnector1">
            <a:avLst/>
          </a:prstGeom>
          <a:noFill/>
          <a:ln w="9525">
            <a:solidFill>
              <a:schemeClr val="tx1"/>
            </a:solidFill>
            <a:round/>
            <a:headEnd/>
            <a:tailEnd/>
          </a:ln>
        </p:spPr>
      </p:cxnSp>
      <p:cxnSp>
        <p:nvCxnSpPr>
          <p:cNvPr id="106512" name="AutoShape 35"/>
          <p:cNvCxnSpPr>
            <a:cxnSpLocks noChangeShapeType="1"/>
          </p:cNvCxnSpPr>
          <p:nvPr/>
        </p:nvCxnSpPr>
        <p:spPr bwMode="auto">
          <a:xfrm>
            <a:off x="2971800" y="3657600"/>
            <a:ext cx="0" cy="304800"/>
          </a:xfrm>
          <a:prstGeom prst="straightConnector1">
            <a:avLst/>
          </a:prstGeom>
          <a:noFill/>
          <a:ln w="9525">
            <a:solidFill>
              <a:schemeClr val="tx1"/>
            </a:solidFill>
            <a:round/>
            <a:headEnd/>
            <a:tailEnd type="triangle" w="med" len="med"/>
          </a:ln>
        </p:spPr>
      </p:cxnSp>
      <p:cxnSp>
        <p:nvCxnSpPr>
          <p:cNvPr id="106513" name="AutoShape 36"/>
          <p:cNvCxnSpPr>
            <a:cxnSpLocks noChangeShapeType="1"/>
          </p:cNvCxnSpPr>
          <p:nvPr/>
        </p:nvCxnSpPr>
        <p:spPr bwMode="auto">
          <a:xfrm>
            <a:off x="6858000" y="3657600"/>
            <a:ext cx="0" cy="304800"/>
          </a:xfrm>
          <a:prstGeom prst="straightConnector1">
            <a:avLst/>
          </a:prstGeom>
          <a:noFill/>
          <a:ln w="9525">
            <a:solidFill>
              <a:schemeClr val="tx1"/>
            </a:solidFill>
            <a:round/>
            <a:headEnd/>
            <a:tailEnd type="triangle" w="med" len="med"/>
          </a:ln>
        </p:spPr>
      </p:cxnSp>
      <p:sp>
        <p:nvSpPr>
          <p:cNvPr id="106514"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7250827-AE06-448A-8C36-E49149C1E28C}" type="slidenum">
              <a:rPr lang="en-US" sz="1200">
                <a:solidFill>
                  <a:schemeClr val="bg2"/>
                </a:solidFill>
              </a:rPr>
              <a:pPr algn="r"/>
              <a:t>89</a:t>
            </a:fld>
            <a:endParaRPr lang="en-US" sz="1200">
              <a:solidFill>
                <a:schemeClr val="bg2"/>
              </a:solidFill>
            </a:endParaRPr>
          </a:p>
        </p:txBody>
      </p:sp>
      <p:sp>
        <p:nvSpPr>
          <p:cNvPr id="13" name="TextBox 12"/>
          <p:cNvSpPr txBox="1"/>
          <p:nvPr/>
        </p:nvSpPr>
        <p:spPr>
          <a:xfrm>
            <a:off x="152400" y="2514600"/>
            <a:ext cx="1905000" cy="584775"/>
          </a:xfrm>
          <a:prstGeom prst="rect">
            <a:avLst/>
          </a:prstGeom>
          <a:noFill/>
        </p:spPr>
        <p:txBody>
          <a:bodyPr wrap="square" rtlCol="0">
            <a:spAutoFit/>
          </a:bodyPr>
          <a:lstStyle/>
          <a:p>
            <a:r>
              <a:rPr lang="en-US" sz="3200" b="1" dirty="0" smtClean="0"/>
              <a:t>TODAY</a:t>
            </a:r>
            <a:endParaRPr lang="en-US" sz="3200" b="1" dirty="0"/>
          </a:p>
        </p:txBody>
      </p:sp>
      <p:sp>
        <p:nvSpPr>
          <p:cNvPr id="15" name="Slide Number Placeholder 14"/>
          <p:cNvSpPr>
            <a:spLocks noGrp="1"/>
          </p:cNvSpPr>
          <p:nvPr>
            <p:ph type="sldNum" sz="quarter" idx="12"/>
          </p:nvPr>
        </p:nvSpPr>
        <p:spPr/>
        <p:txBody>
          <a:bodyPr/>
          <a:lstStyle/>
          <a:p>
            <a:pPr>
              <a:defRPr/>
            </a:pPr>
            <a:fld id="{02C0AEB0-DC7A-444D-89F9-C7A0982F3078}" type="slidenum">
              <a:rPr lang="en-US" smtClean="0"/>
              <a:pPr>
                <a:defRPr/>
              </a:pPr>
              <a:t>89</a:t>
            </a:fld>
            <a:endParaRPr lang="en-US"/>
          </a:p>
        </p:txBody>
      </p:sp>
      <p:sp>
        <p:nvSpPr>
          <p:cNvPr id="16" name="Footer Placeholder 15"/>
          <p:cNvSpPr>
            <a:spLocks noGrp="1"/>
          </p:cNvSpPr>
          <p:nvPr>
            <p:ph type="ftr" sz="quarter" idx="11"/>
          </p:nvPr>
        </p:nvSpPr>
        <p:spPr/>
        <p:txBody>
          <a:bodyPr/>
          <a:lstStyle/>
          <a:p>
            <a:pPr>
              <a:defRPr/>
            </a:pPr>
            <a:r>
              <a:rPr lang="en-US" smtClean="0"/>
              <a:t>Copyright 2014 Advanced Biofuels USA</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rvette E85.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800600" y="1752600"/>
            <a:ext cx="4191000" cy="3143250"/>
          </a:xfrm>
          <a:prstGeom prst="rect">
            <a:avLst/>
          </a:prstGeom>
          <a:ln>
            <a:noFill/>
          </a:ln>
          <a:effectLst>
            <a:softEdge rad="112500"/>
          </a:effectLst>
        </p:spPr>
      </p:pic>
      <p:sp>
        <p:nvSpPr>
          <p:cNvPr id="34819" name="Title 1"/>
          <p:cNvSpPr>
            <a:spLocks noGrp="1"/>
          </p:cNvSpPr>
          <p:nvPr>
            <p:ph type="title" idx="4294967295"/>
          </p:nvPr>
        </p:nvSpPr>
        <p:spPr>
          <a:xfrm>
            <a:off x="381000" y="0"/>
            <a:ext cx="8991600" cy="1143000"/>
          </a:xfrm>
        </p:spPr>
        <p:txBody>
          <a:bodyPr anchor="ctr"/>
          <a:lstStyle/>
          <a:p>
            <a:pPr eaLnBrk="1" hangingPunct="1"/>
            <a:r>
              <a:rPr lang="en-US" b="1" dirty="0" smtClean="0">
                <a:solidFill>
                  <a:srgbClr val="FFFF99"/>
                </a:solidFill>
                <a:latin typeface="Palatino Linotype" pitchFamily="18" charset="0"/>
              </a:rPr>
              <a:t>What Will Advanced Biofuels Be Used For Tomorrow?</a:t>
            </a:r>
          </a:p>
        </p:txBody>
      </p:sp>
      <p:sp>
        <p:nvSpPr>
          <p:cNvPr id="34820" name="Content Placeholder 2"/>
          <p:cNvSpPr>
            <a:spLocks noGrp="1"/>
          </p:cNvSpPr>
          <p:nvPr>
            <p:ph idx="4294967295"/>
          </p:nvPr>
        </p:nvSpPr>
        <p:spPr>
          <a:xfrm>
            <a:off x="0" y="1295400"/>
            <a:ext cx="6629400" cy="5105400"/>
          </a:xfrm>
        </p:spPr>
        <p:txBody>
          <a:bodyPr/>
          <a:lstStyle/>
          <a:p>
            <a:pPr eaLnBrk="1" hangingPunct="1">
              <a:spcBef>
                <a:spcPts val="1800"/>
              </a:spcBef>
            </a:pPr>
            <a:r>
              <a:rPr lang="en-US" sz="3200" b="1" dirty="0" smtClean="0">
                <a:latin typeface="Palatino Linotype" pitchFamily="18" charset="0"/>
              </a:rPr>
              <a:t>High octane “Designer” fuels </a:t>
            </a:r>
            <a:r>
              <a:rPr lang="en-US" sz="3200" dirty="0" smtClean="0">
                <a:solidFill>
                  <a:srgbClr val="FFCCFF"/>
                </a:solidFill>
                <a:latin typeface="Palatino Linotype" pitchFamily="18" charset="0"/>
              </a:rPr>
              <a:t>for high mileage vehicles</a:t>
            </a:r>
          </a:p>
          <a:p>
            <a:pPr eaLnBrk="1" hangingPunct="1">
              <a:spcBef>
                <a:spcPts val="1800"/>
              </a:spcBef>
            </a:pPr>
            <a:endParaRPr lang="en-US" sz="3200" dirty="0" smtClean="0">
              <a:solidFill>
                <a:srgbClr val="FFCCFF"/>
              </a:solidFill>
              <a:latin typeface="Palatino Linotype" pitchFamily="18" charset="0"/>
            </a:endParaRPr>
          </a:p>
          <a:p>
            <a:pPr eaLnBrk="1" hangingPunct="1">
              <a:spcBef>
                <a:spcPts val="1800"/>
              </a:spcBef>
            </a:pPr>
            <a:endParaRPr lang="en-US" sz="3200" dirty="0" smtClean="0">
              <a:solidFill>
                <a:srgbClr val="FFCCFF"/>
              </a:solidFill>
              <a:latin typeface="Palatino Linotype" pitchFamily="18" charset="0"/>
            </a:endParaRPr>
          </a:p>
          <a:p>
            <a:pPr eaLnBrk="1" hangingPunct="1">
              <a:spcBef>
                <a:spcPts val="1800"/>
              </a:spcBef>
            </a:pPr>
            <a:endParaRPr lang="en-US" sz="3200" dirty="0" smtClean="0">
              <a:solidFill>
                <a:srgbClr val="FFCCFF"/>
              </a:solidFill>
              <a:latin typeface="Palatino Linotype" pitchFamily="18" charset="0"/>
            </a:endParaRPr>
          </a:p>
          <a:p>
            <a:pPr eaLnBrk="1" hangingPunct="1">
              <a:spcBef>
                <a:spcPts val="1800"/>
              </a:spcBef>
            </a:pPr>
            <a:endParaRPr lang="en-US" sz="3200" dirty="0" smtClean="0">
              <a:solidFill>
                <a:srgbClr val="FFCCFF"/>
              </a:solidFill>
              <a:latin typeface="Palatino Linotype" pitchFamily="18" charset="0"/>
            </a:endParaRPr>
          </a:p>
          <a:p>
            <a:pPr eaLnBrk="1" hangingPunct="1">
              <a:spcBef>
                <a:spcPts val="1800"/>
              </a:spcBef>
            </a:pPr>
            <a:r>
              <a:rPr lang="en-US" sz="3200" dirty="0" smtClean="0">
                <a:latin typeface="Palatino Linotype" pitchFamily="18" charset="0"/>
              </a:rPr>
              <a:t>Hydrogen Carriers for </a:t>
            </a:r>
            <a:r>
              <a:rPr lang="en-US" sz="3200" b="1" dirty="0" smtClean="0">
                <a:latin typeface="Palatino Linotype" pitchFamily="18" charset="0"/>
              </a:rPr>
              <a:t>Fuel Cells </a:t>
            </a:r>
          </a:p>
          <a:p>
            <a:pPr eaLnBrk="1" hangingPunct="1">
              <a:buFontTx/>
              <a:buNone/>
            </a:pPr>
            <a:endParaRPr lang="en-US" dirty="0" smtClean="0">
              <a:latin typeface="Palatino Linotype" pitchFamily="18" charset="0"/>
            </a:endParaRPr>
          </a:p>
          <a:p>
            <a:pPr eaLnBrk="1" hangingPunct="1"/>
            <a:endParaRPr lang="en-US" dirty="0" smtClean="0">
              <a:latin typeface="Palatino Linotype" pitchFamily="18" charset="0"/>
            </a:endParaRPr>
          </a:p>
        </p:txBody>
      </p:sp>
      <p:sp>
        <p:nvSpPr>
          <p:cNvPr id="34821" name="Footer Placeholder 3"/>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34822" name="Slide Number Placeholder 6"/>
          <p:cNvSpPr>
            <a:spLocks noGrp="1"/>
          </p:cNvSpPr>
          <p:nvPr>
            <p:ph type="sldNum" sz="quarter" idx="12"/>
          </p:nvPr>
        </p:nvSpPr>
        <p:spPr>
          <a:xfrm>
            <a:off x="6553200" y="6356350"/>
            <a:ext cx="2133600" cy="365125"/>
          </a:xfrm>
          <a:noFill/>
        </p:spPr>
        <p:txBody>
          <a:bodyPr anchor="ctr"/>
          <a:lstStyle/>
          <a:p>
            <a:fld id="{272E2B5D-A07C-4EFF-BD37-41A646D95828}" type="slidenum">
              <a:rPr lang="en-US" sz="1200" smtClean="0">
                <a:solidFill>
                  <a:schemeClr val="bg2"/>
                </a:solidFill>
                <a:latin typeface="Palatino Linotype" pitchFamily="18" charset="0"/>
              </a:rPr>
              <a:pPr/>
              <a:t>9</a:t>
            </a:fld>
            <a:endParaRPr lang="en-US" sz="1200" smtClean="0">
              <a:solidFill>
                <a:schemeClr val="bg2"/>
              </a:solidFill>
              <a:latin typeface="Palatino Linotype" pitchFamily="18" charset="0"/>
            </a:endParaRPr>
          </a:p>
        </p:txBody>
      </p:sp>
      <p:pic>
        <p:nvPicPr>
          <p:cNvPr id="34823"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pic>
        <p:nvPicPr>
          <p:cNvPr id="11" name="Picture 10" descr="MidOhio #9 Scott Dixon car front.jp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381000" y="2667000"/>
            <a:ext cx="4056888" cy="24063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4040188" cy="639762"/>
          </a:xfrm>
        </p:spPr>
        <p:txBody>
          <a:bodyPr/>
          <a:lstStyle/>
          <a:p>
            <a:r>
              <a:rPr lang="en-US" dirty="0" smtClean="0">
                <a:solidFill>
                  <a:srgbClr val="FFFF00"/>
                </a:solidFill>
              </a:rPr>
              <a:t>Market Competition for Transportation Fuels</a:t>
            </a:r>
            <a:endParaRPr lang="en-US" dirty="0">
              <a:solidFill>
                <a:srgbClr val="FFFF00"/>
              </a:solidFill>
            </a:endParaRPr>
          </a:p>
        </p:txBody>
      </p:sp>
      <p:sp>
        <p:nvSpPr>
          <p:cNvPr id="4" name="Content Placeholder 3"/>
          <p:cNvSpPr>
            <a:spLocks noGrp="1"/>
          </p:cNvSpPr>
          <p:nvPr>
            <p:ph sz="half" idx="2"/>
          </p:nvPr>
        </p:nvSpPr>
        <p:spPr>
          <a:xfrm>
            <a:off x="457200" y="1066800"/>
            <a:ext cx="4040188" cy="5059363"/>
          </a:xfrm>
        </p:spPr>
        <p:txBody>
          <a:bodyPr/>
          <a:lstStyle/>
          <a:p>
            <a:r>
              <a:rPr lang="en-US" dirty="0" smtClean="0"/>
              <a:t>Petroleum-based</a:t>
            </a:r>
          </a:p>
          <a:p>
            <a:pPr lvl="1"/>
            <a:r>
              <a:rPr lang="en-US" dirty="0" smtClean="0">
                <a:solidFill>
                  <a:srgbClr val="FFFF00"/>
                </a:solidFill>
              </a:rPr>
              <a:t>Gasoline</a:t>
            </a:r>
          </a:p>
          <a:p>
            <a:pPr lvl="1"/>
            <a:r>
              <a:rPr lang="en-US" dirty="0" smtClean="0">
                <a:solidFill>
                  <a:srgbClr val="FFFF00"/>
                </a:solidFill>
              </a:rPr>
              <a:t>Diesel</a:t>
            </a:r>
          </a:p>
          <a:p>
            <a:pPr lvl="1"/>
            <a:r>
              <a:rPr lang="en-US" dirty="0" err="1" smtClean="0">
                <a:solidFill>
                  <a:srgbClr val="FFFF00"/>
                </a:solidFill>
              </a:rPr>
              <a:t>Jetfuel</a:t>
            </a:r>
            <a:endParaRPr lang="en-US" dirty="0" smtClean="0">
              <a:solidFill>
                <a:srgbClr val="FFFF00"/>
              </a:solidFill>
            </a:endParaRPr>
          </a:p>
          <a:p>
            <a:pPr lvl="1"/>
            <a:endParaRPr lang="en-US" dirty="0" smtClean="0"/>
          </a:p>
          <a:p>
            <a:r>
              <a:rPr lang="en-US" dirty="0" smtClean="0"/>
              <a:t>Distribution/Sales of Petroleum-based Fuels</a:t>
            </a:r>
          </a:p>
          <a:p>
            <a:pPr lvl="1"/>
            <a:r>
              <a:rPr lang="en-US" dirty="0" smtClean="0">
                <a:solidFill>
                  <a:srgbClr val="FFFF00"/>
                </a:solidFill>
              </a:rPr>
              <a:t>Gas Stations—Major Oil Companies</a:t>
            </a:r>
          </a:p>
          <a:p>
            <a:pPr lvl="1"/>
            <a:r>
              <a:rPr lang="en-US" dirty="0" smtClean="0">
                <a:solidFill>
                  <a:srgbClr val="FFFF00"/>
                </a:solidFill>
              </a:rPr>
              <a:t>Gas Stations---Independent Owners</a:t>
            </a:r>
          </a:p>
          <a:p>
            <a:pPr lvl="1"/>
            <a:r>
              <a:rPr lang="en-US" dirty="0" smtClean="0">
                <a:solidFill>
                  <a:srgbClr val="FFFF00"/>
                </a:solidFill>
              </a:rPr>
              <a:t>Gas Stations--Franchises</a:t>
            </a:r>
            <a:endParaRPr lang="en-US" dirty="0">
              <a:solidFill>
                <a:srgbClr val="FFFF00"/>
              </a:solidFill>
            </a:endParaRPr>
          </a:p>
        </p:txBody>
      </p:sp>
      <p:sp>
        <p:nvSpPr>
          <p:cNvPr id="5" name="Text Placeholder 4"/>
          <p:cNvSpPr>
            <a:spLocks noGrp="1"/>
          </p:cNvSpPr>
          <p:nvPr>
            <p:ph type="body" sz="quarter" idx="3"/>
          </p:nvPr>
        </p:nvSpPr>
        <p:spPr>
          <a:xfrm>
            <a:off x="4724400" y="304800"/>
            <a:ext cx="4041775" cy="639762"/>
          </a:xfrm>
        </p:spPr>
        <p:txBody>
          <a:bodyPr/>
          <a:lstStyle/>
          <a:p>
            <a:r>
              <a:rPr lang="en-US" dirty="0" smtClean="0">
                <a:solidFill>
                  <a:srgbClr val="FFFF00"/>
                </a:solidFill>
              </a:rPr>
              <a:t>Market Competition for Chemicals and Products</a:t>
            </a:r>
            <a:endParaRPr lang="en-US" dirty="0">
              <a:solidFill>
                <a:srgbClr val="FFFF00"/>
              </a:solidFill>
            </a:endParaRPr>
          </a:p>
        </p:txBody>
      </p:sp>
      <p:sp>
        <p:nvSpPr>
          <p:cNvPr id="6" name="Content Placeholder 5"/>
          <p:cNvSpPr>
            <a:spLocks noGrp="1"/>
          </p:cNvSpPr>
          <p:nvPr>
            <p:ph sz="quarter" idx="4"/>
          </p:nvPr>
        </p:nvSpPr>
        <p:spPr>
          <a:xfrm>
            <a:off x="4645025" y="1066800"/>
            <a:ext cx="4041775" cy="5059363"/>
          </a:xfrm>
        </p:spPr>
        <p:txBody>
          <a:bodyPr/>
          <a:lstStyle/>
          <a:p>
            <a:r>
              <a:rPr lang="en-US" dirty="0" smtClean="0"/>
              <a:t>Petroleum-based </a:t>
            </a:r>
          </a:p>
          <a:p>
            <a:pPr lvl="1"/>
            <a:r>
              <a:rPr lang="en-US" dirty="0" smtClean="0">
                <a:solidFill>
                  <a:srgbClr val="FFFF00"/>
                </a:solidFill>
              </a:rPr>
              <a:t>Plastics</a:t>
            </a:r>
          </a:p>
          <a:p>
            <a:pPr lvl="1"/>
            <a:r>
              <a:rPr lang="en-US" dirty="0" smtClean="0">
                <a:solidFill>
                  <a:srgbClr val="FFFF00"/>
                </a:solidFill>
              </a:rPr>
              <a:t>Fibers for clothes and other products</a:t>
            </a:r>
          </a:p>
          <a:p>
            <a:pPr lvl="1"/>
            <a:r>
              <a:rPr lang="en-US" dirty="0" smtClean="0">
                <a:solidFill>
                  <a:srgbClr val="FFFF00"/>
                </a:solidFill>
              </a:rPr>
              <a:t>Chemicals</a:t>
            </a:r>
          </a:p>
          <a:p>
            <a:r>
              <a:rPr lang="en-US" dirty="0" smtClean="0"/>
              <a:t>Steel or aluminum-based</a:t>
            </a:r>
          </a:p>
          <a:p>
            <a:pPr lvl="1"/>
            <a:r>
              <a:rPr lang="en-US" dirty="0" smtClean="0">
                <a:solidFill>
                  <a:srgbClr val="FFFF00"/>
                </a:solidFill>
              </a:rPr>
              <a:t>Structural components of vehicles</a:t>
            </a:r>
          </a:p>
          <a:p>
            <a:endParaRPr lang="en-US" dirty="0"/>
          </a:p>
        </p:txBody>
      </p:sp>
      <p:sp>
        <p:nvSpPr>
          <p:cNvPr id="7" name="Footer Placeholder 6"/>
          <p:cNvSpPr>
            <a:spLocks noGrp="1"/>
          </p:cNvSpPr>
          <p:nvPr>
            <p:ph type="ftr" sz="quarter" idx="11"/>
          </p:nvPr>
        </p:nvSpPr>
        <p:spPr/>
        <p:txBody>
          <a:bodyPr/>
          <a:lstStyle/>
          <a:p>
            <a:pPr>
              <a:defRPr/>
            </a:pPr>
            <a:r>
              <a:rPr lang="en-US" smtClean="0"/>
              <a:t>Copyright 2014 Advanced Biofuels USA</a:t>
            </a:r>
            <a:endParaRPr lang="en-US"/>
          </a:p>
        </p:txBody>
      </p:sp>
      <p:sp>
        <p:nvSpPr>
          <p:cNvPr id="8" name="Slide Number Placeholder 7"/>
          <p:cNvSpPr>
            <a:spLocks noGrp="1"/>
          </p:cNvSpPr>
          <p:nvPr>
            <p:ph type="sldNum" sz="quarter" idx="12"/>
          </p:nvPr>
        </p:nvSpPr>
        <p:spPr/>
        <p:txBody>
          <a:bodyPr/>
          <a:lstStyle/>
          <a:p>
            <a:pPr>
              <a:defRPr/>
            </a:pPr>
            <a:fld id="{4643AAEC-CCC0-4778-96A2-0BDA23926A79}" type="slidenum">
              <a:rPr lang="en-US" smtClean="0"/>
              <a:pPr>
                <a:defRPr/>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3352800"/>
            <a:ext cx="9010650" cy="3136900"/>
          </a:xfrm>
          <a:prstGeom prst="rect">
            <a:avLst/>
          </a:prstGeom>
          <a:noFill/>
          <a:ln w="9525">
            <a:noFill/>
            <a:miter lim="800000"/>
            <a:headEnd/>
            <a:tailEnd/>
          </a:ln>
        </p:spPr>
      </p:pic>
      <p:sp>
        <p:nvSpPr>
          <p:cNvPr id="30722" name="Title 1"/>
          <p:cNvSpPr>
            <a:spLocks noGrp="1"/>
          </p:cNvSpPr>
          <p:nvPr>
            <p:ph type="title" idx="4294967295"/>
          </p:nvPr>
        </p:nvSpPr>
        <p:spPr>
          <a:xfrm>
            <a:off x="381000" y="0"/>
            <a:ext cx="8534400" cy="3276600"/>
          </a:xfrm>
        </p:spPr>
        <p:txBody>
          <a:bodyPr anchor="ctr"/>
          <a:lstStyle/>
          <a:p>
            <a:pPr algn="ctr" eaLnBrk="1" hangingPunct="1"/>
            <a:r>
              <a:rPr lang="en-US" sz="5400" b="1" dirty="0" smtClean="0">
                <a:solidFill>
                  <a:srgbClr val="FFFF99"/>
                </a:solidFill>
                <a:latin typeface="Palatino Linotype" pitchFamily="18" charset="0"/>
              </a:rPr>
              <a:t>Marketing  </a:t>
            </a:r>
            <a:r>
              <a:rPr lang="en-US" sz="4400" b="1" dirty="0" smtClean="0">
                <a:solidFill>
                  <a:srgbClr val="FFFF99"/>
                </a:solidFill>
                <a:latin typeface="Palatino Linotype" pitchFamily="18" charset="0"/>
              </a:rPr>
              <a:t/>
            </a:r>
            <a:br>
              <a:rPr lang="en-US" sz="4400" b="1" dirty="0" smtClean="0">
                <a:solidFill>
                  <a:srgbClr val="FFFF99"/>
                </a:solidFill>
                <a:latin typeface="Palatino Linotype" pitchFamily="18" charset="0"/>
              </a:rPr>
            </a:br>
            <a:r>
              <a:rPr lang="en-US" sz="3600" b="1" dirty="0" smtClean="0">
                <a:solidFill>
                  <a:srgbClr val="FFFF99"/>
                </a:solidFill>
                <a:latin typeface="Palatino Linotype" pitchFamily="18" charset="0"/>
              </a:rPr>
              <a:t>Selling raw materials, intermediates, precursors, and final products</a:t>
            </a:r>
            <a:endParaRPr lang="en-US" sz="36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endParaRPr lang="en-US" sz="1200" dirty="0" smtClean="0">
              <a:solidFill>
                <a:schemeClr val="bg2"/>
              </a:solidFill>
              <a:latin typeface="Palatino Linotype" pitchFamily="18" charset="0"/>
            </a:endParaRP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91</a:t>
            </a:fld>
            <a:endParaRPr lang="en-US" sz="1200" smtClean="0">
              <a:solidFill>
                <a:schemeClr val="bg2"/>
              </a:solidFill>
              <a:latin typeface="Palatino Linotype" pitchFamily="18" charset="0"/>
            </a:endParaRPr>
          </a:p>
        </p:txBody>
      </p:sp>
      <p:sp>
        <p:nvSpPr>
          <p:cNvPr id="30725" name="Title 1"/>
          <p:cNvSpPr>
            <a:spLocks/>
          </p:cNvSpPr>
          <p:nvPr/>
        </p:nvSpPr>
        <p:spPr bwMode="auto">
          <a:xfrm>
            <a:off x="533400" y="3200400"/>
            <a:ext cx="8229600" cy="2392363"/>
          </a:xfrm>
          <a:prstGeom prst="rect">
            <a:avLst/>
          </a:prstGeom>
          <a:noFill/>
          <a:ln w="9525">
            <a:noFill/>
            <a:miter lim="800000"/>
            <a:headEnd/>
            <a:tailEnd/>
          </a:ln>
        </p:spPr>
        <p:txBody>
          <a:bodyPr anchor="ctr"/>
          <a:lstStyle/>
          <a:p>
            <a:pPr algn="ctr">
              <a:buClr>
                <a:schemeClr val="tx1"/>
              </a:buClr>
            </a:pPr>
            <a:r>
              <a:rPr lang="en-US" sz="4000" b="1" dirty="0" smtClean="0">
                <a:solidFill>
                  <a:srgbClr val="387921"/>
                </a:solidFill>
              </a:rPr>
              <a:t>Jobs Related to Markets?</a:t>
            </a:r>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idx="4294967295"/>
          </p:nvPr>
        </p:nvSpPr>
        <p:spPr>
          <a:xfrm>
            <a:off x="457200" y="152400"/>
            <a:ext cx="8153400" cy="1143000"/>
          </a:xfrm>
        </p:spPr>
        <p:txBody>
          <a:bodyPr anchor="ctr"/>
          <a:lstStyle/>
          <a:p>
            <a:pPr algn="ctr" eaLnBrk="1" hangingPunct="1"/>
            <a:r>
              <a:rPr lang="en-US" b="1" dirty="0" smtClean="0">
                <a:solidFill>
                  <a:srgbClr val="FFFF99"/>
                </a:solidFill>
                <a:latin typeface="Palatino Linotype" pitchFamily="18" charset="0"/>
              </a:rPr>
              <a:t>A Few Types of Jobs in</a:t>
            </a:r>
            <a:br>
              <a:rPr lang="en-US" b="1" dirty="0" smtClean="0">
                <a:solidFill>
                  <a:srgbClr val="FFFF99"/>
                </a:solidFill>
                <a:latin typeface="Palatino Linotype" pitchFamily="18" charset="0"/>
              </a:rPr>
            </a:br>
            <a:r>
              <a:rPr lang="en-US" b="1" dirty="0" smtClean="0">
                <a:solidFill>
                  <a:srgbClr val="FFFF99"/>
                </a:solidFill>
                <a:latin typeface="Palatino Linotype" pitchFamily="18" charset="0"/>
              </a:rPr>
              <a:t> Marketing and Transporting</a:t>
            </a:r>
            <a:br>
              <a:rPr lang="en-US" b="1" dirty="0" smtClean="0">
                <a:solidFill>
                  <a:srgbClr val="FFFF99"/>
                </a:solidFill>
                <a:latin typeface="Palatino Linotype" pitchFamily="18" charset="0"/>
              </a:rPr>
            </a:br>
            <a:r>
              <a:rPr lang="en-US" b="1" dirty="0" smtClean="0">
                <a:solidFill>
                  <a:srgbClr val="FFFF99"/>
                </a:solidFill>
                <a:latin typeface="Palatino Linotype" pitchFamily="18" charset="0"/>
              </a:rPr>
              <a:t> Renewable Fuels, Chemicals and Products</a:t>
            </a:r>
          </a:p>
        </p:txBody>
      </p:sp>
      <p:sp>
        <p:nvSpPr>
          <p:cNvPr id="3" name="Content Placeholder 2"/>
          <p:cNvSpPr>
            <a:spLocks noGrp="1"/>
          </p:cNvSpPr>
          <p:nvPr>
            <p:ph idx="4294967295"/>
          </p:nvPr>
        </p:nvSpPr>
        <p:spPr>
          <a:xfrm>
            <a:off x="304800" y="1524000"/>
            <a:ext cx="8609015" cy="4951443"/>
          </a:xfrm>
        </p:spPr>
        <p:txBody>
          <a:bodyPr numCol="2" rtlCol="0">
            <a:normAutofit lnSpcReduction="10000"/>
          </a:bodyPr>
          <a:lstStyle/>
          <a:p>
            <a:pPr eaLnBrk="1" fontAlgn="auto" hangingPunct="1">
              <a:spcBef>
                <a:spcPts val="600"/>
              </a:spcBef>
              <a:spcAft>
                <a:spcPts val="0"/>
              </a:spcAft>
              <a:buClrTx/>
              <a:buFont typeface="Arial" pitchFamily="34" charset="0"/>
              <a:buChar char="•"/>
              <a:defRPr/>
            </a:pPr>
            <a:r>
              <a:rPr lang="en-US" sz="3200" kern="1200" dirty="0" smtClean="0"/>
              <a:t>Market researchers</a:t>
            </a:r>
          </a:p>
          <a:p>
            <a:pPr eaLnBrk="1" fontAlgn="auto" hangingPunct="1">
              <a:spcBef>
                <a:spcPts val="600"/>
              </a:spcBef>
              <a:spcAft>
                <a:spcPts val="0"/>
              </a:spcAft>
              <a:buClrTx/>
              <a:buFont typeface="Arial" pitchFamily="34" charset="0"/>
              <a:buChar char="•"/>
              <a:defRPr/>
            </a:pPr>
            <a:r>
              <a:rPr lang="en-US" sz="3200" kern="1200" dirty="0" smtClean="0"/>
              <a:t>Accountants</a:t>
            </a:r>
          </a:p>
          <a:p>
            <a:pPr eaLnBrk="1" fontAlgn="auto" hangingPunct="1">
              <a:spcBef>
                <a:spcPts val="600"/>
              </a:spcBef>
              <a:spcAft>
                <a:spcPts val="0"/>
              </a:spcAft>
              <a:buClrTx/>
              <a:buFont typeface="Arial" pitchFamily="34" charset="0"/>
              <a:buChar char="•"/>
              <a:defRPr/>
            </a:pPr>
            <a:r>
              <a:rPr lang="en-US" sz="3200" kern="1200" dirty="0" smtClean="0"/>
              <a:t>Commodities traders</a:t>
            </a:r>
          </a:p>
          <a:p>
            <a:pPr eaLnBrk="1" fontAlgn="auto" hangingPunct="1">
              <a:spcBef>
                <a:spcPts val="600"/>
              </a:spcBef>
              <a:spcAft>
                <a:spcPts val="0"/>
              </a:spcAft>
              <a:buClrTx/>
              <a:buFont typeface="Arial" pitchFamily="34" charset="0"/>
              <a:buChar char="•"/>
              <a:defRPr/>
            </a:pPr>
            <a:r>
              <a:rPr lang="en-US" sz="3200" kern="1200" dirty="0" smtClean="0"/>
              <a:t>Truck </a:t>
            </a:r>
            <a:r>
              <a:rPr lang="en-US" sz="3200" kern="1200" dirty="0"/>
              <a:t>drivers</a:t>
            </a:r>
          </a:p>
          <a:p>
            <a:pPr eaLnBrk="1" fontAlgn="auto" hangingPunct="1">
              <a:spcBef>
                <a:spcPts val="600"/>
              </a:spcBef>
              <a:spcAft>
                <a:spcPts val="0"/>
              </a:spcAft>
              <a:buClrTx/>
              <a:buFont typeface="Arial" pitchFamily="34" charset="0"/>
              <a:buChar char="•"/>
              <a:defRPr/>
            </a:pPr>
            <a:r>
              <a:rPr lang="en-US" sz="3200" kern="1200" dirty="0" smtClean="0"/>
              <a:t>Fueling </a:t>
            </a:r>
            <a:r>
              <a:rPr lang="en-US" sz="3200" kern="1200" dirty="0"/>
              <a:t>station operators</a:t>
            </a:r>
          </a:p>
          <a:p>
            <a:pPr eaLnBrk="1" fontAlgn="auto" hangingPunct="1">
              <a:spcBef>
                <a:spcPts val="600"/>
              </a:spcBef>
              <a:spcAft>
                <a:spcPts val="0"/>
              </a:spcAft>
              <a:buClrTx/>
              <a:buFont typeface="Arial" pitchFamily="34" charset="0"/>
              <a:buChar char="•"/>
              <a:defRPr/>
            </a:pPr>
            <a:r>
              <a:rPr lang="en-US" sz="3200" kern="1200" dirty="0"/>
              <a:t>Freight railroad operators, engineers, loaders, </a:t>
            </a:r>
            <a:r>
              <a:rPr lang="en-US" sz="3200" kern="1200" dirty="0" err="1"/>
              <a:t>unloaders</a:t>
            </a:r>
            <a:endParaRPr lang="en-US" sz="3200" kern="1200" dirty="0"/>
          </a:p>
          <a:p>
            <a:pPr eaLnBrk="1" fontAlgn="auto" hangingPunct="1">
              <a:spcBef>
                <a:spcPts val="600"/>
              </a:spcBef>
              <a:spcAft>
                <a:spcPts val="0"/>
              </a:spcAft>
              <a:buClrTx/>
              <a:buFont typeface="Arial" pitchFamily="34" charset="0"/>
              <a:buChar char="•"/>
              <a:defRPr/>
            </a:pPr>
            <a:r>
              <a:rPr lang="en-US" sz="3200" kern="1200" dirty="0"/>
              <a:t>Equipment operators, technicians</a:t>
            </a:r>
          </a:p>
          <a:p>
            <a:pPr eaLnBrk="1" fontAlgn="auto" hangingPunct="1">
              <a:spcBef>
                <a:spcPts val="600"/>
              </a:spcBef>
              <a:spcAft>
                <a:spcPts val="0"/>
              </a:spcAft>
              <a:buClrTx/>
              <a:buFont typeface="Arial" pitchFamily="34" charset="0"/>
              <a:buChar char="•"/>
              <a:defRPr/>
            </a:pPr>
            <a:r>
              <a:rPr lang="en-US" sz="3200" kern="1200" dirty="0"/>
              <a:t>Farm product purchasers/traders</a:t>
            </a:r>
          </a:p>
          <a:p>
            <a:pPr eaLnBrk="1" fontAlgn="auto" hangingPunct="1">
              <a:spcBef>
                <a:spcPts val="600"/>
              </a:spcBef>
              <a:spcAft>
                <a:spcPts val="0"/>
              </a:spcAft>
              <a:buClrTx/>
              <a:buFont typeface="Arial" pitchFamily="34" charset="0"/>
              <a:buChar char="•"/>
              <a:defRPr/>
            </a:pPr>
            <a:r>
              <a:rPr lang="en-US" sz="3200" kern="1200" dirty="0" smtClean="0"/>
              <a:t>Marketing Software </a:t>
            </a:r>
            <a:r>
              <a:rPr lang="en-US" sz="3200" kern="1200" dirty="0"/>
              <a:t>Engineers</a:t>
            </a:r>
          </a:p>
          <a:p>
            <a:pPr eaLnBrk="1" fontAlgn="auto" hangingPunct="1">
              <a:spcBef>
                <a:spcPts val="600"/>
              </a:spcBef>
              <a:spcAft>
                <a:spcPts val="0"/>
              </a:spcAft>
              <a:buClrTx/>
              <a:buFont typeface="Arial" pitchFamily="34" charset="0"/>
              <a:buChar char="•"/>
              <a:defRPr/>
            </a:pPr>
            <a:r>
              <a:rPr lang="en-US" sz="3200" kern="1200" dirty="0" smtClean="0"/>
              <a:t>Sales professionals: wholesale and retail</a:t>
            </a:r>
            <a:endParaRPr lang="en-US" sz="3200" kern="1200" dirty="0"/>
          </a:p>
          <a:p>
            <a:pPr eaLnBrk="1" fontAlgn="auto" hangingPunct="1">
              <a:spcBef>
                <a:spcPts val="600"/>
              </a:spcBef>
              <a:spcAft>
                <a:spcPts val="0"/>
              </a:spcAft>
              <a:buClrTx/>
              <a:buFont typeface="Arial" pitchFamily="34" charset="0"/>
              <a:buChar char="•"/>
              <a:defRPr/>
            </a:pPr>
            <a:r>
              <a:rPr lang="en-US" sz="3200" kern="1200" dirty="0"/>
              <a:t>And many others</a:t>
            </a:r>
          </a:p>
        </p:txBody>
      </p:sp>
      <p:sp>
        <p:nvSpPr>
          <p:cNvPr id="215043"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215044" name="Picture 6"/>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162800" y="5867400"/>
            <a:ext cx="1143000" cy="612775"/>
          </a:xfrm>
          <a:prstGeom prst="rect">
            <a:avLst/>
          </a:prstGeom>
          <a:noFill/>
          <a:ln w="9525">
            <a:noFill/>
            <a:miter lim="800000"/>
            <a:headEnd/>
            <a:tailEnd/>
          </a:ln>
        </p:spPr>
      </p:pic>
      <p:sp>
        <p:nvSpPr>
          <p:cNvPr id="21504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DE49F94-C1A6-4417-A208-6E1E749E5CC8}" type="slidenum">
              <a:rPr lang="en-US" sz="1200">
                <a:solidFill>
                  <a:schemeClr val="bg2"/>
                </a:solidFill>
              </a:rPr>
              <a:pPr algn="r"/>
              <a:t>92</a:t>
            </a:fld>
            <a:endParaRPr lang="en-US" sz="1200">
              <a:solidFill>
                <a:schemeClr val="bg2"/>
              </a:solidFill>
            </a:endParaRPr>
          </a:p>
        </p:txBody>
      </p:sp>
      <p:sp>
        <p:nvSpPr>
          <p:cNvPr id="7" name="Slide Number Placeholder 6"/>
          <p:cNvSpPr>
            <a:spLocks noGrp="1"/>
          </p:cNvSpPr>
          <p:nvPr>
            <p:ph type="sldNum" sz="quarter" idx="12"/>
          </p:nvPr>
        </p:nvSpPr>
        <p:spPr/>
        <p:txBody>
          <a:bodyPr/>
          <a:lstStyle/>
          <a:p>
            <a:pPr>
              <a:defRPr/>
            </a:pPr>
            <a:fld id="{AE333358-2C38-47A1-B1B9-36DA36FD27CF}" type="slidenum">
              <a:rPr lang="en-US" smtClean="0"/>
              <a:pPr>
                <a:defRPr/>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MNbarns040307eBigGreySkyFieldCroppedOff.jpg"/>
          <p:cNvPicPr>
            <a:picLocks noChangeAspect="1" noChangeArrowheads="1"/>
          </p:cNvPicPr>
          <p:nvPr/>
        </p:nvPicPr>
        <p:blipFill>
          <a:blip r:embed="rId3" cstate="print">
            <a:lum bright="-36000" contrast="60000"/>
          </a:blip>
          <a:srcRect/>
          <a:stretch>
            <a:fillRect/>
          </a:stretch>
        </p:blipFill>
        <p:spPr bwMode="auto">
          <a:xfrm>
            <a:off x="0" y="2133600"/>
            <a:ext cx="9010650" cy="4114800"/>
          </a:xfrm>
          <a:prstGeom prst="rect">
            <a:avLst/>
          </a:prstGeom>
          <a:noFill/>
          <a:ln w="9525">
            <a:noFill/>
            <a:miter lim="800000"/>
            <a:headEnd/>
            <a:tailEnd/>
          </a:ln>
        </p:spPr>
      </p:pic>
      <p:sp>
        <p:nvSpPr>
          <p:cNvPr id="30722" name="Title 1"/>
          <p:cNvSpPr>
            <a:spLocks noGrp="1"/>
          </p:cNvSpPr>
          <p:nvPr>
            <p:ph type="title" idx="4294967295"/>
          </p:nvPr>
        </p:nvSpPr>
        <p:spPr>
          <a:xfrm>
            <a:off x="381000" y="1"/>
            <a:ext cx="8534400" cy="1905000"/>
          </a:xfrm>
        </p:spPr>
        <p:txBody>
          <a:bodyPr anchor="ctr"/>
          <a:lstStyle/>
          <a:p>
            <a:pPr algn="ctr" eaLnBrk="1" hangingPunct="1"/>
            <a:r>
              <a:rPr lang="en-US" sz="4400" b="1" dirty="0" smtClean="0">
                <a:solidFill>
                  <a:srgbClr val="FFFF99"/>
                </a:solidFill>
                <a:latin typeface="Palatino Linotype" pitchFamily="18" charset="0"/>
              </a:rPr>
              <a:t>Advanced Biofuels</a:t>
            </a:r>
            <a:r>
              <a:rPr lang="en-US" sz="4400" b="1" dirty="0" smtClean="0">
                <a:solidFill>
                  <a:srgbClr val="005828"/>
                </a:solidFill>
                <a:latin typeface="Palatino Linotype" pitchFamily="18" charset="0"/>
              </a:rPr>
              <a:t> </a:t>
            </a:r>
            <a:endParaRPr lang="en-US" sz="4400" dirty="0" smtClean="0">
              <a:latin typeface="Palatino Linotype" pitchFamily="18" charset="0"/>
            </a:endParaRPr>
          </a:p>
        </p:txBody>
      </p:sp>
      <p:sp>
        <p:nvSpPr>
          <p:cNvPr id="30723" name="Footer Placeholder 3"/>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30724" name="Slide Number Placeholder 5"/>
          <p:cNvSpPr>
            <a:spLocks noGrp="1"/>
          </p:cNvSpPr>
          <p:nvPr>
            <p:ph type="sldNum" sz="quarter" idx="12"/>
          </p:nvPr>
        </p:nvSpPr>
        <p:spPr>
          <a:xfrm>
            <a:off x="6553200" y="6492875"/>
            <a:ext cx="2133600" cy="365125"/>
          </a:xfrm>
          <a:noFill/>
        </p:spPr>
        <p:txBody>
          <a:bodyPr anchor="ctr"/>
          <a:lstStyle/>
          <a:p>
            <a:fld id="{58F1FFAB-9314-4EB6-980B-ED85A98CC439}" type="slidenum">
              <a:rPr lang="en-US" sz="1200" smtClean="0">
                <a:solidFill>
                  <a:schemeClr val="bg2"/>
                </a:solidFill>
                <a:latin typeface="Palatino Linotype" pitchFamily="18" charset="0"/>
              </a:rPr>
              <a:pPr/>
              <a:t>93</a:t>
            </a:fld>
            <a:endParaRPr lang="en-US" sz="1200" smtClean="0">
              <a:solidFill>
                <a:schemeClr val="bg2"/>
              </a:solidFill>
              <a:latin typeface="Palatino Linotype" pitchFamily="18" charset="0"/>
            </a:endParaRPr>
          </a:p>
        </p:txBody>
      </p:sp>
      <p:sp>
        <p:nvSpPr>
          <p:cNvPr id="30725" name="Title 1"/>
          <p:cNvSpPr>
            <a:spLocks/>
          </p:cNvSpPr>
          <p:nvPr/>
        </p:nvSpPr>
        <p:spPr bwMode="auto">
          <a:xfrm>
            <a:off x="381000" y="2286000"/>
            <a:ext cx="8229600" cy="3962400"/>
          </a:xfrm>
          <a:prstGeom prst="rect">
            <a:avLst/>
          </a:prstGeom>
          <a:noFill/>
          <a:ln w="9525">
            <a:noFill/>
            <a:miter lim="800000"/>
            <a:headEnd/>
            <a:tailEnd/>
          </a:ln>
        </p:spPr>
        <p:txBody>
          <a:bodyPr anchor="ctr"/>
          <a:lstStyle/>
          <a:p>
            <a:pPr algn="ctr">
              <a:buClr>
                <a:schemeClr val="tx1"/>
              </a:buClr>
            </a:pPr>
            <a:r>
              <a:rPr lang="en-US" sz="3600" b="1" dirty="0" smtClean="0">
                <a:solidFill>
                  <a:srgbClr val="476D1D"/>
                </a:solidFill>
              </a:rPr>
              <a:t>They ARE Important!</a:t>
            </a:r>
          </a:p>
          <a:p>
            <a:pPr algn="ctr">
              <a:buClr>
                <a:schemeClr val="tx1"/>
              </a:buClr>
            </a:pPr>
            <a:r>
              <a:rPr lang="en-US" sz="3600" b="1" dirty="0" smtClean="0">
                <a:solidFill>
                  <a:srgbClr val="476D1D"/>
                </a:solidFill>
              </a:rPr>
              <a:t>They Are Used for Many Things.</a:t>
            </a:r>
          </a:p>
          <a:p>
            <a:pPr algn="ctr">
              <a:buClr>
                <a:schemeClr val="tx1"/>
              </a:buClr>
            </a:pPr>
            <a:r>
              <a:rPr lang="en-US" sz="3600" b="1" dirty="0" smtClean="0">
                <a:solidFill>
                  <a:srgbClr val="476D1D"/>
                </a:solidFill>
              </a:rPr>
              <a:t>They Are Made in Many Ways.</a:t>
            </a:r>
          </a:p>
          <a:p>
            <a:pPr algn="ctr">
              <a:buClr>
                <a:schemeClr val="tx1"/>
              </a:buClr>
            </a:pPr>
            <a:r>
              <a:rPr lang="en-US" sz="3600" b="1" dirty="0" smtClean="0">
                <a:solidFill>
                  <a:srgbClr val="3A5436"/>
                </a:solidFill>
              </a:rPr>
              <a:t>We can buy some of them now.</a:t>
            </a:r>
          </a:p>
          <a:p>
            <a:pPr algn="ctr">
              <a:buClr>
                <a:schemeClr val="tx1"/>
              </a:buClr>
            </a:pPr>
            <a:r>
              <a:rPr lang="en-US" sz="3600" b="1" dirty="0" smtClean="0">
                <a:solidFill>
                  <a:srgbClr val="3A5436"/>
                </a:solidFill>
              </a:rPr>
              <a:t>OR, We Will Buy Them in the Future.</a:t>
            </a:r>
            <a:r>
              <a:rPr lang="en-US" sz="6000" b="1" dirty="0" smtClean="0">
                <a:solidFill>
                  <a:srgbClr val="005828"/>
                </a:solidFill>
              </a:rPr>
              <a:t/>
            </a:r>
            <a:br>
              <a:rPr lang="en-US" sz="6000" b="1" dirty="0" smtClean="0">
                <a:solidFill>
                  <a:srgbClr val="005828"/>
                </a:solidFill>
              </a:rPr>
            </a:br>
            <a:endParaRPr lang="en-US" sz="4400" dirty="0"/>
          </a:p>
        </p:txBody>
      </p:sp>
      <p:pic>
        <p:nvPicPr>
          <p:cNvPr id="30726"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6019800"/>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idx="4294967295"/>
          </p:nvPr>
        </p:nvSpPr>
        <p:spPr>
          <a:xfrm>
            <a:off x="457200" y="152400"/>
            <a:ext cx="8153400" cy="1143000"/>
          </a:xfrm>
        </p:spPr>
        <p:txBody>
          <a:bodyPr anchor="ctr"/>
          <a:lstStyle/>
          <a:p>
            <a:pPr algn="ctr" eaLnBrk="1" hangingPunct="1"/>
            <a:r>
              <a:rPr lang="en-US" b="1" smtClean="0">
                <a:solidFill>
                  <a:srgbClr val="FFFF99"/>
                </a:solidFill>
                <a:latin typeface="Palatino Linotype" pitchFamily="18" charset="0"/>
              </a:rPr>
              <a:t>A Few Types of Jobs Available in Advanced Biofuels Production</a:t>
            </a:r>
          </a:p>
        </p:txBody>
      </p:sp>
      <p:sp>
        <p:nvSpPr>
          <p:cNvPr id="3" name="Content Placeholder 2"/>
          <p:cNvSpPr>
            <a:spLocks noGrp="1"/>
          </p:cNvSpPr>
          <p:nvPr>
            <p:ph idx="4294967295"/>
          </p:nvPr>
        </p:nvSpPr>
        <p:spPr>
          <a:xfrm>
            <a:off x="307974" y="1308072"/>
            <a:ext cx="8609015" cy="4951443"/>
          </a:xfrm>
        </p:spPr>
        <p:txBody>
          <a:bodyPr numCol="2" rtlCol="0">
            <a:normAutofit fontScale="62500" lnSpcReduction="20000"/>
          </a:bodyPr>
          <a:lstStyle/>
          <a:p>
            <a:pPr eaLnBrk="1" fontAlgn="auto" hangingPunct="1">
              <a:spcBef>
                <a:spcPts val="600"/>
              </a:spcBef>
              <a:spcAft>
                <a:spcPts val="0"/>
              </a:spcAft>
              <a:buClrTx/>
              <a:buFont typeface="Arial" pitchFamily="34" charset="0"/>
              <a:buChar char="•"/>
              <a:defRPr/>
            </a:pPr>
            <a:r>
              <a:rPr lang="en-US" sz="3200" kern="1200" dirty="0"/>
              <a:t>Biologists</a:t>
            </a:r>
          </a:p>
          <a:p>
            <a:pPr eaLnBrk="1" fontAlgn="auto" hangingPunct="1">
              <a:spcBef>
                <a:spcPts val="600"/>
              </a:spcBef>
              <a:spcAft>
                <a:spcPts val="0"/>
              </a:spcAft>
              <a:buClrTx/>
              <a:buFont typeface="Arial" pitchFamily="34" charset="0"/>
              <a:buChar char="•"/>
              <a:defRPr/>
            </a:pPr>
            <a:r>
              <a:rPr lang="en-US" sz="3200" kern="1200" dirty="0"/>
              <a:t>Biologists specializing in genetic research</a:t>
            </a:r>
          </a:p>
          <a:p>
            <a:pPr eaLnBrk="1" fontAlgn="auto" hangingPunct="1">
              <a:spcBef>
                <a:spcPts val="600"/>
              </a:spcBef>
              <a:spcAft>
                <a:spcPts val="0"/>
              </a:spcAft>
              <a:buClrTx/>
              <a:buFont typeface="Arial" pitchFamily="34" charset="0"/>
              <a:buChar char="•"/>
              <a:defRPr/>
            </a:pPr>
            <a:r>
              <a:rPr lang="en-US" sz="3200" kern="1200" dirty="0"/>
              <a:t>Biologists specializing in plant cells</a:t>
            </a:r>
          </a:p>
          <a:p>
            <a:pPr eaLnBrk="1" fontAlgn="auto" hangingPunct="1">
              <a:spcBef>
                <a:spcPts val="600"/>
              </a:spcBef>
              <a:spcAft>
                <a:spcPts val="0"/>
              </a:spcAft>
              <a:buClrTx/>
              <a:buFont typeface="Arial" pitchFamily="34" charset="0"/>
              <a:buChar char="•"/>
              <a:defRPr/>
            </a:pPr>
            <a:r>
              <a:rPr lang="en-US" sz="3200" kern="1200" dirty="0"/>
              <a:t>Chemists</a:t>
            </a:r>
          </a:p>
          <a:p>
            <a:pPr eaLnBrk="1" fontAlgn="auto" hangingPunct="1">
              <a:spcBef>
                <a:spcPts val="600"/>
              </a:spcBef>
              <a:spcAft>
                <a:spcPts val="0"/>
              </a:spcAft>
              <a:buClrTx/>
              <a:buFont typeface="Arial" pitchFamily="34" charset="0"/>
              <a:buChar char="•"/>
              <a:defRPr/>
            </a:pPr>
            <a:r>
              <a:rPr lang="en-US" sz="3200" kern="1200" dirty="0"/>
              <a:t>Chemical engineers</a:t>
            </a:r>
          </a:p>
          <a:p>
            <a:pPr eaLnBrk="1" fontAlgn="auto" hangingPunct="1">
              <a:spcBef>
                <a:spcPts val="600"/>
              </a:spcBef>
              <a:spcAft>
                <a:spcPts val="0"/>
              </a:spcAft>
              <a:buClrTx/>
              <a:buFont typeface="Arial" pitchFamily="34" charset="0"/>
              <a:buChar char="•"/>
              <a:defRPr/>
            </a:pPr>
            <a:r>
              <a:rPr lang="en-US" sz="3200" kern="1200" dirty="0"/>
              <a:t>Systems engineers</a:t>
            </a:r>
          </a:p>
          <a:p>
            <a:pPr eaLnBrk="1" fontAlgn="auto" hangingPunct="1">
              <a:spcBef>
                <a:spcPts val="600"/>
              </a:spcBef>
              <a:spcAft>
                <a:spcPts val="0"/>
              </a:spcAft>
              <a:buClrTx/>
              <a:buFont typeface="Arial" pitchFamily="34" charset="0"/>
              <a:buChar char="•"/>
              <a:defRPr/>
            </a:pPr>
            <a:r>
              <a:rPr lang="en-US" sz="3200" kern="1200" dirty="0"/>
              <a:t>Researchers into </a:t>
            </a:r>
            <a:r>
              <a:rPr lang="en-US" sz="3200" kern="1200" dirty="0" err="1"/>
              <a:t>bioenergy</a:t>
            </a:r>
            <a:r>
              <a:rPr lang="en-US" sz="3200" kern="1200" dirty="0"/>
              <a:t> crop development</a:t>
            </a:r>
          </a:p>
          <a:p>
            <a:pPr eaLnBrk="1" fontAlgn="auto" hangingPunct="1">
              <a:spcBef>
                <a:spcPts val="600"/>
              </a:spcBef>
              <a:spcAft>
                <a:spcPts val="0"/>
              </a:spcAft>
              <a:buClrTx/>
              <a:buFont typeface="Arial" pitchFamily="34" charset="0"/>
              <a:buChar char="•"/>
              <a:defRPr/>
            </a:pPr>
            <a:r>
              <a:rPr lang="en-US" sz="3200" kern="1200" dirty="0"/>
              <a:t>Agriculture/horticulture </a:t>
            </a:r>
            <a:r>
              <a:rPr lang="en-US" sz="3200" kern="1200" dirty="0" smtClean="0"/>
              <a:t>experts</a:t>
            </a:r>
          </a:p>
          <a:p>
            <a:pPr eaLnBrk="1" fontAlgn="auto" hangingPunct="1">
              <a:spcBef>
                <a:spcPts val="600"/>
              </a:spcBef>
              <a:spcAft>
                <a:spcPts val="0"/>
              </a:spcAft>
              <a:buClrTx/>
              <a:buFont typeface="Arial" pitchFamily="34" charset="0"/>
              <a:buChar char="•"/>
              <a:defRPr/>
            </a:pPr>
            <a:r>
              <a:rPr lang="en-US" sz="3200" kern="1200" dirty="0" smtClean="0"/>
              <a:t>Agronomists</a:t>
            </a:r>
            <a:endParaRPr lang="en-US" sz="3200" kern="1200" dirty="0"/>
          </a:p>
          <a:p>
            <a:pPr eaLnBrk="1" fontAlgn="auto" hangingPunct="1">
              <a:spcBef>
                <a:spcPts val="600"/>
              </a:spcBef>
              <a:spcAft>
                <a:spcPts val="0"/>
              </a:spcAft>
              <a:buClrTx/>
              <a:buFont typeface="Arial" pitchFamily="34" charset="0"/>
              <a:buChar char="•"/>
              <a:defRPr/>
            </a:pPr>
            <a:r>
              <a:rPr lang="en-US" sz="3200" kern="1200" dirty="0"/>
              <a:t>Farmers</a:t>
            </a:r>
          </a:p>
          <a:p>
            <a:pPr eaLnBrk="1" fontAlgn="auto" hangingPunct="1">
              <a:spcBef>
                <a:spcPts val="600"/>
              </a:spcBef>
              <a:spcAft>
                <a:spcPts val="0"/>
              </a:spcAft>
              <a:buClrTx/>
              <a:buFont typeface="Arial" pitchFamily="34" charset="0"/>
              <a:buChar char="•"/>
              <a:defRPr/>
            </a:pPr>
            <a:r>
              <a:rPr lang="en-US" sz="3200" kern="1200" dirty="0"/>
              <a:t>Farm workers</a:t>
            </a:r>
          </a:p>
          <a:p>
            <a:pPr eaLnBrk="1" fontAlgn="auto" hangingPunct="1">
              <a:spcBef>
                <a:spcPts val="600"/>
              </a:spcBef>
              <a:spcAft>
                <a:spcPts val="0"/>
              </a:spcAft>
              <a:buClrTx/>
              <a:buFont typeface="Arial" pitchFamily="34" charset="0"/>
              <a:buChar char="•"/>
              <a:defRPr/>
            </a:pPr>
            <a:r>
              <a:rPr lang="en-US" sz="3200" kern="1200" dirty="0"/>
              <a:t>Industrial engineers</a:t>
            </a:r>
          </a:p>
          <a:p>
            <a:pPr eaLnBrk="1" fontAlgn="auto" hangingPunct="1">
              <a:spcBef>
                <a:spcPts val="600"/>
              </a:spcBef>
              <a:spcAft>
                <a:spcPts val="0"/>
              </a:spcAft>
              <a:buClrTx/>
              <a:buFont typeface="Arial" pitchFamily="34" charset="0"/>
              <a:buChar char="•"/>
              <a:defRPr/>
            </a:pPr>
            <a:r>
              <a:rPr lang="en-US" sz="3200" kern="1200" dirty="0"/>
              <a:t>Industrial architects</a:t>
            </a:r>
          </a:p>
          <a:p>
            <a:pPr eaLnBrk="1" fontAlgn="auto" hangingPunct="1">
              <a:spcBef>
                <a:spcPts val="600"/>
              </a:spcBef>
              <a:spcAft>
                <a:spcPts val="0"/>
              </a:spcAft>
              <a:buClrTx/>
              <a:buFont typeface="Arial" pitchFamily="34" charset="0"/>
              <a:buChar char="•"/>
              <a:defRPr/>
            </a:pPr>
            <a:r>
              <a:rPr lang="en-US" sz="3200" kern="1200" dirty="0"/>
              <a:t>Construction workers, managers</a:t>
            </a:r>
          </a:p>
          <a:p>
            <a:pPr eaLnBrk="1" fontAlgn="auto" hangingPunct="1">
              <a:spcBef>
                <a:spcPts val="600"/>
              </a:spcBef>
              <a:spcAft>
                <a:spcPts val="0"/>
              </a:spcAft>
              <a:buClrTx/>
              <a:buFont typeface="Arial" pitchFamily="34" charset="0"/>
              <a:buChar char="•"/>
              <a:defRPr/>
            </a:pPr>
            <a:r>
              <a:rPr lang="en-US" sz="3200" kern="1200" dirty="0"/>
              <a:t>Truck drivers</a:t>
            </a:r>
          </a:p>
          <a:p>
            <a:pPr eaLnBrk="1" fontAlgn="auto" hangingPunct="1">
              <a:spcBef>
                <a:spcPts val="600"/>
              </a:spcBef>
              <a:spcAft>
                <a:spcPts val="0"/>
              </a:spcAft>
              <a:buClrTx/>
              <a:buFont typeface="Arial" pitchFamily="34" charset="0"/>
              <a:buChar char="•"/>
              <a:defRPr/>
            </a:pPr>
            <a:r>
              <a:rPr lang="en-US" sz="3200" kern="1200" dirty="0"/>
              <a:t>Plant operations managers</a:t>
            </a:r>
          </a:p>
          <a:p>
            <a:pPr eaLnBrk="1" fontAlgn="auto" hangingPunct="1">
              <a:spcBef>
                <a:spcPts val="600"/>
              </a:spcBef>
              <a:spcAft>
                <a:spcPts val="0"/>
              </a:spcAft>
              <a:buClrTx/>
              <a:buFont typeface="Arial" pitchFamily="34" charset="0"/>
              <a:buChar char="•"/>
              <a:defRPr/>
            </a:pPr>
            <a:r>
              <a:rPr lang="en-US" sz="3200" kern="1200" dirty="0"/>
              <a:t>Fueling station operators</a:t>
            </a:r>
          </a:p>
          <a:p>
            <a:pPr eaLnBrk="1" fontAlgn="auto" hangingPunct="1">
              <a:spcBef>
                <a:spcPts val="600"/>
              </a:spcBef>
              <a:spcAft>
                <a:spcPts val="0"/>
              </a:spcAft>
              <a:buClrTx/>
              <a:buFont typeface="Arial" pitchFamily="34" charset="0"/>
              <a:buChar char="•"/>
              <a:defRPr/>
            </a:pPr>
            <a:r>
              <a:rPr lang="en-US" sz="3200" kern="1200" dirty="0"/>
              <a:t>Freight railroad operators, engineers, loaders, </a:t>
            </a:r>
            <a:r>
              <a:rPr lang="en-US" sz="3200" kern="1200" dirty="0" err="1"/>
              <a:t>unloaders</a:t>
            </a:r>
            <a:endParaRPr lang="en-US" sz="3200" kern="1200" dirty="0"/>
          </a:p>
          <a:p>
            <a:pPr eaLnBrk="1" fontAlgn="auto" hangingPunct="1">
              <a:spcBef>
                <a:spcPts val="600"/>
              </a:spcBef>
              <a:spcAft>
                <a:spcPts val="0"/>
              </a:spcAft>
              <a:buClrTx/>
              <a:buFont typeface="Arial" pitchFamily="34" charset="0"/>
              <a:buChar char="•"/>
              <a:defRPr/>
            </a:pPr>
            <a:r>
              <a:rPr lang="en-US" sz="3200" kern="1200" dirty="0"/>
              <a:t>Equipment operators, technicians</a:t>
            </a:r>
          </a:p>
          <a:p>
            <a:pPr eaLnBrk="1" fontAlgn="auto" hangingPunct="1">
              <a:spcBef>
                <a:spcPts val="600"/>
              </a:spcBef>
              <a:spcAft>
                <a:spcPts val="0"/>
              </a:spcAft>
              <a:buClrTx/>
              <a:buFont typeface="Arial" pitchFamily="34" charset="0"/>
              <a:buChar char="•"/>
              <a:defRPr/>
            </a:pPr>
            <a:r>
              <a:rPr lang="en-US" sz="3200" kern="1200" dirty="0"/>
              <a:t>Farm product purchasers/traders</a:t>
            </a:r>
          </a:p>
          <a:p>
            <a:pPr eaLnBrk="1" fontAlgn="auto" hangingPunct="1">
              <a:spcBef>
                <a:spcPts val="600"/>
              </a:spcBef>
              <a:spcAft>
                <a:spcPts val="0"/>
              </a:spcAft>
              <a:buClrTx/>
              <a:buFont typeface="Arial" pitchFamily="34" charset="0"/>
              <a:buChar char="•"/>
              <a:defRPr/>
            </a:pPr>
            <a:r>
              <a:rPr lang="en-US" sz="3200" kern="1200" dirty="0"/>
              <a:t>Agricultural and Forestry Supervisors</a:t>
            </a:r>
          </a:p>
          <a:p>
            <a:pPr eaLnBrk="1" fontAlgn="auto" hangingPunct="1">
              <a:spcBef>
                <a:spcPts val="600"/>
              </a:spcBef>
              <a:spcAft>
                <a:spcPts val="0"/>
              </a:spcAft>
              <a:buClrTx/>
              <a:buFont typeface="Arial" pitchFamily="34" charset="0"/>
              <a:buChar char="•"/>
              <a:defRPr/>
            </a:pPr>
            <a:r>
              <a:rPr lang="en-US" sz="3200" kern="1200" dirty="0"/>
              <a:t>Agricultural Inspectors</a:t>
            </a:r>
          </a:p>
          <a:p>
            <a:pPr eaLnBrk="1" fontAlgn="auto" hangingPunct="1">
              <a:spcBef>
                <a:spcPts val="600"/>
              </a:spcBef>
              <a:spcAft>
                <a:spcPts val="0"/>
              </a:spcAft>
              <a:buClrTx/>
              <a:buFont typeface="Arial" pitchFamily="34" charset="0"/>
              <a:buChar char="•"/>
              <a:defRPr/>
            </a:pPr>
            <a:r>
              <a:rPr lang="en-US" sz="3200" kern="1200" dirty="0"/>
              <a:t>Computer Software Engineers</a:t>
            </a:r>
          </a:p>
          <a:p>
            <a:pPr eaLnBrk="1" fontAlgn="auto" hangingPunct="1">
              <a:spcBef>
                <a:spcPts val="600"/>
              </a:spcBef>
              <a:spcAft>
                <a:spcPts val="0"/>
              </a:spcAft>
              <a:buClrTx/>
              <a:buFont typeface="Arial" pitchFamily="34" charset="0"/>
              <a:buChar char="•"/>
              <a:defRPr/>
            </a:pPr>
            <a:r>
              <a:rPr lang="en-US" sz="3200" kern="1200" dirty="0"/>
              <a:t>Refinery Equipment Manufacturers</a:t>
            </a:r>
          </a:p>
          <a:p>
            <a:pPr eaLnBrk="1" fontAlgn="auto" hangingPunct="1">
              <a:spcBef>
                <a:spcPts val="600"/>
              </a:spcBef>
              <a:spcAft>
                <a:spcPts val="0"/>
              </a:spcAft>
              <a:buClrTx/>
              <a:buFont typeface="Arial" pitchFamily="34" charset="0"/>
              <a:buChar char="•"/>
              <a:defRPr/>
            </a:pPr>
            <a:r>
              <a:rPr lang="en-US" sz="3200" kern="1200" dirty="0"/>
              <a:t>And many others</a:t>
            </a:r>
          </a:p>
        </p:txBody>
      </p:sp>
      <p:sp>
        <p:nvSpPr>
          <p:cNvPr id="215043" name="Footer Placeholder 4"/>
          <p:cNvSpPr>
            <a:spLocks noGrp="1"/>
          </p:cNvSpPr>
          <p:nvPr>
            <p:ph type="ftr" sz="quarter" idx="11"/>
          </p:nvPr>
        </p:nvSpPr>
        <p:spPr>
          <a:xfrm>
            <a:off x="3124200" y="6356350"/>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215044" name="Picture 6"/>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162800" y="5867400"/>
            <a:ext cx="1143000" cy="612775"/>
          </a:xfrm>
          <a:prstGeom prst="rect">
            <a:avLst/>
          </a:prstGeom>
          <a:noFill/>
          <a:ln w="9525">
            <a:noFill/>
            <a:miter lim="800000"/>
            <a:headEnd/>
            <a:tailEnd/>
          </a:ln>
        </p:spPr>
      </p:pic>
      <p:sp>
        <p:nvSpPr>
          <p:cNvPr id="215045"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DE49F94-C1A6-4417-A208-6E1E749E5CC8}" type="slidenum">
              <a:rPr lang="en-US" sz="1200">
                <a:solidFill>
                  <a:schemeClr val="bg2"/>
                </a:solidFill>
              </a:rPr>
              <a:pPr algn="r"/>
              <a:t>94</a:t>
            </a:fld>
            <a:endParaRPr lang="en-US" sz="1200">
              <a:solidFill>
                <a:schemeClr val="bg2"/>
              </a:solidFill>
            </a:endParaRPr>
          </a:p>
        </p:txBody>
      </p:sp>
      <p:sp>
        <p:nvSpPr>
          <p:cNvPr id="7" name="Slide Number Placeholder 6"/>
          <p:cNvSpPr>
            <a:spLocks noGrp="1"/>
          </p:cNvSpPr>
          <p:nvPr>
            <p:ph type="sldNum" sz="quarter" idx="12"/>
          </p:nvPr>
        </p:nvSpPr>
        <p:spPr/>
        <p:txBody>
          <a:bodyPr/>
          <a:lstStyle/>
          <a:p>
            <a:pPr>
              <a:defRPr/>
            </a:pPr>
            <a:fld id="{AE333358-2C38-47A1-B1B9-36DA36FD27CF}" type="slidenum">
              <a:rPr lang="en-US" smtClean="0"/>
              <a:pPr>
                <a:defRPr/>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1" descr="BigBluestemCropped.jpg"/>
          <p:cNvPicPr>
            <a:picLocks noChangeAspect="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8066088" y="914400"/>
            <a:ext cx="1077912" cy="2819400"/>
          </a:xfrm>
          <a:prstGeom prst="rect">
            <a:avLst/>
          </a:prstGeom>
          <a:ln>
            <a:noFill/>
          </a:ln>
          <a:effectLst>
            <a:softEdge rad="112500"/>
          </a:effectLst>
        </p:spPr>
      </p:pic>
      <p:sp>
        <p:nvSpPr>
          <p:cNvPr id="217090" name="Footer Placeholder 6"/>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pic>
        <p:nvPicPr>
          <p:cNvPr id="217091" name="Picture 7" descr="ABCTesting2.jpg"/>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52400" y="1447800"/>
            <a:ext cx="2438400" cy="3581400"/>
          </a:xfrm>
          <a:prstGeom prst="rect">
            <a:avLst/>
          </a:prstGeom>
          <a:ln>
            <a:noFill/>
          </a:ln>
          <a:effectLst>
            <a:softEdge rad="112500"/>
          </a:effectLst>
        </p:spPr>
      </p:pic>
      <p:pic>
        <p:nvPicPr>
          <p:cNvPr id="217093" name="Picture 10" descr="Mid Ohio July 2008Audi.jpg"/>
          <p:cNvPicPr>
            <a:picLocks noChangeAspect="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5638800" y="3429000"/>
            <a:ext cx="3036888" cy="1960563"/>
          </a:xfrm>
          <a:prstGeom prst="rect">
            <a:avLst/>
          </a:prstGeom>
          <a:ln>
            <a:noFill/>
          </a:ln>
          <a:effectLst>
            <a:softEdge rad="112500"/>
          </a:effectLst>
        </p:spPr>
      </p:pic>
      <p:pic>
        <p:nvPicPr>
          <p:cNvPr id="217094" name="Picture 8" descr="Bus.jpg"/>
          <p:cNvPicPr>
            <a:picLocks noChangeAspect="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2590800" y="3505200"/>
            <a:ext cx="3048000" cy="1679575"/>
          </a:xfrm>
          <a:prstGeom prst="rect">
            <a:avLst/>
          </a:prstGeom>
          <a:ln>
            <a:noFill/>
          </a:ln>
          <a:effectLst>
            <a:softEdge rad="112500"/>
          </a:effectLst>
        </p:spPr>
      </p:pic>
      <p:sp>
        <p:nvSpPr>
          <p:cNvPr id="217095" name="TextBox 12"/>
          <p:cNvSpPr txBox="1">
            <a:spLocks noChangeArrowheads="1"/>
          </p:cNvSpPr>
          <p:nvPr/>
        </p:nvSpPr>
        <p:spPr bwMode="auto">
          <a:xfrm>
            <a:off x="2743200" y="152400"/>
            <a:ext cx="5410200" cy="3378200"/>
          </a:xfrm>
          <a:prstGeom prst="rect">
            <a:avLst/>
          </a:prstGeom>
          <a:noFill/>
          <a:ln w="9525">
            <a:noFill/>
            <a:miter lim="800000"/>
            <a:headEnd/>
            <a:tailEnd/>
          </a:ln>
        </p:spPr>
        <p:txBody>
          <a:bodyPr>
            <a:spAutoFit/>
          </a:bodyPr>
          <a:lstStyle/>
          <a:p>
            <a:r>
              <a:rPr lang="en-US"/>
              <a:t>In depth analysis of our current fuel options shows that </a:t>
            </a:r>
            <a:r>
              <a:rPr lang="en-US" b="1">
                <a:solidFill>
                  <a:srgbClr val="FFCCFF"/>
                </a:solidFill>
              </a:rPr>
              <a:t>there must be a</a:t>
            </a:r>
            <a:r>
              <a:rPr lang="en-US" b="1"/>
              <a:t> </a:t>
            </a:r>
            <a:r>
              <a:rPr lang="en-US" b="1">
                <a:solidFill>
                  <a:srgbClr val="FFCCFF"/>
                </a:solidFill>
              </a:rPr>
              <a:t>better way</a:t>
            </a:r>
            <a:r>
              <a:rPr lang="en-US" b="1"/>
              <a:t> </a:t>
            </a:r>
            <a:r>
              <a:rPr lang="en-US"/>
              <a:t>to achieve oil independence, to transform much of  the US transportation fuels to sustainable, renewable power.  </a:t>
            </a:r>
          </a:p>
          <a:p>
            <a:endParaRPr lang="en-US"/>
          </a:p>
          <a:p>
            <a:r>
              <a:rPr lang="en-US" b="1">
                <a:solidFill>
                  <a:srgbClr val="FFFF99"/>
                </a:solidFill>
              </a:rPr>
              <a:t>Advanced biofuels is one part of the answer.  </a:t>
            </a:r>
            <a:endParaRPr lang="en-US">
              <a:solidFill>
                <a:srgbClr val="FFFF99"/>
              </a:solidFill>
            </a:endParaRPr>
          </a:p>
        </p:txBody>
      </p:sp>
      <p:sp>
        <p:nvSpPr>
          <p:cNvPr id="217096" name="TextBox 13"/>
          <p:cNvSpPr txBox="1">
            <a:spLocks noChangeArrowheads="1"/>
          </p:cNvSpPr>
          <p:nvPr/>
        </p:nvSpPr>
        <p:spPr bwMode="auto">
          <a:xfrm>
            <a:off x="0" y="228600"/>
            <a:ext cx="2895600" cy="1235075"/>
          </a:xfrm>
          <a:prstGeom prst="rect">
            <a:avLst/>
          </a:prstGeom>
          <a:noFill/>
          <a:ln w="9525">
            <a:noFill/>
            <a:miter lim="800000"/>
            <a:headEnd/>
            <a:tailEnd/>
          </a:ln>
        </p:spPr>
        <p:txBody>
          <a:bodyPr>
            <a:spAutoFit/>
          </a:bodyPr>
          <a:lstStyle/>
          <a:p>
            <a:pPr>
              <a:lnSpc>
                <a:spcPts val="3000"/>
              </a:lnSpc>
            </a:pPr>
            <a:r>
              <a:rPr lang="en-US" sz="3200" b="1" dirty="0">
                <a:solidFill>
                  <a:srgbClr val="FFFF99"/>
                </a:solidFill>
              </a:rPr>
              <a:t>The Promise of Advanced Biofuels</a:t>
            </a:r>
          </a:p>
        </p:txBody>
      </p:sp>
      <p:sp>
        <p:nvSpPr>
          <p:cNvPr id="217097" name="Slide Number Placeholder 14"/>
          <p:cNvSpPr>
            <a:spLocks noGrp="1"/>
          </p:cNvSpPr>
          <p:nvPr>
            <p:ph type="sldNum" sz="quarter" idx="12"/>
          </p:nvPr>
        </p:nvSpPr>
        <p:spPr>
          <a:xfrm>
            <a:off x="6553200" y="6356350"/>
            <a:ext cx="2133600" cy="365125"/>
          </a:xfrm>
          <a:noFill/>
        </p:spPr>
        <p:txBody>
          <a:bodyPr anchor="ctr"/>
          <a:lstStyle/>
          <a:p>
            <a:fld id="{CB8C400A-4D59-4E22-86AF-892A34C74066}" type="slidenum">
              <a:rPr lang="en-US" sz="1200" smtClean="0">
                <a:solidFill>
                  <a:srgbClr val="898989"/>
                </a:solidFill>
                <a:latin typeface="Palatino Linotype" pitchFamily="18" charset="0"/>
              </a:rPr>
              <a:pPr/>
              <a:t>95</a:t>
            </a:fld>
            <a:endParaRPr lang="en-US" sz="1200" smtClean="0">
              <a:solidFill>
                <a:srgbClr val="898989"/>
              </a:solidFill>
              <a:latin typeface="Palatino Linotype" pitchFamily="18" charset="0"/>
            </a:endParaRPr>
          </a:p>
        </p:txBody>
      </p:sp>
      <p:pic>
        <p:nvPicPr>
          <p:cNvPr id="217098" name="Picture 15" descr="SunCountryplane front.jpg"/>
          <p:cNvPicPr>
            <a:picLocks noChangeAspect="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2743200" y="4953000"/>
            <a:ext cx="5815013" cy="1619250"/>
          </a:xfrm>
          <a:prstGeom prst="rect">
            <a:avLst/>
          </a:prstGeom>
          <a:ln>
            <a:noFill/>
          </a:ln>
          <a:effectLst>
            <a:softEdge rad="112500"/>
          </a:effectLst>
        </p:spPr>
      </p:pic>
      <p:sp>
        <p:nvSpPr>
          <p:cNvPr id="217100" name="Slide Number Placeholder 6"/>
          <p:cNvSpPr txBox="1">
            <a:spLocks noGrp="1"/>
          </p:cNvSpPr>
          <p:nvPr/>
        </p:nvSpPr>
        <p:spPr bwMode="auto">
          <a:xfrm>
            <a:off x="6705600" y="6508750"/>
            <a:ext cx="2133600" cy="365125"/>
          </a:xfrm>
          <a:prstGeom prst="rect">
            <a:avLst/>
          </a:prstGeom>
          <a:noFill/>
          <a:ln w="9525">
            <a:noFill/>
            <a:miter lim="800000"/>
            <a:headEnd/>
            <a:tailEnd/>
          </a:ln>
        </p:spPr>
        <p:txBody>
          <a:bodyPr anchor="ctr"/>
          <a:lstStyle/>
          <a:p>
            <a:pPr algn="r"/>
            <a:fld id="{AABBFD8A-B910-430B-B307-D5EDEFD66DBC}" type="slidenum">
              <a:rPr lang="en-US" sz="1200">
                <a:solidFill>
                  <a:schemeClr val="bg2"/>
                </a:solidFill>
              </a:rPr>
              <a:pPr algn="r"/>
              <a:t>95</a:t>
            </a:fld>
            <a:endParaRPr lang="en-US" sz="1200">
              <a:solidFill>
                <a:schemeClr val="bg2"/>
              </a:solidFill>
            </a:endParaRPr>
          </a:p>
        </p:txBody>
      </p:sp>
      <p:pic>
        <p:nvPicPr>
          <p:cNvPr id="360450" name="Picture 2" descr="http://media.lawrence.com/img/photos/2010/10/27/na_bw_Algae_Fuels_US_Navy_t440.jpg?9e2a24ba44807f8f9b96aad7c4082bf6ded075dc"/>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457200" y="4724400"/>
            <a:ext cx="2438400" cy="1740131"/>
          </a:xfrm>
          <a:prstGeom prst="rect">
            <a:avLst/>
          </a:prstGeom>
          <a:ln>
            <a:noFill/>
          </a:ln>
          <a:effectLst>
            <a:softEdge rad="112500"/>
          </a:effectLst>
        </p:spPr>
      </p:pic>
      <p:pic>
        <p:nvPicPr>
          <p:cNvPr id="217099" name="Picture 12"/>
          <p:cNvPicPr>
            <a:picLocks noChangeAspect="1" noChangeArrowheads="1"/>
          </p:cNvPicPr>
          <p:nvPr/>
        </p:nvPicPr>
        <p:blipFill>
          <a:blip r:embed="rId9" cstate="screen">
            <a:extLst>
              <a:ext uri="{28A0092B-C50C-407E-A947-70E740481C1C}">
                <a14:useLocalDpi xmlns="" xmlns:a14="http://schemas.microsoft.com/office/drawing/2010/main"/>
              </a:ext>
            </a:extLst>
          </a:blip>
          <a:srcRect/>
          <a:stretch>
            <a:fillRect/>
          </a:stretch>
        </p:blipFill>
        <p:spPr bwMode="auto">
          <a:xfrm>
            <a:off x="0" y="6245225"/>
            <a:ext cx="1143000"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Content Placeholder 4" descr="GreenFielsGoldSky.jpg"/>
          <p:cNvPicPr>
            <a:picLocks noGrp="1" noChangeAspect="1"/>
          </p:cNvPicPr>
          <p:nvPr>
            <p:ph idx="4294967295"/>
          </p:nvPr>
        </p:nvPicPr>
        <p:blipFill>
          <a:blip r:embed="rId3" cstate="screen">
            <a:lum bright="6000" contrast="-6000"/>
            <a:extLst>
              <a:ext uri="{28A0092B-C50C-407E-A947-70E740481C1C}">
                <a14:useLocalDpi xmlns="" xmlns:a14="http://schemas.microsoft.com/office/drawing/2010/main"/>
              </a:ext>
            </a:extLst>
          </a:blip>
          <a:srcRect/>
          <a:stretch>
            <a:fillRect/>
          </a:stretch>
        </p:blipFill>
        <p:spPr>
          <a:xfrm>
            <a:off x="304800" y="381000"/>
            <a:ext cx="8201025" cy="6096000"/>
          </a:xfrm>
          <a:prstGeom prst="rect">
            <a:avLst/>
          </a:prstGeom>
          <a:ln>
            <a:noFill/>
          </a:ln>
          <a:effectLst>
            <a:softEdge rad="112500"/>
          </a:effectLst>
        </p:spPr>
      </p:pic>
      <p:sp>
        <p:nvSpPr>
          <p:cNvPr id="219138" name="Title 1"/>
          <p:cNvSpPr>
            <a:spLocks noGrp="1"/>
          </p:cNvSpPr>
          <p:nvPr>
            <p:ph type="title" idx="4294967295"/>
          </p:nvPr>
        </p:nvSpPr>
        <p:spPr>
          <a:xfrm>
            <a:off x="1447800" y="609600"/>
            <a:ext cx="6316663" cy="952500"/>
          </a:xfrm>
        </p:spPr>
        <p:txBody>
          <a:bodyPr anchor="ctr"/>
          <a:lstStyle/>
          <a:p>
            <a:pPr algn="ctr" eaLnBrk="1" hangingPunct="1"/>
            <a:r>
              <a:rPr lang="en-US" b="1" dirty="0" smtClean="0">
                <a:solidFill>
                  <a:srgbClr val="3A5436"/>
                </a:solidFill>
                <a:latin typeface="Palatino Linotype" pitchFamily="18" charset="0"/>
              </a:rPr>
              <a:t>What’s so Advanced about </a:t>
            </a:r>
            <a:br>
              <a:rPr lang="en-US" b="1" dirty="0" smtClean="0">
                <a:solidFill>
                  <a:srgbClr val="3A5436"/>
                </a:solidFill>
                <a:latin typeface="Palatino Linotype" pitchFamily="18" charset="0"/>
              </a:rPr>
            </a:br>
            <a:r>
              <a:rPr lang="en-US" b="1" dirty="0" smtClean="0">
                <a:solidFill>
                  <a:srgbClr val="3A5436"/>
                </a:solidFill>
                <a:latin typeface="Palatino Linotype" pitchFamily="18" charset="0"/>
              </a:rPr>
              <a:t>Advanced Biofuels?</a:t>
            </a:r>
          </a:p>
        </p:txBody>
      </p:sp>
      <p:sp>
        <p:nvSpPr>
          <p:cNvPr id="219139" name="Footer Placeholder 3"/>
          <p:cNvSpPr>
            <a:spLocks noGrp="1"/>
          </p:cNvSpPr>
          <p:nvPr>
            <p:ph type="ftr" sz="quarter" idx="11"/>
          </p:nvPr>
        </p:nvSpPr>
        <p:spPr>
          <a:xfrm>
            <a:off x="3124200" y="6492875"/>
            <a:ext cx="2895600" cy="365125"/>
          </a:xfrm>
          <a:noFill/>
        </p:spPr>
        <p:txBody>
          <a:bodyPr anchor="ctr"/>
          <a:lstStyle/>
          <a:p>
            <a:r>
              <a:rPr lang="en-US" sz="1200" smtClean="0">
                <a:solidFill>
                  <a:schemeClr val="bg2"/>
                </a:solidFill>
                <a:latin typeface="Palatino Linotype" pitchFamily="18" charset="0"/>
              </a:rPr>
              <a:t>Copyright 2014 Advanced Biofuels USA</a:t>
            </a:r>
          </a:p>
        </p:txBody>
      </p:sp>
      <p:sp>
        <p:nvSpPr>
          <p:cNvPr id="219140" name="TextBox 6"/>
          <p:cNvSpPr txBox="1">
            <a:spLocks noChangeArrowheads="1"/>
          </p:cNvSpPr>
          <p:nvPr/>
        </p:nvSpPr>
        <p:spPr bwMode="auto">
          <a:xfrm>
            <a:off x="990600" y="1981200"/>
            <a:ext cx="7162800" cy="1892300"/>
          </a:xfrm>
          <a:prstGeom prst="rect">
            <a:avLst/>
          </a:prstGeom>
          <a:noFill/>
          <a:ln w="9525">
            <a:noFill/>
            <a:miter lim="800000"/>
            <a:headEnd/>
            <a:tailEnd/>
          </a:ln>
        </p:spPr>
        <p:txBody>
          <a:bodyPr>
            <a:spAutoFit/>
          </a:bodyPr>
          <a:lstStyle/>
          <a:p>
            <a:pPr algn="ctr"/>
            <a:r>
              <a:rPr lang="en-US" sz="1800" dirty="0">
                <a:solidFill>
                  <a:schemeClr val="bg2"/>
                </a:solidFill>
              </a:rPr>
              <a:t>Find out more:</a:t>
            </a:r>
            <a:r>
              <a:rPr lang="en-US" sz="1800" dirty="0"/>
              <a:t>  </a:t>
            </a:r>
            <a:r>
              <a:rPr lang="en-US" sz="2800" dirty="0">
                <a:solidFill>
                  <a:srgbClr val="4A5618"/>
                </a:solidFill>
              </a:rPr>
              <a:t>www.AdvancedBiofuelsUSA.org</a:t>
            </a:r>
          </a:p>
          <a:p>
            <a:endParaRPr lang="en-US" sz="1800" dirty="0"/>
          </a:p>
          <a:p>
            <a:pPr algn="ctr"/>
            <a:r>
              <a:rPr lang="en-US" sz="3600" b="1" dirty="0">
                <a:solidFill>
                  <a:srgbClr val="3A5436"/>
                </a:solidFill>
              </a:rPr>
              <a:t>For a Truly Sustainable, Renewable Future</a:t>
            </a:r>
          </a:p>
        </p:txBody>
      </p:sp>
      <p:sp>
        <p:nvSpPr>
          <p:cNvPr id="219141" name="TextBox 7"/>
          <p:cNvSpPr txBox="1">
            <a:spLocks noChangeArrowheads="1"/>
          </p:cNvSpPr>
          <p:nvPr/>
        </p:nvSpPr>
        <p:spPr bwMode="auto">
          <a:xfrm>
            <a:off x="2743200" y="5105400"/>
            <a:ext cx="5562600" cy="1006475"/>
          </a:xfrm>
          <a:prstGeom prst="rect">
            <a:avLst/>
          </a:prstGeom>
          <a:noFill/>
          <a:ln w="9525">
            <a:noFill/>
            <a:miter lim="800000"/>
            <a:headEnd/>
            <a:tailEnd/>
          </a:ln>
        </p:spPr>
        <p:txBody>
          <a:bodyPr>
            <a:spAutoFit/>
          </a:bodyPr>
          <a:lstStyle/>
          <a:p>
            <a:pPr algn="r"/>
            <a:r>
              <a:rPr lang="en-US" sz="2000">
                <a:solidFill>
                  <a:srgbClr val="FFFF00"/>
                </a:solidFill>
              </a:rPr>
              <a:t>Joanne M. Ivancic, Executive Director</a:t>
            </a:r>
          </a:p>
          <a:p>
            <a:pPr algn="r"/>
            <a:r>
              <a:rPr lang="en-US" sz="2000">
                <a:solidFill>
                  <a:srgbClr val="FFFF00"/>
                </a:solidFill>
              </a:rPr>
              <a:t>301-644-1395</a:t>
            </a:r>
          </a:p>
          <a:p>
            <a:pPr algn="r"/>
            <a:r>
              <a:rPr lang="en-US" sz="2000">
                <a:solidFill>
                  <a:srgbClr val="FFFF00"/>
                </a:solidFill>
              </a:rPr>
              <a:t>JIvancic@AdvancedBiofuelsUSA.org</a:t>
            </a:r>
          </a:p>
        </p:txBody>
      </p:sp>
      <p:pic>
        <p:nvPicPr>
          <p:cNvPr id="219142" name="Picture 8"/>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28600" y="6019800"/>
            <a:ext cx="1143000" cy="612775"/>
          </a:xfrm>
          <a:prstGeom prst="rect">
            <a:avLst/>
          </a:prstGeom>
          <a:noFill/>
          <a:ln w="9525">
            <a:noFill/>
            <a:miter lim="800000"/>
            <a:headEnd/>
            <a:tailEnd/>
          </a:ln>
        </p:spPr>
      </p:pic>
      <p:sp>
        <p:nvSpPr>
          <p:cNvPr id="219143" name="Slide Number Placeholder 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6B264F7-158D-4F81-9B34-2A65B1A3A9F5}" type="slidenum">
              <a:rPr lang="en-US" sz="1200">
                <a:solidFill>
                  <a:schemeClr val="bg2"/>
                </a:solidFill>
              </a:rPr>
              <a:pPr algn="r"/>
              <a:t>96</a:t>
            </a:fld>
            <a:endParaRPr lang="en-US" sz="1200">
              <a:solidFill>
                <a:schemeClr val="bg2"/>
              </a:solidFill>
            </a:endParaRPr>
          </a:p>
        </p:txBody>
      </p:sp>
      <p:sp>
        <p:nvSpPr>
          <p:cNvPr id="9" name="Slide Number Placeholder 8"/>
          <p:cNvSpPr>
            <a:spLocks noGrp="1"/>
          </p:cNvSpPr>
          <p:nvPr>
            <p:ph type="sldNum" sz="quarter" idx="12"/>
          </p:nvPr>
        </p:nvSpPr>
        <p:spPr/>
        <p:txBody>
          <a:bodyPr/>
          <a:lstStyle/>
          <a:p>
            <a:pPr>
              <a:defRPr/>
            </a:pPr>
            <a:fld id="{AE333358-2C38-47A1-B1B9-36DA36FD27CF}" type="slidenum">
              <a:rPr lang="en-US" smtClean="0"/>
              <a:pPr>
                <a:defRPr/>
              </a:pPr>
              <a:t>96</a:t>
            </a:fld>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SM_Text"/>
</p:tagLst>
</file>

<file path=ppt/theme/theme1.xml><?xml version="1.0" encoding="utf-8"?>
<a:theme xmlns:a="http://schemas.openxmlformats.org/drawingml/2006/main" name="1171_slide">
  <a:themeElements>
    <a:clrScheme name="1171_slide 2">
      <a:dk1>
        <a:srgbClr val="000000"/>
      </a:dk1>
      <a:lt1>
        <a:srgbClr val="FFFFFF"/>
      </a:lt1>
      <a:dk2>
        <a:srgbClr val="308014"/>
      </a:dk2>
      <a:lt2>
        <a:srgbClr val="FFFFFF"/>
      </a:lt2>
      <a:accent1>
        <a:srgbClr val="29AEE7"/>
      </a:accent1>
      <a:accent2>
        <a:srgbClr val="B2DE19"/>
      </a:accent2>
      <a:accent3>
        <a:srgbClr val="ADC0AA"/>
      </a:accent3>
      <a:accent4>
        <a:srgbClr val="DADADA"/>
      </a:accent4>
      <a:accent5>
        <a:srgbClr val="ACD3F1"/>
      </a:accent5>
      <a:accent6>
        <a:srgbClr val="A1C916"/>
      </a:accent6>
      <a:hlink>
        <a:srgbClr val="C6F7B5"/>
      </a:hlink>
      <a:folHlink>
        <a:srgbClr val="CEEFFF"/>
      </a:folHlink>
    </a:clrScheme>
    <a:fontScheme name="1171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71_slide 1">
        <a:dk1>
          <a:srgbClr val="000000"/>
        </a:dk1>
        <a:lt1>
          <a:srgbClr val="FFFFFF"/>
        </a:lt1>
        <a:dk2>
          <a:srgbClr val="308014"/>
        </a:dk2>
        <a:lt2>
          <a:srgbClr val="FFFFFF"/>
        </a:lt2>
        <a:accent1>
          <a:srgbClr val="396929"/>
        </a:accent1>
        <a:accent2>
          <a:srgbClr val="42BE10"/>
        </a:accent2>
        <a:accent3>
          <a:srgbClr val="ADC0AA"/>
        </a:accent3>
        <a:accent4>
          <a:srgbClr val="DADADA"/>
        </a:accent4>
        <a:accent5>
          <a:srgbClr val="AEB9AC"/>
        </a:accent5>
        <a:accent6>
          <a:srgbClr val="3BAC0D"/>
        </a:accent6>
        <a:hlink>
          <a:srgbClr val="C1F0C1"/>
        </a:hlink>
        <a:folHlink>
          <a:srgbClr val="C0FFA8"/>
        </a:folHlink>
      </a:clrScheme>
      <a:clrMap bg1="dk2" tx1="lt1" bg2="dk1" tx2="lt2" accent1="accent1" accent2="accent2" accent3="accent3" accent4="accent4" accent5="accent5" accent6="accent6" hlink="hlink" folHlink="folHlink"/>
    </a:extraClrScheme>
    <a:extraClrScheme>
      <a:clrScheme name="1171_slide 2">
        <a:dk1>
          <a:srgbClr val="000000"/>
        </a:dk1>
        <a:lt1>
          <a:srgbClr val="FFFFFF"/>
        </a:lt1>
        <a:dk2>
          <a:srgbClr val="308014"/>
        </a:dk2>
        <a:lt2>
          <a:srgbClr val="FFFFFF"/>
        </a:lt2>
        <a:accent1>
          <a:srgbClr val="29AEE7"/>
        </a:accent1>
        <a:accent2>
          <a:srgbClr val="B2DE19"/>
        </a:accent2>
        <a:accent3>
          <a:srgbClr val="ADC0AA"/>
        </a:accent3>
        <a:accent4>
          <a:srgbClr val="DADADA"/>
        </a:accent4>
        <a:accent5>
          <a:srgbClr val="ACD3F1"/>
        </a:accent5>
        <a:accent6>
          <a:srgbClr val="A1C916"/>
        </a:accent6>
        <a:hlink>
          <a:srgbClr val="C6F7B5"/>
        </a:hlink>
        <a:folHlink>
          <a:srgbClr val="CEEFFF"/>
        </a:folHlink>
      </a:clrScheme>
      <a:clrMap bg1="dk2" tx1="lt1" bg2="dk1" tx2="lt2" accent1="accent1" accent2="accent2" accent3="accent3" accent4="accent4" accent5="accent5" accent6="accent6" hlink="hlink" folHlink="folHlink"/>
    </a:extraClrScheme>
    <a:extraClrScheme>
      <a:clrScheme name="1171_slide 3">
        <a:dk1>
          <a:srgbClr val="000000"/>
        </a:dk1>
        <a:lt1>
          <a:srgbClr val="FFFFFF"/>
        </a:lt1>
        <a:dk2>
          <a:srgbClr val="308014"/>
        </a:dk2>
        <a:lt2>
          <a:srgbClr val="FFFFFF"/>
        </a:lt2>
        <a:accent1>
          <a:srgbClr val="B5186B"/>
        </a:accent1>
        <a:accent2>
          <a:srgbClr val="CE8E63"/>
        </a:accent2>
        <a:accent3>
          <a:srgbClr val="ADC0AA"/>
        </a:accent3>
        <a:accent4>
          <a:srgbClr val="DADADA"/>
        </a:accent4>
        <a:accent5>
          <a:srgbClr val="D7ABBA"/>
        </a:accent5>
        <a:accent6>
          <a:srgbClr val="BA8059"/>
        </a:accent6>
        <a:hlink>
          <a:srgbClr val="F79ACE"/>
        </a:hlink>
        <a:folHlink>
          <a:srgbClr val="EFD7C6"/>
        </a:folHlink>
      </a:clrScheme>
      <a:clrMap bg1="dk2" tx1="lt1" bg2="dk1" tx2="lt2" accent1="accent1" accent2="accent2" accent3="accent3" accent4="accent4" accent5="accent5" accent6="accent6" hlink="hlink" folHlink="folHlink"/>
    </a:extraClrScheme>
    <a:extraClrScheme>
      <a:clrScheme name="1171_slide 4">
        <a:dk1>
          <a:srgbClr val="000000"/>
        </a:dk1>
        <a:lt1>
          <a:srgbClr val="FFFFFF"/>
        </a:lt1>
        <a:dk2>
          <a:srgbClr val="308014"/>
        </a:dk2>
        <a:lt2>
          <a:srgbClr val="FFFFFF"/>
        </a:lt2>
        <a:accent1>
          <a:srgbClr val="F7CB21"/>
        </a:accent1>
        <a:accent2>
          <a:srgbClr val="63E729"/>
        </a:accent2>
        <a:accent3>
          <a:srgbClr val="ADC0AA"/>
        </a:accent3>
        <a:accent4>
          <a:srgbClr val="DADADA"/>
        </a:accent4>
        <a:accent5>
          <a:srgbClr val="FAE2AB"/>
        </a:accent5>
        <a:accent6>
          <a:srgbClr val="59D124"/>
        </a:accent6>
        <a:hlink>
          <a:srgbClr val="DBD1FF"/>
        </a:hlink>
        <a:folHlink>
          <a:srgbClr val="FFD7D6"/>
        </a:folHlink>
      </a:clrScheme>
      <a:clrMap bg1="dk2" tx1="lt1" bg2="dk1" tx2="lt2" accent1="accent1" accent2="accent2" accent3="accent3" accent4="accent4" accent5="accent5" accent6="accent6" hlink="hlink" folHlink="folHlink"/>
    </a:extraClrScheme>
    <a:extraClrScheme>
      <a:clrScheme name="1171_slide 5">
        <a:dk1>
          <a:srgbClr val="000000"/>
        </a:dk1>
        <a:lt1>
          <a:srgbClr val="FFFFFF"/>
        </a:lt1>
        <a:dk2>
          <a:srgbClr val="000000"/>
        </a:dk2>
        <a:lt2>
          <a:srgbClr val="808080"/>
        </a:lt2>
        <a:accent1>
          <a:srgbClr val="396929"/>
        </a:accent1>
        <a:accent2>
          <a:srgbClr val="42BE10"/>
        </a:accent2>
        <a:accent3>
          <a:srgbClr val="FFFFFF"/>
        </a:accent3>
        <a:accent4>
          <a:srgbClr val="000000"/>
        </a:accent4>
        <a:accent5>
          <a:srgbClr val="AEB9AC"/>
        </a:accent5>
        <a:accent6>
          <a:srgbClr val="3BAC0D"/>
        </a:accent6>
        <a:hlink>
          <a:srgbClr val="C1F0C1"/>
        </a:hlink>
        <a:folHlink>
          <a:srgbClr val="C0FFA8"/>
        </a:folHlink>
      </a:clrScheme>
      <a:clrMap bg1="lt1" tx1="dk1" bg2="lt2" tx2="dk2" accent1="accent1" accent2="accent2" accent3="accent3" accent4="accent4" accent5="accent5" accent6="accent6" hlink="hlink" folHlink="folHlink"/>
    </a:extraClrScheme>
    <a:extraClrScheme>
      <a:clrScheme name="1171_slide 6">
        <a:dk1>
          <a:srgbClr val="000000"/>
        </a:dk1>
        <a:lt1>
          <a:srgbClr val="FFFFFF"/>
        </a:lt1>
        <a:dk2>
          <a:srgbClr val="000000"/>
        </a:dk2>
        <a:lt2>
          <a:srgbClr val="808080"/>
        </a:lt2>
        <a:accent1>
          <a:srgbClr val="29AEE7"/>
        </a:accent1>
        <a:accent2>
          <a:srgbClr val="B2DE19"/>
        </a:accent2>
        <a:accent3>
          <a:srgbClr val="FFFFFF"/>
        </a:accent3>
        <a:accent4>
          <a:srgbClr val="000000"/>
        </a:accent4>
        <a:accent5>
          <a:srgbClr val="ACD3F1"/>
        </a:accent5>
        <a:accent6>
          <a:srgbClr val="A1C916"/>
        </a:accent6>
        <a:hlink>
          <a:srgbClr val="C6F7B5"/>
        </a:hlink>
        <a:folHlink>
          <a:srgbClr val="CEEFFF"/>
        </a:folHlink>
      </a:clrScheme>
      <a:clrMap bg1="lt1" tx1="dk1" bg2="lt2" tx2="dk2" accent1="accent1" accent2="accent2" accent3="accent3" accent4="accent4" accent5="accent5" accent6="accent6" hlink="hlink" folHlink="folHlink"/>
    </a:extraClrScheme>
    <a:extraClrScheme>
      <a:clrScheme name="1171_slide 7">
        <a:dk1>
          <a:srgbClr val="000000"/>
        </a:dk1>
        <a:lt1>
          <a:srgbClr val="FFFFFF"/>
        </a:lt1>
        <a:dk2>
          <a:srgbClr val="000000"/>
        </a:dk2>
        <a:lt2>
          <a:srgbClr val="808080"/>
        </a:lt2>
        <a:accent1>
          <a:srgbClr val="B5186B"/>
        </a:accent1>
        <a:accent2>
          <a:srgbClr val="CE8E63"/>
        </a:accent2>
        <a:accent3>
          <a:srgbClr val="FFFFFF"/>
        </a:accent3>
        <a:accent4>
          <a:srgbClr val="000000"/>
        </a:accent4>
        <a:accent5>
          <a:srgbClr val="D7ABBA"/>
        </a:accent5>
        <a:accent6>
          <a:srgbClr val="BA8059"/>
        </a:accent6>
        <a:hlink>
          <a:srgbClr val="F79ACE"/>
        </a:hlink>
        <a:folHlink>
          <a:srgbClr val="EFD7C6"/>
        </a:folHlink>
      </a:clrScheme>
      <a:clrMap bg1="lt1" tx1="dk1" bg2="lt2" tx2="dk2" accent1="accent1" accent2="accent2" accent3="accent3" accent4="accent4" accent5="accent5" accent6="accent6" hlink="hlink" folHlink="folHlink"/>
    </a:extraClrScheme>
    <a:extraClrScheme>
      <a:clrScheme name="1171_slide 8">
        <a:dk1>
          <a:srgbClr val="000000"/>
        </a:dk1>
        <a:lt1>
          <a:srgbClr val="FFFFFF"/>
        </a:lt1>
        <a:dk2>
          <a:srgbClr val="000000"/>
        </a:dk2>
        <a:lt2>
          <a:srgbClr val="808080"/>
        </a:lt2>
        <a:accent1>
          <a:srgbClr val="F7CB21"/>
        </a:accent1>
        <a:accent2>
          <a:srgbClr val="63E729"/>
        </a:accent2>
        <a:accent3>
          <a:srgbClr val="FFFFFF"/>
        </a:accent3>
        <a:accent4>
          <a:srgbClr val="000000"/>
        </a:accent4>
        <a:accent5>
          <a:srgbClr val="FAE2AB"/>
        </a:accent5>
        <a:accent6>
          <a:srgbClr val="59D124"/>
        </a:accent6>
        <a:hlink>
          <a:srgbClr val="DBD1FF"/>
        </a:hlink>
        <a:folHlink>
          <a:srgbClr val="FFD7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836_slide">
  <a:themeElements>
    <a:clrScheme name="1836_slide 2">
      <a:dk1>
        <a:srgbClr val="000000"/>
      </a:dk1>
      <a:lt1>
        <a:srgbClr val="FFFFFF"/>
      </a:lt1>
      <a:dk2>
        <a:srgbClr val="638E5A"/>
      </a:dk2>
      <a:lt2>
        <a:srgbClr val="FFFFFF"/>
      </a:lt2>
      <a:accent1>
        <a:srgbClr val="D6E693"/>
      </a:accent1>
      <a:accent2>
        <a:srgbClr val="A1E6E0"/>
      </a:accent2>
      <a:accent3>
        <a:srgbClr val="B7C6B5"/>
      </a:accent3>
      <a:accent4>
        <a:srgbClr val="DADADA"/>
      </a:accent4>
      <a:accent5>
        <a:srgbClr val="E8F0C8"/>
      </a:accent5>
      <a:accent6>
        <a:srgbClr val="91D0CB"/>
      </a:accent6>
      <a:hlink>
        <a:srgbClr val="CAF2C2"/>
      </a:hlink>
      <a:folHlink>
        <a:srgbClr val="BFDFFF"/>
      </a:folHlink>
    </a:clrScheme>
    <a:fontScheme name="1836_sli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36_slide 1">
        <a:dk1>
          <a:srgbClr val="000000"/>
        </a:dk1>
        <a:lt1>
          <a:srgbClr val="FFFFFF"/>
        </a:lt1>
        <a:dk2>
          <a:srgbClr val="638E5A"/>
        </a:dk2>
        <a:lt2>
          <a:srgbClr val="FFFFFF"/>
        </a:lt2>
        <a:accent1>
          <a:srgbClr val="A2E693"/>
        </a:accent1>
        <a:accent2>
          <a:srgbClr val="A1E6B5"/>
        </a:accent2>
        <a:accent3>
          <a:srgbClr val="B7C6B5"/>
        </a:accent3>
        <a:accent4>
          <a:srgbClr val="DADADA"/>
        </a:accent4>
        <a:accent5>
          <a:srgbClr val="CEF0C8"/>
        </a:accent5>
        <a:accent6>
          <a:srgbClr val="91D0A4"/>
        </a:accent6>
        <a:hlink>
          <a:srgbClr val="CBFFC0"/>
        </a:hlink>
        <a:folHlink>
          <a:srgbClr val="CBFFD2"/>
        </a:folHlink>
      </a:clrScheme>
      <a:clrMap bg1="dk2" tx1="lt1" bg2="dk1" tx2="lt2" accent1="accent1" accent2="accent2" accent3="accent3" accent4="accent4" accent5="accent5" accent6="accent6" hlink="hlink" folHlink="folHlink"/>
    </a:extraClrScheme>
    <a:extraClrScheme>
      <a:clrScheme name="1836_slide 2">
        <a:dk1>
          <a:srgbClr val="000000"/>
        </a:dk1>
        <a:lt1>
          <a:srgbClr val="FFFFFF"/>
        </a:lt1>
        <a:dk2>
          <a:srgbClr val="638E5A"/>
        </a:dk2>
        <a:lt2>
          <a:srgbClr val="FFFFFF"/>
        </a:lt2>
        <a:accent1>
          <a:srgbClr val="D6E693"/>
        </a:accent1>
        <a:accent2>
          <a:srgbClr val="A1E6E0"/>
        </a:accent2>
        <a:accent3>
          <a:srgbClr val="B7C6B5"/>
        </a:accent3>
        <a:accent4>
          <a:srgbClr val="DADADA"/>
        </a:accent4>
        <a:accent5>
          <a:srgbClr val="E8F0C8"/>
        </a:accent5>
        <a:accent6>
          <a:srgbClr val="91D0CB"/>
        </a:accent6>
        <a:hlink>
          <a:srgbClr val="CAF2C2"/>
        </a:hlink>
        <a:folHlink>
          <a:srgbClr val="BFDFFF"/>
        </a:folHlink>
      </a:clrScheme>
      <a:clrMap bg1="dk2" tx1="lt1" bg2="dk1" tx2="lt2" accent1="accent1" accent2="accent2" accent3="accent3" accent4="accent4" accent5="accent5" accent6="accent6" hlink="hlink" folHlink="folHlink"/>
    </a:extraClrScheme>
    <a:extraClrScheme>
      <a:clrScheme name="1836_slide 3">
        <a:dk1>
          <a:srgbClr val="000000"/>
        </a:dk1>
        <a:lt1>
          <a:srgbClr val="FFFFFF"/>
        </a:lt1>
        <a:dk2>
          <a:srgbClr val="638E5A"/>
        </a:dk2>
        <a:lt2>
          <a:srgbClr val="FFFFFF"/>
        </a:lt2>
        <a:accent1>
          <a:srgbClr val="EBC7E1"/>
        </a:accent1>
        <a:accent2>
          <a:srgbClr val="ADE6A1"/>
        </a:accent2>
        <a:accent3>
          <a:srgbClr val="B7C6B5"/>
        </a:accent3>
        <a:accent4>
          <a:srgbClr val="DADADA"/>
        </a:accent4>
        <a:accent5>
          <a:srgbClr val="F3E0EE"/>
        </a:accent5>
        <a:accent6>
          <a:srgbClr val="9CD091"/>
        </a:accent6>
        <a:hlink>
          <a:srgbClr val="E1CEF2"/>
        </a:hlink>
        <a:folHlink>
          <a:srgbClr val="FFD2BF"/>
        </a:folHlink>
      </a:clrScheme>
      <a:clrMap bg1="dk2" tx1="lt1" bg2="dk1" tx2="lt2" accent1="accent1" accent2="accent2" accent3="accent3" accent4="accent4" accent5="accent5" accent6="accent6" hlink="hlink" folHlink="folHlink"/>
    </a:extraClrScheme>
    <a:extraClrScheme>
      <a:clrScheme name="1836_slide 4">
        <a:dk1>
          <a:srgbClr val="000000"/>
        </a:dk1>
        <a:lt1>
          <a:srgbClr val="FFFFFF"/>
        </a:lt1>
        <a:dk2>
          <a:srgbClr val="638E5A"/>
        </a:dk2>
        <a:lt2>
          <a:srgbClr val="FFFFFF"/>
        </a:lt2>
        <a:accent1>
          <a:srgbClr val="E6D195"/>
        </a:accent1>
        <a:accent2>
          <a:srgbClr val="F2C2C6"/>
        </a:accent2>
        <a:accent3>
          <a:srgbClr val="B7C6B5"/>
        </a:accent3>
        <a:accent4>
          <a:srgbClr val="DADADA"/>
        </a:accent4>
        <a:accent5>
          <a:srgbClr val="F0E5C8"/>
        </a:accent5>
        <a:accent6>
          <a:srgbClr val="DBB0B3"/>
        </a:accent6>
        <a:hlink>
          <a:srgbClr val="CAF2C2"/>
        </a:hlink>
        <a:folHlink>
          <a:srgbClr val="D4D4FF"/>
        </a:folHlink>
      </a:clrScheme>
      <a:clrMap bg1="dk2" tx1="lt1" bg2="dk1" tx2="lt2" accent1="accent1" accent2="accent2" accent3="accent3" accent4="accent4" accent5="accent5" accent6="accent6" hlink="hlink" folHlink="folHlink"/>
    </a:extraClrScheme>
    <a:extraClrScheme>
      <a:clrScheme name="1836_slide 5">
        <a:dk1>
          <a:srgbClr val="000000"/>
        </a:dk1>
        <a:lt1>
          <a:srgbClr val="FFFFFF"/>
        </a:lt1>
        <a:dk2>
          <a:srgbClr val="000000"/>
        </a:dk2>
        <a:lt2>
          <a:srgbClr val="B2B2B2"/>
        </a:lt2>
        <a:accent1>
          <a:srgbClr val="A2E693"/>
        </a:accent1>
        <a:accent2>
          <a:srgbClr val="A1E6B5"/>
        </a:accent2>
        <a:accent3>
          <a:srgbClr val="FFFFFF"/>
        </a:accent3>
        <a:accent4>
          <a:srgbClr val="000000"/>
        </a:accent4>
        <a:accent5>
          <a:srgbClr val="CEF0C8"/>
        </a:accent5>
        <a:accent6>
          <a:srgbClr val="91D0A4"/>
        </a:accent6>
        <a:hlink>
          <a:srgbClr val="CBFFC0"/>
        </a:hlink>
        <a:folHlink>
          <a:srgbClr val="CBFFD2"/>
        </a:folHlink>
      </a:clrScheme>
      <a:clrMap bg1="lt1" tx1="dk1" bg2="lt2" tx2="dk2" accent1="accent1" accent2="accent2" accent3="accent3" accent4="accent4" accent5="accent5" accent6="accent6" hlink="hlink" folHlink="folHlink"/>
    </a:extraClrScheme>
    <a:extraClrScheme>
      <a:clrScheme name="1836_slide 6">
        <a:dk1>
          <a:srgbClr val="000000"/>
        </a:dk1>
        <a:lt1>
          <a:srgbClr val="FFFFFF"/>
        </a:lt1>
        <a:dk2>
          <a:srgbClr val="000000"/>
        </a:dk2>
        <a:lt2>
          <a:srgbClr val="B2B2B2"/>
        </a:lt2>
        <a:accent1>
          <a:srgbClr val="D6E693"/>
        </a:accent1>
        <a:accent2>
          <a:srgbClr val="A1E6E0"/>
        </a:accent2>
        <a:accent3>
          <a:srgbClr val="FFFFFF"/>
        </a:accent3>
        <a:accent4>
          <a:srgbClr val="000000"/>
        </a:accent4>
        <a:accent5>
          <a:srgbClr val="E8F0C8"/>
        </a:accent5>
        <a:accent6>
          <a:srgbClr val="91D0CB"/>
        </a:accent6>
        <a:hlink>
          <a:srgbClr val="CAF2C2"/>
        </a:hlink>
        <a:folHlink>
          <a:srgbClr val="BFDFFF"/>
        </a:folHlink>
      </a:clrScheme>
      <a:clrMap bg1="lt1" tx1="dk1" bg2="lt2" tx2="dk2" accent1="accent1" accent2="accent2" accent3="accent3" accent4="accent4" accent5="accent5" accent6="accent6" hlink="hlink" folHlink="folHlink"/>
    </a:extraClrScheme>
    <a:extraClrScheme>
      <a:clrScheme name="1836_slide 7">
        <a:dk1>
          <a:srgbClr val="000000"/>
        </a:dk1>
        <a:lt1>
          <a:srgbClr val="FFFFFF"/>
        </a:lt1>
        <a:dk2>
          <a:srgbClr val="000000"/>
        </a:dk2>
        <a:lt2>
          <a:srgbClr val="B2B2B2"/>
        </a:lt2>
        <a:accent1>
          <a:srgbClr val="EBC7E1"/>
        </a:accent1>
        <a:accent2>
          <a:srgbClr val="ADE6A1"/>
        </a:accent2>
        <a:accent3>
          <a:srgbClr val="FFFFFF"/>
        </a:accent3>
        <a:accent4>
          <a:srgbClr val="000000"/>
        </a:accent4>
        <a:accent5>
          <a:srgbClr val="F3E0EE"/>
        </a:accent5>
        <a:accent6>
          <a:srgbClr val="9CD091"/>
        </a:accent6>
        <a:hlink>
          <a:srgbClr val="E1CEF2"/>
        </a:hlink>
        <a:folHlink>
          <a:srgbClr val="FFD2BF"/>
        </a:folHlink>
      </a:clrScheme>
      <a:clrMap bg1="lt1" tx1="dk1" bg2="lt2" tx2="dk2" accent1="accent1" accent2="accent2" accent3="accent3" accent4="accent4" accent5="accent5" accent6="accent6" hlink="hlink" folHlink="folHlink"/>
    </a:extraClrScheme>
    <a:extraClrScheme>
      <a:clrScheme name="1836_slide 8">
        <a:dk1>
          <a:srgbClr val="000000"/>
        </a:dk1>
        <a:lt1>
          <a:srgbClr val="FFFFFF"/>
        </a:lt1>
        <a:dk2>
          <a:srgbClr val="000000"/>
        </a:dk2>
        <a:lt2>
          <a:srgbClr val="B2B2B2"/>
        </a:lt2>
        <a:accent1>
          <a:srgbClr val="E6D195"/>
        </a:accent1>
        <a:accent2>
          <a:srgbClr val="F2C2C6"/>
        </a:accent2>
        <a:accent3>
          <a:srgbClr val="FFFFFF"/>
        </a:accent3>
        <a:accent4>
          <a:srgbClr val="000000"/>
        </a:accent4>
        <a:accent5>
          <a:srgbClr val="F0E5C8"/>
        </a:accent5>
        <a:accent6>
          <a:srgbClr val="DBB0B3"/>
        </a:accent6>
        <a:hlink>
          <a:srgbClr val="CAF2C2"/>
        </a:hlink>
        <a:folHlink>
          <a:srgbClr val="D4D4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12769</TotalTime>
  <Words>10081</Words>
  <Application>Microsoft Office PowerPoint</Application>
  <PresentationFormat>On-screen Show (4:3)</PresentationFormat>
  <Paragraphs>1654</Paragraphs>
  <Slides>96</Slides>
  <Notes>95</Notes>
  <HiddenSlides>0</HiddenSlides>
  <MMClips>0</MMClips>
  <ScaleCrop>false</ScaleCrop>
  <HeadingPairs>
    <vt:vector size="4" baseType="variant">
      <vt:variant>
        <vt:lpstr>Theme</vt:lpstr>
      </vt:variant>
      <vt:variant>
        <vt:i4>2</vt:i4>
      </vt:variant>
      <vt:variant>
        <vt:lpstr>Slide Titles</vt:lpstr>
      </vt:variant>
      <vt:variant>
        <vt:i4>96</vt:i4>
      </vt:variant>
    </vt:vector>
  </HeadingPairs>
  <TitlesOfParts>
    <vt:vector size="98" baseType="lpstr">
      <vt:lpstr>1171_slide</vt:lpstr>
      <vt:lpstr>1836_slide</vt:lpstr>
      <vt:lpstr>Advanced Biofuels A Truly Sustainable Renewable Future</vt:lpstr>
      <vt:lpstr>  </vt:lpstr>
      <vt:lpstr>What Are Advanced Biofuels?  </vt:lpstr>
      <vt:lpstr>What Are Advanced Biofuels?  </vt:lpstr>
      <vt:lpstr>Ethanol is a biofuel, not the only biofuel.    Biodiesel Renewable Diesel Biojet Bio-isobutanol Drop-in hydrocarbons</vt:lpstr>
      <vt:lpstr>Corn-based ethanol (nearly 200 proof moonshine or 100% ethanol) is one of the few currently commercially available biofuels you can buy for vehicles today. Replaces MTBE as an octane enhancer. </vt:lpstr>
      <vt:lpstr>What Are Advanced Biofuels?  </vt:lpstr>
      <vt:lpstr>What Are Advanced Biofuels Used For? Today</vt:lpstr>
      <vt:lpstr>What Will Advanced Biofuels Be Used For Tomorrow?</vt:lpstr>
      <vt:lpstr>What Will Advanced Biofuels Be Used For Tomorrow?</vt:lpstr>
      <vt:lpstr>What Will Advanced Biofuels Be Used For Tomorrow?</vt:lpstr>
      <vt:lpstr>What Will Advanced Biofuels Be Used For Tomorrow?</vt:lpstr>
      <vt:lpstr>What Will Advanced Biofuels Be Used For Tomorrow?</vt:lpstr>
      <vt:lpstr>What Are Advanced Biofuels?  </vt:lpstr>
      <vt:lpstr>Agriculture:   The Foundation of the Bioeconomy  </vt:lpstr>
      <vt:lpstr>Feedstocks:   </vt:lpstr>
      <vt:lpstr>Examples of Potential Feedstocks or Energy Crops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other things which can be used for production of  biofuels</vt:lpstr>
      <vt:lpstr>Examples of potential crops/plants which can be used for production of  biofuels</vt:lpstr>
      <vt:lpstr>Examples of potential other things which can be used for production of  biofuels</vt:lpstr>
      <vt:lpstr>Examples of potential other things which can be used for production of  biofuels</vt:lpstr>
      <vt:lpstr>Agriculture:   The Foundation of the Bioeconomy  </vt:lpstr>
      <vt:lpstr>A Few Types of Jobs Available in Advanced Biofuels Feedstock Development and Production</vt:lpstr>
      <vt:lpstr>What Are Advanced Biofuels?  </vt:lpstr>
      <vt:lpstr>Processes</vt:lpstr>
      <vt:lpstr>Process Path:  Biomass-to-Fuels and Products </vt:lpstr>
      <vt:lpstr>Slide 37</vt:lpstr>
      <vt:lpstr>Process: 4th Generation</vt:lpstr>
      <vt:lpstr>Conversion Processes:   Turning biomass and renewables into building blocks for fuels, chemicals and products</vt:lpstr>
      <vt:lpstr>A Few Types of Jobs Available in Advanced Biofuels Production</vt:lpstr>
      <vt:lpstr>What Are Advanced Biofuels?  </vt:lpstr>
      <vt:lpstr>Slide 42</vt:lpstr>
      <vt:lpstr>Why Replacing Fossil-Fuel Oil With Advanced Transportation Biofuels is Important— </vt:lpstr>
      <vt:lpstr>Peak Oil</vt:lpstr>
      <vt:lpstr>Slide 45</vt:lpstr>
      <vt:lpstr>Slide 46</vt:lpstr>
      <vt:lpstr>Slide 47</vt:lpstr>
      <vt:lpstr>Slide 48</vt:lpstr>
      <vt:lpstr>Slide 49</vt:lpstr>
      <vt:lpstr>A Few Types of Jobs in Communicating Importance of  Advanced Biofuels</vt:lpstr>
      <vt:lpstr>Principles of Sustainability </vt:lpstr>
      <vt:lpstr>Principles of Sustainability </vt:lpstr>
      <vt:lpstr>Slide 53</vt:lpstr>
      <vt:lpstr>Slide 54</vt:lpstr>
      <vt:lpstr>Slide 55</vt:lpstr>
      <vt:lpstr>Principles of Sustainability </vt:lpstr>
      <vt:lpstr>Minimizing the Cost of Biomass Transportation The Transport Conundrum</vt:lpstr>
      <vt:lpstr>Minimizing the Cost of Biomass Transportation The Transport Conundrum </vt:lpstr>
      <vt:lpstr>Minimizing the Cost of Biomass Transportation Distributed/Centralized Precursor Processing</vt:lpstr>
      <vt:lpstr>Minimizing the Cost of Biomass Transportation  Distributed/Centralized Precursor Processing</vt:lpstr>
      <vt:lpstr>As a prospective grower, how do you find out what bioenergy crops might grow where you live? </vt:lpstr>
      <vt:lpstr>Slide 62</vt:lpstr>
      <vt:lpstr>Principles of Sustainability </vt:lpstr>
      <vt:lpstr>Slide 64</vt:lpstr>
      <vt:lpstr>Slide 65</vt:lpstr>
      <vt:lpstr>Principles of Sustainability</vt:lpstr>
      <vt:lpstr>Principles of Sustainability </vt:lpstr>
      <vt:lpstr>What Are Advanced Biofuels?  </vt:lpstr>
      <vt:lpstr>Why Replacing Fossil-Fuel Oil With Advanced Transportation Biofuels is Important—     -  Do We Really Care about Climate Change?</vt:lpstr>
      <vt:lpstr>If Climate Change Mitigation Was REALLY Important... Wouldn’t we treat it as important? Three Questions for any country…  </vt:lpstr>
      <vt:lpstr>If Climate Change Mitigation Was REALLY Important... Wouldn’t we treat it as important? 3 Questions for any country…  </vt:lpstr>
      <vt:lpstr>If Climate Change Mitigation Was REALLY Important... Wouldn’t we treat it as important? 3 Questions for any country…  </vt:lpstr>
      <vt:lpstr>Slide 73</vt:lpstr>
      <vt:lpstr>2007 Renewable Fuels Standard  Sec. 202  Energy Independence and Security Act of 2007 (Billion Gallons/Year) </vt:lpstr>
      <vt:lpstr>Barriers and Challenges</vt:lpstr>
      <vt:lpstr>Barriers and Challenges</vt:lpstr>
      <vt:lpstr>Overcoming the  Technical Roadblocks to Low-Cost Advanced Biofuel Production</vt:lpstr>
      <vt:lpstr> Making Plant Biomass  Available for Biofuel Production  Sugar Availability in Plant Cell Walls</vt:lpstr>
      <vt:lpstr> Making Plant Biomass  Available for Biofuel Production  Sugar Availability in Plant Cell Walls</vt:lpstr>
      <vt:lpstr>Making Plant Biomass  Available for Biofuel Production  Biomass Recalcitrance</vt:lpstr>
      <vt:lpstr>Making Plant Biomass  Available for Biofuel Production  Overcoming Biomass Recalcitrance</vt:lpstr>
      <vt:lpstr>Making Plant Biomass  Available for Biofuel Production  Overcoming Biomass Recalcitrance</vt:lpstr>
      <vt:lpstr>Barriers and Challenges</vt:lpstr>
      <vt:lpstr>Slide 84</vt:lpstr>
      <vt:lpstr>Barriers and Challenges</vt:lpstr>
      <vt:lpstr>Controversies</vt:lpstr>
      <vt:lpstr>Pros and Cons Look at different types of biofuels productions.  Identify the strong points and weaknesses of each process.  Some questions to ask:</vt:lpstr>
      <vt:lpstr>What Are Advanced Biofuels?  </vt:lpstr>
      <vt:lpstr>Markets for bio-based, renewable fuels, chemicals and products</vt:lpstr>
      <vt:lpstr>Slide 90</vt:lpstr>
      <vt:lpstr>Marketing   Selling raw materials, intermediates, precursors, and final products</vt:lpstr>
      <vt:lpstr>A Few Types of Jobs in  Marketing and Transporting  Renewable Fuels, Chemicals and Products</vt:lpstr>
      <vt:lpstr>Advanced Biofuels </vt:lpstr>
      <vt:lpstr>A Few Types of Jobs Available in Advanced Biofuels Production</vt:lpstr>
      <vt:lpstr>Slide 95</vt:lpstr>
      <vt:lpstr>What’s so Advanced about  Advanced Biofuels?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965</cp:revision>
  <dcterms:created xsi:type="dcterms:W3CDTF">2008-11-14T17:00:30Z</dcterms:created>
  <dcterms:modified xsi:type="dcterms:W3CDTF">2014-06-04T18:59:47Z</dcterms:modified>
</cp:coreProperties>
</file>