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4" r:id="rId1"/>
  </p:sldMasterIdLst>
  <p:notesMasterIdLst>
    <p:notesMasterId r:id="rId33"/>
  </p:notesMasterIdLst>
  <p:sldIdLst>
    <p:sldId id="256" r:id="rId2"/>
    <p:sldId id="257" r:id="rId3"/>
    <p:sldId id="258" r:id="rId4"/>
    <p:sldId id="615" r:id="rId5"/>
    <p:sldId id="631" r:id="rId6"/>
    <p:sldId id="632" r:id="rId7"/>
    <p:sldId id="633" r:id="rId8"/>
    <p:sldId id="278" r:id="rId9"/>
    <p:sldId id="601" r:id="rId10"/>
    <p:sldId id="617" r:id="rId11"/>
    <p:sldId id="260" r:id="rId12"/>
    <p:sldId id="285" r:id="rId13"/>
    <p:sldId id="590" r:id="rId14"/>
    <p:sldId id="311" r:id="rId15"/>
    <p:sldId id="529" r:id="rId16"/>
    <p:sldId id="602" r:id="rId17"/>
    <p:sldId id="321" r:id="rId18"/>
    <p:sldId id="270" r:id="rId19"/>
    <p:sldId id="618" r:id="rId20"/>
    <p:sldId id="562" r:id="rId21"/>
    <p:sldId id="500" r:id="rId22"/>
    <p:sldId id="605" r:id="rId23"/>
    <p:sldId id="607" r:id="rId24"/>
    <p:sldId id="576" r:id="rId25"/>
    <p:sldId id="611" r:id="rId26"/>
    <p:sldId id="613" r:id="rId27"/>
    <p:sldId id="614" r:id="rId28"/>
    <p:sldId id="619" r:id="rId29"/>
    <p:sldId id="610" r:id="rId30"/>
    <p:sldId id="525" r:id="rId31"/>
    <p:sldId id="593" r:id="rId32"/>
  </p:sldIdLst>
  <p:sldSz cx="9144000" cy="6858000" type="screen4x3"/>
  <p:notesSz cx="7086600" cy="9428163"/>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69">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75"/>
    <a:srgbClr val="FFCCFF"/>
    <a:srgbClr val="FFD243"/>
    <a:srgbClr val="FCE5CD"/>
    <a:srgbClr val="FFFF99"/>
    <a:srgbClr val="CCFFCC"/>
    <a:srgbClr val="FF3399"/>
    <a:srgbClr val="FFCC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BF64A9-E028-44D4-9A3C-83274840545F}">
  <a:tblStyle styleId="{6CBF64A9-E028-44D4-9A3C-83274840545F}" styleName="Table_0">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FBFCF5"/>
          </a:solidFill>
        </a:fill>
      </a:tcStyle>
    </a:wholeTbl>
    <a:band1H>
      <a:tcStyle>
        <a:tcBdr/>
        <a:fill>
          <a:solidFill>
            <a:srgbClr val="F6F9E9"/>
          </a:solidFill>
        </a:fill>
      </a:tcStyle>
    </a:band1H>
    <a:band1V>
      <a:tcStyle>
        <a:tcBdr/>
        <a:fill>
          <a:solidFill>
            <a:srgbClr val="F6F9E9"/>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17" autoAdjust="0"/>
  </p:normalViewPr>
  <p:slideViewPr>
    <p:cSldViewPr>
      <p:cViewPr varScale="1">
        <p:scale>
          <a:sx n="53" d="100"/>
          <a:sy n="53" d="100"/>
        </p:scale>
        <p:origin x="451"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62"/>
    </p:cViewPr>
  </p:sorterViewPr>
  <p:notesViewPr>
    <p:cSldViewPr>
      <p:cViewPr>
        <p:scale>
          <a:sx n="66" d="100"/>
          <a:sy n="66" d="100"/>
        </p:scale>
        <p:origin x="-72" y="10"/>
      </p:cViewPr>
      <p:guideLst>
        <p:guide orient="horz" pos="2969"/>
        <p:guide pos="22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71167" cy="470784"/>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4013894" y="0"/>
            <a:ext cx="3071167" cy="470784"/>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08968" y="4478689"/>
            <a:ext cx="5668664" cy="4241737"/>
          </a:xfrm>
          <a:prstGeom prst="rect">
            <a:avLst/>
          </a:prstGeom>
          <a:noFill/>
          <a:ln>
            <a:noFill/>
          </a:ln>
        </p:spPr>
        <p:txBody>
          <a:bodyPr lIns="91425" tIns="91425" rIns="91425" bIns="91425" anchor="t" anchorCtr="0"/>
          <a:lstStyle>
            <a:lvl1pPr marL="0" marR="0" indent="0" algn="l" rtl="0">
              <a:spcBef>
                <a:spcPts val="360"/>
              </a:spcBef>
              <a:spcAft>
                <a:spcPts val="0"/>
              </a:spcAft>
              <a:defRPr/>
            </a:lvl1pPr>
            <a:lvl2pPr marL="457200" marR="0" indent="0" algn="l" rtl="0">
              <a:spcBef>
                <a:spcPts val="360"/>
              </a:spcBef>
              <a:spcAft>
                <a:spcPts val="0"/>
              </a:spcAft>
              <a:defRPr/>
            </a:lvl2pPr>
            <a:lvl3pPr marL="914400" marR="0" indent="0" algn="l" rtl="0">
              <a:spcBef>
                <a:spcPts val="360"/>
              </a:spcBef>
              <a:spcAft>
                <a:spcPts val="0"/>
              </a:spcAft>
              <a:defRPr/>
            </a:lvl3pPr>
            <a:lvl4pPr marL="1371600" marR="0" indent="0" algn="l" rtl="0">
              <a:spcBef>
                <a:spcPts val="360"/>
              </a:spcBef>
              <a:spcAft>
                <a:spcPts val="0"/>
              </a:spcAft>
              <a:defRPr/>
            </a:lvl4pPr>
            <a:lvl5pPr marL="1828800" marR="0" indent="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955820"/>
            <a:ext cx="3071167" cy="470784"/>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lvl1pPr marL="0" marR="0" indent="0" algn="r" rtl="0">
              <a:spcBef>
                <a:spcPts val="0"/>
              </a:spcBef>
              <a:spcAft>
                <a:spcPts val="0"/>
              </a:spcAft>
              <a:buNone/>
              <a:defRPr sz="13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umces.edu/imet/people/fche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advancedbiofuelsusa.info/category/feedstocks/" TargetMode="External"/><Relationship Id="rId5" Type="http://schemas.openxmlformats.org/officeDocument/2006/relationships/hyperlink" Target="http://www.mtech.umd.edu/news/press_releases/mips_r52_release.html" TargetMode="External"/><Relationship Id="rId4" Type="http://schemas.openxmlformats.org/officeDocument/2006/relationships/hyperlink" Target="http://www.hytekbio.com/page2.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umces.edu/imet/people/fche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advancedbiofuelsusa.info/category/feedstocks/" TargetMode="External"/><Relationship Id="rId5" Type="http://schemas.openxmlformats.org/officeDocument/2006/relationships/hyperlink" Target="http://www.mtech.umd.edu/news/press_releases/mips_r52_release.html" TargetMode="External"/><Relationship Id="rId4" Type="http://schemas.openxmlformats.org/officeDocument/2006/relationships/hyperlink" Target="http://www.hytekbio.com/page2.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epa.gov/mtbe/" TargetMode="External"/><Relationship Id="rId7" Type="http://schemas.openxmlformats.org/officeDocument/2006/relationships/hyperlink" Target="http://www.marylandattorneygeneral.gov/press/2017/121317.pdf"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icis.com/explore/resources/news/2006/07/05/1070674/timeline-a-very-short-history-of-mtbe-in-the-us/" TargetMode="External"/><Relationship Id="rId5" Type="http://schemas.openxmlformats.org/officeDocument/2006/relationships/hyperlink" Target="https://archive.epa.gov/mtbe/web/html/gas.html" TargetMode="External"/><Relationship Id="rId4" Type="http://schemas.openxmlformats.org/officeDocument/2006/relationships/hyperlink" Target="https://www.nytimes.com/2006/04/21/us/21cnd-gas.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deas.repec.org/a/eee/appene/v225y2018icp965-974.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ideas.repec.org/s/eee/appene.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89" name="Shape 18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90" name="Shape 190"/>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26" name="Shape 22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58" name="Shape 55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1" i="0" u="none" strike="noStrike" cap="none" baseline="0" dirty="0">
                <a:solidFill>
                  <a:schemeClr val="dk1"/>
                </a:solidFill>
                <a:latin typeface="Calibri"/>
                <a:ea typeface="Calibri"/>
                <a:cs typeface="Calibri"/>
                <a:sym typeface="Calibri"/>
              </a:rPr>
              <a:t>University of Maryland Center for Environmental Science</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($324,439) </a:t>
            </a:r>
            <a:r>
              <a:rPr lang="en-US" sz="1200" b="1" i="0" u="sng" strike="noStrike" cap="none" baseline="0" dirty="0" err="1">
                <a:solidFill>
                  <a:schemeClr val="hlink"/>
                </a:solidFill>
                <a:latin typeface="Calibri"/>
                <a:ea typeface="Calibri"/>
                <a:cs typeface="Calibri"/>
                <a:sym typeface="Calibri"/>
                <a:hlinkClick r:id="rId3"/>
              </a:rPr>
              <a:t>Feng</a:t>
            </a:r>
            <a:r>
              <a:rPr lang="en-US" sz="1200" b="1" i="0" u="sng" strike="noStrike" cap="none" baseline="0" dirty="0">
                <a:solidFill>
                  <a:schemeClr val="hlink"/>
                </a:solidFill>
                <a:latin typeface="Calibri"/>
                <a:ea typeface="Calibri"/>
                <a:cs typeface="Calibri"/>
                <a:sym typeface="Calibri"/>
                <a:hlinkClick r:id="rId3"/>
              </a:rPr>
              <a:t> Chen</a:t>
            </a:r>
            <a:r>
              <a:rPr lang="en-US" sz="1200" b="0" i="0" u="none" strike="noStrike" cap="none" baseline="0" dirty="0">
                <a:solidFill>
                  <a:schemeClr val="dk1"/>
                </a:solidFill>
                <a:latin typeface="Calibri"/>
                <a:ea typeface="Calibri"/>
                <a:cs typeface="Calibri"/>
                <a:sym typeface="Calibri"/>
              </a:rPr>
              <a:t>, associate professor, Institute of Marine &amp; Environmental Technology, works with </a:t>
            </a:r>
            <a:r>
              <a:rPr lang="en-US" sz="1200" b="1" i="0" u="none" strike="noStrike" cap="none" baseline="0" dirty="0">
                <a:solidFill>
                  <a:schemeClr val="dk1"/>
                </a:solidFill>
                <a:latin typeface="Calibri"/>
                <a:ea typeface="Calibri"/>
                <a:cs typeface="Calibri"/>
                <a:sym typeface="Calibri"/>
              </a:rPr>
              <a:t>Dayton-based </a:t>
            </a:r>
            <a:r>
              <a:rPr lang="en-US" sz="1200" b="1" i="0" u="sng" strike="noStrike" cap="none" baseline="0" dirty="0">
                <a:solidFill>
                  <a:schemeClr val="hlink"/>
                </a:solidFill>
                <a:latin typeface="Calibri"/>
                <a:ea typeface="Calibri"/>
                <a:cs typeface="Calibri"/>
                <a:sym typeface="Calibri"/>
                <a:hlinkClick r:id="rId4"/>
              </a:rPr>
              <a:t>HY-TEK Bio LLC</a:t>
            </a:r>
            <a:r>
              <a:rPr lang="en-US" sz="1200" b="0" i="0" u="none" strike="noStrike" cap="none" baseline="0" dirty="0">
                <a:solidFill>
                  <a:schemeClr val="dk1"/>
                </a:solidFill>
                <a:latin typeface="Calibri"/>
                <a:ea typeface="Calibri"/>
                <a:cs typeface="Calibri"/>
                <a:sym typeface="Calibri"/>
              </a:rPr>
              <a:t> to develop a system for extracting nutrients from chicken manure to speed the growth of microalgae, which HY-TEK Bio uses in its </a:t>
            </a:r>
            <a:r>
              <a:rPr lang="en-US" sz="1200" b="0" i="0" u="none" strike="noStrike" cap="none" baseline="0" dirty="0" err="1">
                <a:solidFill>
                  <a:schemeClr val="dk1"/>
                </a:solidFill>
                <a:latin typeface="Calibri"/>
                <a:ea typeface="Calibri"/>
                <a:cs typeface="Calibri"/>
                <a:sym typeface="Calibri"/>
              </a:rPr>
              <a:t>photobioreactor</a:t>
            </a:r>
            <a:r>
              <a:rPr lang="en-US" sz="1200" b="0" i="0" u="none" strike="noStrike" cap="none" baseline="0" dirty="0">
                <a:solidFill>
                  <a:schemeClr val="dk1"/>
                </a:solidFill>
                <a:latin typeface="Calibri"/>
                <a:ea typeface="Calibri"/>
                <a:cs typeface="Calibri"/>
                <a:sym typeface="Calibri"/>
              </a:rPr>
              <a:t>-based systems to mitigate greenhouse gas emissions on an industrial scale, and develop a bacteria-based process that will separate algae from water that will make harvesting algae fast and inexpensive.</a:t>
            </a:r>
          </a:p>
          <a:p>
            <a:pPr marL="0" marR="0" lvl="0" indent="0" algn="l" rtl="0">
              <a:spcBef>
                <a:spcPts val="360"/>
              </a:spcBef>
              <a:spcAft>
                <a:spcPts val="0"/>
              </a:spcAft>
              <a:buSzPct val="25000"/>
              <a:buFontTx/>
              <a:buChar char="-"/>
            </a:pPr>
            <a:r>
              <a:rPr lang="en-US" sz="1200" b="0" i="0" u="none" strike="noStrike" cap="none" baseline="0" dirty="0" smtClean="0">
                <a:solidFill>
                  <a:schemeClr val="dk1"/>
                </a:solidFill>
                <a:latin typeface="Calibri"/>
                <a:ea typeface="Calibri"/>
                <a:cs typeface="Calibri"/>
                <a:sym typeface="Calibri"/>
              </a:rPr>
              <a:t>See </a:t>
            </a:r>
            <a:r>
              <a:rPr lang="en-US" sz="1200" b="0" i="0" u="none" strike="noStrike" cap="none" baseline="0" dirty="0">
                <a:solidFill>
                  <a:schemeClr val="dk1"/>
                </a:solidFill>
                <a:latin typeface="Calibri"/>
                <a:ea typeface="Calibri"/>
                <a:cs typeface="Calibri"/>
                <a:sym typeface="Calibri"/>
              </a:rPr>
              <a:t>more at: </a:t>
            </a:r>
            <a:r>
              <a:rPr lang="en-US" sz="1200" b="0" i="0" u="none" strike="noStrike" cap="none" baseline="0" dirty="0">
                <a:solidFill>
                  <a:schemeClr val="dk1"/>
                </a:solidFill>
                <a:latin typeface="Calibri"/>
                <a:ea typeface="Calibri"/>
                <a:cs typeface="Calibri"/>
                <a:sym typeface="Calibri"/>
                <a:hlinkClick r:id="rId5"/>
              </a:rPr>
              <a:t>http://</a:t>
            </a:r>
            <a:r>
              <a:rPr lang="en-US" sz="1200" b="0" i="0" u="none" strike="noStrike" cap="none" baseline="0" dirty="0" smtClean="0">
                <a:solidFill>
                  <a:schemeClr val="dk1"/>
                </a:solidFill>
                <a:latin typeface="Calibri"/>
                <a:ea typeface="Calibri"/>
                <a:cs typeface="Calibri"/>
                <a:sym typeface="Calibri"/>
                <a:hlinkClick r:id="rId5"/>
              </a:rPr>
              <a:t>www.mtech.umd.edu/news/press_releases/mips_r52_release.html#sthash.1Zj3gA4S.dpuf</a:t>
            </a: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360"/>
              </a:spcBef>
              <a:spcAft>
                <a:spcPts val="0"/>
              </a:spcAft>
              <a:buSzPct val="25000"/>
              <a:buFontTx/>
              <a:buChar char="-"/>
            </a:pPr>
            <a:endParaRPr lang="en-US" dirty="0" smtClean="0">
              <a:solidFill>
                <a:schemeClr val="dk1"/>
              </a:solidFill>
              <a:latin typeface="Calibri"/>
              <a:ea typeface="Calibri"/>
              <a:cs typeface="Calibri"/>
              <a:sym typeface="Calibri"/>
            </a:endParaRPr>
          </a:p>
          <a:p>
            <a:pPr lvl="0">
              <a:buSzPct val="25000"/>
              <a:buFontTx/>
              <a:buChar char="-"/>
            </a:pPr>
            <a:r>
              <a:rPr lang="en-US" dirty="0" smtClean="0">
                <a:solidFill>
                  <a:schemeClr val="dk1"/>
                </a:solidFill>
                <a:latin typeface="Calibri"/>
                <a:ea typeface="Calibri"/>
                <a:cs typeface="Calibri"/>
                <a:sym typeface="Calibri"/>
                <a:hlinkClick r:id="rId6"/>
              </a:rPr>
              <a:t>http://advancedbiofuelsusa.info/category/feedstocks/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559" name="Shape 559"/>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58" name="Shape 55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1" i="0" u="none" strike="noStrike" cap="none" baseline="0" dirty="0">
                <a:solidFill>
                  <a:schemeClr val="dk1"/>
                </a:solidFill>
                <a:latin typeface="Calibri"/>
                <a:ea typeface="Calibri"/>
                <a:cs typeface="Calibri"/>
                <a:sym typeface="Calibri"/>
              </a:rPr>
              <a:t>University of Maryland Center for Environmental Science</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($324,439) </a:t>
            </a:r>
            <a:r>
              <a:rPr lang="en-US" sz="1200" b="1" i="0" u="sng" strike="noStrike" cap="none" baseline="0" dirty="0" err="1">
                <a:solidFill>
                  <a:schemeClr val="hlink"/>
                </a:solidFill>
                <a:latin typeface="Calibri"/>
                <a:ea typeface="Calibri"/>
                <a:cs typeface="Calibri"/>
                <a:sym typeface="Calibri"/>
                <a:hlinkClick r:id="rId3"/>
              </a:rPr>
              <a:t>Feng</a:t>
            </a:r>
            <a:r>
              <a:rPr lang="en-US" sz="1200" b="1" i="0" u="sng" strike="noStrike" cap="none" baseline="0" dirty="0">
                <a:solidFill>
                  <a:schemeClr val="hlink"/>
                </a:solidFill>
                <a:latin typeface="Calibri"/>
                <a:ea typeface="Calibri"/>
                <a:cs typeface="Calibri"/>
                <a:sym typeface="Calibri"/>
                <a:hlinkClick r:id="rId3"/>
              </a:rPr>
              <a:t> Chen</a:t>
            </a:r>
            <a:r>
              <a:rPr lang="en-US" sz="1200" b="0" i="0" u="none" strike="noStrike" cap="none" baseline="0" dirty="0">
                <a:solidFill>
                  <a:schemeClr val="dk1"/>
                </a:solidFill>
                <a:latin typeface="Calibri"/>
                <a:ea typeface="Calibri"/>
                <a:cs typeface="Calibri"/>
                <a:sym typeface="Calibri"/>
              </a:rPr>
              <a:t>, associate professor, Institute of Marine &amp; Environmental Technology, works with </a:t>
            </a:r>
            <a:r>
              <a:rPr lang="en-US" sz="1200" b="1" i="0" u="none" strike="noStrike" cap="none" baseline="0" dirty="0">
                <a:solidFill>
                  <a:schemeClr val="dk1"/>
                </a:solidFill>
                <a:latin typeface="Calibri"/>
                <a:ea typeface="Calibri"/>
                <a:cs typeface="Calibri"/>
                <a:sym typeface="Calibri"/>
              </a:rPr>
              <a:t>Dayton-based </a:t>
            </a:r>
            <a:r>
              <a:rPr lang="en-US" sz="1200" b="1" i="0" u="sng" strike="noStrike" cap="none" baseline="0" dirty="0">
                <a:solidFill>
                  <a:schemeClr val="hlink"/>
                </a:solidFill>
                <a:latin typeface="Calibri"/>
                <a:ea typeface="Calibri"/>
                <a:cs typeface="Calibri"/>
                <a:sym typeface="Calibri"/>
                <a:hlinkClick r:id="rId4"/>
              </a:rPr>
              <a:t>HY-TEK Bio LLC</a:t>
            </a:r>
            <a:r>
              <a:rPr lang="en-US" sz="1200" b="0" i="0" u="none" strike="noStrike" cap="none" baseline="0" dirty="0">
                <a:solidFill>
                  <a:schemeClr val="dk1"/>
                </a:solidFill>
                <a:latin typeface="Calibri"/>
                <a:ea typeface="Calibri"/>
                <a:cs typeface="Calibri"/>
                <a:sym typeface="Calibri"/>
              </a:rPr>
              <a:t> to develop a system for extracting nutrients from chicken manure to speed the growth of microalgae, which HY-TEK Bio uses in its </a:t>
            </a:r>
            <a:r>
              <a:rPr lang="en-US" sz="1200" b="0" i="0" u="none" strike="noStrike" cap="none" baseline="0" dirty="0" err="1">
                <a:solidFill>
                  <a:schemeClr val="dk1"/>
                </a:solidFill>
                <a:latin typeface="Calibri"/>
                <a:ea typeface="Calibri"/>
                <a:cs typeface="Calibri"/>
                <a:sym typeface="Calibri"/>
              </a:rPr>
              <a:t>photobioreactor</a:t>
            </a:r>
            <a:r>
              <a:rPr lang="en-US" sz="1200" b="0" i="0" u="none" strike="noStrike" cap="none" baseline="0" dirty="0">
                <a:solidFill>
                  <a:schemeClr val="dk1"/>
                </a:solidFill>
                <a:latin typeface="Calibri"/>
                <a:ea typeface="Calibri"/>
                <a:cs typeface="Calibri"/>
                <a:sym typeface="Calibri"/>
              </a:rPr>
              <a:t>-based systems to mitigate greenhouse gas emissions on an industrial scale, and develop a bacteria-based process that will separate algae from water that will make harvesting algae fast and inexpensive.</a:t>
            </a:r>
          </a:p>
          <a:p>
            <a:pPr marL="0" marR="0" lvl="0" indent="0" algn="l" rtl="0">
              <a:spcBef>
                <a:spcPts val="360"/>
              </a:spcBef>
              <a:spcAft>
                <a:spcPts val="0"/>
              </a:spcAft>
              <a:buSzPct val="25000"/>
              <a:buFontTx/>
              <a:buChar char="-"/>
            </a:pPr>
            <a:r>
              <a:rPr lang="en-US" sz="1200" b="0" i="0" u="none" strike="noStrike" cap="none" baseline="0" dirty="0" smtClean="0">
                <a:solidFill>
                  <a:schemeClr val="dk1"/>
                </a:solidFill>
                <a:latin typeface="Calibri"/>
                <a:ea typeface="Calibri"/>
                <a:cs typeface="Calibri"/>
                <a:sym typeface="Calibri"/>
              </a:rPr>
              <a:t>See </a:t>
            </a:r>
            <a:r>
              <a:rPr lang="en-US" sz="1200" b="0" i="0" u="none" strike="noStrike" cap="none" baseline="0" dirty="0">
                <a:solidFill>
                  <a:schemeClr val="dk1"/>
                </a:solidFill>
                <a:latin typeface="Calibri"/>
                <a:ea typeface="Calibri"/>
                <a:cs typeface="Calibri"/>
                <a:sym typeface="Calibri"/>
              </a:rPr>
              <a:t>more at: </a:t>
            </a:r>
            <a:r>
              <a:rPr lang="en-US" sz="1200" b="0" i="0" u="none" strike="noStrike" cap="none" baseline="0" dirty="0">
                <a:solidFill>
                  <a:schemeClr val="dk1"/>
                </a:solidFill>
                <a:latin typeface="Calibri"/>
                <a:ea typeface="Calibri"/>
                <a:cs typeface="Calibri"/>
                <a:sym typeface="Calibri"/>
                <a:hlinkClick r:id="rId5"/>
              </a:rPr>
              <a:t>http://</a:t>
            </a:r>
            <a:r>
              <a:rPr lang="en-US" sz="1200" b="0" i="0" u="none" strike="noStrike" cap="none" baseline="0" dirty="0" smtClean="0">
                <a:solidFill>
                  <a:schemeClr val="dk1"/>
                </a:solidFill>
                <a:latin typeface="Calibri"/>
                <a:ea typeface="Calibri"/>
                <a:cs typeface="Calibri"/>
                <a:sym typeface="Calibri"/>
                <a:hlinkClick r:id="rId5"/>
              </a:rPr>
              <a:t>www.mtech.umd.edu/news/press_releases/mips_r52_release.html#sthash.1Zj3gA4S.dpuf</a:t>
            </a: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360"/>
              </a:spcBef>
              <a:spcAft>
                <a:spcPts val="0"/>
              </a:spcAft>
              <a:buSzPct val="25000"/>
              <a:buFontTx/>
              <a:buChar char="-"/>
            </a:pPr>
            <a:endParaRPr lang="en-US" dirty="0" smtClean="0">
              <a:solidFill>
                <a:schemeClr val="dk1"/>
              </a:solidFill>
              <a:latin typeface="Calibri"/>
              <a:ea typeface="Calibri"/>
              <a:cs typeface="Calibri"/>
              <a:sym typeface="Calibri"/>
            </a:endParaRPr>
          </a:p>
          <a:p>
            <a:pPr lvl="0">
              <a:buSzPct val="25000"/>
              <a:buFontTx/>
              <a:buChar char="-"/>
            </a:pPr>
            <a:r>
              <a:rPr lang="en-US" dirty="0" smtClean="0">
                <a:solidFill>
                  <a:schemeClr val="dk1"/>
                </a:solidFill>
                <a:latin typeface="Calibri"/>
                <a:ea typeface="Calibri"/>
                <a:cs typeface="Calibri"/>
                <a:sym typeface="Calibri"/>
                <a:hlinkClick r:id="rId6"/>
              </a:rPr>
              <a:t>http://advancedbiofuelsusa.info/category/feedstocks/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559" name="Shape 559"/>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13</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2849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98" name="Shape 79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Now we get to the technology piece.</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These are names of processes that take the feedstock and make it into biofuels or the building blocks for biofuels.</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enzymes—like the saliva in your mouth</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fermentation—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ethanol.  Ask class—what is ethanol?  What in everyday life has ethanol in it?  You may need to prompt by using the word “alcohol.”</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Make clear that the ethanol molecules in fuel are the same chemically as the ones in beer, wine, spirits.  The process for converting sugars and starches into ethanol is fermentation.  The process for getting the ethanol concentrated—getting the water out—is distillation.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Especially if local history includes production of moonshine, explain that corn ethanol is the same corn ethanol currently used commercially in fuel.  If time permits, can introduce the idea of the difference in value and the difference in transportation costs between dried corn kernals and processed corn into whiskey/moonshine.   If a history lesson is in order, refer to the Whiskey Rebellion dealt with by George Washington.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For more detail on process technologies, word search in Advanced Biofuels USA’s web site.</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Shape 88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89" name="Shape 88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a:solidFill>
                  <a:srgbClr val="FF0000"/>
                </a:solidFill>
                <a:latin typeface="Calibri"/>
                <a:ea typeface="Calibri"/>
                <a:cs typeface="Calibri"/>
                <a:sym typeface="Calibri"/>
              </a:rPr>
              <a:t>Spend some time on this slide.  If you remember anything from this presentation, I hope you have in mind the stories and the photo of this page.</a:t>
            </a:r>
          </a:p>
          <a:p>
            <a:pPr marL="0" marR="0" lvl="0" indent="0" algn="l" rtl="0">
              <a:lnSpc>
                <a:spcPct val="100000"/>
              </a:lnSpc>
              <a:spcBef>
                <a:spcPts val="360"/>
              </a:spcBef>
              <a:spcAft>
                <a:spcPts val="0"/>
              </a:spcAft>
              <a:buClr>
                <a:schemeClr val="dk1"/>
              </a:buClr>
              <a:buFont typeface="Calibri"/>
              <a:buNone/>
            </a:pPr>
            <a:endParaRPr sz="1200" b="0" i="0" u="none" strike="noStrike" cap="none" baseline="0" dirty="0">
              <a:solidFill>
                <a:srgbClr val="FF0000"/>
              </a:solidFill>
              <a:latin typeface="Calibri"/>
              <a:ea typeface="Calibri"/>
              <a:cs typeface="Calibri"/>
              <a:sym typeface="Calibri"/>
            </a:endParaRPr>
          </a:p>
          <a:p>
            <a:pPr marL="0" marR="0" lvl="0" indent="0" algn="l" rtl="0">
              <a:lnSpc>
                <a:spcPct val="100000"/>
              </a:lnSpc>
              <a:spcBef>
                <a:spcPts val="360"/>
              </a:spcBef>
              <a:spcAft>
                <a:spcPts val="0"/>
              </a:spcAft>
              <a:buClr>
                <a:srgbClr val="FF0000"/>
              </a:buClr>
              <a:buSzPct val="25000"/>
              <a:buFont typeface="Calibri"/>
              <a:buNone/>
            </a:pPr>
            <a:r>
              <a:rPr lang="en-US" sz="1200" b="0" i="0" u="none" strike="noStrike" cap="none" baseline="0" dirty="0">
                <a:solidFill>
                  <a:srgbClr val="FF0000"/>
                </a:solidFill>
                <a:latin typeface="Calibri"/>
                <a:ea typeface="Calibri"/>
                <a:cs typeface="Calibri"/>
                <a:sym typeface="Calibri"/>
              </a:rPr>
              <a:t>Tell York, PA Farm Show story.</a:t>
            </a:r>
          </a:p>
          <a:p>
            <a:pPr marL="0" marR="0" lvl="0" indent="0" algn="l" rtl="0">
              <a:lnSpc>
                <a:spcPct val="100000"/>
              </a:lnSpc>
              <a:spcBef>
                <a:spcPts val="360"/>
              </a:spcBef>
              <a:spcAft>
                <a:spcPts val="0"/>
              </a:spcAft>
              <a:buClr>
                <a:schemeClr val="dk1"/>
              </a:buClr>
              <a:buFont typeface="Calibri"/>
              <a:buNone/>
            </a:pPr>
            <a:endParaRPr sz="1200" b="0" i="0" u="none" strike="noStrike" cap="none" baseline="0" dirty="0">
              <a:solidFill>
                <a:srgbClr val="FF0000"/>
              </a:solidFill>
              <a:latin typeface="Calibri"/>
              <a:ea typeface="Calibri"/>
              <a:cs typeface="Calibri"/>
              <a:sym typeface="Calibri"/>
            </a:endParaRPr>
          </a:p>
          <a:p>
            <a:pPr marL="0" marR="0" lvl="0" indent="0" algn="l" rtl="0">
              <a:lnSpc>
                <a:spcPct val="100000"/>
              </a:lnSpc>
              <a:spcBef>
                <a:spcPts val="360"/>
              </a:spcBef>
              <a:spcAft>
                <a:spcPts val="0"/>
              </a:spcAft>
              <a:buClr>
                <a:srgbClr val="FF0000"/>
              </a:buClr>
              <a:buSzPct val="25000"/>
              <a:buFont typeface="Calibri"/>
              <a:buNone/>
            </a:pPr>
            <a:r>
              <a:rPr lang="en-US" sz="1200" b="0" i="0" u="none" strike="noStrike" cap="none" baseline="0" dirty="0">
                <a:solidFill>
                  <a:srgbClr val="FF0000"/>
                </a:solidFill>
                <a:latin typeface="Calibri"/>
                <a:ea typeface="Calibri"/>
                <a:cs typeface="Calibri"/>
                <a:sym typeface="Calibri"/>
              </a:rPr>
              <a:t>Distributed (or decentralized)/Centralized production of precursors or intermediates at a location away from large scale integrated </a:t>
            </a:r>
            <a:r>
              <a:rPr lang="en-US" sz="1200" b="0" i="0" u="none" strike="noStrike" cap="none" baseline="0" dirty="0" err="1">
                <a:solidFill>
                  <a:srgbClr val="FF0000"/>
                </a:solidFill>
                <a:latin typeface="Calibri"/>
                <a:ea typeface="Calibri"/>
                <a:cs typeface="Calibri"/>
                <a:sym typeface="Calibri"/>
              </a:rPr>
              <a:t>biorefineries</a:t>
            </a:r>
            <a:r>
              <a:rPr lang="en-US" sz="1200" b="0" i="0" u="none" strike="noStrike" cap="none" baseline="0" dirty="0">
                <a:solidFill>
                  <a:srgbClr val="FF0000"/>
                </a:solidFill>
                <a:latin typeface="Calibri"/>
                <a:ea typeface="Calibri"/>
                <a:cs typeface="Calibri"/>
                <a:sym typeface="Calibri"/>
              </a:rPr>
              <a:t>.</a:t>
            </a:r>
          </a:p>
          <a:p>
            <a:pPr marL="0" marR="0" lvl="0" indent="0" algn="l" rtl="0">
              <a:lnSpc>
                <a:spcPct val="100000"/>
              </a:lnSpc>
              <a:spcBef>
                <a:spcPts val="360"/>
              </a:spcBef>
              <a:spcAft>
                <a:spcPts val="0"/>
              </a:spcAft>
              <a:buClr>
                <a:schemeClr val="dk1"/>
              </a:buClr>
              <a:buFont typeface="Calibri"/>
              <a:buNone/>
            </a:pPr>
            <a:endParaRPr sz="1200" b="1" i="0" u="none" strike="noStrike" cap="none" baseline="0" dirty="0">
              <a:solidFill>
                <a:srgbClr val="FF0000"/>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890" name="Shape 890"/>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26" name="Shape 326"/>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Advanced Biofuels as part of a </a:t>
            </a:r>
            <a:r>
              <a:rPr lang="en-US" sz="1200" b="1" i="0" u="none" strike="noStrike" cap="none" baseline="0" dirty="0">
                <a:solidFill>
                  <a:schemeClr val="dk1"/>
                </a:solidFill>
                <a:latin typeface="Calibri"/>
                <a:ea typeface="Calibri"/>
                <a:cs typeface="Calibri"/>
                <a:sym typeface="Calibri"/>
              </a:rPr>
              <a:t>Climate Change mitigation </a:t>
            </a:r>
            <a:r>
              <a:rPr lang="en-US" sz="1200" b="0" i="0" u="none" strike="noStrike" cap="none" baseline="0" dirty="0">
                <a:solidFill>
                  <a:schemeClr val="dk1"/>
                </a:solidFill>
                <a:latin typeface="Calibri"/>
                <a:ea typeface="Calibri"/>
                <a:cs typeface="Calibri"/>
                <a:sym typeface="Calibri"/>
              </a:rPr>
              <a:t>solution</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  Not only will oil run out some day, but in the meantime burning hydrocarbons that used to be buried deep in the Earth releases carbon dioxide into the air.   More than we need to grow plants and to sustain life.  So it stays for very long time in the atmosphere causing climate change.  More about carbon cycle later.</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1" i="0" u="none" strike="noStrike" cap="none" baseline="0" dirty="0">
                <a:solidFill>
                  <a:schemeClr val="dk1"/>
                </a:solidFill>
                <a:latin typeface="Calibri"/>
                <a:ea typeface="Calibri"/>
                <a:cs typeface="Calibri"/>
                <a:sym typeface="Calibri"/>
              </a:rPr>
              <a:t>Less pollution </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Fuels like ethanol burn cleaner, don’t put as many pollutants into the air.</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In this country, mostly for transportation; but in other countries ethanol and biodiesel can replace wood and dung which put lots of soot into the air which also causes climate change.</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Carbon neutral:  use does not contribute to an increase in greenhouse gases.</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Suggestion:  Point out location of oil on the chart. And arrows coming from oil surface, brining stored/sequestered carbon to the </a:t>
            </a:r>
            <a:r>
              <a:rPr lang="en-US" sz="1200" b="0" i="0" u="none" strike="noStrike" cap="none" baseline="0" dirty="0" err="1">
                <a:solidFill>
                  <a:schemeClr val="dk1"/>
                </a:solidFill>
                <a:latin typeface="Calibri"/>
                <a:ea typeface="Calibri"/>
                <a:cs typeface="Calibri"/>
                <a:sym typeface="Calibri"/>
              </a:rPr>
              <a:t>sruface</a:t>
            </a:r>
            <a:r>
              <a:rPr lang="en-US" sz="1200" b="0" i="0" u="none" strike="noStrike" cap="none" baseline="0" dirty="0">
                <a:solidFill>
                  <a:schemeClr val="dk1"/>
                </a:solidFill>
                <a:latin typeface="Calibri"/>
                <a:ea typeface="Calibri"/>
                <a:cs typeface="Calibri"/>
                <a:sym typeface="Calibri"/>
              </a:rPr>
              <a:t> and releasing it; compare that to re-using/</a:t>
            </a:r>
            <a:r>
              <a:rPr lang="en-US" sz="1200" b="0" i="0" u="none" strike="noStrike" cap="none" baseline="0" dirty="0" err="1">
                <a:solidFill>
                  <a:schemeClr val="dk1"/>
                </a:solidFill>
                <a:latin typeface="Calibri"/>
                <a:ea typeface="Calibri"/>
                <a:cs typeface="Calibri"/>
                <a:sym typeface="Calibri"/>
              </a:rPr>
              <a:t>recyling</a:t>
            </a:r>
            <a:r>
              <a:rPr lang="en-US" sz="1200" b="0" i="0" u="none" strike="noStrike" cap="none" baseline="0" dirty="0">
                <a:solidFill>
                  <a:schemeClr val="dk1"/>
                </a:solidFill>
                <a:latin typeface="Calibri"/>
                <a:ea typeface="Calibri"/>
                <a:cs typeface="Calibri"/>
                <a:sym typeface="Calibri"/>
              </a:rPr>
              <a:t> carbon that is already released.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as the </a:t>
            </a:r>
            <a:r>
              <a:rPr lang="en-US" sz="1200" u="sng" kern="1200" dirty="0" smtClean="0">
                <a:solidFill>
                  <a:schemeClr val="tx1"/>
                </a:solidFill>
                <a:effectLst/>
                <a:latin typeface="+mn-lt"/>
                <a:ea typeface="+mn-ea"/>
                <a:cs typeface="+mn-cs"/>
              </a:rPr>
              <a:t>most cost effective</a:t>
            </a:r>
            <a:r>
              <a:rPr lang="en-US" sz="1200" kern="1200" dirty="0" smtClean="0">
                <a:solidFill>
                  <a:schemeClr val="tx1"/>
                </a:solidFill>
                <a:effectLst/>
                <a:latin typeface="+mn-lt"/>
                <a:ea typeface="+mn-ea"/>
                <a:cs typeface="+mn-cs"/>
              </a:rPr>
              <a:t> way to </a:t>
            </a:r>
            <a:r>
              <a:rPr lang="en-US" sz="1200" u="sng" kern="1200" dirty="0" smtClean="0">
                <a:solidFill>
                  <a:schemeClr val="tx1"/>
                </a:solidFill>
                <a:effectLst/>
                <a:latin typeface="+mn-lt"/>
                <a:ea typeface="+mn-ea"/>
                <a:cs typeface="+mn-cs"/>
              </a:rPr>
              <a:t>reduce the greatest amount of GHG</a:t>
            </a:r>
            <a:r>
              <a:rPr lang="en-US" sz="1200" kern="1200" dirty="0" smtClean="0">
                <a:solidFill>
                  <a:schemeClr val="tx1"/>
                </a:solidFill>
                <a:effectLst/>
                <a:latin typeface="+mn-lt"/>
                <a:ea typeface="+mn-ea"/>
                <a:cs typeface="+mn-cs"/>
              </a:rPr>
              <a:t> in the </a:t>
            </a:r>
            <a:r>
              <a:rPr lang="en-US" sz="1200" u="sng" kern="1200" dirty="0" smtClean="0">
                <a:solidFill>
                  <a:schemeClr val="tx1"/>
                </a:solidFill>
                <a:effectLst/>
                <a:latin typeface="+mn-lt"/>
                <a:ea typeface="+mn-ea"/>
                <a:cs typeface="+mn-cs"/>
              </a:rPr>
              <a:t>shortest amount of time</a:t>
            </a:r>
            <a:r>
              <a:rPr lang="en-US" sz="1200" kern="1200" dirty="0" smtClean="0">
                <a:solidFill>
                  <a:schemeClr val="tx1"/>
                </a:solidFill>
                <a:effectLst/>
                <a:latin typeface="+mn-lt"/>
                <a:ea typeface="+mn-ea"/>
                <a:cs typeface="+mn-cs"/>
              </a:rPr>
              <a:t> AND it will bring investments and jobs.</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19</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033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8" name="Shape 298"/>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smtClean="0">
                <a:solidFill>
                  <a:schemeClr val="dk1"/>
                </a:solidFill>
                <a:latin typeface="Calibri"/>
                <a:ea typeface="Calibri"/>
                <a:cs typeface="Calibri"/>
                <a:sym typeface="Calibri"/>
              </a:rPr>
              <a:t>https://mpt.pbslearningmedia.org/resource/bln12.socst.ush.now.oilcrisis/the-oil-crisis-1979/#.W1TuTkjRU2w </a:t>
            </a:r>
          </a:p>
          <a:p>
            <a:pPr marL="0" marR="0" lvl="0" indent="0" algn="l" rtl="0">
              <a:spcBef>
                <a:spcPts val="0"/>
              </a:spcBef>
              <a:spcAft>
                <a:spcPts val="0"/>
              </a:spcAft>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dirty="0" smtClean="0">
                <a:solidFill>
                  <a:schemeClr val="dk1"/>
                </a:solidFill>
                <a:latin typeface="Calibri"/>
                <a:ea typeface="Calibri"/>
                <a:cs typeface="Calibri"/>
                <a:sym typeface="Calibri"/>
              </a:rPr>
              <a:t>Oil Embargo, 1973–1974. During the 1973 Arab-Israeli War, Arab members of the Organization of Petroleum Exporting Countries (OPEC) imposed an embargo against the United States in retaliation for the U.S. decision to re-supply the Israeli military and to gain leverage in the post-war peace negotiations.</a:t>
            </a:r>
          </a:p>
          <a:p>
            <a:pPr marL="0" marR="0" lvl="0" indent="0" algn="l" rtl="0">
              <a:spcBef>
                <a:spcPts val="0"/>
              </a:spcBef>
              <a:spcAft>
                <a:spcPts val="0"/>
              </a:spcAft>
              <a:buSzPct val="25000"/>
              <a:buNone/>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r>
              <a:rPr lang="en-US" dirty="0">
                <a:solidFill>
                  <a:schemeClr val="dk1"/>
                </a:solidFill>
                <a:latin typeface="Calibri"/>
                <a:ea typeface="Calibri"/>
                <a:cs typeface="Calibri"/>
                <a:sym typeface="Calibri"/>
              </a:rPr>
              <a:t>The 1979 (or second) oil crisis or oil shock occurred in the world due to decreased oil output in the wake of the Iranian Revolution. ... The price of crude oil more than doubled to $39.50 per barrel over the next 12 months, and long lines once again appeared at gas stations, as they had in the 1973 oil crisis.</a:t>
            </a: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299" name="Shape 299"/>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20</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8348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normAutofit lnSpcReduction="10000"/>
          </a:bodyPr>
          <a:lstStyle/>
          <a:p>
            <a:r>
              <a:rPr lang="en-US" sz="1200" b="0" i="0" kern="1200" dirty="0" smtClean="0">
                <a:solidFill>
                  <a:schemeClr val="tx1"/>
                </a:solidFill>
                <a:latin typeface="+mn-lt"/>
                <a:ea typeface="+mn-ea"/>
                <a:cs typeface="+mn-cs"/>
              </a:rPr>
              <a:t>MTBE is believed to have entered the water supply from leaking underground storage tank systems including underground lines that contained gasoline and/or from surface spills at gas stations. Once in the ground, MTBE behaves differently from other gasoline constituents such as benzene . Unlike petroleum hydrocarbons, it is highly water soluble, not easily absorbed into soil, and is more resistant to biodegradation. Thus, with widespread use, MTBE has the potential to occur in high concentrations in groundwater, travel far from leak sources, and accumulate to become a concern for the entire region. </a:t>
            </a:r>
          </a:p>
          <a:p>
            <a:r>
              <a:rPr lang="en-US" dirty="0" smtClean="0"/>
              <a:t>http://www.cvwd.com/Documents-MTBE-Project.aspx </a:t>
            </a:r>
          </a:p>
          <a:p>
            <a:r>
              <a:rPr lang="en-US" dirty="0" smtClean="0"/>
              <a:t> </a:t>
            </a:r>
            <a:r>
              <a:rPr lang="en-US" dirty="0" smtClean="0">
                <a:hlinkClick r:id="rId3"/>
              </a:rPr>
              <a:t>http://www.epa.gov/mtbe/</a:t>
            </a:r>
            <a:endParaRPr lang="en-US" dirty="0" smtClean="0"/>
          </a:p>
          <a:p>
            <a:endParaRPr lang="en-US" dirty="0"/>
          </a:p>
          <a:p>
            <a:r>
              <a:rPr lang="en-US" dirty="0" smtClean="0"/>
              <a:t>National transition deadline: May 5, 2006</a:t>
            </a:r>
          </a:p>
          <a:p>
            <a:r>
              <a:rPr lang="en-US" dirty="0"/>
              <a:t>Switch to Ethanol-Based Fuel Causing </a:t>
            </a:r>
            <a:r>
              <a:rPr lang="en-US" dirty="0" smtClean="0"/>
              <a:t>Disruptions  NYT </a:t>
            </a:r>
            <a:r>
              <a:rPr lang="en-US" dirty="0">
                <a:hlinkClick r:id="rId4"/>
              </a:rPr>
              <a:t>https://</a:t>
            </a:r>
            <a:r>
              <a:rPr lang="en-US" dirty="0" smtClean="0">
                <a:hlinkClick r:id="rId4"/>
              </a:rPr>
              <a:t>www.nytimes.com/2006/04/21/us/21cnd-gas.html</a:t>
            </a:r>
            <a:endParaRPr lang="en-US" dirty="0" smtClean="0"/>
          </a:p>
          <a:p>
            <a:endParaRPr lang="en-US" dirty="0"/>
          </a:p>
          <a:p>
            <a:r>
              <a:rPr lang="en-US" dirty="0" smtClean="0"/>
              <a:t>MTBE in fuels EPA: </a:t>
            </a:r>
            <a:r>
              <a:rPr lang="en-US" dirty="0">
                <a:hlinkClick r:id="rId5"/>
              </a:rPr>
              <a:t>https://</a:t>
            </a:r>
            <a:r>
              <a:rPr lang="en-US" dirty="0" smtClean="0">
                <a:hlinkClick r:id="rId5"/>
              </a:rPr>
              <a:t>archive.epa.gov/mtbe/web/html/gas.html</a:t>
            </a:r>
            <a:endParaRPr lang="en-US" dirty="0" smtClean="0"/>
          </a:p>
          <a:p>
            <a:r>
              <a:rPr lang="en-US" dirty="0"/>
              <a:t>TIMELINE: A very short history of MTBE in the </a:t>
            </a:r>
            <a:r>
              <a:rPr lang="en-US" dirty="0" smtClean="0"/>
              <a:t>US  </a:t>
            </a:r>
            <a:r>
              <a:rPr lang="en-US" dirty="0">
                <a:hlinkClick r:id="rId6"/>
              </a:rPr>
              <a:t>https://www.icis.com/explore/resources/news/2006/07/05/1070674/timeline-a-very-short-history-of-mtbe-in-the-us</a:t>
            </a:r>
            <a:r>
              <a:rPr lang="en-US" dirty="0" smtClean="0">
                <a:hlinkClick r:id="rId6"/>
              </a:rPr>
              <a:t>/</a:t>
            </a:r>
            <a:endParaRPr lang="en-US" dirty="0" smtClean="0"/>
          </a:p>
          <a:p>
            <a:r>
              <a:rPr lang="en-US" dirty="0" smtClean="0"/>
              <a:t>MD litigation: </a:t>
            </a:r>
            <a:r>
              <a:rPr lang="en-US" dirty="0">
                <a:hlinkClick r:id="rId7"/>
              </a:rPr>
              <a:t>http://www.marylandattorneygeneral.gov/press/2017/121317.pdf</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42" name="Shape 74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343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8" name="Shape 19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Advanced Biofuels USA, a nonprofit educational organization advocates for the adoption of advanced biofuels as an energy security, military flexibility, economic development and climate change mitigation/pollution control solution.  Our key tool for accomplishing this is our web site, www.AdvancedBiofuelsUSA.org, a resource for everyone from opinion-leaders, decision-makers and legislators to industry professionals, investors, feedstock growers and researchers; as well as journalists, teachers and students.</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In addition, we prepare technology assessments, present briefing documents to Congressional staff, participate in international conferences on renewable fuels, provide both background and attributed interviews for a wide range of journalists and broadcast reporters, consult with international conference organizers, conduct presentations and lectures for civic and school groups, and provide general assistance to those interested in any facet of the world of advanced biofuels.</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as the </a:t>
            </a:r>
            <a:r>
              <a:rPr lang="en-US" sz="1200" u="sng" kern="1200" dirty="0" smtClean="0">
                <a:solidFill>
                  <a:schemeClr val="tx1"/>
                </a:solidFill>
                <a:effectLst/>
                <a:latin typeface="+mn-lt"/>
                <a:ea typeface="+mn-ea"/>
                <a:cs typeface="+mn-cs"/>
              </a:rPr>
              <a:t>most cost effective</a:t>
            </a:r>
            <a:r>
              <a:rPr lang="en-US" sz="1200" kern="1200" dirty="0" smtClean="0">
                <a:solidFill>
                  <a:schemeClr val="tx1"/>
                </a:solidFill>
                <a:effectLst/>
                <a:latin typeface="+mn-lt"/>
                <a:ea typeface="+mn-ea"/>
                <a:cs typeface="+mn-cs"/>
              </a:rPr>
              <a:t> way to </a:t>
            </a:r>
            <a:r>
              <a:rPr lang="en-US" sz="1200" u="sng" kern="1200" dirty="0" smtClean="0">
                <a:solidFill>
                  <a:schemeClr val="tx1"/>
                </a:solidFill>
                <a:effectLst/>
                <a:latin typeface="+mn-lt"/>
                <a:ea typeface="+mn-ea"/>
                <a:cs typeface="+mn-cs"/>
              </a:rPr>
              <a:t>reduce the greatest amount of GHG</a:t>
            </a:r>
            <a:r>
              <a:rPr lang="en-US" sz="1200" kern="1200" dirty="0" smtClean="0">
                <a:solidFill>
                  <a:schemeClr val="tx1"/>
                </a:solidFill>
                <a:effectLst/>
                <a:latin typeface="+mn-lt"/>
                <a:ea typeface="+mn-ea"/>
                <a:cs typeface="+mn-cs"/>
              </a:rPr>
              <a:t> in the </a:t>
            </a:r>
            <a:r>
              <a:rPr lang="en-US" sz="1200" u="sng" kern="1200" dirty="0" smtClean="0">
                <a:solidFill>
                  <a:schemeClr val="tx1"/>
                </a:solidFill>
                <a:effectLst/>
                <a:latin typeface="+mn-lt"/>
                <a:ea typeface="+mn-ea"/>
                <a:cs typeface="+mn-cs"/>
              </a:rPr>
              <a:t>shortest amount of time</a:t>
            </a:r>
            <a:r>
              <a:rPr lang="en-US" sz="1200" kern="1200" dirty="0" smtClean="0">
                <a:solidFill>
                  <a:schemeClr val="tx1"/>
                </a:solidFill>
                <a:effectLst/>
                <a:latin typeface="+mn-lt"/>
                <a:ea typeface="+mn-ea"/>
                <a:cs typeface="+mn-cs"/>
              </a:rPr>
              <a:t> AND it will bring investments and jobs.</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25</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6558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lstStyle/>
          <a:p>
            <a:r>
              <a:rPr lang="en-US" dirty="0" smtClean="0"/>
              <a:t>Often the environmental harm from batteries is not considered it </a:t>
            </a:r>
            <a:r>
              <a:rPr lang="en-US" dirty="0" err="1" smtClean="0"/>
              <a:t>Evs</a:t>
            </a:r>
            <a:r>
              <a:rPr lang="en-US" dirty="0" smtClean="0"/>
              <a:t>, nor their life cycle carbon footprint. </a:t>
            </a:r>
            <a:r>
              <a:rPr lang="en-US" dirty="0">
                <a:hlinkClick r:id="rId3"/>
              </a:rPr>
              <a:t>https://</a:t>
            </a:r>
            <a:r>
              <a:rPr lang="en-US" dirty="0" smtClean="0">
                <a:hlinkClick r:id="rId3"/>
              </a:rPr>
              <a:t>ideas.repec.org/a/eee/appene/v225y2018icp965-974.html</a:t>
            </a:r>
            <a:endParaRPr lang="en-US" dirty="0" smtClean="0"/>
          </a:p>
          <a:p>
            <a:r>
              <a:rPr lang="en-US" dirty="0" err="1">
                <a:solidFill>
                  <a:srgbClr val="333333"/>
                </a:solidFill>
                <a:latin typeface="Asap"/>
              </a:rPr>
              <a:t>Kalghatgi</a:t>
            </a:r>
            <a:r>
              <a:rPr lang="en-US" dirty="0">
                <a:solidFill>
                  <a:srgbClr val="333333"/>
                </a:solidFill>
                <a:latin typeface="Asap"/>
              </a:rPr>
              <a:t>, </a:t>
            </a:r>
            <a:r>
              <a:rPr lang="en-US" dirty="0" err="1">
                <a:solidFill>
                  <a:srgbClr val="333333"/>
                </a:solidFill>
                <a:latin typeface="Asap"/>
              </a:rPr>
              <a:t>Gautam</a:t>
            </a:r>
            <a:r>
              <a:rPr lang="en-US" dirty="0">
                <a:solidFill>
                  <a:srgbClr val="333333"/>
                </a:solidFill>
                <a:latin typeface="Asap"/>
              </a:rPr>
              <a:t>, 2018. "</a:t>
            </a:r>
            <a:r>
              <a:rPr lang="en-US" b="1" dirty="0">
                <a:solidFill>
                  <a:srgbClr val="2D4E8B"/>
                </a:solidFill>
                <a:latin typeface="Asap"/>
                <a:hlinkClick r:id="rId3"/>
              </a:rPr>
              <a:t>Is it really the end of internal combustion engines and petroleum in transport?</a:t>
            </a:r>
            <a:r>
              <a:rPr lang="en-US" dirty="0">
                <a:solidFill>
                  <a:srgbClr val="333333"/>
                </a:solidFill>
                <a:latin typeface="Asap"/>
              </a:rPr>
              <a:t>," </a:t>
            </a:r>
            <a:r>
              <a:rPr lang="en-US" dirty="0">
                <a:solidFill>
                  <a:srgbClr val="2D4E8B"/>
                </a:solidFill>
                <a:latin typeface="Asap"/>
                <a:hlinkClick r:id="rId4"/>
              </a:rPr>
              <a:t>Applied Energy</a:t>
            </a:r>
            <a:r>
              <a:rPr lang="en-US" dirty="0">
                <a:solidFill>
                  <a:srgbClr val="333333"/>
                </a:solidFill>
                <a:latin typeface="Asap"/>
              </a:rPr>
              <a:t>, Elsevier, vol. 225(C), pages 965-974.</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28</a:t>
            </a:fld>
            <a:endParaRPr lang="en-US"/>
          </a:p>
        </p:txBody>
      </p:sp>
    </p:spTree>
    <p:extLst>
      <p:ext uri="{BB962C8B-B14F-4D97-AF65-F5344CB8AC3E}">
        <p14:creationId xmlns:p14="http://schemas.microsoft.com/office/powerpoint/2010/main" val="1592564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Shape 173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736" name="Shape 173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12" name="Shape 1312"/>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 renewable fuel standard in the 2007 EISA mandated an amount of biofuels that oil companies were required to blend with gasoline for transportation fuel.  This is an example illustrating the social aspects of sustainability.   The society went through a political process to suggest, promote, discuss and then pass a law that put society’s desire, as President George W. Bush put it, to get off our addition to oil.  This was one way society decided to work on that social goal that grows out of the values discussed in the initial slides of this presentation—energy security, for example. </a:t>
            </a:r>
          </a:p>
        </p:txBody>
      </p:sp>
      <p:sp>
        <p:nvSpPr>
          <p:cNvPr id="1313" name="Shape 1313"/>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31</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44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as the </a:t>
            </a:r>
            <a:r>
              <a:rPr lang="en-US" sz="1200" u="sng" kern="1200" dirty="0" smtClean="0">
                <a:solidFill>
                  <a:schemeClr val="tx1"/>
                </a:solidFill>
                <a:effectLst/>
                <a:latin typeface="+mn-lt"/>
                <a:ea typeface="+mn-ea"/>
                <a:cs typeface="+mn-cs"/>
              </a:rPr>
              <a:t>most cost effective</a:t>
            </a:r>
            <a:r>
              <a:rPr lang="en-US" sz="1200" kern="1200" dirty="0" smtClean="0">
                <a:solidFill>
                  <a:schemeClr val="tx1"/>
                </a:solidFill>
                <a:effectLst/>
                <a:latin typeface="+mn-lt"/>
                <a:ea typeface="+mn-ea"/>
                <a:cs typeface="+mn-cs"/>
              </a:rPr>
              <a:t> way to </a:t>
            </a:r>
            <a:r>
              <a:rPr lang="en-US" sz="1200" u="sng" kern="1200" dirty="0" smtClean="0">
                <a:solidFill>
                  <a:schemeClr val="tx1"/>
                </a:solidFill>
                <a:effectLst/>
                <a:latin typeface="+mn-lt"/>
                <a:ea typeface="+mn-ea"/>
                <a:cs typeface="+mn-cs"/>
              </a:rPr>
              <a:t>reduce the greatest amount of GHG</a:t>
            </a:r>
            <a:r>
              <a:rPr lang="en-US" sz="1200" kern="1200" dirty="0" smtClean="0">
                <a:solidFill>
                  <a:schemeClr val="tx1"/>
                </a:solidFill>
                <a:effectLst/>
                <a:latin typeface="+mn-lt"/>
                <a:ea typeface="+mn-ea"/>
                <a:cs typeface="+mn-cs"/>
              </a:rPr>
              <a:t> in the </a:t>
            </a:r>
            <a:r>
              <a:rPr lang="en-US" sz="1200" u="sng" kern="1200" dirty="0" smtClean="0">
                <a:solidFill>
                  <a:schemeClr val="tx1"/>
                </a:solidFill>
                <a:effectLst/>
                <a:latin typeface="+mn-lt"/>
                <a:ea typeface="+mn-ea"/>
                <a:cs typeface="+mn-cs"/>
              </a:rPr>
              <a:t>shortest amount of time</a:t>
            </a:r>
            <a:r>
              <a:rPr lang="en-US" sz="1200" kern="1200" dirty="0" smtClean="0">
                <a:solidFill>
                  <a:schemeClr val="tx1"/>
                </a:solidFill>
                <a:effectLst/>
                <a:latin typeface="+mn-lt"/>
                <a:ea typeface="+mn-ea"/>
                <a:cs typeface="+mn-cs"/>
              </a:rPr>
              <a:t> AND it will bring investments and jobs.</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as the </a:t>
            </a:r>
            <a:r>
              <a:rPr lang="en-US" sz="1200" u="sng" kern="1200" dirty="0" smtClean="0">
                <a:solidFill>
                  <a:schemeClr val="tx1"/>
                </a:solidFill>
                <a:effectLst/>
                <a:latin typeface="+mn-lt"/>
                <a:ea typeface="+mn-ea"/>
                <a:cs typeface="+mn-cs"/>
              </a:rPr>
              <a:t>most cost effective</a:t>
            </a:r>
            <a:r>
              <a:rPr lang="en-US" sz="1200" kern="1200" dirty="0" smtClean="0">
                <a:solidFill>
                  <a:schemeClr val="tx1"/>
                </a:solidFill>
                <a:effectLst/>
                <a:latin typeface="+mn-lt"/>
                <a:ea typeface="+mn-ea"/>
                <a:cs typeface="+mn-cs"/>
              </a:rPr>
              <a:t> way to </a:t>
            </a:r>
            <a:r>
              <a:rPr lang="en-US" sz="1200" u="sng" kern="1200" dirty="0" smtClean="0">
                <a:solidFill>
                  <a:schemeClr val="tx1"/>
                </a:solidFill>
                <a:effectLst/>
                <a:latin typeface="+mn-lt"/>
                <a:ea typeface="+mn-ea"/>
                <a:cs typeface="+mn-cs"/>
              </a:rPr>
              <a:t>reduce the greatest amount of GHG</a:t>
            </a:r>
            <a:r>
              <a:rPr lang="en-US" sz="1200" kern="1200" dirty="0" smtClean="0">
                <a:solidFill>
                  <a:schemeClr val="tx1"/>
                </a:solidFill>
                <a:effectLst/>
                <a:latin typeface="+mn-lt"/>
                <a:ea typeface="+mn-ea"/>
                <a:cs typeface="+mn-cs"/>
              </a:rPr>
              <a:t> in the </a:t>
            </a:r>
            <a:r>
              <a:rPr lang="en-US" sz="1200" u="sng" kern="1200" dirty="0" smtClean="0">
                <a:solidFill>
                  <a:schemeClr val="tx1"/>
                </a:solidFill>
                <a:effectLst/>
                <a:latin typeface="+mn-lt"/>
                <a:ea typeface="+mn-ea"/>
                <a:cs typeface="+mn-cs"/>
              </a:rPr>
              <a:t>shortest amount of time</a:t>
            </a:r>
            <a:r>
              <a:rPr lang="en-US" sz="1200" kern="1200" dirty="0" smtClean="0">
                <a:solidFill>
                  <a:schemeClr val="tx1"/>
                </a:solidFill>
                <a:effectLst/>
                <a:latin typeface="+mn-lt"/>
                <a:ea typeface="+mn-ea"/>
                <a:cs typeface="+mn-cs"/>
              </a:rPr>
              <a:t> AND it will bring investments and jobs.</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4</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207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lstStyle/>
          <a:p>
            <a:r>
              <a:rPr lang="en-US" dirty="0" smtClean="0"/>
              <a:t>Clearly transportation has got to be addressed; and we can figure</a:t>
            </a:r>
            <a:r>
              <a:rPr lang="en-US" baseline="0" dirty="0" smtClean="0"/>
              <a:t> as long as the vehicles that are creating this picture are still in the picture, if they don’t start using cleaner fuels.  How much of a problem?</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5</a:t>
            </a:fld>
            <a:endParaRPr lang="en-US"/>
          </a:p>
        </p:txBody>
      </p:sp>
    </p:spTree>
    <p:extLst>
      <p:ext uri="{BB962C8B-B14F-4D97-AF65-F5344CB8AC3E}">
        <p14:creationId xmlns:p14="http://schemas.microsoft.com/office/powerpoint/2010/main" val="522467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lstStyle/>
          <a:p>
            <a:r>
              <a:rPr lang="en-US" dirty="0" smtClean="0"/>
              <a:t>O</a:t>
            </a:r>
            <a:r>
              <a:rPr lang="en-US" baseline="0" dirty="0" smtClean="0"/>
              <a:t>nly 11% of vehicles in 2030.  So leaves 89% of vehicles that need liquid fuel.  And, what about fueling those passing through on major highways like I95, I270, I70?   Shouldn’t it be non-fossil as low carbon footprint as sustainably possible? And even better if there are other beneficial aspects. (And what if it costs less than $1.2/year and brings jobs, industry and wealth to MD?)  Page 69 Draft GHG Reduction Plan</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6</a:t>
            </a:fld>
            <a:endParaRPr lang="en-US"/>
          </a:p>
        </p:txBody>
      </p:sp>
    </p:spTree>
    <p:extLst>
      <p:ext uri="{BB962C8B-B14F-4D97-AF65-F5344CB8AC3E}">
        <p14:creationId xmlns:p14="http://schemas.microsoft.com/office/powerpoint/2010/main" val="218587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84" name="Shape 48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800" b="1" i="0" u="none" strike="noStrike" cap="none" baseline="0" dirty="0" smtClean="0">
                <a:latin typeface="Times New Roman"/>
                <a:ea typeface="Times New Roman"/>
                <a:cs typeface="Times New Roman"/>
                <a:sym typeface="Times New Roman"/>
              </a:rPr>
              <a:t>MD </a:t>
            </a:r>
            <a:r>
              <a:rPr lang="en-US" sz="800" b="0" i="0" u="none" strike="noStrike" baseline="0" dirty="0" smtClean="0">
                <a:solidFill>
                  <a:srgbClr val="000000"/>
                </a:solidFill>
                <a:latin typeface="Times New Roman" panose="02020603050405020304" pitchFamily="18" charset="0"/>
              </a:rPr>
              <a:t>Zero Emission Electric Vehicle Infrastructure Council (ZEEVIC) and broadened the focus of the Council to include hydrogen fueling stations and fuel cell vehicles. The law charged the Council with developing a plan to facilitate the integration of hydrogen fuel cell vehicles along with plug-in EVs into the State’s transportation network.   </a:t>
            </a:r>
            <a:r>
              <a:rPr lang="en-US" sz="800" b="1" i="0" u="none" strike="noStrike" baseline="0" dirty="0" smtClean="0">
                <a:solidFill>
                  <a:srgbClr val="FF0000"/>
                </a:solidFill>
                <a:latin typeface="Times New Roman" panose="02020603050405020304" pitchFamily="18" charset="0"/>
              </a:rPr>
              <a:t>Ethanol can also be fuel for fuel cells</a:t>
            </a:r>
            <a:r>
              <a:rPr lang="en-US" sz="800" b="0" i="0" u="none" strike="noStrike" baseline="0" dirty="0" smtClean="0">
                <a:solidFill>
                  <a:srgbClr val="FF0000"/>
                </a:solidFill>
                <a:latin typeface="Times New Roman" panose="02020603050405020304" pitchFamily="18" charset="0"/>
              </a:rPr>
              <a:t>.</a:t>
            </a:r>
          </a:p>
          <a:p>
            <a:pPr marL="0" marR="0" lvl="0" indent="0" algn="l" rtl="0">
              <a:spcBef>
                <a:spcPts val="0"/>
              </a:spcBef>
              <a:spcAft>
                <a:spcPts val="0"/>
              </a:spcAft>
              <a:buSzPct val="25000"/>
              <a:buNone/>
            </a:pPr>
            <a:r>
              <a:rPr lang="en-US" sz="800" b="0" i="0" u="none" strike="noStrike" cap="none" baseline="0" dirty="0" smtClean="0">
                <a:solidFill>
                  <a:srgbClr val="FF0000"/>
                </a:solidFill>
                <a:latin typeface="Times New Roman" panose="02020603050405020304" pitchFamily="18" charset="0"/>
                <a:ea typeface="Times New Roman"/>
                <a:cs typeface="Times New Roman"/>
                <a:sym typeface="Times New Roman"/>
              </a:rPr>
              <a:t>Ethanol is renewable.  Most of hydrogen is fossil.</a:t>
            </a:r>
            <a:endParaRPr lang="en-US" sz="800" b="1" i="0" u="none" strike="noStrike" cap="none" baseline="0" dirty="0" smtClean="0">
              <a:solidFill>
                <a:srgbClr val="FF0000"/>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800" b="1" i="0" u="none" strike="noStrike" cap="none" baseline="0" dirty="0" smtClean="0">
                <a:latin typeface="Times New Roman"/>
                <a:ea typeface="Times New Roman"/>
                <a:cs typeface="Times New Roman"/>
                <a:sym typeface="Times New Roman"/>
              </a:rPr>
              <a:t>Gasoline </a:t>
            </a:r>
            <a:r>
              <a:rPr lang="en-US" sz="800" b="1" i="0" u="none" strike="noStrike" cap="none" baseline="0" dirty="0">
                <a:latin typeface="Times New Roman"/>
                <a:ea typeface="Times New Roman"/>
                <a:cs typeface="Times New Roman"/>
                <a:sym typeface="Times New Roman"/>
              </a:rPr>
              <a:t>substitutes </a:t>
            </a:r>
          </a:p>
          <a:p>
            <a:pPr marL="457200" marR="0" lvl="1" indent="0" algn="l" rtl="0">
              <a:spcBef>
                <a:spcPts val="360"/>
              </a:spcBef>
              <a:spcAft>
                <a:spcPts val="0"/>
              </a:spcAft>
              <a:buClr>
                <a:srgbClr val="FFCCFF"/>
              </a:buClr>
              <a:buSzPct val="25000"/>
              <a:buFont typeface="Times New Roman"/>
              <a:buNone/>
            </a:pPr>
            <a:r>
              <a:rPr lang="en-US" sz="800" b="0" i="0" u="none" strike="noStrike" cap="none" baseline="0" dirty="0">
                <a:latin typeface="Times New Roman"/>
                <a:ea typeface="Times New Roman"/>
                <a:cs typeface="Times New Roman"/>
                <a:sym typeface="Times New Roman"/>
              </a:rPr>
              <a:t>(</a:t>
            </a:r>
            <a:r>
              <a:rPr lang="en-US" sz="800" b="0" i="0" u="none" strike="noStrike" cap="none" baseline="0" dirty="0" err="1">
                <a:latin typeface="Times New Roman"/>
                <a:ea typeface="Times New Roman"/>
                <a:cs typeface="Times New Roman"/>
                <a:sym typeface="Times New Roman"/>
              </a:rPr>
              <a:t>Grassoline</a:t>
            </a:r>
            <a:r>
              <a:rPr lang="en-US" sz="800" b="0" i="0" u="none" strike="noStrike" cap="none" baseline="0" dirty="0">
                <a:latin typeface="Times New Roman"/>
                <a:ea typeface="Times New Roman"/>
                <a:cs typeface="Times New Roman"/>
                <a:sym typeface="Times New Roman"/>
              </a:rPr>
              <a:t>; Green Crude)</a:t>
            </a: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Biodiesel or renewable diesel </a:t>
            </a:r>
            <a:r>
              <a:rPr lang="en-US" sz="800" b="0" i="0" u="none" strike="noStrike" cap="none" baseline="0" dirty="0">
                <a:latin typeface="Times New Roman"/>
                <a:ea typeface="Times New Roman"/>
                <a:cs typeface="Times New Roman"/>
                <a:sym typeface="Times New Roman"/>
              </a:rPr>
              <a:t>from non-food </a:t>
            </a:r>
            <a:r>
              <a:rPr lang="en-US" sz="800" b="0" i="0" u="none" strike="noStrike" cap="none" baseline="0" dirty="0" err="1">
                <a:latin typeface="Times New Roman"/>
                <a:ea typeface="Times New Roman"/>
                <a:cs typeface="Times New Roman"/>
                <a:sym typeface="Times New Roman"/>
              </a:rPr>
              <a:t>feedstocks</a:t>
            </a:r>
            <a:endParaRPr lang="en-US" sz="800" b="0" i="0" u="none" strike="noStrike" cap="none" baseline="0" dirty="0">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Jet fuel </a:t>
            </a:r>
            <a:r>
              <a:rPr lang="en-US" sz="800" b="0" i="0" u="none" strike="noStrike" cap="none" baseline="0" dirty="0">
                <a:latin typeface="Times New Roman"/>
                <a:ea typeface="Times New Roman"/>
                <a:cs typeface="Times New Roman"/>
                <a:sym typeface="Times New Roman"/>
              </a:rPr>
              <a:t>made from biomass or algae  </a:t>
            </a:r>
          </a:p>
          <a:p>
            <a:pPr marL="457200" marR="0" lvl="1" indent="0" algn="l" rtl="0">
              <a:spcBef>
                <a:spcPts val="360"/>
              </a:spcBef>
              <a:spcAft>
                <a:spcPts val="0"/>
              </a:spcAft>
              <a:buClr>
                <a:srgbClr val="FFCCFF"/>
              </a:buClr>
              <a:buSzPct val="25000"/>
              <a:buFont typeface="Times New Roman"/>
              <a:buNone/>
            </a:pPr>
            <a:r>
              <a:rPr lang="en-US" sz="800" b="0" i="0" u="none" strike="noStrike" cap="none" baseline="0" dirty="0">
                <a:latin typeface="Times New Roman"/>
                <a:ea typeface="Times New Roman"/>
                <a:cs typeface="Times New Roman"/>
                <a:sym typeface="Times New Roman"/>
              </a:rPr>
              <a:t>(JP-8; Commercial Aviation fuels)</a:t>
            </a: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“Designer” fuels </a:t>
            </a:r>
            <a:r>
              <a:rPr lang="en-US" sz="800" b="0" i="0" u="none" strike="noStrike" cap="none" baseline="0" dirty="0">
                <a:latin typeface="Times New Roman"/>
                <a:ea typeface="Times New Roman"/>
                <a:cs typeface="Times New Roman"/>
                <a:sym typeface="Times New Roman"/>
              </a:rPr>
              <a:t>tailored to obtain the most efficient, most powerful performance from specific engines</a:t>
            </a:r>
          </a:p>
          <a:p>
            <a:pPr marL="0" marR="0" lvl="0" indent="0" algn="l" rtl="0">
              <a:spcBef>
                <a:spcPts val="360"/>
              </a:spcBef>
              <a:spcAft>
                <a:spcPts val="0"/>
              </a:spcAft>
              <a:buSzPct val="25000"/>
              <a:buNone/>
            </a:pPr>
            <a:r>
              <a:rPr lang="en-US" sz="800" b="0" i="0" u="none" strike="noStrike" cap="none" baseline="0" dirty="0">
                <a:latin typeface="Times New Roman"/>
                <a:ea typeface="Times New Roman"/>
                <a:cs typeface="Times New Roman"/>
                <a:sym typeface="Times New Roman"/>
              </a:rPr>
              <a:t>Hydrogen Carriers for </a:t>
            </a:r>
            <a:r>
              <a:rPr lang="en-US" sz="800" b="1" i="0" u="none" strike="noStrike" cap="none" baseline="0" dirty="0">
                <a:latin typeface="Times New Roman"/>
                <a:ea typeface="Times New Roman"/>
                <a:cs typeface="Times New Roman"/>
                <a:sym typeface="Times New Roman"/>
              </a:rPr>
              <a:t>Fuel Cells </a:t>
            </a:r>
          </a:p>
          <a:p>
            <a:pPr marL="0" marR="0" lvl="0" indent="0" algn="l" rtl="0">
              <a:spcBef>
                <a:spcPts val="360"/>
              </a:spcBef>
              <a:spcAft>
                <a:spcPts val="0"/>
              </a:spcAft>
              <a:buNone/>
            </a:pPr>
            <a:endParaRPr sz="800" b="1" i="0" u="none" strike="noStrike" cap="none" baseline="0" dirty="0">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Tier 3 and E30 certification fuels</a:t>
            </a:r>
          </a:p>
          <a:p>
            <a:pPr marL="0" marR="0" lvl="0" indent="0" algn="l" rtl="0">
              <a:spcBef>
                <a:spcPts val="360"/>
              </a:spcBef>
              <a:spcAft>
                <a:spcPts val="0"/>
              </a:spcAft>
              <a:buNone/>
            </a:pPr>
            <a:endParaRPr sz="800" b="1" dirty="0">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800" dirty="0"/>
              <a:t>3.5-liter V6 </a:t>
            </a:r>
            <a:r>
              <a:rPr lang="en-US" sz="800" dirty="0" err="1"/>
              <a:t>EcoBoost</a:t>
            </a:r>
            <a:r>
              <a:rPr lang="en-US" sz="800" dirty="0"/>
              <a:t>® racing engine to the 2014 TUDOR United </a:t>
            </a:r>
            <a:r>
              <a:rPr lang="en-US" sz="800" dirty="0" err="1"/>
              <a:t>SportsCar</a:t>
            </a:r>
            <a:r>
              <a:rPr lang="en-US" sz="800" dirty="0"/>
              <a:t> Championship series. </a:t>
            </a:r>
          </a:p>
          <a:p>
            <a:pPr lvl="0" rtl="0">
              <a:lnSpc>
                <a:spcPct val="150000"/>
              </a:lnSpc>
              <a:spcBef>
                <a:spcPts val="0"/>
              </a:spcBef>
              <a:buClr>
                <a:schemeClr val="dk1"/>
              </a:buClr>
              <a:buSzPct val="100000"/>
              <a:buFont typeface="Arial"/>
              <a:buNone/>
            </a:pPr>
            <a:r>
              <a:rPr lang="en-US" sz="800" dirty="0"/>
              <a:t>The new engine, which will debut at the 2014 Rolex 24 At Daytona on Jan. 25-26 and run the entire 12-race season, will power a new-look Daytona Prototype car, created with Ford corporate design influence. Michael Shank Racing is on board as the first team to put </a:t>
            </a:r>
            <a:r>
              <a:rPr lang="en-US" sz="800" dirty="0" err="1"/>
              <a:t>EcoBoost</a:t>
            </a:r>
            <a:r>
              <a:rPr lang="en-US" sz="800" dirty="0"/>
              <a:t> power behind its DP car.</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“At Ford Racing, we really put great emphasis on racing production-based vehicles as well as production-based technologies,” says Jamie Allison, director, Ford Racing. “We’re proud to bring a direct-injected, twin-turbo 3.5-liter V6 </a:t>
            </a:r>
            <a:r>
              <a:rPr lang="en-US" sz="800" dirty="0" err="1"/>
              <a:t>EcoBoost</a:t>
            </a:r>
            <a:r>
              <a:rPr lang="en-US" sz="800" dirty="0"/>
              <a:t> engine to the United </a:t>
            </a:r>
            <a:r>
              <a:rPr lang="en-US" sz="800" dirty="0" err="1"/>
              <a:t>SportsCar</a:t>
            </a:r>
            <a:r>
              <a:rPr lang="en-US" sz="800" dirty="0"/>
              <a:t> Championship in a field of competitive V8-powered entries. We want to show Ford </a:t>
            </a:r>
            <a:r>
              <a:rPr lang="en-US" sz="800" dirty="0" err="1"/>
              <a:t>EcoBoost’s</a:t>
            </a:r>
            <a:r>
              <a:rPr lang="en-US" sz="800" dirty="0"/>
              <a:t> capabilities as an engine that provides both performance and fuel economy, on and off the track.”</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“This engine is the future,” says Doug Yates, CEO, Roush Yates Racing Engines. “This Ford </a:t>
            </a:r>
            <a:r>
              <a:rPr lang="en-US" sz="800" dirty="0" err="1"/>
              <a:t>EcoBoost</a:t>
            </a:r>
            <a:r>
              <a:rPr lang="en-US" sz="800" dirty="0"/>
              <a:t> engine includes all the newest technologies – direct injection, </a:t>
            </a:r>
            <a:r>
              <a:rPr lang="en-US" sz="800" dirty="0" err="1"/>
              <a:t>turbocharging</a:t>
            </a:r>
            <a:r>
              <a:rPr lang="en-US" sz="800" dirty="0"/>
              <a:t> and high efficiency. We’re looking at taking it to the next level through this sports car racing program.”</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A new Ford-inspired Riley Technologies Daytona Prototype car will accompany the 3.5-liter V6 </a:t>
            </a:r>
            <a:r>
              <a:rPr lang="en-US" sz="800" dirty="0" err="1"/>
              <a:t>EcoBoost</a:t>
            </a:r>
            <a:r>
              <a:rPr lang="en-US" sz="800" dirty="0"/>
              <a:t> in Daytona. The car’s body features enhanced Ford production vehicle design cues created by lead Ford production designer </a:t>
            </a:r>
            <a:r>
              <a:rPr lang="en-US" sz="800" dirty="0" err="1"/>
              <a:t>Garen</a:t>
            </a:r>
            <a:r>
              <a:rPr lang="en-US" sz="800" dirty="0"/>
              <a:t> </a:t>
            </a:r>
            <a:r>
              <a:rPr lang="en-US" sz="800" dirty="0" err="1"/>
              <a:t>Nicoghosian</a:t>
            </a:r>
            <a:r>
              <a:rPr lang="en-US" sz="800" dirty="0"/>
              <a:t> with aerodynamic support from Ford Racing chief aerodynamicist Bernie Marcus. </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“Ford Motor Company has taken today’s Daytona Prototype and injected into it unique Ford attributes and unique Ford design characteristics,” says Allison. “This </a:t>
            </a:r>
            <a:r>
              <a:rPr lang="en-US" sz="800" dirty="0" err="1"/>
              <a:t>EcoBoost</a:t>
            </a:r>
            <a:r>
              <a:rPr lang="en-US" sz="800" dirty="0"/>
              <a:t>-powered car is obviously adapted for racing applications with racing controls, but ultimately we’re running what we’re selling and selling what we’re running.”</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While the new engine will make its competitive racing debut at the highly anticipated 2014 Rolex 24 At Daytona, it will actually hit the Daytona track for the first time Oct. 9.</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In a joint effort between Michael Shank Racing, Ford Racing and Continental Tire, the 2012 Rolex 24 At Daytona championship team will aim to set a new track record at the “World Center of Speed” by eclipsing the 210.364 mph lap laid down Feb. 9, 1987, by NASCAR champion Bill Elliott, who pushed his Ford Thunderbird to the top of the speed charts in qualifying for the Daytona 500.</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“It’s really a privilege to have an opportunity to put your name in the record books like this,” says team owner Mike Shank. “It is almost inconceivable that this record has stood for such a long time, so it’s pretty special to be involved. We worked a long time to develop our relationship with Ford to be in a position to take on projects like this. Anytime you can get in the record books, it is a great opportunity and just builds on what this company has done.” </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“Ford Motor Company stands for innovation and leading-edge technology, so having a chance to debut our Ford </a:t>
            </a:r>
            <a:r>
              <a:rPr lang="en-US" sz="800" dirty="0" err="1"/>
              <a:t>EcoBoost</a:t>
            </a:r>
            <a:r>
              <a:rPr lang="en-US" sz="800" dirty="0"/>
              <a:t> technology in a high-visibility setting such as this record run attempt, as well as the entire 2014 USCC schedule with its iconic races, is great,” says Allison. “Through USCC racing and its fan outreach, we want to showcase how </a:t>
            </a:r>
            <a:r>
              <a:rPr lang="en-US" sz="800" dirty="0" err="1"/>
              <a:t>EcoBoost</a:t>
            </a:r>
            <a:r>
              <a:rPr lang="en-US" sz="800" dirty="0"/>
              <a:t> technology presents the combined benefits of performance and fuel efficiency – something all consumers would want in their vehicles.”</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Weather permitting, Michael Shank Racing will take to the track at 8 a.m. Oct. 9, to start building up speed for the record attempt.</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To prepare for the record run and upcoming season, the </a:t>
            </a:r>
            <a:r>
              <a:rPr lang="en-US" sz="800" dirty="0" err="1"/>
              <a:t>EcoBoost</a:t>
            </a:r>
            <a:r>
              <a:rPr lang="en-US" sz="800" dirty="0"/>
              <a:t> engine has recently undergone endurance testing at Ford’s Dynamometer Lab in Dearborn, Mich., specifically at the specialized 17G cell. Production and racing engineers from Ford and specialists from Roush Yates Racing Engines have collaborated to ensure the engine is ready for the upcoming season.</a:t>
            </a:r>
          </a:p>
          <a:p>
            <a:pPr marL="0" marR="0" lvl="0" indent="0" algn="l" rtl="0">
              <a:spcBef>
                <a:spcPts val="360"/>
              </a:spcBef>
              <a:spcAft>
                <a:spcPts val="0"/>
              </a:spcAft>
              <a:buSzPct val="25000"/>
              <a:buNone/>
            </a:pPr>
            <a:r>
              <a:rPr lang="en-US" sz="800" b="1" dirty="0">
                <a:latin typeface="Times New Roman"/>
                <a:ea typeface="Times New Roman"/>
                <a:cs typeface="Times New Roman"/>
                <a:sym typeface="Times New Roman"/>
              </a:rPr>
              <a:t>http://www.imsa.com/articles/ford-debut-new-ecoboost-race-engine-rolex-24</a:t>
            </a:r>
          </a:p>
        </p:txBody>
      </p:sp>
      <p:sp>
        <p:nvSpPr>
          <p:cNvPr id="485" name="Shape 485"/>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1187450" y="708025"/>
            <a:ext cx="4711700" cy="3535363"/>
          </a:xfrm>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r>
              <a:rPr lang="en-US" b="0" dirty="0" smtClean="0">
                <a:latin typeface="Palatino Linotype" pitchFamily="18" charset="0"/>
              </a:rPr>
              <a:t>Today,</a:t>
            </a:r>
            <a:r>
              <a:rPr lang="en-US" b="0" baseline="0" dirty="0" smtClean="0">
                <a:latin typeface="Palatino Linotype" pitchFamily="18" charset="0"/>
              </a:rPr>
              <a:t> biofuels are used in your cars and trucks.  You can buy biofuels at the “gas” station.  Around the Washington DC area, almost all the regular gasoline is E10—or 10% ethanol, a biofuel; so 10% biofuel.  You can also buy biodiesel blends.  Usually 2-5% is biodiesel; but some people use 100% biodiesel, sometimes in farm equipment or in specially adapted cars and trucks.</a:t>
            </a: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Race cars use biofuel—</a:t>
            </a:r>
            <a:r>
              <a:rPr lang="en-US" b="0" baseline="0" dirty="0" err="1" smtClean="0">
                <a:latin typeface="Palatino Linotype" pitchFamily="18" charset="0"/>
              </a:rPr>
              <a:t>IndyCars</a:t>
            </a:r>
            <a:r>
              <a:rPr lang="en-US" b="0" baseline="0" dirty="0" smtClean="0">
                <a:latin typeface="Palatino Linotype" pitchFamily="18" charset="0"/>
              </a:rPr>
              <a:t> use E98—almost 100% ethanol.  Do you know why they can’t use 100%?  Because someone might drink it; so they have to poison it with gasoline molecules so that it is used just for the cars; not for people.  Next year </a:t>
            </a:r>
            <a:r>
              <a:rPr lang="en-US" b="0" baseline="0" dirty="0" err="1" smtClean="0">
                <a:latin typeface="Palatino Linotype" pitchFamily="18" charset="0"/>
              </a:rPr>
              <a:t>IndyCar</a:t>
            </a:r>
            <a:r>
              <a:rPr lang="en-US" b="0" baseline="0" dirty="0" smtClean="0">
                <a:latin typeface="Palatino Linotype" pitchFamily="18" charset="0"/>
              </a:rPr>
              <a:t> will use E85, to develop engines and fuels that are closer to what is used on the street.</a:t>
            </a: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NASCAR uses 15% ethanol this year.  They may increase the amount of ethanol that they use in the future.</a:t>
            </a: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In the American Le Mans Series, some cars use bio-</a:t>
            </a:r>
            <a:r>
              <a:rPr lang="en-US" b="0" baseline="0" dirty="0" err="1" smtClean="0">
                <a:latin typeface="Palatino Linotype" pitchFamily="18" charset="0"/>
              </a:rPr>
              <a:t>isobutanol</a:t>
            </a:r>
            <a:r>
              <a:rPr lang="en-US" b="0" baseline="0" dirty="0" smtClean="0">
                <a:latin typeface="Palatino Linotype" pitchFamily="18" charset="0"/>
              </a:rPr>
              <a:t> (</a:t>
            </a:r>
            <a:r>
              <a:rPr lang="en-US" b="0" baseline="0" dirty="0" err="1" smtClean="0">
                <a:latin typeface="Palatino Linotype" pitchFamily="18" charset="0"/>
              </a:rPr>
              <a:t>Butamax</a:t>
            </a:r>
            <a:r>
              <a:rPr lang="en-US" b="0" baseline="0" dirty="0" smtClean="0">
                <a:latin typeface="Palatino Linotype" pitchFamily="18" charset="0"/>
              </a:rPr>
              <a:t>); some use E85; some use E10.  Some use diesel; maybe they’ll use renewable diesel some day.</a:t>
            </a: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And some flights in Spain, Netherlands, Germany and Mexico use blends of biofuel and regular fuel; and commercial flights are starting in the US with Alaska Airlines and United/Continental </a:t>
            </a:r>
            <a:r>
              <a:rPr lang="en-US" b="0" baseline="0" smtClean="0">
                <a:latin typeface="Palatino Linotype" pitchFamily="18" charset="0"/>
              </a:rPr>
              <a:t>being the first.</a:t>
            </a:r>
            <a:endParaRPr lang="en-US" b="0" baseline="0" dirty="0" smtClean="0">
              <a:latin typeface="Palatino Linotype" pitchFamily="18" charset="0"/>
            </a:endParaRP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So, you do use biofuels today—just not so much advanced biofuels.   </a:t>
            </a:r>
            <a:endParaRPr lang="en-US" b="0" dirty="0" smtClean="0">
              <a:latin typeface="Palatino Linotype" pitchFamily="18" charset="0"/>
            </a:endParaRPr>
          </a:p>
          <a:p>
            <a:pPr eaLnBrk="1" hangingPunct="1"/>
            <a:endParaRPr lang="en-US" b="1" dirty="0" smtClean="0">
              <a:latin typeface="Palatino Linotype" pitchFamily="18" charset="0"/>
            </a:endParaRP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40ED64-6BEC-4EC0-9F45-705F17BC6C3C}" type="slidenum">
              <a:rPr lang="en-US">
                <a:cs typeface="Arial" charset="0"/>
              </a:rPr>
              <a:pPr fontAlgn="base">
                <a:spcBef>
                  <a:spcPct val="0"/>
                </a:spcBef>
                <a:spcAft>
                  <a:spcPct val="0"/>
                </a:spcAft>
                <a:defRPr/>
              </a:pPr>
              <a:t>9</a:t>
            </a:fld>
            <a:endParaRPr lang="en-US">
              <a:cs typeface="Arial" charset="0"/>
            </a:endParaRPr>
          </a:p>
        </p:txBody>
      </p:sp>
    </p:spTree>
    <p:extLst>
      <p:ext uri="{BB962C8B-B14F-4D97-AF65-F5344CB8AC3E}">
        <p14:creationId xmlns:p14="http://schemas.microsoft.com/office/powerpoint/2010/main" val="388241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as the </a:t>
            </a:r>
            <a:r>
              <a:rPr lang="en-US" sz="1200" u="sng" kern="1200" dirty="0" smtClean="0">
                <a:solidFill>
                  <a:schemeClr val="tx1"/>
                </a:solidFill>
                <a:effectLst/>
                <a:latin typeface="+mn-lt"/>
                <a:ea typeface="+mn-ea"/>
                <a:cs typeface="+mn-cs"/>
              </a:rPr>
              <a:t>most cost effective</a:t>
            </a:r>
            <a:r>
              <a:rPr lang="en-US" sz="1200" kern="1200" dirty="0" smtClean="0">
                <a:solidFill>
                  <a:schemeClr val="tx1"/>
                </a:solidFill>
                <a:effectLst/>
                <a:latin typeface="+mn-lt"/>
                <a:ea typeface="+mn-ea"/>
                <a:cs typeface="+mn-cs"/>
              </a:rPr>
              <a:t> way to </a:t>
            </a:r>
            <a:r>
              <a:rPr lang="en-US" sz="1200" u="sng" kern="1200" dirty="0" smtClean="0">
                <a:solidFill>
                  <a:schemeClr val="tx1"/>
                </a:solidFill>
                <a:effectLst/>
                <a:latin typeface="+mn-lt"/>
                <a:ea typeface="+mn-ea"/>
                <a:cs typeface="+mn-cs"/>
              </a:rPr>
              <a:t>reduce the greatest amount of GHG</a:t>
            </a:r>
            <a:r>
              <a:rPr lang="en-US" sz="1200" kern="1200" dirty="0" smtClean="0">
                <a:solidFill>
                  <a:schemeClr val="tx1"/>
                </a:solidFill>
                <a:effectLst/>
                <a:latin typeface="+mn-lt"/>
                <a:ea typeface="+mn-ea"/>
                <a:cs typeface="+mn-cs"/>
              </a:rPr>
              <a:t> in the </a:t>
            </a:r>
            <a:r>
              <a:rPr lang="en-US" sz="1200" u="sng" kern="1200" dirty="0" smtClean="0">
                <a:solidFill>
                  <a:schemeClr val="tx1"/>
                </a:solidFill>
                <a:effectLst/>
                <a:latin typeface="+mn-lt"/>
                <a:ea typeface="+mn-ea"/>
                <a:cs typeface="+mn-cs"/>
              </a:rPr>
              <a:t>shortest amount of time</a:t>
            </a:r>
            <a:r>
              <a:rPr lang="en-US" sz="1200" kern="1200" dirty="0" smtClean="0">
                <a:solidFill>
                  <a:schemeClr val="tx1"/>
                </a:solidFill>
                <a:effectLst/>
                <a:latin typeface="+mn-lt"/>
                <a:ea typeface="+mn-ea"/>
                <a:cs typeface="+mn-cs"/>
              </a:rPr>
              <a:t> AND it will bring investments and jobs.</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10</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8483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
        <p:cNvGrpSpPr/>
        <p:nvPr/>
      </p:nvGrpSpPr>
      <p:grpSpPr>
        <a:xfrm>
          <a:off x="0" y="0"/>
          <a:ext cx="0" cy="0"/>
          <a:chOff x="0" y="0"/>
          <a:chExt cx="0" cy="0"/>
        </a:xfrm>
      </p:grpSpPr>
      <p:sp>
        <p:nvSpPr>
          <p:cNvPr id="15" name="Shape 1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 name="Shape 1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 name="Shape 1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90" name="Shape 90"/>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91" name="Shape 91"/>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92" name="Shape 9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3" name="Shape 9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4" name="Shape 9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22" name="Shape 2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3" name="Shape 2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27" name="Shape 27"/>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28" name="Shape 2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9" name="Shape 2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33" name="Shape 33"/>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40" name="Shape 4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1" name="Shape 4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2701925" y="2130425"/>
            <a:ext cx="4800600" cy="1470024"/>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59" name="Shape 59"/>
          <p:cNvSpPr txBox="1">
            <a:spLocks noGrp="1"/>
          </p:cNvSpPr>
          <p:nvPr>
            <p:ph type="subTitle" idx="1"/>
          </p:nvPr>
        </p:nvSpPr>
        <p:spPr>
          <a:xfrm>
            <a:off x="2701925" y="3886200"/>
            <a:ext cx="4114800" cy="1752600"/>
          </a:xfrm>
          <a:prstGeom prst="rect">
            <a:avLst/>
          </a:prstGeom>
          <a:noFill/>
          <a:ln>
            <a:noFill/>
          </a:ln>
        </p:spPr>
        <p:txBody>
          <a:bodyPr lIns="91425" tIns="91425" rIns="91425" bIns="91425" anchor="t" anchorCtr="0"/>
          <a:lstStyle>
            <a:lvl1pPr marL="0" marR="0" indent="0" algn="l" rtl="0">
              <a:spcBef>
                <a:spcPts val="480"/>
              </a:spcBef>
              <a:spcAft>
                <a:spcPts val="0"/>
              </a:spcAft>
              <a:buClr>
                <a:srgbClr val="FFFFFF"/>
              </a:buClr>
              <a:buFont typeface="Arial"/>
              <a:buNone/>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60" name="Shape 6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1" name="Shape 6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7" name="Shape 6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78" name="Shape 78"/>
          <p:cNvSpPr txBox="1">
            <a:spLocks noGrp="1"/>
          </p:cNvSpPr>
          <p:nvPr>
            <p:ph type="body" idx="1"/>
          </p:nvPr>
        </p:nvSpPr>
        <p:spPr>
          <a:xfrm rot="5400000">
            <a:off x="3594100" y="700088"/>
            <a:ext cx="4525963" cy="6326186"/>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79" name="Shape 7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0" name="Shape 8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5303837" y="2409825"/>
            <a:ext cx="5851525" cy="158115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84" name="Shape 84"/>
          <p:cNvSpPr txBox="1">
            <a:spLocks noGrp="1"/>
          </p:cNvSpPr>
          <p:nvPr>
            <p:ph type="body" idx="1"/>
          </p:nvPr>
        </p:nvSpPr>
        <p:spPr>
          <a:xfrm rot="5400000">
            <a:off x="2064543" y="904081"/>
            <a:ext cx="5851525" cy="4592637"/>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85" name="Shape 8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6" name="Shape 8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7" name="Shape 8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10" name="Shape 10"/>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marR="0" indent="-190500" algn="l" rtl="0">
              <a:spcBef>
                <a:spcPts val="480"/>
              </a:spcBef>
              <a:spcAft>
                <a:spcPts val="0"/>
              </a:spcAft>
              <a:buClr>
                <a:schemeClr val="lt1"/>
              </a:buClr>
              <a:buFont typeface="Arial"/>
              <a:buChar char="•"/>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11" name="Shape 1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8" r:id="rId8"/>
    <p:sldLayoutId id="2147483659" r:id="rId9"/>
    <p:sldLayoutId id="2147483660" r:id="rId10"/>
  </p:sldLayoutIdLst>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dvancedbiofuelsusa.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advancedbiofuelsusa.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ctrTitle"/>
          </p:nvPr>
        </p:nvSpPr>
        <p:spPr>
          <a:xfrm>
            <a:off x="685800" y="381000"/>
            <a:ext cx="7772400" cy="4267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6000" b="1" i="0" u="none" strike="noStrike" cap="none" baseline="0" dirty="0" smtClean="0">
                <a:solidFill>
                  <a:schemeClr val="accent1">
                    <a:lumMod val="60000"/>
                    <a:lumOff val="40000"/>
                  </a:schemeClr>
                </a:solidFill>
                <a:latin typeface="Arial"/>
                <a:ea typeface="Arial"/>
                <a:cs typeface="Arial"/>
                <a:sym typeface="Arial"/>
              </a:rPr>
              <a:t>Advanced </a:t>
            </a:r>
            <a:r>
              <a:rPr lang="en-US" sz="6000" b="1" i="0" u="none" strike="noStrike" cap="none" baseline="0" dirty="0">
                <a:solidFill>
                  <a:schemeClr val="accent1">
                    <a:lumMod val="60000"/>
                    <a:lumOff val="40000"/>
                  </a:schemeClr>
                </a:solidFill>
                <a:latin typeface="Arial"/>
                <a:ea typeface="Arial"/>
                <a:cs typeface="Arial"/>
                <a:sym typeface="Arial"/>
              </a:rPr>
              <a:t>Biofuels</a:t>
            </a:r>
            <a:br>
              <a:rPr lang="en-US" sz="6000" b="1" i="0" u="none" strike="noStrike" cap="none" baseline="0" dirty="0">
                <a:solidFill>
                  <a:schemeClr val="accent1">
                    <a:lumMod val="60000"/>
                    <a:lumOff val="40000"/>
                  </a:schemeClr>
                </a:solidFill>
                <a:latin typeface="Arial"/>
                <a:ea typeface="Arial"/>
                <a:cs typeface="Arial"/>
                <a:sym typeface="Arial"/>
              </a:rPr>
            </a:br>
            <a:r>
              <a:rPr lang="en-US" sz="6000" b="1" i="0" u="none" strike="noStrike" cap="none" baseline="0" dirty="0" smtClean="0">
                <a:solidFill>
                  <a:schemeClr val="accent1">
                    <a:lumMod val="60000"/>
                    <a:lumOff val="40000"/>
                  </a:schemeClr>
                </a:solidFill>
                <a:latin typeface="Arial"/>
                <a:ea typeface="Arial"/>
                <a:cs typeface="Arial"/>
                <a:sym typeface="Arial"/>
              </a:rPr>
              <a:t>for</a:t>
            </a:r>
            <a:r>
              <a:rPr lang="en-US" sz="6000" b="1" i="0" u="none" strike="noStrike" cap="none" dirty="0" smtClean="0">
                <a:solidFill>
                  <a:schemeClr val="accent1">
                    <a:lumMod val="60000"/>
                    <a:lumOff val="40000"/>
                  </a:schemeClr>
                </a:solidFill>
                <a:latin typeface="Arial"/>
                <a:ea typeface="Arial"/>
                <a:cs typeface="Arial"/>
                <a:sym typeface="Arial"/>
              </a:rPr>
              <a:t> a</a:t>
            </a:r>
            <a:r>
              <a:rPr lang="en-US" sz="6000" b="1" i="0" u="none" strike="noStrike" cap="none" baseline="0" dirty="0" smtClean="0">
                <a:solidFill>
                  <a:schemeClr val="accent1">
                    <a:lumMod val="60000"/>
                    <a:lumOff val="40000"/>
                  </a:schemeClr>
                </a:solidFill>
                <a:latin typeface="Arial"/>
                <a:ea typeface="Arial"/>
                <a:cs typeface="Arial"/>
                <a:sym typeface="Arial"/>
              </a:rPr>
              <a:t> </a:t>
            </a:r>
            <a:r>
              <a:rPr lang="en-US" sz="6000" b="1" i="0" u="none" strike="noStrike" cap="none" baseline="0" dirty="0">
                <a:solidFill>
                  <a:schemeClr val="accent1">
                    <a:lumMod val="60000"/>
                    <a:lumOff val="40000"/>
                  </a:schemeClr>
                </a:solidFill>
                <a:latin typeface="Arial"/>
                <a:ea typeface="Arial"/>
                <a:cs typeface="Arial"/>
                <a:sym typeface="Arial"/>
              </a:rPr>
              <a:t>Truly Sustainable Renewable Future</a:t>
            </a:r>
          </a:p>
        </p:txBody>
      </p:sp>
      <p:sp>
        <p:nvSpPr>
          <p:cNvPr id="184" name="Shape 184"/>
          <p:cNvSpPr txBox="1">
            <a:spLocks noGrp="1"/>
          </p:cNvSpPr>
          <p:nvPr>
            <p:ph type="subTitle" idx="1"/>
          </p:nvPr>
        </p:nvSpPr>
        <p:spPr>
          <a:xfrm>
            <a:off x="4224339" y="5257800"/>
            <a:ext cx="4919661" cy="1600200"/>
          </a:xfrm>
          <a:prstGeom prst="rect">
            <a:avLst/>
          </a:prstGeom>
          <a:noFill/>
          <a:ln>
            <a:noFill/>
          </a:ln>
        </p:spPr>
        <p:txBody>
          <a:bodyPr lIns="91425" tIns="45700" rIns="91425" bIns="45700" anchor="t" anchorCtr="0">
            <a:noAutofit/>
          </a:bodyPr>
          <a:lstStyle/>
          <a:p>
            <a:pPr marL="0" marR="0" lvl="0" indent="0" algn="r" rtl="0">
              <a:spcBef>
                <a:spcPts val="320"/>
              </a:spcBef>
              <a:spcAft>
                <a:spcPts val="0"/>
              </a:spcAft>
              <a:buClr>
                <a:srgbClr val="FFFFFF"/>
              </a:buClr>
              <a:buSzPct val="25000"/>
              <a:buFont typeface="Arial"/>
              <a:buNone/>
            </a:pPr>
            <a:r>
              <a:rPr lang="en-US" sz="1600" b="1" i="0" u="none" strike="noStrike" cap="none" baseline="0" dirty="0" smtClean="0">
                <a:solidFill>
                  <a:srgbClr val="FFFFCC"/>
                </a:solidFill>
                <a:latin typeface="Arial"/>
                <a:ea typeface="Arial"/>
                <a:cs typeface="Arial"/>
                <a:sym typeface="Arial"/>
              </a:rPr>
              <a:t>Advanced </a:t>
            </a:r>
            <a:r>
              <a:rPr lang="en-US" sz="1600" b="1" i="0" u="none" strike="noStrike" cap="none" baseline="0" dirty="0">
                <a:solidFill>
                  <a:srgbClr val="FFFFCC"/>
                </a:solidFill>
                <a:latin typeface="Arial"/>
                <a:ea typeface="Arial"/>
                <a:cs typeface="Arial"/>
                <a:sym typeface="Arial"/>
              </a:rPr>
              <a:t>Biofuels USA</a:t>
            </a:r>
          </a:p>
          <a:p>
            <a:pPr marL="0" marR="0" lvl="0" indent="0" algn="r" rtl="0">
              <a:spcBef>
                <a:spcPts val="320"/>
              </a:spcBef>
              <a:spcAft>
                <a:spcPts val="0"/>
              </a:spcAft>
              <a:buClr>
                <a:srgbClr val="FFFFFF"/>
              </a:buClr>
              <a:buSzPct val="25000"/>
              <a:buFont typeface="Arial"/>
              <a:buNone/>
            </a:pPr>
            <a:r>
              <a:rPr lang="en-US" sz="1600" b="1" i="0" u="sng" strike="noStrike" cap="none" baseline="0" dirty="0">
                <a:solidFill>
                  <a:schemeClr val="hlink"/>
                </a:solidFill>
                <a:latin typeface="Arial"/>
                <a:ea typeface="Arial"/>
                <a:cs typeface="Arial"/>
                <a:sym typeface="Arial"/>
                <a:hlinkClick r:id="rId3"/>
              </a:rPr>
              <a:t>www.AdvancedBiofuelsUSA.org</a:t>
            </a:r>
          </a:p>
          <a:p>
            <a:pPr marL="0" marR="0" lvl="0" indent="0" algn="r" rtl="0">
              <a:spcBef>
                <a:spcPts val="320"/>
              </a:spcBef>
              <a:spcAft>
                <a:spcPts val="0"/>
              </a:spcAft>
              <a:buClr>
                <a:srgbClr val="FFFFFF"/>
              </a:buClr>
              <a:buSzPct val="25000"/>
              <a:buFont typeface="Arial"/>
              <a:buNone/>
            </a:pPr>
            <a:r>
              <a:rPr lang="en-US" sz="1600" b="1" i="0" u="none" strike="noStrike" cap="none" baseline="0" dirty="0" smtClean="0">
                <a:solidFill>
                  <a:srgbClr val="FFFFCC"/>
                </a:solidFill>
                <a:latin typeface="Arial"/>
                <a:ea typeface="Arial"/>
                <a:cs typeface="Arial"/>
                <a:sym typeface="Arial"/>
              </a:rPr>
              <a:t>301-644-1395</a:t>
            </a:r>
          </a:p>
          <a:p>
            <a:pPr marL="0" marR="0" lvl="0" indent="0" algn="r" rtl="0">
              <a:spcBef>
                <a:spcPts val="320"/>
              </a:spcBef>
              <a:spcAft>
                <a:spcPts val="0"/>
              </a:spcAft>
              <a:buClr>
                <a:srgbClr val="FFFFFF"/>
              </a:buClr>
              <a:buSzPct val="25000"/>
              <a:buFont typeface="Arial"/>
              <a:buNone/>
            </a:pPr>
            <a:endParaRPr lang="en-US" sz="1600" b="1" dirty="0" smtClean="0">
              <a:solidFill>
                <a:srgbClr val="FFFFCC"/>
              </a:solidFill>
            </a:endParaRPr>
          </a:p>
        </p:txBody>
      </p:sp>
      <p:pic>
        <p:nvPicPr>
          <p:cNvPr id="185" name="Shape 185"/>
          <p:cNvPicPr preferRelativeResize="0"/>
          <p:nvPr/>
        </p:nvPicPr>
        <p:blipFill rotWithShape="1">
          <a:blip r:embed="rId4">
            <a:alphaModFix/>
          </a:blip>
          <a:srcRect/>
          <a:stretch/>
        </p:blipFill>
        <p:spPr>
          <a:xfrm>
            <a:off x="381000" y="4953000"/>
            <a:ext cx="2590800" cy="1388956"/>
          </a:xfrm>
          <a:prstGeom prst="rect">
            <a:avLst/>
          </a:prstGeom>
          <a:noFill/>
          <a:ln>
            <a:noFill/>
          </a:ln>
        </p:spPr>
      </p:pic>
      <p:sp>
        <p:nvSpPr>
          <p:cNvPr id="186" name="Shape 186"/>
          <p:cNvSpPr txBox="1"/>
          <p:nvPr/>
        </p:nvSpPr>
        <p:spPr>
          <a:xfrm>
            <a:off x="-762000" y="533400"/>
            <a:ext cx="62483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p:nvPr/>
        </p:nvSpPr>
        <p:spPr>
          <a:xfrm>
            <a:off x="152400" y="813375"/>
            <a:ext cx="8686800" cy="6035389"/>
          </a:xfrm>
          <a:prstGeom prst="rect">
            <a:avLst/>
          </a:prstGeom>
          <a:noFill/>
          <a:ln>
            <a:noFill/>
          </a:ln>
        </p:spPr>
        <p:txBody>
          <a:bodyPr lIns="91425" tIns="45700" rIns="91425" bIns="45700" anchor="ctr" anchorCtr="0">
            <a:noAutofit/>
          </a:bodyPr>
          <a:lstStyle/>
          <a:p>
            <a:pPr lvl="2" algn="ctr">
              <a:buSzPct val="75000"/>
            </a:pPr>
            <a:r>
              <a:rPr lang="en-US" sz="2800" b="1" dirty="0" smtClean="0">
                <a:solidFill>
                  <a:schemeClr val="bg1"/>
                </a:solidFill>
                <a:latin typeface="Times New Roman"/>
                <a:ea typeface="Times New Roman"/>
                <a:cs typeface="Times New Roman"/>
                <a:sym typeface="Times New Roman"/>
              </a:rPr>
              <a:t>Most Cost Effective/ Greatest Amount of GHG Reduction/ Shortest Time </a:t>
            </a:r>
          </a:p>
          <a:p>
            <a:pPr lvl="2" algn="ctr">
              <a:buSzPct val="75000"/>
            </a:pPr>
            <a:endParaRPr lang="en-US" sz="2800" b="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a:solidFill>
                  <a:schemeClr val="accent1">
                    <a:lumMod val="75000"/>
                  </a:schemeClr>
                </a:solidFill>
                <a:latin typeface="Times New Roman"/>
                <a:ea typeface="Times New Roman"/>
                <a:cs typeface="Times New Roman"/>
                <a:sym typeface="Times New Roman"/>
              </a:rPr>
              <a:t>Complement to EVs in the GHG Reduction Plan</a:t>
            </a:r>
          </a:p>
          <a:p>
            <a:pPr lvl="5">
              <a:buSzPct val="75000"/>
            </a:pPr>
            <a:r>
              <a:rPr lang="en-US" sz="2400" b="1" i="1" dirty="0">
                <a:solidFill>
                  <a:schemeClr val="tx2"/>
                </a:solidFill>
                <a:latin typeface="Times New Roman"/>
                <a:ea typeface="Times New Roman"/>
                <a:cs typeface="Times New Roman"/>
                <a:sym typeface="Times New Roman"/>
              </a:rPr>
              <a:t>	</a:t>
            </a:r>
            <a:r>
              <a:rPr lang="en-US" sz="2400" b="1" i="1" dirty="0">
                <a:solidFill>
                  <a:schemeClr val="accent1">
                    <a:lumMod val="75000"/>
                  </a:schemeClr>
                </a:solidFill>
                <a:latin typeface="Times New Roman"/>
                <a:ea typeface="Times New Roman"/>
                <a:cs typeface="Times New Roman"/>
                <a:sym typeface="Times New Roman"/>
              </a:rPr>
              <a:t> (Legacy, Long Haul, Aviation)</a:t>
            </a:r>
          </a:p>
          <a:p>
            <a:pPr marL="457200" lvl="2" indent="-457200">
              <a:buSzPct val="75000"/>
              <a:buFont typeface="Wingdings" panose="05000000000000000000" pitchFamily="2" charset="2"/>
              <a:buChar char="Ø"/>
            </a:pPr>
            <a:endParaRPr lang="en-US" sz="2800" b="1" i="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rgbClr val="FBFCF5"/>
                </a:solidFill>
                <a:latin typeface="Times New Roman"/>
                <a:ea typeface="Times New Roman"/>
                <a:cs typeface="Times New Roman"/>
                <a:sym typeface="Times New Roman"/>
              </a:rPr>
              <a:t>Not </a:t>
            </a:r>
            <a:r>
              <a:rPr lang="en-US" sz="2800" b="1" i="1" dirty="0">
                <a:solidFill>
                  <a:srgbClr val="FBFCF5"/>
                </a:solidFill>
                <a:latin typeface="Times New Roman"/>
                <a:ea typeface="Times New Roman"/>
                <a:cs typeface="Times New Roman"/>
                <a:sym typeface="Times New Roman"/>
              </a:rPr>
              <a:t>just </a:t>
            </a:r>
            <a:r>
              <a:rPr lang="en-US" sz="2800" b="1" i="1" dirty="0" smtClean="0">
                <a:solidFill>
                  <a:srgbClr val="FBFCF5"/>
                </a:solidFill>
                <a:latin typeface="Times New Roman"/>
                <a:ea typeface="Times New Roman"/>
                <a:cs typeface="Times New Roman"/>
                <a:sym typeface="Times New Roman"/>
              </a:rPr>
              <a:t>ethanol; </a:t>
            </a:r>
            <a:r>
              <a:rPr lang="en-US" sz="2800" b="1" i="1" dirty="0">
                <a:solidFill>
                  <a:srgbClr val="FBFCF5"/>
                </a:solidFill>
                <a:latin typeface="Times New Roman"/>
                <a:ea typeface="Times New Roman"/>
                <a:cs typeface="Times New Roman"/>
                <a:sym typeface="Times New Roman"/>
              </a:rPr>
              <a:t>Not just </a:t>
            </a:r>
            <a:r>
              <a:rPr lang="en-US" sz="2800" b="1" i="1" dirty="0" smtClean="0">
                <a:solidFill>
                  <a:srgbClr val="FBFCF5"/>
                </a:solidFill>
                <a:latin typeface="Times New Roman"/>
                <a:ea typeface="Times New Roman"/>
                <a:cs typeface="Times New Roman"/>
                <a:sym typeface="Times New Roman"/>
              </a:rPr>
              <a:t>corn</a:t>
            </a:r>
          </a:p>
          <a:p>
            <a:pPr marL="457200" lvl="2" indent="-457200">
              <a:buSzPct val="75000"/>
              <a:buFont typeface="Wingdings" panose="05000000000000000000" pitchFamily="2" charset="2"/>
              <a:buChar char="Ø"/>
            </a:pPr>
            <a:endParaRPr lang="en-US" sz="2800" b="1" i="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Benefits</a:t>
            </a: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 </a:t>
            </a:r>
            <a:r>
              <a:rPr lang="en-US" sz="2400" b="1" i="1" dirty="0" smtClean="0">
                <a:solidFill>
                  <a:schemeClr val="accent1">
                    <a:lumMod val="75000"/>
                  </a:schemeClr>
                </a:solidFill>
                <a:latin typeface="Times New Roman"/>
                <a:ea typeface="Times New Roman"/>
                <a:cs typeface="Times New Roman"/>
                <a:sym typeface="Times New Roman"/>
              </a:rPr>
              <a:t>(Environmental </a:t>
            </a:r>
            <a:r>
              <a:rPr lang="en-US" sz="2400" b="1" i="1" dirty="0">
                <a:solidFill>
                  <a:schemeClr val="accent1">
                    <a:lumMod val="75000"/>
                  </a:schemeClr>
                </a:solidFill>
                <a:latin typeface="Times New Roman"/>
                <a:ea typeface="Times New Roman"/>
                <a:cs typeface="Times New Roman"/>
                <a:sym typeface="Times New Roman"/>
              </a:rPr>
              <a:t>J</a:t>
            </a:r>
            <a:r>
              <a:rPr lang="en-US" sz="2400" b="1" i="1" dirty="0" smtClean="0">
                <a:solidFill>
                  <a:schemeClr val="accent1">
                    <a:lumMod val="75000"/>
                  </a:schemeClr>
                </a:solidFill>
                <a:latin typeface="Times New Roman"/>
                <a:ea typeface="Times New Roman"/>
                <a:cs typeface="Times New Roman"/>
                <a:sym typeface="Times New Roman"/>
              </a:rPr>
              <a:t>ustice, Focus on High </a:t>
            </a:r>
            <a:r>
              <a:rPr lang="en-US" sz="2400" b="1" i="1" dirty="0">
                <a:solidFill>
                  <a:schemeClr val="accent1">
                    <a:lumMod val="75000"/>
                  </a:schemeClr>
                </a:solidFill>
                <a:latin typeface="Times New Roman"/>
                <a:ea typeface="Times New Roman"/>
                <a:cs typeface="Times New Roman"/>
                <a:sym typeface="Times New Roman"/>
              </a:rPr>
              <a:t>P</a:t>
            </a:r>
            <a:r>
              <a:rPr lang="en-US" sz="2400" b="1" i="1" dirty="0" smtClean="0">
                <a:solidFill>
                  <a:schemeClr val="accent1">
                    <a:lumMod val="75000"/>
                  </a:schemeClr>
                </a:solidFill>
                <a:latin typeface="Times New Roman"/>
                <a:ea typeface="Times New Roman"/>
                <a:cs typeface="Times New Roman"/>
                <a:sym typeface="Times New Roman"/>
              </a:rPr>
              <a:t>ollution and Low </a:t>
            </a:r>
            <a:r>
              <a:rPr lang="en-US" sz="2400" b="1" i="1" dirty="0">
                <a:solidFill>
                  <a:schemeClr val="accent1">
                    <a:lumMod val="75000"/>
                  </a:schemeClr>
                </a:solidFill>
                <a:latin typeface="Times New Roman"/>
                <a:ea typeface="Times New Roman"/>
                <a:cs typeface="Times New Roman"/>
                <a:sym typeface="Times New Roman"/>
              </a:rPr>
              <a:t>I</a:t>
            </a:r>
            <a:r>
              <a:rPr lang="en-US" sz="2400" b="1" i="1" dirty="0" smtClean="0">
                <a:solidFill>
                  <a:schemeClr val="accent1">
                    <a:lumMod val="75000"/>
                  </a:schemeClr>
                </a:solidFill>
                <a:latin typeface="Times New Roman"/>
                <a:ea typeface="Times New Roman"/>
                <a:cs typeface="Times New Roman"/>
                <a:sym typeface="Times New Roman"/>
              </a:rPr>
              <a:t>ncome Areas, Sustainability </a:t>
            </a:r>
            <a:r>
              <a:rPr lang="en-US" sz="2400" b="1" i="1" dirty="0">
                <a:solidFill>
                  <a:schemeClr val="accent1">
                    <a:lumMod val="75000"/>
                  </a:schemeClr>
                </a:solidFill>
                <a:latin typeface="Times New Roman"/>
                <a:ea typeface="Times New Roman"/>
                <a:cs typeface="Times New Roman"/>
                <a:sym typeface="Times New Roman"/>
              </a:rPr>
              <a:t>/ Policy Considerations / Markets / Jobs)</a:t>
            </a:r>
          </a:p>
          <a:p>
            <a:pPr marL="457200" lvl="2" indent="-457200">
              <a:buSzPct val="75000"/>
              <a:buFont typeface="Wingdings" panose="05000000000000000000" pitchFamily="2" charset="2"/>
              <a:buChar char="Ø"/>
            </a:pPr>
            <a:endParaRPr lang="en-US" sz="2400" b="1" i="1" dirty="0" smtClean="0">
              <a:solidFill>
                <a:schemeClr val="accent1">
                  <a:lumMod val="75000"/>
                </a:schemeClr>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Our Proposals</a:t>
            </a:r>
          </a:p>
          <a:p>
            <a:pPr lvl="3">
              <a:buSzPct val="75000"/>
            </a:pPr>
            <a:r>
              <a:rPr lang="en-US" sz="2400" b="1" i="1" dirty="0">
                <a:solidFill>
                  <a:srgbClr val="FBFCF5"/>
                </a:solidFill>
                <a:latin typeface="Times New Roman"/>
                <a:ea typeface="Times New Roman"/>
                <a:cs typeface="Times New Roman"/>
                <a:sym typeface="Times New Roman"/>
              </a:rPr>
              <a:t>	</a:t>
            </a:r>
            <a:endParaRPr lang="en-US" sz="2400" b="1" i="1" dirty="0">
              <a:solidFill>
                <a:schemeClr val="accent1">
                  <a:lumMod val="75000"/>
                </a:schemeClr>
              </a:solidFill>
              <a:latin typeface="Times New Roman"/>
              <a:ea typeface="Times New Roman"/>
              <a:cs typeface="Times New Roman"/>
              <a:sym typeface="Times New Roman"/>
            </a:endParaRPr>
          </a:p>
        </p:txBody>
      </p:sp>
      <p:sp>
        <p:nvSpPr>
          <p:cNvPr id="2" name="TextBox 1"/>
          <p:cNvSpPr txBox="1"/>
          <p:nvPr/>
        </p:nvSpPr>
        <p:spPr>
          <a:xfrm>
            <a:off x="609600" y="228600"/>
            <a:ext cx="8077200" cy="584775"/>
          </a:xfrm>
          <a:prstGeom prst="rect">
            <a:avLst/>
          </a:prstGeom>
          <a:noFill/>
        </p:spPr>
        <p:txBody>
          <a:bodyPr wrap="square" rtlCol="0">
            <a:spAutoFit/>
          </a:bodyPr>
          <a:lstStyle/>
          <a:p>
            <a:pPr lvl="0">
              <a:buSzPct val="25000"/>
            </a:pPr>
            <a:r>
              <a:rPr lang="en-US" sz="3200" b="1" dirty="0">
                <a:solidFill>
                  <a:srgbClr val="FFFF00"/>
                </a:solidFill>
                <a:latin typeface="Times New Roman"/>
                <a:ea typeface="Times New Roman"/>
                <a:cs typeface="Times New Roman"/>
                <a:sym typeface="Times New Roman"/>
              </a:rPr>
              <a:t>Renewable </a:t>
            </a:r>
            <a:r>
              <a:rPr lang="en-US" sz="3200" b="1" dirty="0" smtClean="0">
                <a:solidFill>
                  <a:srgbClr val="FFFF00"/>
                </a:solidFill>
                <a:latin typeface="Times New Roman"/>
                <a:ea typeface="Times New Roman"/>
                <a:cs typeface="Times New Roman"/>
                <a:sym typeface="Times New Roman"/>
              </a:rPr>
              <a:t>Fuels’ </a:t>
            </a:r>
            <a:r>
              <a:rPr lang="en-US" sz="3200" b="1" dirty="0">
                <a:solidFill>
                  <a:srgbClr val="FFFF00"/>
                </a:solidFill>
                <a:latin typeface="Times New Roman"/>
                <a:ea typeface="Times New Roman"/>
                <a:cs typeface="Times New Roman"/>
                <a:sym typeface="Times New Roman"/>
              </a:rPr>
              <a:t>Role in GHG </a:t>
            </a:r>
            <a:r>
              <a:rPr lang="en-US" sz="3200" b="1" dirty="0" smtClean="0">
                <a:solidFill>
                  <a:srgbClr val="FFFF00"/>
                </a:solidFill>
                <a:latin typeface="Times New Roman"/>
                <a:ea typeface="Times New Roman"/>
                <a:cs typeface="Times New Roman"/>
                <a:sym typeface="Times New Roman"/>
              </a:rPr>
              <a:t>Reduction</a:t>
            </a:r>
            <a:endParaRPr lang="en-US" sz="3200" b="1" dirty="0">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4632013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2912" y="4306118"/>
            <a:ext cx="5029636" cy="2633700"/>
          </a:xfrm>
          <a:prstGeom prst="rect">
            <a:avLst/>
          </a:prstGeom>
        </p:spPr>
      </p:pic>
      <p:pic>
        <p:nvPicPr>
          <p:cNvPr id="222" name="Shape 222"/>
          <p:cNvPicPr preferRelativeResize="0"/>
          <p:nvPr/>
        </p:nvPicPr>
        <p:blipFill rotWithShape="1">
          <a:blip r:embed="rId4">
            <a:alphaModFix/>
          </a:blip>
          <a:srcRect/>
          <a:stretch/>
        </p:blipFill>
        <p:spPr>
          <a:xfrm>
            <a:off x="6324600" y="762000"/>
            <a:ext cx="2819400" cy="3568699"/>
          </a:xfrm>
          <a:prstGeom prst="rect">
            <a:avLst/>
          </a:prstGeom>
          <a:ln>
            <a:noFill/>
          </a:ln>
          <a:effectLst>
            <a:softEdge rad="112500"/>
          </a:effectLst>
        </p:spPr>
      </p:pic>
      <p:pic>
        <p:nvPicPr>
          <p:cNvPr id="218" name="Shape 218"/>
          <p:cNvPicPr preferRelativeResize="0"/>
          <p:nvPr/>
        </p:nvPicPr>
        <p:blipFill rotWithShape="1">
          <a:blip r:embed="rId5">
            <a:alphaModFix/>
          </a:blip>
          <a:srcRect/>
          <a:stretch/>
        </p:blipFill>
        <p:spPr>
          <a:xfrm>
            <a:off x="3657600" y="1102313"/>
            <a:ext cx="3124199" cy="4165600"/>
          </a:xfrm>
          <a:prstGeom prst="rect">
            <a:avLst/>
          </a:prstGeom>
          <a:ln>
            <a:noFill/>
          </a:ln>
          <a:effectLst>
            <a:softEdge rad="112500"/>
          </a:effectLst>
        </p:spPr>
      </p:pic>
      <p:sp>
        <p:nvSpPr>
          <p:cNvPr id="219" name="Shape 219"/>
          <p:cNvSpPr txBox="1">
            <a:spLocks noGrp="1"/>
          </p:cNvSpPr>
          <p:nvPr>
            <p:ph type="title"/>
          </p:nvPr>
        </p:nvSpPr>
        <p:spPr>
          <a:xfrm>
            <a:off x="275490" y="1327128"/>
            <a:ext cx="6734910" cy="4997471"/>
          </a:xfrm>
          <a:prstGeom prst="rect">
            <a:avLst/>
          </a:prstGeom>
          <a:noFill/>
          <a:ln>
            <a:noFill/>
          </a:ln>
        </p:spPr>
        <p:txBody>
          <a:bodyPr lIns="91425" tIns="45700" rIns="91425" bIns="45700" anchor="b" anchorCtr="0">
            <a:noAutofit/>
          </a:bodyPr>
          <a:lstStyle/>
          <a:p>
            <a:pPr lvl="0">
              <a:buSzPct val="25000"/>
            </a:pPr>
            <a:r>
              <a:rPr lang="en-US" sz="3200" b="0" i="0" u="none" strike="noStrike" cap="none" baseline="0" dirty="0">
                <a:solidFill>
                  <a:schemeClr val="lt1"/>
                </a:solidFill>
                <a:latin typeface="Arial"/>
                <a:ea typeface="Arial"/>
                <a:cs typeface="Arial"/>
                <a:sym typeface="Arial"/>
              </a:rPr>
              <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smtClean="0">
                <a:solidFill>
                  <a:schemeClr val="lt1"/>
                </a:solidFill>
                <a:latin typeface="Arial"/>
                <a:ea typeface="Arial"/>
                <a:cs typeface="Arial"/>
                <a:sym typeface="Arial"/>
              </a:rPr>
              <a:t/>
            </a:r>
            <a:br>
              <a:rPr lang="en-US" sz="3200" b="0" i="0" u="none" strike="noStrike" cap="none" baseline="0" dirty="0" smtClean="0">
                <a:solidFill>
                  <a:schemeClr val="lt1"/>
                </a:solidFill>
                <a:latin typeface="Arial"/>
                <a:ea typeface="Arial"/>
                <a:cs typeface="Arial"/>
                <a:sym typeface="Arial"/>
              </a:rPr>
            </a:br>
            <a:r>
              <a:rPr lang="en-US" sz="2800" b="0" i="0" u="none" strike="noStrike" cap="none" baseline="0" dirty="0" smtClean="0">
                <a:solidFill>
                  <a:schemeClr val="lt1"/>
                </a:solidFill>
                <a:sym typeface="Arial"/>
              </a:rPr>
              <a:t>Biodiesel</a:t>
            </a:r>
            <a:r>
              <a:rPr lang="en-US" sz="2800" b="0" i="0" u="none" strike="noStrike" cap="none" baseline="0" dirty="0">
                <a:solidFill>
                  <a:schemeClr val="lt1"/>
                </a:solidFill>
                <a:sym typeface="Arial"/>
              </a:rPr>
              <a:t/>
            </a:r>
            <a:br>
              <a:rPr lang="en-US" sz="2800" b="0" i="0" u="none" strike="noStrike" cap="none" baseline="0" dirty="0">
                <a:solidFill>
                  <a:schemeClr val="lt1"/>
                </a:solidFill>
                <a:sym typeface="Arial"/>
              </a:rPr>
            </a:br>
            <a:r>
              <a:rPr lang="en-US" sz="2800" b="0" i="0" u="none" strike="noStrike" cap="none" baseline="0" dirty="0">
                <a:solidFill>
                  <a:schemeClr val="lt1"/>
                </a:solidFill>
                <a:sym typeface="Arial"/>
              </a:rPr>
              <a:t>Renewable </a:t>
            </a:r>
            <a:r>
              <a:rPr lang="en-US" sz="2800" b="0" i="0" u="none" strike="noStrike" cap="none" baseline="0" dirty="0" smtClean="0">
                <a:solidFill>
                  <a:schemeClr val="lt1"/>
                </a:solidFill>
                <a:sym typeface="Arial"/>
              </a:rPr>
              <a:t>Diesel</a:t>
            </a:r>
            <a:br>
              <a:rPr lang="en-US" sz="2800" b="0" i="0" u="none" strike="noStrike" cap="none" baseline="0" dirty="0" smtClean="0">
                <a:solidFill>
                  <a:schemeClr val="lt1"/>
                </a:solidFill>
                <a:sym typeface="Arial"/>
              </a:rPr>
            </a:br>
            <a:r>
              <a:rPr lang="en-US" sz="2800" dirty="0" smtClean="0">
                <a:solidFill>
                  <a:schemeClr val="lt1"/>
                </a:solidFill>
              </a:rPr>
              <a:t>DME</a:t>
            </a:r>
            <a:r>
              <a:rPr lang="en-US" sz="2800" b="0" i="0" u="none" strike="noStrike" cap="none" baseline="0" dirty="0" smtClean="0">
                <a:solidFill>
                  <a:schemeClr val="lt1"/>
                </a:solidFill>
                <a:sym typeface="Arial"/>
              </a:rPr>
              <a:t/>
            </a:r>
            <a:br>
              <a:rPr lang="en-US" sz="2800" b="0" i="0" u="none" strike="noStrike" cap="none" baseline="0" dirty="0" smtClean="0">
                <a:solidFill>
                  <a:schemeClr val="lt1"/>
                </a:solidFill>
                <a:sym typeface="Arial"/>
              </a:rPr>
            </a:br>
            <a:r>
              <a:rPr lang="en-US" sz="2800" dirty="0">
                <a:solidFill>
                  <a:schemeClr val="lt1"/>
                </a:solidFill>
              </a:rPr>
              <a:t>Biogas/Renewable Natural </a:t>
            </a:r>
            <a:r>
              <a:rPr lang="en-US" sz="2800" dirty="0" smtClean="0">
                <a:solidFill>
                  <a:schemeClr val="lt1"/>
                </a:solidFill>
              </a:rPr>
              <a:t>Gas</a:t>
            </a:r>
            <a:br>
              <a:rPr lang="en-US" sz="2800" dirty="0" smtClean="0">
                <a:solidFill>
                  <a:schemeClr val="lt1"/>
                </a:solidFill>
              </a:rPr>
            </a:br>
            <a:r>
              <a:rPr lang="en-US" sz="2800" b="0" i="0" u="none" strike="noStrike" cap="none" baseline="0" dirty="0" err="1" smtClean="0">
                <a:solidFill>
                  <a:schemeClr val="lt1"/>
                </a:solidFill>
                <a:sym typeface="Arial"/>
              </a:rPr>
              <a:t>Biojet</a:t>
            </a:r>
            <a:r>
              <a:rPr lang="en-US" sz="2800" b="0" i="0" u="none" strike="noStrike" cap="none" baseline="0" dirty="0" smtClean="0">
                <a:solidFill>
                  <a:schemeClr val="lt1"/>
                </a:solidFill>
                <a:sym typeface="Arial"/>
              </a:rPr>
              <a:t> (Sustainable Aviation Fuel</a:t>
            </a:r>
            <a:r>
              <a:rPr lang="en-US" sz="2800" b="0" i="0" u="none" strike="noStrike" cap="none" dirty="0" smtClean="0">
                <a:solidFill>
                  <a:schemeClr val="lt1"/>
                </a:solidFill>
                <a:sym typeface="Arial"/>
              </a:rPr>
              <a:t> (SAF))</a:t>
            </a:r>
            <a:r>
              <a:rPr lang="en-US" sz="2800" b="0" i="0" u="none" strike="noStrike" cap="none" baseline="0" dirty="0">
                <a:solidFill>
                  <a:schemeClr val="lt1"/>
                </a:solidFill>
                <a:sym typeface="Arial"/>
              </a:rPr>
              <a:t/>
            </a:r>
            <a:br>
              <a:rPr lang="en-US" sz="2800" b="0" i="0" u="none" strike="noStrike" cap="none" baseline="0" dirty="0">
                <a:solidFill>
                  <a:schemeClr val="lt1"/>
                </a:solidFill>
                <a:sym typeface="Arial"/>
              </a:rPr>
            </a:br>
            <a:r>
              <a:rPr lang="en-US" sz="2800" b="0" i="0" u="none" strike="noStrike" cap="none" baseline="0" dirty="0" err="1" smtClean="0">
                <a:solidFill>
                  <a:schemeClr val="lt1"/>
                </a:solidFill>
                <a:sym typeface="Arial"/>
              </a:rPr>
              <a:t>Biobutanol</a:t>
            </a:r>
            <a:r>
              <a:rPr lang="en-US" sz="2800" b="0" i="0" u="none" strike="noStrike" cap="none" baseline="0" dirty="0" smtClean="0">
                <a:solidFill>
                  <a:schemeClr val="lt1"/>
                </a:solidFill>
                <a:sym typeface="Arial"/>
              </a:rPr>
              <a:t/>
            </a:r>
            <a:br>
              <a:rPr lang="en-US" sz="2800" b="0" i="0" u="none" strike="noStrike" cap="none" baseline="0" dirty="0" smtClean="0">
                <a:solidFill>
                  <a:schemeClr val="lt1"/>
                </a:solidFill>
                <a:sym typeface="Arial"/>
              </a:rPr>
            </a:br>
            <a:r>
              <a:rPr lang="en-US" sz="2800" dirty="0" smtClean="0">
                <a:solidFill>
                  <a:schemeClr val="lt1"/>
                </a:solidFill>
              </a:rPr>
              <a:t>Renewable Hydrogen</a:t>
            </a:r>
            <a:r>
              <a:rPr lang="en-US" sz="2800" b="0" i="0" u="none" strike="noStrike" cap="none" baseline="0" dirty="0">
                <a:solidFill>
                  <a:schemeClr val="lt1"/>
                </a:solidFill>
                <a:sym typeface="Arial"/>
              </a:rPr>
              <a:t/>
            </a:r>
            <a:br>
              <a:rPr lang="en-US" sz="2800" b="0" i="0" u="none" strike="noStrike" cap="none" baseline="0" dirty="0">
                <a:solidFill>
                  <a:schemeClr val="lt1"/>
                </a:solidFill>
                <a:sym typeface="Arial"/>
              </a:rPr>
            </a:br>
            <a:r>
              <a:rPr lang="en-US" sz="2800" b="0" i="0" u="none" strike="noStrike" cap="none" baseline="0" dirty="0">
                <a:solidFill>
                  <a:schemeClr val="lt1"/>
                </a:solidFill>
                <a:sym typeface="Arial"/>
              </a:rPr>
              <a:t>Drop-in </a:t>
            </a:r>
            <a:r>
              <a:rPr lang="en-US" sz="2800" b="0" i="0" u="none" strike="noStrike" cap="none" baseline="0" dirty="0" smtClean="0">
                <a:solidFill>
                  <a:schemeClr val="lt1"/>
                </a:solidFill>
                <a:sym typeface="Arial"/>
              </a:rPr>
              <a:t>Hydrocarbons</a:t>
            </a:r>
            <a:br>
              <a:rPr lang="en-US" sz="2800" b="0" i="0" u="none" strike="noStrike" cap="none" baseline="0" dirty="0" smtClean="0">
                <a:solidFill>
                  <a:schemeClr val="lt1"/>
                </a:solidFill>
                <a:sym typeface="Arial"/>
              </a:rPr>
            </a:br>
            <a:r>
              <a:rPr lang="en-US" sz="2800" b="0" i="0" u="none" strike="noStrike" cap="none" baseline="0" dirty="0" err="1" smtClean="0">
                <a:solidFill>
                  <a:schemeClr val="lt1"/>
                </a:solidFill>
                <a:sym typeface="Arial"/>
              </a:rPr>
              <a:t>BioHeat</a:t>
            </a:r>
            <a:r>
              <a:rPr lang="en-US" sz="2800" b="0" i="0" u="none" strike="noStrike" cap="none" baseline="0" dirty="0" smtClean="0">
                <a:solidFill>
                  <a:schemeClr val="lt1"/>
                </a:solidFill>
                <a:sym typeface="Arial"/>
              </a:rPr>
              <a:t> ®</a:t>
            </a:r>
            <a:br>
              <a:rPr lang="en-US" sz="2800" b="0" i="0" u="none" strike="noStrike" cap="none" baseline="0" dirty="0" smtClean="0">
                <a:solidFill>
                  <a:schemeClr val="lt1"/>
                </a:solidFill>
                <a:sym typeface="Arial"/>
              </a:rPr>
            </a:br>
            <a:r>
              <a:rPr lang="en-US" sz="2800" dirty="0" smtClean="0">
                <a:solidFill>
                  <a:schemeClr val="lt1"/>
                </a:solidFill>
              </a:rPr>
              <a:t>Cooking Fuel</a:t>
            </a:r>
            <a:br>
              <a:rPr lang="en-US" sz="2800" dirty="0" smtClean="0">
                <a:solidFill>
                  <a:schemeClr val="lt1"/>
                </a:solidFill>
              </a:rPr>
            </a:br>
            <a:r>
              <a:rPr lang="en-US" sz="2800" dirty="0" smtClean="0">
                <a:solidFill>
                  <a:schemeClr val="lt1"/>
                </a:solidFill>
              </a:rPr>
              <a:t>Rocket </a:t>
            </a:r>
            <a:r>
              <a:rPr lang="en-US" sz="2800" dirty="0">
                <a:solidFill>
                  <a:schemeClr val="lt1"/>
                </a:solidFill>
              </a:rPr>
              <a:t>Fuel</a:t>
            </a:r>
            <a:endParaRPr lang="en-US" sz="2800" b="0" i="0" u="none" strike="noStrike" cap="none" baseline="0" dirty="0">
              <a:solidFill>
                <a:schemeClr val="lt1"/>
              </a:solidFill>
              <a:sym typeface="Arial"/>
            </a:endParaRPr>
          </a:p>
        </p:txBody>
      </p:sp>
      <p:sp>
        <p:nvSpPr>
          <p:cNvPr id="220" name="Shape 220"/>
          <p:cNvSpPr txBox="1"/>
          <p:nvPr/>
        </p:nvSpPr>
        <p:spPr>
          <a:xfrm>
            <a:off x="2209800" y="-68996"/>
            <a:ext cx="4800600"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800" b="1" i="0" u="none" strike="noStrike" cap="none" baseline="0" dirty="0" smtClean="0">
                <a:solidFill>
                  <a:schemeClr val="tx2">
                    <a:lumMod val="95000"/>
                  </a:schemeClr>
                </a:solidFill>
                <a:latin typeface="Times New Roman"/>
                <a:ea typeface="Times New Roman"/>
                <a:cs typeface="Times New Roman"/>
                <a:sym typeface="Times New Roman"/>
              </a:rPr>
              <a:t>Not just ethanol</a:t>
            </a:r>
            <a:endParaRPr lang="en-US" sz="4800" b="1" i="0" u="none" strike="noStrike" cap="none" baseline="0" dirty="0">
              <a:solidFill>
                <a:schemeClr val="tx2">
                  <a:lumMod val="95000"/>
                </a:schemeClr>
              </a:solidFill>
              <a:latin typeface="Times New Roman"/>
              <a:ea typeface="Times New Roman"/>
              <a:cs typeface="Times New Roman"/>
              <a:sym typeface="Times New Roman"/>
            </a:endParaRPr>
          </a:p>
        </p:txBody>
      </p:sp>
      <p:pic>
        <p:nvPicPr>
          <p:cNvPr id="223" name="Shape 223"/>
          <p:cNvPicPr preferRelativeResize="0"/>
          <p:nvPr/>
        </p:nvPicPr>
        <p:blipFill rotWithShape="1">
          <a:blip r:embed="rId6">
            <a:alphaModFix/>
          </a:blip>
          <a:srcRect/>
          <a:stretch/>
        </p:blipFill>
        <p:spPr>
          <a:xfrm>
            <a:off x="5715000" y="3820652"/>
            <a:ext cx="3048000" cy="1587499"/>
          </a:xfrm>
          <a:prstGeom prst="rect">
            <a:avLst/>
          </a:prstGeom>
          <a:ln>
            <a:noFill/>
          </a:ln>
          <a:effectLst>
            <a:softEdge rad="112500"/>
          </a:effectLst>
        </p:spPr>
      </p:pic>
      <p:sp>
        <p:nvSpPr>
          <p:cNvPr id="3" name="TextBox 2"/>
          <p:cNvSpPr txBox="1"/>
          <p:nvPr/>
        </p:nvSpPr>
        <p:spPr>
          <a:xfrm>
            <a:off x="152400" y="554921"/>
            <a:ext cx="7467600" cy="584775"/>
          </a:xfrm>
          <a:prstGeom prst="rect">
            <a:avLst/>
          </a:prstGeom>
          <a:noFill/>
        </p:spPr>
        <p:txBody>
          <a:bodyPr wrap="square" rtlCol="0">
            <a:spAutoFit/>
          </a:bodyPr>
          <a:lstStyle/>
          <a:p>
            <a:r>
              <a:rPr lang="en-US" sz="3200" b="1" i="1" dirty="0">
                <a:solidFill>
                  <a:srgbClr val="CCFFCC"/>
                </a:solidFill>
              </a:rPr>
              <a:t>Ethanol</a:t>
            </a:r>
            <a:r>
              <a:rPr lang="en-US" sz="3200" i="1" dirty="0">
                <a:solidFill>
                  <a:srgbClr val="CCFFCC"/>
                </a:solidFill>
              </a:rPr>
              <a:t> is </a:t>
            </a:r>
            <a:r>
              <a:rPr lang="en-US" sz="3200" i="1" u="sng" dirty="0">
                <a:solidFill>
                  <a:srgbClr val="CCFFCC"/>
                </a:solidFill>
              </a:rPr>
              <a:t>a</a:t>
            </a:r>
            <a:r>
              <a:rPr lang="en-US" sz="3200" i="1" dirty="0">
                <a:solidFill>
                  <a:srgbClr val="CCFFCC"/>
                </a:solidFill>
              </a:rPr>
              <a:t> biofuel</a:t>
            </a:r>
            <a:r>
              <a:rPr lang="en-US" sz="3200" i="1" dirty="0" smtClean="0">
                <a:solidFill>
                  <a:srgbClr val="CCFFCC"/>
                </a:solidFill>
              </a:rPr>
              <a:t>, </a:t>
            </a:r>
            <a:r>
              <a:rPr lang="en-US" sz="3200" i="1" u="sng" dirty="0">
                <a:solidFill>
                  <a:srgbClr val="CCFFCC"/>
                </a:solidFill>
              </a:rPr>
              <a:t>not the only biofuel</a:t>
            </a:r>
            <a:r>
              <a:rPr lang="en-US" sz="3200" i="1" dirty="0">
                <a:solidFill>
                  <a:srgbClr val="CCFFCC"/>
                </a:solidFill>
              </a:rPr>
              <a: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9" name="Shape 629"/>
          <p:cNvPicPr preferRelativeResize="0">
            <a:picLocks/>
          </p:cNvPicPr>
          <p:nvPr/>
        </p:nvPicPr>
        <p:blipFill rotWithShape="1">
          <a:blip r:embed="rId3">
            <a:alphaModFix/>
          </a:blip>
          <a:srcRect/>
          <a:stretch/>
        </p:blipFill>
        <p:spPr>
          <a:xfrm rot="-5400000">
            <a:off x="3008661" y="2585258"/>
            <a:ext cx="6858000" cy="1645920"/>
          </a:xfrm>
          <a:prstGeom prst="rect">
            <a:avLst/>
          </a:prstGeom>
          <a:noFill/>
          <a:ln>
            <a:noFill/>
          </a:ln>
          <a:effectLst>
            <a:softEdge rad="112500"/>
          </a:effectLst>
        </p:spPr>
      </p:pic>
      <p:pic>
        <p:nvPicPr>
          <p:cNvPr id="10" name="Shape 561"/>
          <p:cNvPicPr preferRelativeResize="0"/>
          <p:nvPr/>
        </p:nvPicPr>
        <p:blipFill rotWithShape="1">
          <a:blip r:embed="rId4">
            <a:alphaModFix/>
          </a:blip>
          <a:srcRect/>
          <a:stretch/>
        </p:blipFill>
        <p:spPr>
          <a:xfrm>
            <a:off x="7235031" y="-20782"/>
            <a:ext cx="1836738" cy="2438401"/>
          </a:xfrm>
          <a:prstGeom prst="rect">
            <a:avLst/>
          </a:prstGeom>
          <a:ln>
            <a:noFill/>
          </a:ln>
          <a:effectLst>
            <a:softEdge rad="112500"/>
          </a:effectLst>
        </p:spPr>
      </p:pic>
      <p:sp>
        <p:nvSpPr>
          <p:cNvPr id="549" name="Shape 549"/>
          <p:cNvSpPr txBox="1">
            <a:spLocks noGrp="1"/>
          </p:cNvSpPr>
          <p:nvPr>
            <p:ph type="title"/>
          </p:nvPr>
        </p:nvSpPr>
        <p:spPr>
          <a:xfrm>
            <a:off x="9236" y="228600"/>
            <a:ext cx="6316663" cy="6858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600" b="1" i="0" u="none" strike="noStrike" cap="none" baseline="0" dirty="0" err="1" smtClean="0">
                <a:solidFill>
                  <a:srgbClr val="FFFF99"/>
                </a:solidFill>
                <a:latin typeface="Times New Roman"/>
                <a:ea typeface="Times New Roman"/>
                <a:cs typeface="Times New Roman"/>
                <a:sym typeface="Times New Roman"/>
              </a:rPr>
              <a:t>Feedstocks</a:t>
            </a:r>
            <a:r>
              <a:rPr lang="en-US" sz="3600" b="1" i="0" u="none" strike="noStrike" cap="none" baseline="0" dirty="0" smtClean="0">
                <a:solidFill>
                  <a:srgbClr val="FFFF99"/>
                </a:solidFill>
                <a:latin typeface="Times New Roman"/>
                <a:ea typeface="Times New Roman"/>
                <a:cs typeface="Times New Roman"/>
                <a:sym typeface="Times New Roman"/>
              </a:rPr>
              <a:t>: Not Just Corn</a:t>
            </a:r>
            <a:endParaRPr lang="en-US" sz="3600" b="1" i="0" u="none" strike="noStrike" cap="none" baseline="0" dirty="0">
              <a:solidFill>
                <a:srgbClr val="FFFF99"/>
              </a:solidFill>
              <a:latin typeface="Times New Roman"/>
              <a:ea typeface="Times New Roman"/>
              <a:cs typeface="Times New Roman"/>
              <a:sym typeface="Times New Roman"/>
            </a:endParaRPr>
          </a:p>
        </p:txBody>
      </p:sp>
      <p:sp>
        <p:nvSpPr>
          <p:cNvPr id="550" name="Shape 550"/>
          <p:cNvSpPr txBox="1">
            <a:spLocks noGrp="1"/>
          </p:cNvSpPr>
          <p:nvPr>
            <p:ph type="body" idx="1"/>
          </p:nvPr>
        </p:nvSpPr>
        <p:spPr>
          <a:xfrm>
            <a:off x="175388" y="941120"/>
            <a:ext cx="3253612" cy="574765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Algae		</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Corn </a:t>
            </a:r>
            <a:r>
              <a:rPr lang="en-US" sz="2400" b="0" i="0" u="none" strike="noStrike" cap="none" baseline="0" dirty="0" err="1">
                <a:solidFill>
                  <a:schemeClr val="lt1"/>
                </a:solidFill>
                <a:latin typeface="Times New Roman"/>
                <a:ea typeface="Times New Roman"/>
                <a:cs typeface="Times New Roman"/>
                <a:sym typeface="Times New Roman"/>
              </a:rPr>
              <a:t>stover</a:t>
            </a:r>
            <a:endParaRPr lang="en-US" sz="2400" b="0" i="0" u="none" strike="noStrike" cap="none" baseline="0" dirty="0">
              <a:solidFill>
                <a:schemeClr val="lt1"/>
              </a:solidFill>
              <a:latin typeface="Times New Roman"/>
              <a:ea typeface="Times New Roman"/>
              <a:cs typeface="Times New Roman"/>
              <a:sym typeface="Times New Roman"/>
            </a:endParaRP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Corn cobs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Energy cane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Sorghum</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smtClean="0">
                <a:solidFill>
                  <a:schemeClr val="lt1"/>
                </a:solidFill>
                <a:latin typeface="Times New Roman"/>
                <a:ea typeface="Times New Roman"/>
                <a:cs typeface="Times New Roman"/>
                <a:sym typeface="Times New Roman"/>
              </a:rPr>
              <a:t>Forest waste, residues</a:t>
            </a:r>
            <a:endParaRPr lang="en-US" sz="2400" b="0" i="0" u="none" strike="noStrike" cap="none" baseline="0" dirty="0">
              <a:solidFill>
                <a:schemeClr val="lt1"/>
              </a:solidFill>
              <a:latin typeface="Times New Roman"/>
              <a:ea typeface="Times New Roman"/>
              <a:cs typeface="Times New Roman"/>
              <a:sym typeface="Times New Roman"/>
            </a:endParaRP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Municipal waste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Sawdust</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Chicken manure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Agricultural </a:t>
            </a:r>
            <a:r>
              <a:rPr lang="en-US" sz="2400" b="0" i="0" u="none" strike="noStrike" cap="none" baseline="0" dirty="0" smtClean="0">
                <a:solidFill>
                  <a:schemeClr val="lt1"/>
                </a:solidFill>
                <a:latin typeface="Times New Roman"/>
                <a:ea typeface="Times New Roman"/>
                <a:cs typeface="Times New Roman"/>
                <a:sym typeface="Times New Roman"/>
              </a:rPr>
              <a:t>residues</a:t>
            </a:r>
          </a:p>
          <a:p>
            <a:pPr marL="342900" marR="0" lvl="0" indent="-342900" algn="l" rtl="0">
              <a:spcBef>
                <a:spcPts val="480"/>
              </a:spcBef>
              <a:spcAft>
                <a:spcPts val="0"/>
              </a:spcAft>
              <a:buClr>
                <a:schemeClr val="lt1"/>
              </a:buClr>
              <a:buSzPct val="100000"/>
              <a:buFont typeface="Times New Roman"/>
              <a:buChar char="•"/>
            </a:pPr>
            <a:r>
              <a:rPr lang="en-US" sz="2400" dirty="0" smtClean="0">
                <a:solidFill>
                  <a:schemeClr val="lt1"/>
                </a:solidFill>
                <a:latin typeface="Times New Roman"/>
                <a:ea typeface="Times New Roman"/>
                <a:cs typeface="Times New Roman"/>
                <a:sym typeface="Times New Roman"/>
              </a:rPr>
              <a:t>Dairy Waste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smtClean="0">
                <a:solidFill>
                  <a:schemeClr val="lt1"/>
                </a:solidFill>
                <a:latin typeface="Times New Roman"/>
                <a:ea typeface="Times New Roman"/>
                <a:cs typeface="Times New Roman"/>
                <a:sym typeface="Times New Roman"/>
              </a:rPr>
              <a:t>Food</a:t>
            </a:r>
            <a:r>
              <a:rPr lang="en-US" sz="2400" b="0" i="0" u="none" strike="noStrike" cap="none" dirty="0" smtClean="0">
                <a:solidFill>
                  <a:schemeClr val="lt1"/>
                </a:solidFill>
                <a:latin typeface="Times New Roman"/>
                <a:ea typeface="Times New Roman"/>
                <a:cs typeface="Times New Roman"/>
                <a:sym typeface="Times New Roman"/>
              </a:rPr>
              <a:t> Processing Waste</a:t>
            </a:r>
            <a:endParaRPr lang="en-US" sz="2400" b="0" i="0" u="none" strike="noStrike" cap="none" baseline="0" dirty="0">
              <a:solidFill>
                <a:schemeClr val="lt1"/>
              </a:solidFill>
              <a:latin typeface="Times New Roman"/>
              <a:ea typeface="Times New Roman"/>
              <a:cs typeface="Times New Roman"/>
              <a:sym typeface="Times New Roman"/>
            </a:endParaRPr>
          </a:p>
        </p:txBody>
      </p:sp>
      <p:sp>
        <p:nvSpPr>
          <p:cNvPr id="553" name="Shape 553"/>
          <p:cNvSpPr txBox="1">
            <a:spLocks noGrp="1"/>
          </p:cNvSpPr>
          <p:nvPr>
            <p:ph type="body" idx="2"/>
          </p:nvPr>
        </p:nvSpPr>
        <p:spPr>
          <a:xfrm>
            <a:off x="3319015" y="792679"/>
            <a:ext cx="4038600" cy="5896098"/>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Grasses such as</a:t>
            </a:r>
          </a:p>
          <a:p>
            <a:pPr marL="742950" marR="0" lvl="1" indent="-285750" algn="l" rtl="0">
              <a:spcBef>
                <a:spcPts val="480"/>
              </a:spcBef>
              <a:spcAft>
                <a:spcPts val="0"/>
              </a:spcAft>
              <a:buClr>
                <a:schemeClr val="lt1"/>
              </a:buClr>
              <a:buSzPct val="100000"/>
              <a:buFont typeface="Noto Symbol"/>
              <a:buChar char="▪"/>
            </a:pPr>
            <a:r>
              <a:rPr lang="en-US" sz="2400" b="0" i="0" u="none" strike="noStrike" cap="none" baseline="0" dirty="0" err="1">
                <a:solidFill>
                  <a:schemeClr val="lt1"/>
                </a:solidFill>
                <a:latin typeface="Times New Roman"/>
                <a:ea typeface="Times New Roman"/>
                <a:cs typeface="Times New Roman"/>
                <a:sym typeface="Times New Roman"/>
              </a:rPr>
              <a:t>Switchgrass</a:t>
            </a:r>
            <a:endParaRPr lang="en-US" sz="2400" b="0" i="0" u="none" strike="noStrike" cap="none" baseline="0" dirty="0">
              <a:solidFill>
                <a:schemeClr val="lt1"/>
              </a:solidFill>
              <a:latin typeface="Times New Roman"/>
              <a:ea typeface="Times New Roman"/>
              <a:cs typeface="Times New Roman"/>
              <a:sym typeface="Times New Roman"/>
            </a:endParaRPr>
          </a:p>
          <a:p>
            <a:pPr marL="742950" marR="0" lvl="1" indent="-285750" algn="l" rtl="0">
              <a:spcBef>
                <a:spcPts val="480"/>
              </a:spcBef>
              <a:spcAft>
                <a:spcPts val="0"/>
              </a:spcAft>
              <a:buClr>
                <a:schemeClr val="lt1"/>
              </a:buClr>
              <a:buSzPct val="100000"/>
              <a:buFont typeface="Noto Symbol"/>
              <a:buChar char="▪"/>
            </a:pPr>
            <a:r>
              <a:rPr lang="en-US" sz="2400" b="0" i="0" u="none" strike="noStrike" cap="none" baseline="0" dirty="0" err="1">
                <a:solidFill>
                  <a:schemeClr val="lt1"/>
                </a:solidFill>
                <a:latin typeface="Times New Roman"/>
                <a:ea typeface="Times New Roman"/>
                <a:cs typeface="Times New Roman"/>
                <a:sym typeface="Times New Roman"/>
              </a:rPr>
              <a:t>Miscanthus</a:t>
            </a:r>
            <a:endParaRPr lang="en-US" sz="2400" b="1" i="0" u="none" strike="noStrike" cap="none" baseline="0" dirty="0">
              <a:solidFill>
                <a:schemeClr val="lt1"/>
              </a:solidFill>
              <a:latin typeface="Times New Roman"/>
              <a:ea typeface="Times New Roman"/>
              <a:cs typeface="Times New Roman"/>
              <a:sym typeface="Times New Roman"/>
            </a:endParaRP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Sugar </a:t>
            </a:r>
            <a:r>
              <a:rPr lang="en-US" sz="2400" b="0" i="0" u="none" strike="noStrike" cap="none" baseline="0" dirty="0" smtClean="0">
                <a:solidFill>
                  <a:schemeClr val="lt1"/>
                </a:solidFill>
                <a:latin typeface="Times New Roman"/>
                <a:ea typeface="Times New Roman"/>
                <a:cs typeface="Times New Roman"/>
                <a:sym typeface="Times New Roman"/>
              </a:rPr>
              <a:t>beets/ Energy</a:t>
            </a:r>
            <a:r>
              <a:rPr lang="en-US" sz="2400" b="0" i="0" u="none" strike="noStrike" cap="none" dirty="0" smtClean="0">
                <a:solidFill>
                  <a:schemeClr val="lt1"/>
                </a:solidFill>
                <a:latin typeface="Times New Roman"/>
                <a:ea typeface="Times New Roman"/>
                <a:cs typeface="Times New Roman"/>
                <a:sym typeface="Times New Roman"/>
              </a:rPr>
              <a:t> Beets</a:t>
            </a:r>
            <a:endParaRPr lang="en-US" sz="2400" b="0" i="0" u="none" strike="noStrike" cap="none" baseline="0" dirty="0">
              <a:solidFill>
                <a:schemeClr val="lt1"/>
              </a:solidFill>
              <a:latin typeface="Times New Roman"/>
              <a:ea typeface="Times New Roman"/>
              <a:cs typeface="Times New Roman"/>
              <a:sym typeface="Times New Roman"/>
            </a:endParaRP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Coffee grounds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Jatropha</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err="1" smtClean="0">
                <a:solidFill>
                  <a:schemeClr val="lt1"/>
                </a:solidFill>
                <a:latin typeface="Times New Roman"/>
                <a:ea typeface="Times New Roman"/>
                <a:cs typeface="Times New Roman"/>
                <a:sym typeface="Times New Roman"/>
              </a:rPr>
              <a:t>Camelina</a:t>
            </a:r>
            <a:r>
              <a:rPr lang="en-US" sz="2400" b="0" i="0" u="none" strike="noStrike" cap="none" baseline="0" dirty="0" smtClean="0">
                <a:solidFill>
                  <a:schemeClr val="lt1"/>
                </a:solidFill>
                <a:latin typeface="Times New Roman"/>
                <a:ea typeface="Times New Roman"/>
                <a:cs typeface="Times New Roman"/>
                <a:sym typeface="Times New Roman"/>
              </a:rPr>
              <a:t>, </a:t>
            </a:r>
            <a:r>
              <a:rPr lang="en-US" sz="2400" b="0" i="0" u="none" strike="noStrike" cap="none" baseline="0" dirty="0" err="1" smtClean="0">
                <a:solidFill>
                  <a:schemeClr val="lt1"/>
                </a:solidFill>
                <a:latin typeface="Times New Roman"/>
                <a:ea typeface="Times New Roman"/>
                <a:cs typeface="Times New Roman"/>
                <a:sym typeface="Times New Roman"/>
              </a:rPr>
              <a:t>Carinata</a:t>
            </a:r>
            <a:r>
              <a:rPr lang="en-US" sz="2400" b="0" i="0" u="none" strike="noStrike" cap="none" baseline="0" dirty="0" smtClean="0">
                <a:solidFill>
                  <a:schemeClr val="lt1"/>
                </a:solidFill>
                <a:latin typeface="Times New Roman"/>
                <a:ea typeface="Times New Roman"/>
                <a:cs typeface="Times New Roman"/>
                <a:sym typeface="Times New Roman"/>
              </a:rPr>
              <a:t>, Canola</a:t>
            </a:r>
          </a:p>
          <a:p>
            <a:pPr marL="342900" marR="0" lvl="0" indent="-342900" algn="l" rtl="0">
              <a:spcBef>
                <a:spcPts val="480"/>
              </a:spcBef>
              <a:spcAft>
                <a:spcPts val="0"/>
              </a:spcAft>
              <a:buClr>
                <a:schemeClr val="lt1"/>
              </a:buClr>
              <a:buSzPct val="100000"/>
              <a:buFont typeface="Times New Roman"/>
              <a:buChar char="•"/>
            </a:pPr>
            <a:r>
              <a:rPr lang="en-US" sz="2400" dirty="0" smtClean="0">
                <a:solidFill>
                  <a:schemeClr val="lt1"/>
                </a:solidFill>
                <a:latin typeface="Times New Roman"/>
                <a:ea typeface="Times New Roman"/>
                <a:cs typeface="Times New Roman"/>
                <a:sym typeface="Times New Roman"/>
              </a:rPr>
              <a:t>Cassava</a:t>
            </a:r>
            <a:endParaRPr lang="en-US" sz="2400" b="0" i="0" u="none" strike="noStrike" cap="none" baseline="0" dirty="0">
              <a:solidFill>
                <a:schemeClr val="lt1"/>
              </a:solidFill>
              <a:latin typeface="Times New Roman"/>
              <a:ea typeface="Times New Roman"/>
              <a:cs typeface="Times New Roman"/>
              <a:sym typeface="Times New Roman"/>
            </a:endParaRP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Paper/pulp mill waste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Used telephone </a:t>
            </a:r>
            <a:r>
              <a:rPr lang="en-US" sz="2400" b="0" i="0" u="none" strike="noStrike" cap="none" baseline="0" dirty="0" smtClean="0">
                <a:solidFill>
                  <a:schemeClr val="lt1"/>
                </a:solidFill>
                <a:latin typeface="Times New Roman"/>
                <a:ea typeface="Times New Roman"/>
                <a:cs typeface="Times New Roman"/>
                <a:sym typeface="Times New Roman"/>
              </a:rPr>
              <a:t>poles</a:t>
            </a:r>
          </a:p>
          <a:p>
            <a:pPr marL="342900" marR="0" lvl="0" indent="-342900" algn="l" rtl="0">
              <a:spcBef>
                <a:spcPts val="480"/>
              </a:spcBef>
              <a:spcAft>
                <a:spcPts val="0"/>
              </a:spcAft>
              <a:buClr>
                <a:schemeClr val="lt1"/>
              </a:buClr>
              <a:buSzPct val="100000"/>
              <a:buFont typeface="Times New Roman"/>
              <a:buChar char="•"/>
            </a:pPr>
            <a:r>
              <a:rPr lang="en-US" sz="2400" dirty="0" smtClean="0">
                <a:solidFill>
                  <a:schemeClr val="lt1"/>
                </a:solidFill>
                <a:latin typeface="Times New Roman"/>
                <a:ea typeface="Times New Roman"/>
                <a:cs typeface="Times New Roman"/>
                <a:sym typeface="Times New Roman"/>
              </a:rPr>
              <a:t>Oil seed crops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smtClean="0">
                <a:solidFill>
                  <a:schemeClr val="lt1"/>
                </a:solidFill>
                <a:latin typeface="Times New Roman"/>
                <a:ea typeface="Times New Roman"/>
                <a:cs typeface="Times New Roman"/>
                <a:sym typeface="Times New Roman"/>
              </a:rPr>
              <a:t>Thin</a:t>
            </a:r>
            <a:r>
              <a:rPr lang="en-US" sz="2400" b="0" i="0" u="none" strike="noStrike" cap="none" dirty="0" smtClean="0">
                <a:solidFill>
                  <a:schemeClr val="lt1"/>
                </a:solidFill>
                <a:latin typeface="Times New Roman"/>
                <a:ea typeface="Times New Roman"/>
                <a:cs typeface="Times New Roman"/>
                <a:sym typeface="Times New Roman"/>
              </a:rPr>
              <a:t> air</a:t>
            </a:r>
          </a:p>
          <a:p>
            <a:pPr marL="342900" marR="0" lvl="0" indent="-342900" algn="l" rtl="0">
              <a:spcBef>
                <a:spcPts val="480"/>
              </a:spcBef>
              <a:spcAft>
                <a:spcPts val="0"/>
              </a:spcAft>
              <a:buClr>
                <a:schemeClr val="lt1"/>
              </a:buClr>
              <a:buSzPct val="100000"/>
              <a:buFont typeface="Times New Roman"/>
              <a:buChar char="•"/>
            </a:pPr>
            <a:r>
              <a:rPr lang="en-US" sz="2400" baseline="0" dirty="0" smtClean="0">
                <a:solidFill>
                  <a:schemeClr val="lt1"/>
                </a:solidFill>
                <a:latin typeface="Times New Roman"/>
                <a:ea typeface="Times New Roman"/>
                <a:cs typeface="Times New Roman"/>
                <a:sym typeface="Times New Roman"/>
              </a:rPr>
              <a:t>Fatbergs</a:t>
            </a:r>
            <a:endParaRPr lang="en-US" sz="2400" b="0" i="0" u="none" strike="noStrike" cap="none" baseline="0" dirty="0">
              <a:solidFill>
                <a:schemeClr val="lt1"/>
              </a:solidFill>
              <a:latin typeface="Times New Roman"/>
              <a:ea typeface="Times New Roman"/>
              <a:cs typeface="Times New Roman"/>
              <a:sym typeface="Times New Roman"/>
            </a:endParaRP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Halophytes…</a:t>
            </a:r>
          </a:p>
        </p:txBody>
      </p:sp>
      <p:pic>
        <p:nvPicPr>
          <p:cNvPr id="11" name="Shape 655"/>
          <p:cNvPicPr preferRelativeResize="0"/>
          <p:nvPr/>
        </p:nvPicPr>
        <p:blipFill rotWithShape="1">
          <a:blip r:embed="rId5">
            <a:alphaModFix/>
          </a:blip>
          <a:srcRect/>
          <a:stretch/>
        </p:blipFill>
        <p:spPr>
          <a:xfrm>
            <a:off x="6879589" y="2140529"/>
            <a:ext cx="2362200" cy="1600199"/>
          </a:xfrm>
          <a:prstGeom prst="rect">
            <a:avLst/>
          </a:prstGeom>
          <a:ln>
            <a:noFill/>
          </a:ln>
          <a:effectLst>
            <a:softEdge rad="112500"/>
          </a:effectLst>
        </p:spPr>
      </p:pic>
      <p:pic>
        <p:nvPicPr>
          <p:cNvPr id="12" name="Picture 2" descr="Image result for fatberg 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6032" y="5300117"/>
            <a:ext cx="2735757" cy="15371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Shape 700"/>
          <p:cNvPicPr preferRelativeResize="0"/>
          <p:nvPr/>
        </p:nvPicPr>
        <p:blipFill rotWithShape="1">
          <a:blip r:embed="rId7">
            <a:alphaModFix/>
          </a:blip>
          <a:srcRect/>
          <a:stretch/>
        </p:blipFill>
        <p:spPr>
          <a:xfrm>
            <a:off x="6822061" y="3532911"/>
            <a:ext cx="2305775" cy="208564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7" name="Shape 674"/>
          <p:cNvPicPr preferRelativeResize="0"/>
          <p:nvPr/>
        </p:nvPicPr>
        <p:blipFill rotWithShape="1">
          <a:blip r:embed="rId3">
            <a:alphaModFix/>
          </a:blip>
          <a:srcRect/>
          <a:stretch/>
        </p:blipFill>
        <p:spPr>
          <a:xfrm>
            <a:off x="5638800" y="4075427"/>
            <a:ext cx="3505200" cy="2782573"/>
          </a:xfrm>
          <a:prstGeom prst="rect">
            <a:avLst/>
          </a:prstGeom>
          <a:ln>
            <a:noFill/>
          </a:ln>
          <a:effectLst>
            <a:softEdge rad="112500"/>
          </a:effectLst>
        </p:spPr>
      </p:pic>
      <p:sp>
        <p:nvSpPr>
          <p:cNvPr id="549" name="Shape 549"/>
          <p:cNvSpPr txBox="1">
            <a:spLocks noGrp="1"/>
          </p:cNvSpPr>
          <p:nvPr>
            <p:ph type="title"/>
          </p:nvPr>
        </p:nvSpPr>
        <p:spPr>
          <a:xfrm>
            <a:off x="914400" y="259410"/>
            <a:ext cx="7239000" cy="981477"/>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1" u="none" strike="noStrike" cap="none" baseline="0" dirty="0" smtClean="0">
                <a:solidFill>
                  <a:srgbClr val="FFFF00"/>
                </a:solidFill>
                <a:latin typeface="Times New Roman"/>
                <a:ea typeface="Times New Roman"/>
                <a:cs typeface="Times New Roman"/>
                <a:sym typeface="Times New Roman"/>
              </a:rPr>
              <a:t>Renewable</a:t>
            </a:r>
            <a:r>
              <a:rPr lang="en-US" sz="3200" b="1" i="0" u="none" strike="noStrike" cap="none" baseline="0" dirty="0" smtClean="0">
                <a:solidFill>
                  <a:srgbClr val="FFFF99"/>
                </a:solidFill>
                <a:latin typeface="Times New Roman"/>
                <a:ea typeface="Times New Roman"/>
                <a:cs typeface="Times New Roman"/>
                <a:sym typeface="Times New Roman"/>
              </a:rPr>
              <a:t> Fuels and Chemicals, </a:t>
            </a:r>
            <a:br>
              <a:rPr lang="en-US" sz="3200" b="1" i="0" u="none" strike="noStrike" cap="none" baseline="0" dirty="0" smtClean="0">
                <a:solidFill>
                  <a:srgbClr val="FFFF99"/>
                </a:solidFill>
                <a:latin typeface="Times New Roman"/>
                <a:ea typeface="Times New Roman"/>
                <a:cs typeface="Times New Roman"/>
                <a:sym typeface="Times New Roman"/>
              </a:rPr>
            </a:br>
            <a:r>
              <a:rPr lang="en-US" sz="3200" b="1" i="0" u="none" strike="noStrike" cap="none" baseline="0" dirty="0" smtClean="0">
                <a:solidFill>
                  <a:srgbClr val="FFFF99"/>
                </a:solidFill>
                <a:latin typeface="Times New Roman"/>
                <a:ea typeface="Times New Roman"/>
                <a:cs typeface="Times New Roman"/>
                <a:sym typeface="Times New Roman"/>
              </a:rPr>
              <a:t>Not Just Bio-Based --  Recycling Carbon</a:t>
            </a:r>
            <a:endParaRPr lang="en-US" sz="3200" b="1" i="0" u="none" strike="noStrike" cap="none" baseline="0" dirty="0">
              <a:solidFill>
                <a:srgbClr val="FFFF99"/>
              </a:solidFill>
              <a:latin typeface="Times New Roman"/>
              <a:ea typeface="Times New Roman"/>
              <a:cs typeface="Times New Roman"/>
              <a:sym typeface="Times New Roman"/>
            </a:endParaRPr>
          </a:p>
        </p:txBody>
      </p:sp>
      <p:sp>
        <p:nvSpPr>
          <p:cNvPr id="550" name="Shape 550"/>
          <p:cNvSpPr txBox="1">
            <a:spLocks noGrp="1"/>
          </p:cNvSpPr>
          <p:nvPr>
            <p:ph type="body" idx="1"/>
          </p:nvPr>
        </p:nvSpPr>
        <p:spPr>
          <a:xfrm>
            <a:off x="5619317" y="1447800"/>
            <a:ext cx="3360737" cy="173091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1200"/>
              </a:spcAft>
              <a:buClr>
                <a:schemeClr val="lt1"/>
              </a:buClr>
              <a:buSzPct val="100000"/>
              <a:buFont typeface="Times New Roman"/>
              <a:buChar char="•"/>
            </a:pPr>
            <a:r>
              <a:rPr lang="en-US" sz="2400" b="0" i="0" u="none" strike="noStrike" cap="none" baseline="0" dirty="0" smtClean="0">
                <a:solidFill>
                  <a:schemeClr val="lt1"/>
                </a:solidFill>
                <a:latin typeface="Times New Roman"/>
                <a:ea typeface="Times New Roman"/>
                <a:cs typeface="Times New Roman"/>
                <a:sym typeface="Times New Roman"/>
              </a:rPr>
              <a:t>Flue Gas/Industrial Waste Gas</a:t>
            </a:r>
          </a:p>
          <a:p>
            <a:pPr marL="342900" marR="0" lvl="0" indent="-342900" algn="l" rtl="0">
              <a:spcBef>
                <a:spcPts val="0"/>
              </a:spcBef>
              <a:spcAft>
                <a:spcPts val="1200"/>
              </a:spcAft>
              <a:buClr>
                <a:schemeClr val="lt1"/>
              </a:buClr>
              <a:buSzPct val="100000"/>
              <a:buFont typeface="Times New Roman"/>
              <a:buChar char="•"/>
            </a:pPr>
            <a:r>
              <a:rPr lang="en-US" sz="2400" dirty="0" smtClean="0">
                <a:solidFill>
                  <a:schemeClr val="lt1"/>
                </a:solidFill>
                <a:latin typeface="Times New Roman"/>
                <a:ea typeface="Times New Roman"/>
                <a:cs typeface="Times New Roman"/>
                <a:sym typeface="Times New Roman"/>
              </a:rPr>
              <a:t>Recycled Plastic, Tires</a:t>
            </a:r>
          </a:p>
          <a:p>
            <a:pPr marL="342900" marR="0" lvl="0" indent="-342900" algn="l" rtl="0">
              <a:spcBef>
                <a:spcPts val="0"/>
              </a:spcBef>
              <a:spcAft>
                <a:spcPts val="1200"/>
              </a:spcAft>
              <a:buClr>
                <a:schemeClr val="lt1"/>
              </a:buClr>
              <a:buSzPct val="100000"/>
              <a:buFont typeface="Times New Roman"/>
              <a:buChar char="•"/>
            </a:pPr>
            <a:r>
              <a:rPr lang="en-US" sz="2400" dirty="0" smtClean="0">
                <a:solidFill>
                  <a:schemeClr val="lt1"/>
                </a:solidFill>
                <a:latin typeface="Times New Roman"/>
                <a:ea typeface="Times New Roman"/>
                <a:cs typeface="Times New Roman"/>
                <a:sym typeface="Times New Roman"/>
              </a:rPr>
              <a:t>Municipal Waste</a:t>
            </a:r>
          </a:p>
          <a:p>
            <a:pPr marL="342900" marR="0" lvl="0" indent="-342900" algn="l" rtl="0">
              <a:spcBef>
                <a:spcPts val="0"/>
              </a:spcBef>
              <a:spcAft>
                <a:spcPts val="1200"/>
              </a:spcAft>
              <a:buClr>
                <a:schemeClr val="lt1"/>
              </a:buClr>
              <a:buSzPct val="100000"/>
              <a:buFont typeface="Times New Roman"/>
              <a:buChar char="•"/>
            </a:pPr>
            <a:r>
              <a:rPr lang="en-US" sz="2400" dirty="0" smtClean="0">
                <a:solidFill>
                  <a:schemeClr val="lt1"/>
                </a:solidFill>
                <a:latin typeface="Times New Roman"/>
                <a:ea typeface="Times New Roman"/>
                <a:cs typeface="Times New Roman"/>
                <a:sym typeface="Times New Roman"/>
              </a:rPr>
              <a:t>Carbon Capture and Reuse</a:t>
            </a:r>
          </a:p>
          <a:p>
            <a:pPr marL="342900" marR="0" lvl="0" indent="-342900" algn="l" rtl="0">
              <a:spcBef>
                <a:spcPts val="0"/>
              </a:spcBef>
              <a:spcAft>
                <a:spcPts val="0"/>
              </a:spcAft>
              <a:buClr>
                <a:schemeClr val="lt1"/>
              </a:buClr>
              <a:buSzPct val="100000"/>
              <a:buFont typeface="Times New Roman"/>
              <a:buChar char="•"/>
            </a:pPr>
            <a:endParaRPr lang="en-US" sz="2400" b="0" i="0" u="none" strike="noStrike" cap="none" baseline="0" dirty="0">
              <a:solidFill>
                <a:schemeClr val="lt1"/>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73" y="1124976"/>
            <a:ext cx="5105400" cy="3824122"/>
          </a:xfrm>
          <a:prstGeom prst="rect">
            <a:avLst/>
          </a:prstGeom>
        </p:spPr>
      </p:pic>
      <p:sp>
        <p:nvSpPr>
          <p:cNvPr id="3" name="TextBox 2"/>
          <p:cNvSpPr txBox="1"/>
          <p:nvPr/>
        </p:nvSpPr>
        <p:spPr>
          <a:xfrm>
            <a:off x="183314" y="4500993"/>
            <a:ext cx="1462172" cy="307777"/>
          </a:xfrm>
          <a:prstGeom prst="rect">
            <a:avLst/>
          </a:prstGeom>
          <a:noFill/>
        </p:spPr>
        <p:txBody>
          <a:bodyPr wrap="square" rtlCol="0">
            <a:spAutoFit/>
          </a:bodyPr>
          <a:lstStyle/>
          <a:p>
            <a:r>
              <a:rPr lang="en-US" dirty="0" smtClean="0">
                <a:solidFill>
                  <a:srgbClr val="92D050"/>
                </a:solidFill>
              </a:rPr>
              <a:t>Lanza Tech</a:t>
            </a:r>
            <a:endParaRPr lang="en-US" dirty="0">
              <a:solidFill>
                <a:srgbClr val="92D050"/>
              </a:solidFill>
            </a:endParaRPr>
          </a:p>
        </p:txBody>
      </p:sp>
      <p:pic>
        <p:nvPicPr>
          <p:cNvPr id="1026" name="Picture 2" descr="Thousands of tyres in a massive pil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5" y="4692859"/>
            <a:ext cx="3218241" cy="2147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www.biofuelsdigest.com/bdigest/wp-content/uploads/2019/08/August-15-LanzaTechHolmgren-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873" y="4770413"/>
            <a:ext cx="3711264" cy="20875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64353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Shape 789"/>
          <p:cNvPicPr preferRelativeResize="0"/>
          <p:nvPr/>
        </p:nvPicPr>
        <p:blipFill rotWithShape="1">
          <a:blip r:embed="rId3">
            <a:alphaModFix/>
          </a:blip>
          <a:srcRect l="20886" t="50070" b="4260"/>
          <a:stretch/>
        </p:blipFill>
        <p:spPr>
          <a:xfrm>
            <a:off x="2469500" y="4344550"/>
            <a:ext cx="6580799" cy="2192399"/>
          </a:xfrm>
          <a:prstGeom prst="rect">
            <a:avLst/>
          </a:prstGeom>
          <a:ln>
            <a:noFill/>
          </a:ln>
          <a:effectLst>
            <a:softEdge rad="112500"/>
          </a:effectLst>
        </p:spPr>
      </p:pic>
      <p:sp>
        <p:nvSpPr>
          <p:cNvPr id="790" name="Shape 790"/>
          <p:cNvSpPr txBox="1">
            <a:spLocks noGrp="1"/>
          </p:cNvSpPr>
          <p:nvPr>
            <p:ph type="title"/>
          </p:nvPr>
        </p:nvSpPr>
        <p:spPr>
          <a:xfrm>
            <a:off x="228600" y="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baseline="0" dirty="0" smtClean="0">
                <a:solidFill>
                  <a:schemeClr val="bg1"/>
                </a:solidFill>
                <a:latin typeface="Times New Roman"/>
                <a:ea typeface="Times New Roman"/>
                <a:cs typeface="Times New Roman"/>
                <a:sym typeface="Times New Roman"/>
              </a:rPr>
              <a:t>Some Feedstock Conversion Processes</a:t>
            </a:r>
            <a:endParaRPr lang="en-US" sz="3600" b="1" i="0" u="none" strike="noStrike" cap="none" baseline="0" dirty="0">
              <a:solidFill>
                <a:schemeClr val="bg1"/>
              </a:solidFill>
              <a:latin typeface="Times New Roman"/>
              <a:ea typeface="Times New Roman"/>
              <a:cs typeface="Times New Roman"/>
              <a:sym typeface="Times New Roman"/>
            </a:endParaRPr>
          </a:p>
        </p:txBody>
      </p:sp>
      <p:sp>
        <p:nvSpPr>
          <p:cNvPr id="792" name="Shape 792"/>
          <p:cNvSpPr txBox="1">
            <a:spLocks noGrp="1"/>
          </p:cNvSpPr>
          <p:nvPr>
            <p:ph type="body" idx="1"/>
          </p:nvPr>
        </p:nvSpPr>
        <p:spPr>
          <a:xfrm>
            <a:off x="152400" y="1711350"/>
            <a:ext cx="3581399" cy="32003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1200"/>
              </a:spcBef>
              <a:spcAft>
                <a:spcPts val="0"/>
              </a:spcAft>
              <a:buClr>
                <a:srgbClr val="FFF2CC"/>
              </a:buClr>
              <a:buSzPct val="100000"/>
              <a:buFont typeface="Arial" panose="020B0604020202020204" pitchFamily="34" charset="0"/>
              <a:buChar char="•"/>
            </a:pPr>
            <a:r>
              <a:rPr lang="en-US" sz="2400" b="1" i="0" u="none" strike="noStrike" cap="none" baseline="0" dirty="0" smtClean="0">
                <a:solidFill>
                  <a:srgbClr val="FFF2CC"/>
                </a:solidFill>
                <a:latin typeface="Times New Roman"/>
                <a:ea typeface="Times New Roman"/>
                <a:cs typeface="Times New Roman"/>
                <a:sym typeface="Times New Roman"/>
              </a:rPr>
              <a:t>Fermentation</a:t>
            </a:r>
          </a:p>
          <a:p>
            <a:pPr marL="342900" marR="0" lvl="0" indent="-342900" algn="l" rtl="0">
              <a:lnSpc>
                <a:spcPct val="90000"/>
              </a:lnSpc>
              <a:spcBef>
                <a:spcPts val="1200"/>
              </a:spcBef>
              <a:spcAft>
                <a:spcPts val="0"/>
              </a:spcAft>
              <a:buClr>
                <a:srgbClr val="FFF2CC"/>
              </a:buClr>
              <a:buSzPct val="100000"/>
              <a:buFont typeface="Arial" panose="020B0604020202020204" pitchFamily="34" charset="0"/>
              <a:buChar char="•"/>
            </a:pPr>
            <a:r>
              <a:rPr lang="en-US" sz="2400" b="1" dirty="0" smtClean="0">
                <a:solidFill>
                  <a:srgbClr val="FFF2CC"/>
                </a:solidFill>
                <a:latin typeface="Times New Roman"/>
                <a:ea typeface="Times New Roman"/>
                <a:cs typeface="Times New Roman"/>
                <a:sym typeface="Times New Roman"/>
              </a:rPr>
              <a:t>Anaerobic digestion</a:t>
            </a:r>
            <a:endParaRPr lang="en-US" sz="2400" b="1" i="0" u="none" strike="noStrike" cap="none" baseline="0" dirty="0">
              <a:solidFill>
                <a:srgbClr val="FFF2CC"/>
              </a:solidFill>
              <a:latin typeface="Times New Roman"/>
              <a:ea typeface="Times New Roman"/>
              <a:cs typeface="Times New Roman"/>
              <a:sym typeface="Times New Roman"/>
            </a:endParaRPr>
          </a:p>
          <a:p>
            <a:pPr marL="342900" marR="0" lvl="0" indent="-342900" algn="l" rtl="0">
              <a:lnSpc>
                <a:spcPct val="90000"/>
              </a:lnSpc>
              <a:spcBef>
                <a:spcPts val="1200"/>
              </a:spcBef>
              <a:spcAft>
                <a:spcPts val="0"/>
              </a:spcAft>
              <a:buClr>
                <a:srgbClr val="FFF2CC"/>
              </a:buClr>
              <a:buSzPct val="100000"/>
              <a:buFont typeface="Arial" panose="020B0604020202020204" pitchFamily="34" charset="0"/>
              <a:buChar char="•"/>
            </a:pPr>
            <a:r>
              <a:rPr lang="en-US" sz="2400" b="1" i="0" u="none" strike="noStrike" cap="none" baseline="0" dirty="0">
                <a:solidFill>
                  <a:srgbClr val="FFF2CC"/>
                </a:solidFill>
                <a:latin typeface="Times New Roman"/>
                <a:ea typeface="Times New Roman"/>
                <a:cs typeface="Times New Roman"/>
                <a:sym typeface="Times New Roman"/>
              </a:rPr>
              <a:t>Plant extraction</a:t>
            </a:r>
          </a:p>
          <a:p>
            <a:pPr marL="342900" marR="0" lvl="0" indent="-342900" algn="l" rtl="0">
              <a:lnSpc>
                <a:spcPct val="90000"/>
              </a:lnSpc>
              <a:spcBef>
                <a:spcPts val="1200"/>
              </a:spcBef>
              <a:spcAft>
                <a:spcPts val="0"/>
              </a:spcAft>
              <a:buClr>
                <a:srgbClr val="FFF2CC"/>
              </a:buClr>
              <a:buSzPct val="100000"/>
              <a:buFont typeface="Arial" panose="020B0604020202020204" pitchFamily="34" charset="0"/>
              <a:buChar char="•"/>
            </a:pPr>
            <a:r>
              <a:rPr lang="en-US" sz="2400" b="1" i="0" u="none" strike="noStrike" cap="none" baseline="0" dirty="0">
                <a:solidFill>
                  <a:srgbClr val="FFF2CC"/>
                </a:solidFill>
                <a:latin typeface="Times New Roman"/>
                <a:ea typeface="Times New Roman"/>
                <a:cs typeface="Times New Roman"/>
                <a:sym typeface="Times New Roman"/>
              </a:rPr>
              <a:t>Transesterification</a:t>
            </a:r>
          </a:p>
          <a:p>
            <a:pPr marL="342900" marR="0" lvl="0" indent="-342900" algn="l" rtl="0">
              <a:lnSpc>
                <a:spcPct val="90000"/>
              </a:lnSpc>
              <a:spcBef>
                <a:spcPts val="1200"/>
              </a:spcBef>
              <a:spcAft>
                <a:spcPts val="0"/>
              </a:spcAft>
              <a:buClr>
                <a:srgbClr val="FFF2CC"/>
              </a:buClr>
              <a:buSzPct val="100000"/>
              <a:buFont typeface="Arial" panose="020B0604020202020204" pitchFamily="34" charset="0"/>
              <a:buChar char="•"/>
            </a:pPr>
            <a:r>
              <a:rPr lang="en-US" sz="2400" b="1" i="0" u="none" strike="noStrike" cap="none" baseline="0" dirty="0">
                <a:solidFill>
                  <a:srgbClr val="FFF2CC"/>
                </a:solidFill>
                <a:latin typeface="Times New Roman"/>
                <a:ea typeface="Times New Roman"/>
                <a:cs typeface="Times New Roman"/>
                <a:sym typeface="Times New Roman"/>
              </a:rPr>
              <a:t>Hydrolysis</a:t>
            </a:r>
          </a:p>
          <a:p>
            <a:pPr marL="342900" marR="0" lvl="0" indent="-342900" algn="l" rtl="0">
              <a:lnSpc>
                <a:spcPct val="90000"/>
              </a:lnSpc>
              <a:spcBef>
                <a:spcPts val="1200"/>
              </a:spcBef>
              <a:spcAft>
                <a:spcPts val="0"/>
              </a:spcAft>
              <a:buClr>
                <a:srgbClr val="FFF2CC"/>
              </a:buClr>
              <a:buSzPct val="100000"/>
              <a:buFont typeface="Arial" panose="020B0604020202020204" pitchFamily="34" charset="0"/>
              <a:buChar char="•"/>
            </a:pPr>
            <a:r>
              <a:rPr lang="en-US" sz="2400" b="1" i="0" u="none" strike="noStrike" cap="none" baseline="0" dirty="0">
                <a:solidFill>
                  <a:srgbClr val="FFF2CC"/>
                </a:solidFill>
                <a:latin typeface="Times New Roman"/>
                <a:ea typeface="Times New Roman"/>
                <a:cs typeface="Times New Roman"/>
                <a:sym typeface="Times New Roman"/>
              </a:rPr>
              <a:t>Enzymatic </a:t>
            </a:r>
            <a:r>
              <a:rPr lang="en-US" sz="2400" b="1" i="0" u="none" strike="noStrike" cap="none" baseline="0" dirty="0" smtClean="0">
                <a:solidFill>
                  <a:srgbClr val="FFF2CC"/>
                </a:solidFill>
                <a:latin typeface="Times New Roman"/>
                <a:ea typeface="Times New Roman"/>
                <a:cs typeface="Times New Roman"/>
                <a:sym typeface="Times New Roman"/>
              </a:rPr>
              <a:t>catalysis</a:t>
            </a:r>
            <a:endParaRPr lang="en-US" sz="2400" b="1" i="0" u="none" strike="noStrike" cap="none" baseline="0" dirty="0">
              <a:solidFill>
                <a:srgbClr val="FFF2CC"/>
              </a:solidFill>
              <a:latin typeface="Times New Roman"/>
              <a:ea typeface="Times New Roman"/>
              <a:cs typeface="Times New Roman"/>
              <a:sym typeface="Times New Roman"/>
            </a:endParaRPr>
          </a:p>
          <a:p>
            <a:pPr marL="342900" marR="0" lvl="0" indent="-342900" algn="l" rtl="0">
              <a:lnSpc>
                <a:spcPct val="90000"/>
              </a:lnSpc>
              <a:spcBef>
                <a:spcPts val="1200"/>
              </a:spcBef>
              <a:spcAft>
                <a:spcPts val="0"/>
              </a:spcAft>
              <a:buClr>
                <a:srgbClr val="FFF2CC"/>
              </a:buClr>
              <a:buSzPct val="100000"/>
              <a:buFont typeface="Arial" panose="020B0604020202020204" pitchFamily="34" charset="0"/>
              <a:buChar char="•"/>
            </a:pPr>
            <a:r>
              <a:rPr lang="en-US" sz="2400" b="1" dirty="0">
                <a:solidFill>
                  <a:srgbClr val="FFF2CC"/>
                </a:solidFill>
                <a:latin typeface="Times New Roman"/>
                <a:ea typeface="Times New Roman"/>
                <a:cs typeface="Times New Roman"/>
                <a:sym typeface="Times New Roman"/>
              </a:rPr>
              <a:t>CO2-to-liquid bio-catalytic conversion</a:t>
            </a:r>
          </a:p>
        </p:txBody>
      </p:sp>
      <p:sp>
        <p:nvSpPr>
          <p:cNvPr id="793" name="Shape 793"/>
          <p:cNvSpPr/>
          <p:nvPr/>
        </p:nvSpPr>
        <p:spPr>
          <a:xfrm>
            <a:off x="381000" y="990600"/>
            <a:ext cx="2734500" cy="533400"/>
          </a:xfrm>
          <a:prstGeom prst="flowChartProcess">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None/>
            </a:pPr>
            <a:endParaRPr sz="2400" b="1" i="0" u="none" strike="noStrike" cap="none" baseline="0" dirty="0">
              <a:solidFill>
                <a:schemeClr val="dk1"/>
              </a:solidFill>
              <a:latin typeface="Times New Roman"/>
              <a:ea typeface="Times New Roman"/>
              <a:cs typeface="Times New Roman"/>
              <a:sym typeface="Times New Roman"/>
            </a:endParaRPr>
          </a:p>
          <a:p>
            <a:pPr marL="0" marR="0" lvl="0" indent="0" algn="ctr" rtl="0">
              <a:lnSpc>
                <a:spcPct val="90000"/>
              </a:lnSpc>
              <a:spcBef>
                <a:spcPts val="1200"/>
              </a:spcBef>
              <a:spcAft>
                <a:spcPts val="0"/>
              </a:spcAft>
              <a:buSzPct val="25000"/>
              <a:buNone/>
            </a:pPr>
            <a:r>
              <a:rPr lang="en-US" sz="3600" b="1" i="0" u="none" strike="noStrike" cap="none" baseline="0" dirty="0">
                <a:solidFill>
                  <a:srgbClr val="FFFF99"/>
                </a:solidFill>
                <a:latin typeface="Times New Roman"/>
                <a:ea typeface="Times New Roman"/>
                <a:cs typeface="Times New Roman"/>
                <a:sym typeface="Times New Roman"/>
              </a:rPr>
              <a:t>Biochemical</a:t>
            </a:r>
          </a:p>
          <a:p>
            <a:pPr marL="0" marR="0" lvl="0" indent="0" algn="ctr" rtl="0">
              <a:spcBef>
                <a:spcPts val="0"/>
              </a:spcBef>
              <a:spcAft>
                <a:spcPts val="0"/>
              </a:spcAft>
              <a:buNone/>
            </a:pPr>
            <a:endParaRPr sz="2400" b="0" i="0" u="none" strike="noStrike" cap="none" baseline="0" dirty="0">
              <a:solidFill>
                <a:schemeClr val="dk1"/>
              </a:solidFill>
              <a:latin typeface="Times New Roman"/>
              <a:ea typeface="Times New Roman"/>
              <a:cs typeface="Times New Roman"/>
              <a:sym typeface="Times New Roman"/>
            </a:endParaRPr>
          </a:p>
        </p:txBody>
      </p:sp>
      <p:sp>
        <p:nvSpPr>
          <p:cNvPr id="794" name="Shape 794"/>
          <p:cNvSpPr/>
          <p:nvPr/>
        </p:nvSpPr>
        <p:spPr>
          <a:xfrm>
            <a:off x="4330325" y="1028700"/>
            <a:ext cx="3975475" cy="457200"/>
          </a:xfrm>
          <a:prstGeom prst="flowChartProcess">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None/>
            </a:pPr>
            <a:endParaRPr sz="2400" b="1" i="0" u="none" strike="noStrike" cap="none" baseline="0">
              <a:solidFill>
                <a:schemeClr val="dk1"/>
              </a:solidFill>
              <a:latin typeface="Times New Roman"/>
              <a:ea typeface="Times New Roman"/>
              <a:cs typeface="Times New Roman"/>
              <a:sym typeface="Times New Roman"/>
            </a:endParaRPr>
          </a:p>
          <a:p>
            <a:pPr marL="0" marR="0" lvl="0" indent="0" algn="ctr" rtl="0">
              <a:lnSpc>
                <a:spcPct val="90000"/>
              </a:lnSpc>
              <a:spcBef>
                <a:spcPts val="120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Thermochemical</a:t>
            </a:r>
          </a:p>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p:txBody>
      </p:sp>
      <p:sp>
        <p:nvSpPr>
          <p:cNvPr id="795" name="Shape 795"/>
          <p:cNvSpPr/>
          <p:nvPr/>
        </p:nvSpPr>
        <p:spPr>
          <a:xfrm>
            <a:off x="4572000" y="1819025"/>
            <a:ext cx="4267200" cy="275297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FFF2CC"/>
              </a:buClr>
              <a:buSzPct val="100000"/>
              <a:buFont typeface="Times New Roman"/>
              <a:buChar char="•"/>
            </a:pPr>
            <a:r>
              <a:rPr lang="en-US" sz="2400" b="1" i="0" u="none" strike="noStrike" cap="none" baseline="0" dirty="0">
                <a:solidFill>
                  <a:srgbClr val="FFF2CC"/>
                </a:solidFill>
                <a:latin typeface="Times New Roman"/>
                <a:ea typeface="Times New Roman"/>
                <a:cs typeface="Times New Roman"/>
                <a:sym typeface="Times New Roman"/>
              </a:rPr>
              <a:t>Gasification</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dirty="0">
                <a:solidFill>
                  <a:srgbClr val="FFF2CC"/>
                </a:solidFill>
                <a:latin typeface="Times New Roman"/>
                <a:ea typeface="Times New Roman"/>
                <a:cs typeface="Times New Roman"/>
                <a:sym typeface="Times New Roman"/>
              </a:rPr>
              <a:t>Plasma arc gasification</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dirty="0" smtClean="0">
                <a:solidFill>
                  <a:srgbClr val="FFF2CC"/>
                </a:solidFill>
                <a:latin typeface="Times New Roman"/>
                <a:ea typeface="Times New Roman"/>
                <a:cs typeface="Times New Roman"/>
                <a:sym typeface="Times New Roman"/>
              </a:rPr>
              <a:t>Pyrolysis</a:t>
            </a:r>
          </a:p>
          <a:p>
            <a:pPr marL="0" marR="0" lvl="0" indent="0" algn="l" rtl="0">
              <a:lnSpc>
                <a:spcPct val="90000"/>
              </a:lnSpc>
              <a:spcBef>
                <a:spcPts val="1200"/>
              </a:spcBef>
              <a:spcAft>
                <a:spcPts val="0"/>
              </a:spcAft>
              <a:buClr>
                <a:srgbClr val="FFF2CC"/>
              </a:buClr>
              <a:buSzPct val="100000"/>
              <a:buFont typeface="Times New Roman"/>
              <a:buChar char="•"/>
            </a:pPr>
            <a:r>
              <a:rPr lang="en-US" sz="2400" b="1" dirty="0" smtClean="0">
                <a:solidFill>
                  <a:srgbClr val="FFF2CC"/>
                </a:solidFill>
                <a:latin typeface="Times New Roman"/>
                <a:ea typeface="Times New Roman"/>
                <a:cs typeface="Times New Roman"/>
                <a:sym typeface="Times New Roman"/>
              </a:rPr>
              <a:t>Hydrothermal liquefaction</a:t>
            </a:r>
            <a:endParaRPr lang="en-US" sz="2400" b="1" i="0" u="none" strike="noStrike" cap="none" baseline="0" dirty="0">
              <a:solidFill>
                <a:srgbClr val="FFF2CC"/>
              </a:solidFill>
              <a:latin typeface="Times New Roman"/>
              <a:ea typeface="Times New Roman"/>
              <a:cs typeface="Times New Roman"/>
              <a:sym typeface="Times New Roman"/>
            </a:endParaRP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dirty="0">
                <a:solidFill>
                  <a:srgbClr val="FFF2CC"/>
                </a:solidFill>
                <a:latin typeface="Times New Roman"/>
                <a:ea typeface="Times New Roman"/>
                <a:cs typeface="Times New Roman"/>
                <a:sym typeface="Times New Roman"/>
              </a:rPr>
              <a:t>Thermochemical</a:t>
            </a:r>
            <a:r>
              <a:rPr lang="en-US" sz="2400" b="1" dirty="0">
                <a:solidFill>
                  <a:srgbClr val="FFF2CC"/>
                </a:solidFill>
                <a:latin typeface="Times New Roman"/>
                <a:ea typeface="Times New Roman"/>
                <a:cs typeface="Times New Roman"/>
                <a:sym typeface="Times New Roman"/>
              </a:rPr>
              <a:t> c</a:t>
            </a:r>
            <a:r>
              <a:rPr lang="en-US" sz="2400" b="1" i="0" u="none" strike="noStrike" cap="none" baseline="0" dirty="0">
                <a:solidFill>
                  <a:srgbClr val="FFF2CC"/>
                </a:solidFill>
                <a:latin typeface="Times New Roman"/>
                <a:ea typeface="Times New Roman"/>
                <a:cs typeface="Times New Roman"/>
                <a:sym typeface="Times New Roman"/>
              </a:rPr>
              <a:t>onversion of sugars</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SCN7326.JPG"/>
          <p:cNvPicPr>
            <a:picLocks noChangeAspect="1"/>
          </p:cNvPicPr>
          <p:nvPr/>
        </p:nvPicPr>
        <p:blipFill>
          <a:blip r:embed="rId2" cstate="print"/>
          <a:stretch>
            <a:fillRect/>
          </a:stretch>
        </p:blipFill>
        <p:spPr>
          <a:xfrm>
            <a:off x="266549" y="959836"/>
            <a:ext cx="3473765" cy="2605324"/>
          </a:xfrm>
          <a:prstGeom prst="rect">
            <a:avLst/>
          </a:prstGeom>
          <a:ln>
            <a:noFill/>
          </a:ln>
          <a:effectLst>
            <a:softEdge rad="112500"/>
          </a:effectLst>
        </p:spPr>
      </p:pic>
      <p:pic>
        <p:nvPicPr>
          <p:cNvPr id="4" name="Picture 3" descr="DSCN8809.JPG"/>
          <p:cNvPicPr>
            <a:picLocks noChangeAspect="1"/>
          </p:cNvPicPr>
          <p:nvPr/>
        </p:nvPicPr>
        <p:blipFill>
          <a:blip r:embed="rId3" cstate="print"/>
          <a:stretch>
            <a:fillRect/>
          </a:stretch>
        </p:blipFill>
        <p:spPr>
          <a:xfrm>
            <a:off x="3584305" y="2898054"/>
            <a:ext cx="5105400" cy="3829050"/>
          </a:xfrm>
          <a:prstGeom prst="rect">
            <a:avLst/>
          </a:prstGeom>
          <a:ln>
            <a:noFill/>
          </a:ln>
          <a:effectLst>
            <a:softEdge rad="112500"/>
          </a:effectLst>
        </p:spPr>
      </p:pic>
      <p:sp>
        <p:nvSpPr>
          <p:cNvPr id="2" name="Title 1"/>
          <p:cNvSpPr>
            <a:spLocks noGrp="1"/>
          </p:cNvSpPr>
          <p:nvPr>
            <p:ph type="title"/>
          </p:nvPr>
        </p:nvSpPr>
        <p:spPr>
          <a:xfrm>
            <a:off x="216653" y="126981"/>
            <a:ext cx="8726665" cy="792021"/>
          </a:xfrm>
        </p:spPr>
        <p:txBody>
          <a:bodyPr/>
          <a:lstStyle/>
          <a:p>
            <a:r>
              <a:rPr lang="en-US" sz="3600" b="1" dirty="0" smtClean="0">
                <a:solidFill>
                  <a:srgbClr val="FFFF99"/>
                </a:solidFill>
                <a:latin typeface="Times New Roman"/>
                <a:cs typeface="Times New Roman"/>
                <a:sym typeface="Times New Roman"/>
              </a:rPr>
              <a:t>Energy Beet Projects in Maryland, Florida</a:t>
            </a:r>
            <a:endParaRPr lang="en-US" sz="3600" dirty="0"/>
          </a:p>
        </p:txBody>
      </p:sp>
      <p:pic>
        <p:nvPicPr>
          <p:cNvPr id="6" name="Picture 5" descr="UMES Sept 2016 Ag Field Day Warren Campbell with energy beet.JPG"/>
          <p:cNvPicPr>
            <a:picLocks noChangeAspect="1"/>
          </p:cNvPicPr>
          <p:nvPr/>
        </p:nvPicPr>
        <p:blipFill>
          <a:blip r:embed="rId4" cstate="print"/>
          <a:stretch>
            <a:fillRect/>
          </a:stretch>
        </p:blipFill>
        <p:spPr>
          <a:xfrm>
            <a:off x="6488813" y="793939"/>
            <a:ext cx="2752791" cy="2776086"/>
          </a:xfrm>
          <a:prstGeom prst="rect">
            <a:avLst/>
          </a:prstGeom>
          <a:ln>
            <a:noFill/>
          </a:ln>
          <a:effectLst>
            <a:softEdge rad="112500"/>
          </a:effectLst>
        </p:spPr>
      </p:pic>
      <p:sp>
        <p:nvSpPr>
          <p:cNvPr id="24" name="Striped Right Arrow 23"/>
          <p:cNvSpPr/>
          <p:nvPr/>
        </p:nvSpPr>
        <p:spPr>
          <a:xfrm>
            <a:off x="1936854" y="1134432"/>
            <a:ext cx="5204215" cy="25908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368241" y="1720155"/>
            <a:ext cx="5021041" cy="1384995"/>
          </a:xfrm>
          <a:prstGeom prst="rect">
            <a:avLst/>
          </a:prstGeom>
          <a:noFill/>
        </p:spPr>
        <p:txBody>
          <a:bodyPr wrap="square" rtlCol="0">
            <a:spAutoFit/>
          </a:bodyPr>
          <a:lstStyle/>
          <a:p>
            <a:r>
              <a:rPr lang="en-US" sz="2800" dirty="0" smtClean="0"/>
              <a:t>Key concepts:  NO lignin</a:t>
            </a:r>
          </a:p>
          <a:p>
            <a:r>
              <a:rPr lang="en-US" sz="2800" dirty="0" smtClean="0"/>
              <a:t>High yield (2 times corn/acre)</a:t>
            </a:r>
          </a:p>
          <a:p>
            <a:r>
              <a:rPr lang="en-US" sz="2800" dirty="0" smtClean="0"/>
              <a:t>Animal feed co-products</a:t>
            </a:r>
            <a:endParaRPr lang="en-US" sz="2800" dirty="0"/>
          </a:p>
        </p:txBody>
      </p:sp>
      <p:pic>
        <p:nvPicPr>
          <p:cNvPr id="29" name="Picture 28" descr="Weighing beets second harvest.JPG"/>
          <p:cNvPicPr>
            <a:picLocks noChangeAspect="1"/>
          </p:cNvPicPr>
          <p:nvPr/>
        </p:nvPicPr>
        <p:blipFill>
          <a:blip r:embed="rId5" cstate="print"/>
          <a:stretch>
            <a:fillRect/>
          </a:stretch>
        </p:blipFill>
        <p:spPr>
          <a:xfrm>
            <a:off x="147248" y="3005908"/>
            <a:ext cx="2941908" cy="360843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192" y="104783"/>
            <a:ext cx="5237408" cy="646331"/>
          </a:xfrm>
          <a:prstGeom prst="rect">
            <a:avLst/>
          </a:prstGeom>
          <a:noFill/>
        </p:spPr>
        <p:txBody>
          <a:bodyPr wrap="square" rtlCol="0">
            <a:spAutoFit/>
          </a:bodyPr>
          <a:lstStyle/>
          <a:p>
            <a:r>
              <a:rPr lang="en-US" sz="3600" dirty="0" smtClean="0">
                <a:solidFill>
                  <a:srgbClr val="FFFF99"/>
                </a:solidFill>
                <a:latin typeface="Times New Roman" panose="02020603050405020304" pitchFamily="18" charset="0"/>
                <a:cs typeface="Times New Roman" panose="02020603050405020304" pitchFamily="18" charset="0"/>
              </a:rPr>
              <a:t>Algae Projects in Maryland </a:t>
            </a:r>
            <a:endParaRPr lang="en-US" sz="3600" dirty="0">
              <a:solidFill>
                <a:srgbClr val="FFFF99"/>
              </a:solidFill>
              <a:latin typeface="Times New Roman" panose="02020603050405020304" pitchFamily="18" charset="0"/>
              <a:cs typeface="Times New Roman" panose="02020603050405020304" pitchFamily="18" charset="0"/>
            </a:endParaRPr>
          </a:p>
        </p:txBody>
      </p:sp>
      <p:pic>
        <p:nvPicPr>
          <p:cNvPr id="2050" name="Picture 2" descr="Viji in 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5562600" cy="2781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276600"/>
            <a:ext cx="4300293" cy="3225220"/>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86200"/>
            <a:ext cx="3792292" cy="2844219"/>
          </a:xfrm>
          <a:prstGeom prst="rect">
            <a:avLst/>
          </a:prstGeom>
          <a:ln>
            <a:noFill/>
          </a:ln>
          <a:effectLst>
            <a:softEdge rad="112500"/>
          </a:effectLst>
        </p:spPr>
      </p:pic>
      <p:pic>
        <p:nvPicPr>
          <p:cNvPr id="2052" name="Picture 4" descr="University of maryland researchers are using algae collected from the Chesapeake Bay to clean the water of excess nutrients and creat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293" y="865414"/>
            <a:ext cx="4267200" cy="2401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91200" y="1330605"/>
            <a:ext cx="2514600" cy="523220"/>
          </a:xfrm>
          <a:prstGeom prst="rect">
            <a:avLst/>
          </a:prstGeom>
          <a:noFill/>
        </p:spPr>
        <p:txBody>
          <a:bodyPr wrap="square" rtlCol="0">
            <a:spAutoFit/>
          </a:bodyPr>
          <a:lstStyle/>
          <a:p>
            <a:r>
              <a:rPr lang="en-US" dirty="0" smtClean="0"/>
              <a:t>Dr. Stephanie Lansing, UMD College Park</a:t>
            </a:r>
            <a:endParaRPr lang="en-US" dirty="0"/>
          </a:p>
        </p:txBody>
      </p:sp>
      <p:sp>
        <p:nvSpPr>
          <p:cNvPr id="7" name="TextBox 6"/>
          <p:cNvSpPr txBox="1"/>
          <p:nvPr/>
        </p:nvSpPr>
        <p:spPr>
          <a:xfrm>
            <a:off x="1471656" y="4147489"/>
            <a:ext cx="2667000" cy="307777"/>
          </a:xfrm>
          <a:prstGeom prst="rect">
            <a:avLst/>
          </a:prstGeom>
          <a:noFill/>
        </p:spPr>
        <p:txBody>
          <a:bodyPr wrap="square" rtlCol="0">
            <a:spAutoFit/>
          </a:bodyPr>
          <a:lstStyle/>
          <a:p>
            <a:r>
              <a:rPr lang="en-US" dirty="0" smtClean="0"/>
              <a:t>Manta Biofuel, Dr. Ryan Powell</a:t>
            </a:r>
            <a:endParaRPr lang="en-US" dirty="0"/>
          </a:p>
        </p:txBody>
      </p:sp>
      <p:sp>
        <p:nvSpPr>
          <p:cNvPr id="8" name="TextBox 7"/>
          <p:cNvSpPr txBox="1"/>
          <p:nvPr/>
        </p:nvSpPr>
        <p:spPr>
          <a:xfrm>
            <a:off x="2336799" y="1592854"/>
            <a:ext cx="2540001" cy="307777"/>
          </a:xfrm>
          <a:prstGeom prst="rect">
            <a:avLst/>
          </a:prstGeom>
          <a:noFill/>
        </p:spPr>
        <p:txBody>
          <a:bodyPr wrap="square" rtlCol="0">
            <a:spAutoFit/>
          </a:bodyPr>
          <a:lstStyle/>
          <a:p>
            <a:r>
              <a:rPr lang="en-US" dirty="0"/>
              <a:t> </a:t>
            </a:r>
            <a:r>
              <a:rPr lang="en-US" dirty="0" smtClean="0"/>
              <a:t>Dr. </a:t>
            </a:r>
            <a:r>
              <a:rPr lang="en-US" dirty="0" smtClean="0">
                <a:solidFill>
                  <a:schemeClr val="tx1"/>
                </a:solidFill>
              </a:rPr>
              <a:t>Viji Sitther, Morgan State</a:t>
            </a:r>
            <a:endParaRPr lang="en-US" dirty="0">
              <a:solidFill>
                <a:schemeClr val="tx1"/>
              </a:solidFill>
            </a:endParaRPr>
          </a:p>
        </p:txBody>
      </p:sp>
      <p:sp>
        <p:nvSpPr>
          <p:cNvPr id="5" name="TextBox 4"/>
          <p:cNvSpPr txBox="1"/>
          <p:nvPr/>
        </p:nvSpPr>
        <p:spPr>
          <a:xfrm>
            <a:off x="5541818" y="42456"/>
            <a:ext cx="35814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accent1">
                    <a:lumMod val="20000"/>
                    <a:lumOff val="80000"/>
                  </a:schemeClr>
                </a:solidFill>
                <a:latin typeface="Times New Roman" panose="02020603050405020304" pitchFamily="18" charset="0"/>
                <a:cs typeface="Times New Roman" panose="02020603050405020304" pitchFamily="18" charset="0"/>
              </a:rPr>
              <a:t>Cyanobacteria</a:t>
            </a:r>
          </a:p>
          <a:p>
            <a:pPr marL="342900" indent="-342900">
              <a:buFont typeface="Arial" panose="020B0604020202020204" pitchFamily="34" charset="0"/>
              <a:buChar char="•"/>
            </a:pPr>
            <a:r>
              <a:rPr lang="en-US" sz="2400" dirty="0" smtClean="0">
                <a:solidFill>
                  <a:schemeClr val="accent1">
                    <a:lumMod val="20000"/>
                    <a:lumOff val="80000"/>
                  </a:schemeClr>
                </a:solidFill>
                <a:latin typeface="Times New Roman" panose="02020603050405020304" pitchFamily="18" charset="0"/>
                <a:cs typeface="Times New Roman" panose="02020603050405020304" pitchFamily="18" charset="0"/>
              </a:rPr>
              <a:t>Wastewater Treatment</a:t>
            </a:r>
          </a:p>
          <a:p>
            <a:pPr marL="342900" indent="-342900">
              <a:buFont typeface="Arial" panose="020B0604020202020204" pitchFamily="34" charset="0"/>
              <a:buChar char="•"/>
            </a:pPr>
            <a:r>
              <a:rPr lang="en-US" sz="2400" dirty="0" smtClean="0">
                <a:solidFill>
                  <a:schemeClr val="accent1">
                    <a:lumMod val="20000"/>
                    <a:lumOff val="80000"/>
                  </a:schemeClr>
                </a:solidFill>
                <a:latin typeface="Times New Roman" panose="02020603050405020304" pitchFamily="18" charset="0"/>
                <a:cs typeface="Times New Roman" panose="02020603050405020304" pitchFamily="18" charset="0"/>
              </a:rPr>
              <a:t>Agricultural Algae</a:t>
            </a:r>
            <a:endParaRPr lang="en-US" sz="2400" dirty="0">
              <a:solidFill>
                <a:schemeClr val="accent1">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983795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title"/>
          </p:nvPr>
        </p:nvSpPr>
        <p:spPr>
          <a:xfrm>
            <a:off x="139339" y="164506"/>
            <a:ext cx="8791575" cy="702321"/>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dirty="0">
                <a:solidFill>
                  <a:srgbClr val="FFFF99"/>
                </a:solidFill>
                <a:latin typeface="Times New Roman"/>
                <a:ea typeface="Times New Roman"/>
                <a:cs typeface="Times New Roman"/>
                <a:sym typeface="Times New Roman"/>
              </a:rPr>
              <a:t>Process Path:  </a:t>
            </a:r>
            <a:r>
              <a:rPr lang="en-US" sz="3200" b="1" i="0" u="none" strike="noStrike" cap="none" baseline="0" dirty="0" smtClean="0">
                <a:solidFill>
                  <a:srgbClr val="FFFF99"/>
                </a:solidFill>
                <a:latin typeface="Times New Roman"/>
                <a:ea typeface="Times New Roman"/>
                <a:cs typeface="Times New Roman"/>
                <a:sym typeface="Times New Roman"/>
              </a:rPr>
              <a:t>Feedstock-to-Fuels </a:t>
            </a:r>
            <a:r>
              <a:rPr lang="en-US" sz="3200" b="1" i="0" u="none" strike="noStrike" cap="none" baseline="0" dirty="0">
                <a:solidFill>
                  <a:srgbClr val="FFFF99"/>
                </a:solidFill>
                <a:latin typeface="Times New Roman"/>
                <a:ea typeface="Times New Roman"/>
                <a:cs typeface="Times New Roman"/>
                <a:sym typeface="Times New Roman"/>
              </a:rPr>
              <a:t>and </a:t>
            </a:r>
            <a:r>
              <a:rPr lang="en-US" sz="3200" b="1" i="0" u="none" strike="noStrike" cap="none" baseline="0" dirty="0" smtClean="0">
                <a:solidFill>
                  <a:srgbClr val="FFFF99"/>
                </a:solidFill>
                <a:latin typeface="Times New Roman"/>
                <a:ea typeface="Times New Roman"/>
                <a:cs typeface="Times New Roman"/>
                <a:sym typeface="Times New Roman"/>
              </a:rPr>
              <a:t>Products</a:t>
            </a:r>
            <a:endParaRPr lang="en-US" sz="3200" b="1" i="0" u="none" strike="noStrike" cap="none" baseline="0" dirty="0">
              <a:solidFill>
                <a:srgbClr val="FFFF99"/>
              </a:solidFill>
              <a:latin typeface="Arial"/>
              <a:ea typeface="Arial"/>
              <a:cs typeface="Arial"/>
              <a:sym typeface="Arial"/>
            </a:endParaRPr>
          </a:p>
        </p:txBody>
      </p:sp>
      <p:pic>
        <p:nvPicPr>
          <p:cNvPr id="884" name="Shape 884"/>
          <p:cNvPicPr preferRelativeResize="0"/>
          <p:nvPr/>
        </p:nvPicPr>
        <p:blipFill rotWithShape="1">
          <a:blip r:embed="rId3">
            <a:alphaModFix/>
          </a:blip>
          <a:srcRect/>
          <a:stretch/>
        </p:blipFill>
        <p:spPr>
          <a:xfrm>
            <a:off x="0" y="1611138"/>
            <a:ext cx="9144000" cy="1882140"/>
          </a:xfrm>
          <a:prstGeom prst="rect">
            <a:avLst/>
          </a:prstGeom>
          <a:noFill/>
          <a:ln>
            <a:noFill/>
          </a:ln>
        </p:spPr>
      </p:pic>
      <p:sp>
        <p:nvSpPr>
          <p:cNvPr id="885" name="Shape 885"/>
          <p:cNvSpPr txBox="1"/>
          <p:nvPr/>
        </p:nvSpPr>
        <p:spPr>
          <a:xfrm>
            <a:off x="5638800" y="1096748"/>
            <a:ext cx="4190999" cy="2616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b="0" i="0" u="none" strike="noStrike" cap="none" baseline="0" dirty="0">
                <a:solidFill>
                  <a:schemeClr val="lt1"/>
                </a:solidFill>
                <a:latin typeface="Times New Roman"/>
                <a:ea typeface="Times New Roman"/>
                <a:cs typeface="Times New Roman"/>
                <a:sym typeface="Times New Roman"/>
              </a:rPr>
              <a:t>Graphic by </a:t>
            </a:r>
            <a:r>
              <a:rPr lang="en-US" sz="1100" b="0" i="0" u="none" strike="noStrike" cap="none" baseline="0" dirty="0" err="1">
                <a:solidFill>
                  <a:schemeClr val="lt1"/>
                </a:solidFill>
                <a:latin typeface="Times New Roman"/>
                <a:ea typeface="Times New Roman"/>
                <a:cs typeface="Times New Roman"/>
                <a:sym typeface="Times New Roman"/>
              </a:rPr>
              <a:t>Zina</a:t>
            </a:r>
            <a:r>
              <a:rPr lang="en-US" sz="1100" b="0" i="0" u="none" strike="noStrike" cap="none" baseline="0" dirty="0">
                <a:solidFill>
                  <a:schemeClr val="lt1"/>
                </a:solidFill>
                <a:latin typeface="Times New Roman"/>
                <a:ea typeface="Times New Roman"/>
                <a:cs typeface="Times New Roman"/>
                <a:sym typeface="Times New Roman"/>
              </a:rPr>
              <a:t> </a:t>
            </a:r>
            <a:r>
              <a:rPr lang="en-US" sz="1100" b="0" i="0" u="none" strike="noStrike" cap="none" baseline="0" dirty="0" err="1">
                <a:solidFill>
                  <a:schemeClr val="lt1"/>
                </a:solidFill>
                <a:latin typeface="Times New Roman"/>
                <a:ea typeface="Times New Roman"/>
                <a:cs typeface="Times New Roman"/>
                <a:sym typeface="Times New Roman"/>
              </a:rPr>
              <a:t>Deretsky</a:t>
            </a:r>
            <a:r>
              <a:rPr lang="en-US" sz="1100" b="0" i="0" u="none" strike="noStrike" cap="none" baseline="0" dirty="0">
                <a:solidFill>
                  <a:schemeClr val="lt1"/>
                </a:solidFill>
                <a:latin typeface="Times New Roman"/>
                <a:ea typeface="Times New Roman"/>
                <a:cs typeface="Times New Roman"/>
                <a:sym typeface="Times New Roman"/>
              </a:rPr>
              <a:t>, National Science Foundation</a:t>
            </a:r>
          </a:p>
        </p:txBody>
      </p:sp>
      <p:pic>
        <p:nvPicPr>
          <p:cNvPr id="1026" name="Picture 2" descr="Image result for biogas is created by what proc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97896"/>
            <a:ext cx="4703223" cy="3197225"/>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p:cNvSpPr/>
          <p:nvPr/>
        </p:nvSpPr>
        <p:spPr>
          <a:xfrm>
            <a:off x="5673436" y="4655361"/>
            <a:ext cx="22860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395833" y="5188761"/>
            <a:ext cx="2676931" cy="1015663"/>
          </a:xfrm>
          <a:prstGeom prst="rect">
            <a:avLst/>
          </a:prstGeom>
          <a:noFill/>
        </p:spPr>
        <p:txBody>
          <a:bodyPr wrap="square" rtlCol="0">
            <a:spAutoFit/>
          </a:bodyPr>
          <a:lstStyle/>
          <a:p>
            <a:r>
              <a:rPr lang="en-US" sz="2000" dirty="0" smtClean="0">
                <a:solidFill>
                  <a:schemeClr val="accent1">
                    <a:lumMod val="60000"/>
                    <a:lumOff val="40000"/>
                  </a:schemeClr>
                </a:solidFill>
              </a:rPr>
              <a:t>Biogas  to Renewable Natural Gas cleanup needed</a:t>
            </a:r>
            <a:endParaRPr lang="en-US" sz="2000" dirty="0">
              <a:solidFill>
                <a:schemeClr val="accent1">
                  <a:lumMod val="60000"/>
                  <a:lumOff val="40000"/>
                </a:schemeClr>
              </a:solidFill>
            </a:endParaRPr>
          </a:p>
        </p:txBody>
      </p:sp>
      <p:pic>
        <p:nvPicPr>
          <p:cNvPr id="4" name="Picture 3"/>
          <p:cNvPicPr>
            <a:picLocks noChangeAspect="1"/>
          </p:cNvPicPr>
          <p:nvPr/>
        </p:nvPicPr>
        <p:blipFill>
          <a:blip r:embed="rId5"/>
          <a:stretch>
            <a:fillRect/>
          </a:stretch>
        </p:blipFill>
        <p:spPr>
          <a:xfrm>
            <a:off x="304800" y="1227552"/>
            <a:ext cx="914400" cy="86393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3" name="Shape 323"/>
          <p:cNvPicPr preferRelativeResize="0"/>
          <p:nvPr/>
        </p:nvPicPr>
        <p:blipFill rotWithShape="1">
          <a:blip r:embed="rId3">
            <a:alphaModFix/>
          </a:blip>
          <a:srcRect/>
          <a:stretch/>
        </p:blipFill>
        <p:spPr>
          <a:xfrm>
            <a:off x="457200" y="1143000"/>
            <a:ext cx="8316768" cy="5410200"/>
          </a:xfrm>
          <a:prstGeom prst="rect">
            <a:avLst/>
          </a:prstGeom>
          <a:noFill/>
          <a:ln>
            <a:noFill/>
          </a:ln>
        </p:spPr>
      </p:pic>
      <p:sp>
        <p:nvSpPr>
          <p:cNvPr id="4" name="TextBox 3"/>
          <p:cNvSpPr txBox="1"/>
          <p:nvPr/>
        </p:nvSpPr>
        <p:spPr>
          <a:xfrm>
            <a:off x="103332" y="381000"/>
            <a:ext cx="8670636" cy="523220"/>
          </a:xfrm>
          <a:prstGeom prst="rect">
            <a:avLst/>
          </a:prstGeom>
          <a:noFill/>
        </p:spPr>
        <p:txBody>
          <a:bodyPr wrap="square" rtlCol="0">
            <a:spAutoFit/>
          </a:bodyPr>
          <a:lstStyle/>
          <a:p>
            <a:pPr lvl="0"/>
            <a:r>
              <a:rPr lang="en-US" sz="2800" b="1" dirty="0" smtClean="0">
                <a:solidFill>
                  <a:schemeClr val="tx2"/>
                </a:solidFill>
                <a:latin typeface="Times New Roman"/>
                <a:ea typeface="Times New Roman"/>
                <a:cs typeface="Times New Roman"/>
                <a:sym typeface="Times New Roman"/>
              </a:rPr>
              <a:t>Sustainability:  Recycling Carbon / Life Cycle Analysis</a:t>
            </a:r>
            <a:endParaRPr lang="en-US"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p:nvPr/>
        </p:nvSpPr>
        <p:spPr>
          <a:xfrm>
            <a:off x="152400" y="813375"/>
            <a:ext cx="8686800" cy="6035389"/>
          </a:xfrm>
          <a:prstGeom prst="rect">
            <a:avLst/>
          </a:prstGeom>
          <a:noFill/>
          <a:ln>
            <a:noFill/>
          </a:ln>
        </p:spPr>
        <p:txBody>
          <a:bodyPr lIns="91425" tIns="45700" rIns="91425" bIns="45700" anchor="ctr" anchorCtr="0">
            <a:noAutofit/>
          </a:bodyPr>
          <a:lstStyle/>
          <a:p>
            <a:pPr lvl="2" algn="ctr">
              <a:buSzPct val="75000"/>
            </a:pPr>
            <a:r>
              <a:rPr lang="en-US" sz="2800" b="1" dirty="0" smtClean="0">
                <a:solidFill>
                  <a:schemeClr val="bg1"/>
                </a:solidFill>
                <a:latin typeface="Times New Roman"/>
                <a:ea typeface="Times New Roman"/>
                <a:cs typeface="Times New Roman"/>
                <a:sym typeface="Times New Roman"/>
              </a:rPr>
              <a:t>Most Cost Effective/ Greatest Amount of GHG Reduction/ Shortest Time </a:t>
            </a:r>
          </a:p>
          <a:p>
            <a:pPr lvl="2" algn="ctr">
              <a:buSzPct val="75000"/>
            </a:pPr>
            <a:endParaRPr lang="en-US" sz="2800" b="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a:solidFill>
                  <a:schemeClr val="accent1">
                    <a:lumMod val="75000"/>
                  </a:schemeClr>
                </a:solidFill>
                <a:latin typeface="Times New Roman"/>
                <a:ea typeface="Times New Roman"/>
                <a:cs typeface="Times New Roman"/>
                <a:sym typeface="Times New Roman"/>
              </a:rPr>
              <a:t>Complement to EVs in the GHG Reduction Plan</a:t>
            </a:r>
          </a:p>
          <a:p>
            <a:pPr lvl="5">
              <a:buSzPct val="75000"/>
            </a:pPr>
            <a:r>
              <a:rPr lang="en-US" sz="2400" b="1" i="1" dirty="0">
                <a:solidFill>
                  <a:schemeClr val="accent1">
                    <a:lumMod val="75000"/>
                  </a:schemeClr>
                </a:solidFill>
                <a:latin typeface="Times New Roman"/>
                <a:ea typeface="Times New Roman"/>
                <a:cs typeface="Times New Roman"/>
                <a:sym typeface="Times New Roman"/>
              </a:rPr>
              <a:t>	 (Legacy, Long Haul, Aviation)</a:t>
            </a:r>
          </a:p>
          <a:p>
            <a:pPr marL="457200" lvl="2" indent="-457200">
              <a:buSzPct val="75000"/>
              <a:buFont typeface="Wingdings" panose="05000000000000000000" pitchFamily="2" charset="2"/>
              <a:buChar char="Ø"/>
            </a:pPr>
            <a:endParaRPr lang="en-US" sz="2800" b="1" i="1" dirty="0" smtClean="0">
              <a:solidFill>
                <a:schemeClr val="accent1">
                  <a:lumMod val="75000"/>
                </a:schemeClr>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Not </a:t>
            </a:r>
            <a:r>
              <a:rPr lang="en-US" sz="2800" b="1" i="1" dirty="0">
                <a:solidFill>
                  <a:schemeClr val="accent1">
                    <a:lumMod val="75000"/>
                  </a:schemeClr>
                </a:solidFill>
                <a:latin typeface="Times New Roman"/>
                <a:ea typeface="Times New Roman"/>
                <a:cs typeface="Times New Roman"/>
                <a:sym typeface="Times New Roman"/>
              </a:rPr>
              <a:t>just </a:t>
            </a:r>
            <a:r>
              <a:rPr lang="en-US" sz="2800" b="1" i="1" dirty="0" smtClean="0">
                <a:solidFill>
                  <a:schemeClr val="accent1">
                    <a:lumMod val="75000"/>
                  </a:schemeClr>
                </a:solidFill>
                <a:latin typeface="Times New Roman"/>
                <a:ea typeface="Times New Roman"/>
                <a:cs typeface="Times New Roman"/>
                <a:sym typeface="Times New Roman"/>
              </a:rPr>
              <a:t>ethanol; </a:t>
            </a:r>
            <a:r>
              <a:rPr lang="en-US" sz="2800" b="1" i="1" dirty="0">
                <a:solidFill>
                  <a:schemeClr val="accent1">
                    <a:lumMod val="75000"/>
                  </a:schemeClr>
                </a:solidFill>
                <a:latin typeface="Times New Roman"/>
                <a:ea typeface="Times New Roman"/>
                <a:cs typeface="Times New Roman"/>
                <a:sym typeface="Times New Roman"/>
              </a:rPr>
              <a:t>Not just </a:t>
            </a:r>
            <a:r>
              <a:rPr lang="en-US" sz="2800" b="1" i="1" dirty="0" smtClean="0">
                <a:solidFill>
                  <a:schemeClr val="accent1">
                    <a:lumMod val="75000"/>
                  </a:schemeClr>
                </a:solidFill>
                <a:latin typeface="Times New Roman"/>
                <a:ea typeface="Times New Roman"/>
                <a:cs typeface="Times New Roman"/>
                <a:sym typeface="Times New Roman"/>
              </a:rPr>
              <a:t>corn</a:t>
            </a:r>
          </a:p>
          <a:p>
            <a:pPr marL="457200" lvl="2" indent="-457200">
              <a:buSzPct val="75000"/>
              <a:buFont typeface="Wingdings" panose="05000000000000000000" pitchFamily="2" charset="2"/>
              <a:buChar char="Ø"/>
            </a:pPr>
            <a:endParaRPr lang="en-US" sz="2800" b="1" i="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rgbClr val="FBFCF5"/>
                </a:solidFill>
                <a:latin typeface="Times New Roman"/>
                <a:ea typeface="Times New Roman"/>
                <a:cs typeface="Times New Roman"/>
                <a:sym typeface="Times New Roman"/>
              </a:rPr>
              <a:t>Benefits</a:t>
            </a:r>
          </a:p>
          <a:p>
            <a:pPr marL="457200" lvl="2" indent="-457200">
              <a:buSzPct val="75000"/>
              <a:buFont typeface="Wingdings" panose="05000000000000000000" pitchFamily="2" charset="2"/>
              <a:buChar char="Ø"/>
            </a:pPr>
            <a:r>
              <a:rPr lang="en-US" sz="2800" b="1" i="1" dirty="0" smtClean="0">
                <a:solidFill>
                  <a:srgbClr val="FBFCF5"/>
                </a:solidFill>
                <a:latin typeface="Times New Roman"/>
                <a:ea typeface="Times New Roman"/>
                <a:cs typeface="Times New Roman"/>
                <a:sym typeface="Times New Roman"/>
              </a:rPr>
              <a:t> </a:t>
            </a:r>
            <a:r>
              <a:rPr lang="en-US" sz="2400" b="1" i="1" dirty="0" smtClean="0">
                <a:solidFill>
                  <a:schemeClr val="accent1">
                    <a:lumMod val="75000"/>
                  </a:schemeClr>
                </a:solidFill>
                <a:latin typeface="Times New Roman"/>
                <a:ea typeface="Times New Roman"/>
                <a:cs typeface="Times New Roman"/>
                <a:sym typeface="Times New Roman"/>
              </a:rPr>
              <a:t>(Environmental </a:t>
            </a:r>
            <a:r>
              <a:rPr lang="en-US" sz="2400" b="1" i="1" dirty="0">
                <a:solidFill>
                  <a:schemeClr val="accent1">
                    <a:lumMod val="75000"/>
                  </a:schemeClr>
                </a:solidFill>
                <a:latin typeface="Times New Roman"/>
                <a:ea typeface="Times New Roman"/>
                <a:cs typeface="Times New Roman"/>
                <a:sym typeface="Times New Roman"/>
              </a:rPr>
              <a:t>J</a:t>
            </a:r>
            <a:r>
              <a:rPr lang="en-US" sz="2400" b="1" i="1" dirty="0" smtClean="0">
                <a:solidFill>
                  <a:schemeClr val="accent1">
                    <a:lumMod val="75000"/>
                  </a:schemeClr>
                </a:solidFill>
                <a:latin typeface="Times New Roman"/>
                <a:ea typeface="Times New Roman"/>
                <a:cs typeface="Times New Roman"/>
                <a:sym typeface="Times New Roman"/>
              </a:rPr>
              <a:t>ustice, Focus on High </a:t>
            </a:r>
            <a:r>
              <a:rPr lang="en-US" sz="2400" b="1" i="1" dirty="0">
                <a:solidFill>
                  <a:schemeClr val="accent1">
                    <a:lumMod val="75000"/>
                  </a:schemeClr>
                </a:solidFill>
                <a:latin typeface="Times New Roman"/>
                <a:ea typeface="Times New Roman"/>
                <a:cs typeface="Times New Roman"/>
                <a:sym typeface="Times New Roman"/>
              </a:rPr>
              <a:t>P</a:t>
            </a:r>
            <a:r>
              <a:rPr lang="en-US" sz="2400" b="1" i="1" dirty="0" smtClean="0">
                <a:solidFill>
                  <a:schemeClr val="accent1">
                    <a:lumMod val="75000"/>
                  </a:schemeClr>
                </a:solidFill>
                <a:latin typeface="Times New Roman"/>
                <a:ea typeface="Times New Roman"/>
                <a:cs typeface="Times New Roman"/>
                <a:sym typeface="Times New Roman"/>
              </a:rPr>
              <a:t>ollution and Low </a:t>
            </a:r>
            <a:r>
              <a:rPr lang="en-US" sz="2400" b="1" i="1" dirty="0">
                <a:solidFill>
                  <a:schemeClr val="accent1">
                    <a:lumMod val="75000"/>
                  </a:schemeClr>
                </a:solidFill>
                <a:latin typeface="Times New Roman"/>
                <a:ea typeface="Times New Roman"/>
                <a:cs typeface="Times New Roman"/>
                <a:sym typeface="Times New Roman"/>
              </a:rPr>
              <a:t>I</a:t>
            </a:r>
            <a:r>
              <a:rPr lang="en-US" sz="2400" b="1" i="1" dirty="0" smtClean="0">
                <a:solidFill>
                  <a:schemeClr val="accent1">
                    <a:lumMod val="75000"/>
                  </a:schemeClr>
                </a:solidFill>
                <a:latin typeface="Times New Roman"/>
                <a:ea typeface="Times New Roman"/>
                <a:cs typeface="Times New Roman"/>
                <a:sym typeface="Times New Roman"/>
              </a:rPr>
              <a:t>ncome Areas</a:t>
            </a:r>
            <a:r>
              <a:rPr lang="en-US" sz="2400" b="1" i="1" dirty="0" smtClean="0">
                <a:solidFill>
                  <a:srgbClr val="FBFCF5"/>
                </a:solidFill>
                <a:latin typeface="Times New Roman"/>
                <a:ea typeface="Times New Roman"/>
                <a:cs typeface="Times New Roman"/>
                <a:sym typeface="Times New Roman"/>
              </a:rPr>
              <a:t>, </a:t>
            </a:r>
            <a:r>
              <a:rPr lang="en-US" sz="2400" b="1" i="1" dirty="0" smtClean="0">
                <a:solidFill>
                  <a:schemeClr val="accent1">
                    <a:lumMod val="75000"/>
                  </a:schemeClr>
                </a:solidFill>
                <a:latin typeface="Times New Roman"/>
                <a:ea typeface="Times New Roman"/>
                <a:cs typeface="Times New Roman"/>
                <a:sym typeface="Times New Roman"/>
              </a:rPr>
              <a:t>Sustainability </a:t>
            </a:r>
            <a:r>
              <a:rPr lang="en-US" sz="2400" b="1" i="1" dirty="0">
                <a:solidFill>
                  <a:schemeClr val="accent1">
                    <a:lumMod val="75000"/>
                  </a:schemeClr>
                </a:solidFill>
                <a:latin typeface="Times New Roman"/>
                <a:ea typeface="Times New Roman"/>
                <a:cs typeface="Times New Roman"/>
                <a:sym typeface="Times New Roman"/>
              </a:rPr>
              <a:t>/ Policy Considerations / Markets / Jobs)</a:t>
            </a:r>
          </a:p>
          <a:p>
            <a:pPr marL="457200" lvl="2" indent="-457200">
              <a:buSzPct val="75000"/>
              <a:buFont typeface="Wingdings" panose="05000000000000000000" pitchFamily="2" charset="2"/>
              <a:buChar char="Ø"/>
            </a:pPr>
            <a:endParaRPr lang="en-US" sz="2400" b="1" i="1" dirty="0" smtClean="0">
              <a:solidFill>
                <a:schemeClr val="accent1">
                  <a:lumMod val="75000"/>
                </a:schemeClr>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Our Proposals</a:t>
            </a:r>
          </a:p>
          <a:p>
            <a:pPr lvl="3">
              <a:buSzPct val="75000"/>
            </a:pPr>
            <a:r>
              <a:rPr lang="en-US" sz="2400" b="1" i="1" dirty="0">
                <a:solidFill>
                  <a:srgbClr val="FBFCF5"/>
                </a:solidFill>
                <a:latin typeface="Times New Roman"/>
                <a:ea typeface="Times New Roman"/>
                <a:cs typeface="Times New Roman"/>
                <a:sym typeface="Times New Roman"/>
              </a:rPr>
              <a:t>	</a:t>
            </a:r>
            <a:endParaRPr lang="en-US" sz="2400" b="1" i="1" dirty="0">
              <a:solidFill>
                <a:schemeClr val="accent1">
                  <a:lumMod val="75000"/>
                </a:schemeClr>
              </a:solidFill>
              <a:latin typeface="Times New Roman"/>
              <a:ea typeface="Times New Roman"/>
              <a:cs typeface="Times New Roman"/>
              <a:sym typeface="Times New Roman"/>
            </a:endParaRPr>
          </a:p>
        </p:txBody>
      </p:sp>
      <p:sp>
        <p:nvSpPr>
          <p:cNvPr id="2" name="TextBox 1"/>
          <p:cNvSpPr txBox="1"/>
          <p:nvPr/>
        </p:nvSpPr>
        <p:spPr>
          <a:xfrm>
            <a:off x="609600" y="228600"/>
            <a:ext cx="8077200" cy="584775"/>
          </a:xfrm>
          <a:prstGeom prst="rect">
            <a:avLst/>
          </a:prstGeom>
          <a:noFill/>
        </p:spPr>
        <p:txBody>
          <a:bodyPr wrap="square" rtlCol="0">
            <a:spAutoFit/>
          </a:bodyPr>
          <a:lstStyle/>
          <a:p>
            <a:pPr lvl="0">
              <a:buSzPct val="25000"/>
            </a:pPr>
            <a:r>
              <a:rPr lang="en-US" sz="3200" b="1" dirty="0">
                <a:solidFill>
                  <a:srgbClr val="FFFF00"/>
                </a:solidFill>
                <a:latin typeface="Times New Roman"/>
                <a:ea typeface="Times New Roman"/>
                <a:cs typeface="Times New Roman"/>
                <a:sym typeface="Times New Roman"/>
              </a:rPr>
              <a:t>Renewable </a:t>
            </a:r>
            <a:r>
              <a:rPr lang="en-US" sz="3200" b="1" dirty="0" smtClean="0">
                <a:solidFill>
                  <a:srgbClr val="FFFF00"/>
                </a:solidFill>
                <a:latin typeface="Times New Roman"/>
                <a:ea typeface="Times New Roman"/>
                <a:cs typeface="Times New Roman"/>
                <a:sym typeface="Times New Roman"/>
              </a:rPr>
              <a:t>Fuels’ </a:t>
            </a:r>
            <a:r>
              <a:rPr lang="en-US" sz="3200" b="1" dirty="0">
                <a:solidFill>
                  <a:srgbClr val="FFFF00"/>
                </a:solidFill>
                <a:latin typeface="Times New Roman"/>
                <a:ea typeface="Times New Roman"/>
                <a:cs typeface="Times New Roman"/>
                <a:sym typeface="Times New Roman"/>
              </a:rPr>
              <a:t>Role in GHG </a:t>
            </a:r>
            <a:r>
              <a:rPr lang="en-US" sz="3200" b="1" dirty="0" smtClean="0">
                <a:solidFill>
                  <a:srgbClr val="FFFF00"/>
                </a:solidFill>
                <a:latin typeface="Times New Roman"/>
                <a:ea typeface="Times New Roman"/>
                <a:cs typeface="Times New Roman"/>
                <a:sym typeface="Times New Roman"/>
              </a:rPr>
              <a:t>Reduction</a:t>
            </a:r>
            <a:endParaRPr lang="en-US" sz="3200" b="1" dirty="0">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625645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73050"/>
            <a:ext cx="3008313" cy="25463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000" b="1" i="0" u="none" strike="noStrike" cap="none" baseline="0">
                <a:solidFill>
                  <a:schemeClr val="lt1"/>
                </a:solidFill>
                <a:latin typeface="Arial"/>
                <a:ea typeface="Arial"/>
                <a:cs typeface="Arial"/>
                <a:sym typeface="Arial"/>
              </a:rPr>
              <a:t/>
            </a:r>
            <a:br>
              <a:rPr lang="en-US" sz="2000" b="1" i="0" u="none" strike="noStrike" cap="none" baseline="0">
                <a:solidFill>
                  <a:schemeClr val="lt1"/>
                </a:solidFill>
                <a:latin typeface="Arial"/>
                <a:ea typeface="Arial"/>
                <a:cs typeface="Arial"/>
                <a:sym typeface="Arial"/>
              </a:rPr>
            </a:br>
            <a:r>
              <a:rPr lang="en-US" sz="2000" b="1" i="0" u="none" strike="noStrike" cap="none" baseline="0">
                <a:solidFill>
                  <a:schemeClr val="lt1"/>
                </a:solidFill>
                <a:latin typeface="Arial"/>
                <a:ea typeface="Arial"/>
                <a:cs typeface="Arial"/>
                <a:sym typeface="Arial"/>
              </a:rPr>
              <a:t/>
            </a:r>
            <a:br>
              <a:rPr lang="en-US" sz="2000" b="1" i="0" u="none" strike="noStrike" cap="none" baseline="0">
                <a:solidFill>
                  <a:schemeClr val="lt1"/>
                </a:solidFill>
                <a:latin typeface="Arial"/>
                <a:ea typeface="Arial"/>
                <a:cs typeface="Arial"/>
                <a:sym typeface="Arial"/>
              </a:rPr>
            </a:br>
            <a:endParaRPr lang="en-US" sz="2000" b="1" i="0" u="none" strike="noStrike" cap="none" baseline="0">
              <a:solidFill>
                <a:schemeClr val="lt1"/>
              </a:solidFill>
              <a:latin typeface="Arial"/>
              <a:ea typeface="Arial"/>
              <a:cs typeface="Arial"/>
              <a:sym typeface="Arial"/>
            </a:endParaRPr>
          </a:p>
        </p:txBody>
      </p:sp>
      <p:sp>
        <p:nvSpPr>
          <p:cNvPr id="193" name="Shape 193"/>
          <p:cNvSpPr txBox="1">
            <a:spLocks noGrp="1"/>
          </p:cNvSpPr>
          <p:nvPr>
            <p:ph type="body" idx="1"/>
          </p:nvPr>
        </p:nvSpPr>
        <p:spPr>
          <a:xfrm>
            <a:off x="3575050" y="273050"/>
            <a:ext cx="5111750" cy="567055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Arial"/>
              <a:buNone/>
            </a:pPr>
            <a:r>
              <a:rPr lang="en-US" sz="2800" b="1" i="0" u="none" strike="noStrike" cap="none" baseline="0" dirty="0">
                <a:solidFill>
                  <a:schemeClr val="lt1"/>
                </a:solidFill>
                <a:latin typeface="Arial"/>
                <a:ea typeface="Arial"/>
                <a:cs typeface="Arial"/>
                <a:sym typeface="Arial"/>
              </a:rPr>
              <a:t>Advocates</a:t>
            </a:r>
            <a:r>
              <a:rPr lang="en-US" sz="2800" b="0" i="0" u="none" strike="noStrike" cap="none" baseline="0" dirty="0">
                <a:solidFill>
                  <a:schemeClr val="lt1"/>
                </a:solidFill>
                <a:latin typeface="Arial"/>
                <a:ea typeface="Arial"/>
                <a:cs typeface="Arial"/>
                <a:sym typeface="Arial"/>
              </a:rPr>
              <a:t> for the adoption of advanced biofuels as an </a:t>
            </a:r>
          </a:p>
          <a:p>
            <a:pPr marL="342900" marR="0" lvl="0" indent="-342900" algn="l" rtl="0">
              <a:spcBef>
                <a:spcPts val="560"/>
              </a:spcBef>
              <a:spcAft>
                <a:spcPts val="0"/>
              </a:spcAft>
              <a:buClr>
                <a:schemeClr val="lt1"/>
              </a:buClr>
              <a:buFont typeface="Arial"/>
              <a:buNone/>
            </a:pPr>
            <a:endParaRPr sz="2800" b="0" i="0" u="none" strike="noStrike" cap="none" baseline="0" dirty="0">
              <a:solidFill>
                <a:schemeClr val="lt1"/>
              </a:solidFill>
              <a:latin typeface="Arial"/>
              <a:ea typeface="Arial"/>
              <a:cs typeface="Arial"/>
              <a:sym typeface="Arial"/>
            </a:endParaRPr>
          </a:p>
          <a:p>
            <a:pPr marL="342900" marR="0" lvl="0" indent="-342900" algn="l" rtl="0">
              <a:spcBef>
                <a:spcPts val="64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Pr>
              <a:t>energy security, </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Pr>
              <a:t>military flexibility, </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Pr>
              <a:t>economic development</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Pr>
              <a:t>climate change mitigation</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Pr>
              <a:t>pollution control </a:t>
            </a:r>
          </a:p>
          <a:p>
            <a:pPr marL="342900" marR="0" lvl="0" indent="-342900" algn="l" rtl="0">
              <a:spcBef>
                <a:spcPts val="1600"/>
              </a:spcBef>
              <a:spcAft>
                <a:spcPts val="0"/>
              </a:spcAft>
              <a:buClr>
                <a:schemeClr val="lt1"/>
              </a:buClr>
              <a:buSzPct val="25000"/>
              <a:buFont typeface="Arial"/>
              <a:buNone/>
            </a:pPr>
            <a:r>
              <a:rPr lang="en-US" sz="8000" b="0" i="0" u="none" strike="noStrike" cap="none" baseline="0" dirty="0">
                <a:solidFill>
                  <a:schemeClr val="lt1"/>
                </a:solidFill>
                <a:latin typeface="Arial"/>
                <a:ea typeface="Arial"/>
                <a:cs typeface="Arial"/>
                <a:sym typeface="Arial"/>
              </a:rPr>
              <a:t>solution. </a:t>
            </a:r>
          </a:p>
        </p:txBody>
      </p:sp>
      <p:sp>
        <p:nvSpPr>
          <p:cNvPr id="194" name="Shape 194"/>
          <p:cNvSpPr txBox="1">
            <a:spLocks noGrp="1"/>
          </p:cNvSpPr>
          <p:nvPr>
            <p:ph type="body" idx="2"/>
          </p:nvPr>
        </p:nvSpPr>
        <p:spPr>
          <a:xfrm>
            <a:off x="152400" y="2514600"/>
            <a:ext cx="3429000" cy="4343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48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Advanced Biofuels USA</a:t>
            </a: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501(c)3 Nonprofit</a:t>
            </a: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Educational Organization</a:t>
            </a:r>
          </a:p>
          <a:p>
            <a:pPr marL="0" marR="0" lvl="0" indent="0" algn="l" rtl="0">
              <a:spcBef>
                <a:spcPts val="280"/>
              </a:spcBef>
              <a:spcAft>
                <a:spcPts val="0"/>
              </a:spcAft>
              <a:buClr>
                <a:schemeClr val="lt1"/>
              </a:buClr>
              <a:buFont typeface="Arial"/>
              <a:buNone/>
            </a:pPr>
            <a:endParaRPr sz="16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Founded April 2008</a:t>
            </a:r>
          </a:p>
          <a:p>
            <a:pPr marL="0" marR="0" lvl="0" indent="0" algn="l" rtl="0">
              <a:spcBef>
                <a:spcPts val="280"/>
              </a:spcBef>
              <a:spcAft>
                <a:spcPts val="0"/>
              </a:spcAft>
              <a:buClr>
                <a:schemeClr val="lt1"/>
              </a:buClr>
              <a:buFont typeface="Arial"/>
              <a:buNone/>
            </a:pPr>
            <a:endParaRPr sz="16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Website:</a:t>
            </a:r>
          </a:p>
          <a:p>
            <a:pPr marL="0" marR="0" lvl="0" indent="0" algn="l" rtl="0">
              <a:spcBef>
                <a:spcPts val="280"/>
              </a:spcBef>
              <a:spcAft>
                <a:spcPts val="0"/>
              </a:spcAft>
              <a:buClr>
                <a:schemeClr val="lt1"/>
              </a:buClr>
              <a:buSzPct val="25000"/>
              <a:buFont typeface="Arial"/>
              <a:buNone/>
            </a:pPr>
            <a:r>
              <a:rPr lang="en-US" sz="1600" b="0" i="0" u="sng" strike="noStrike" cap="none" baseline="0" dirty="0">
                <a:solidFill>
                  <a:schemeClr val="hlink"/>
                </a:solidFill>
                <a:latin typeface="Arial"/>
                <a:ea typeface="Arial"/>
                <a:cs typeface="Arial"/>
                <a:sym typeface="Arial"/>
                <a:hlinkClick r:id="rId3"/>
              </a:rPr>
              <a:t>www.AdvancedBiofuelsUSA.org</a:t>
            </a:r>
          </a:p>
          <a:p>
            <a:pPr marL="0" marR="0" lvl="0" indent="0" algn="l" rtl="0">
              <a:spcBef>
                <a:spcPts val="280"/>
              </a:spcBef>
              <a:spcAft>
                <a:spcPts val="0"/>
              </a:spcAft>
              <a:buClr>
                <a:schemeClr val="lt1"/>
              </a:buClr>
              <a:buFont typeface="Arial"/>
              <a:buNone/>
            </a:pPr>
            <a:endParaRPr sz="16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Frederick, MD</a:t>
            </a: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p:txBody>
      </p:sp>
      <p:pic>
        <p:nvPicPr>
          <p:cNvPr id="195" name="Shape 195"/>
          <p:cNvPicPr preferRelativeResize="0"/>
          <p:nvPr/>
        </p:nvPicPr>
        <p:blipFill rotWithShape="1">
          <a:blip r:embed="rId4">
            <a:alphaModFix/>
          </a:blip>
          <a:srcRect/>
          <a:stretch/>
        </p:blipFill>
        <p:spPr>
          <a:xfrm>
            <a:off x="152400" y="685800"/>
            <a:ext cx="3421224" cy="1828800"/>
          </a:xfrm>
          <a:prstGeom prst="rect">
            <a:avLst/>
          </a:prstGeom>
          <a:noFill/>
          <a:ln>
            <a:noFill/>
          </a:ln>
        </p:spPr>
      </p:pic>
      <p:sp>
        <p:nvSpPr>
          <p:cNvPr id="2" name="TextBox 1"/>
          <p:cNvSpPr txBox="1"/>
          <p:nvPr/>
        </p:nvSpPr>
        <p:spPr>
          <a:xfrm>
            <a:off x="3465513" y="6248400"/>
            <a:ext cx="5449887" cy="307777"/>
          </a:xfrm>
          <a:prstGeom prst="rect">
            <a:avLst/>
          </a:prstGeom>
          <a:noFill/>
        </p:spPr>
        <p:txBody>
          <a:bodyPr wrap="square" rtlCol="0">
            <a:spAutoFit/>
          </a:bodyPr>
          <a:lstStyle/>
          <a:p>
            <a:r>
              <a:rPr lang="en-US" dirty="0" smtClean="0">
                <a:solidFill>
                  <a:schemeClr val="bg1">
                    <a:lumMod val="95000"/>
                  </a:schemeClr>
                </a:solidFill>
              </a:rPr>
              <a:t>Feedstock, Process, Product Agnostic</a:t>
            </a:r>
            <a:endParaRPr lang="en-US" dirty="0">
              <a:solidFill>
                <a:schemeClr val="bg1">
                  <a:lumMod val="9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idx="4294967295"/>
          </p:nvPr>
        </p:nvSpPr>
        <p:spPr>
          <a:xfrm>
            <a:off x="321290" y="343187"/>
            <a:ext cx="8382000" cy="762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dirty="0" smtClean="0">
                <a:solidFill>
                  <a:schemeClr val="tx2"/>
                </a:solidFill>
                <a:latin typeface="Times New Roman"/>
                <a:ea typeface="Times New Roman"/>
                <a:cs typeface="Times New Roman"/>
                <a:sym typeface="Times New Roman"/>
              </a:rPr>
              <a:t>Oil Disruption--Geo-Political --1973 Oil Embargo Spurred Development of Home-Grown Fuel</a:t>
            </a:r>
            <a:endParaRPr lang="en-US" sz="2800" b="1" i="0" u="none" strike="noStrike" cap="none" baseline="0" dirty="0">
              <a:solidFill>
                <a:schemeClr val="tx2"/>
              </a:solidFill>
              <a:latin typeface="Times New Roman"/>
              <a:ea typeface="Times New Roman"/>
              <a:cs typeface="Times New Roman"/>
              <a:sym typeface="Times New Roman"/>
            </a:endParaRPr>
          </a:p>
        </p:txBody>
      </p:sp>
      <p:sp>
        <p:nvSpPr>
          <p:cNvPr id="293" name="Shape 293"/>
          <p:cNvSpPr txBox="1">
            <a:spLocks noGrp="1"/>
          </p:cNvSpPr>
          <p:nvPr>
            <p:ph type="body" idx="4294967295"/>
          </p:nvPr>
        </p:nvSpPr>
        <p:spPr>
          <a:xfrm>
            <a:off x="321290" y="6096256"/>
            <a:ext cx="5630779" cy="2798916"/>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dirty="0">
                <a:solidFill>
                  <a:schemeClr val="lt1"/>
                </a:solidFill>
                <a:latin typeface="Times New Roman"/>
                <a:ea typeface="Times New Roman"/>
                <a:cs typeface="Times New Roman"/>
                <a:sym typeface="Times New Roman"/>
              </a:rPr>
              <a:t>  </a:t>
            </a:r>
          </a:p>
          <a:p>
            <a:pPr marL="1143000" marR="0" lvl="2" indent="-76200" algn="l" rtl="0">
              <a:spcBef>
                <a:spcPts val="480"/>
              </a:spcBef>
              <a:spcAft>
                <a:spcPts val="0"/>
              </a:spcAft>
              <a:buClr>
                <a:schemeClr val="lt1"/>
              </a:buClr>
              <a:buFont typeface="Arial"/>
              <a:buNone/>
            </a:pPr>
            <a:endParaRPr sz="2400" b="1" i="0" u="none" strike="noStrike" cap="none" baseline="0" dirty="0">
              <a:solidFill>
                <a:srgbClr val="FFCCFF"/>
              </a:solidFill>
              <a:latin typeface="Times New Roman"/>
              <a:ea typeface="Times New Roman"/>
              <a:cs typeface="Times New Roman"/>
              <a:sym typeface="Times New Roman"/>
            </a:endParaRPr>
          </a:p>
          <a:p>
            <a:pPr marL="1143000" marR="0" lvl="2" indent="-228600" algn="l" rtl="0">
              <a:spcBef>
                <a:spcPts val="480"/>
              </a:spcBef>
              <a:spcAft>
                <a:spcPts val="0"/>
              </a:spcAft>
              <a:buClr>
                <a:schemeClr val="lt1"/>
              </a:buClr>
              <a:buFont typeface="Arial"/>
              <a:buNone/>
            </a:pPr>
            <a:endParaRPr sz="2400" b="0" i="0" u="none" strike="noStrike" cap="none" baseline="0" dirty="0">
              <a:solidFill>
                <a:srgbClr val="FFCCFF"/>
              </a:solidFill>
              <a:latin typeface="Times New Roman"/>
              <a:ea typeface="Times New Roman"/>
              <a:cs typeface="Times New Roman"/>
              <a:sym typeface="Times New Roman"/>
            </a:endParaRPr>
          </a:p>
        </p:txBody>
      </p:sp>
      <p:pic>
        <p:nvPicPr>
          <p:cNvPr id="1026" name="Picture 2" descr="Image result for oil embargo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13" y="1520100"/>
            <a:ext cx="3637935" cy="2728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Image result for oil embargo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657" y="1676400"/>
            <a:ext cx="5160082" cy="2730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Image result for oil embargo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417" y="4536262"/>
            <a:ext cx="3428990" cy="2311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800" y="4407772"/>
            <a:ext cx="2498217" cy="1369679"/>
          </a:xfrm>
          <a:prstGeom prst="rect">
            <a:avLst/>
          </a:prstGeom>
          <a:ln>
            <a:noFill/>
          </a:ln>
          <a:effectLst>
            <a:softEdge rad="112500"/>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47" y="4407224"/>
            <a:ext cx="3804856" cy="2177864"/>
          </a:xfrm>
          <a:prstGeom prst="rect">
            <a:avLst/>
          </a:prstGeom>
        </p:spPr>
      </p:pic>
    </p:spTree>
    <p:extLst>
      <p:ext uri="{BB962C8B-B14F-4D97-AF65-F5344CB8AC3E}">
        <p14:creationId xmlns:p14="http://schemas.microsoft.com/office/powerpoint/2010/main" val="180726415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21</a:t>
            </a:fld>
            <a:endParaRPr lang="en-US"/>
          </a:p>
        </p:txBody>
      </p:sp>
      <p:sp>
        <p:nvSpPr>
          <p:cNvPr id="5" name="Shape 234"/>
          <p:cNvSpPr txBox="1">
            <a:spLocks noGrp="1"/>
          </p:cNvSpPr>
          <p:nvPr>
            <p:ph type="body" idx="1"/>
          </p:nvPr>
        </p:nvSpPr>
        <p:spPr>
          <a:xfrm>
            <a:off x="380999" y="131699"/>
            <a:ext cx="8305800" cy="11637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i="0" u="none" strike="noStrike" cap="none" baseline="0" dirty="0" smtClean="0">
                <a:solidFill>
                  <a:schemeClr val="tx2"/>
                </a:solidFill>
                <a:latin typeface="Times New Roman"/>
                <a:ea typeface="Times New Roman"/>
                <a:cs typeface="Times New Roman"/>
                <a:sym typeface="Times New Roman"/>
              </a:rPr>
              <a:t>2006 Ethanol Replaces Carcinogenic</a:t>
            </a:r>
            <a:r>
              <a:rPr lang="en-US" sz="2800" b="1" i="0" u="none" strike="noStrike" cap="none" dirty="0" smtClean="0">
                <a:solidFill>
                  <a:schemeClr val="tx2"/>
                </a:solidFill>
                <a:latin typeface="Times New Roman"/>
                <a:ea typeface="Times New Roman"/>
                <a:cs typeface="Times New Roman"/>
                <a:sym typeface="Times New Roman"/>
              </a:rPr>
              <a:t> </a:t>
            </a:r>
            <a:r>
              <a:rPr lang="en-US" sz="2800" b="1" i="0" u="none" strike="noStrike" cap="none" baseline="0" dirty="0" smtClean="0">
                <a:solidFill>
                  <a:schemeClr val="tx2"/>
                </a:solidFill>
                <a:latin typeface="Times New Roman"/>
                <a:ea typeface="Times New Roman"/>
                <a:cs typeface="Times New Roman"/>
                <a:sym typeface="Times New Roman"/>
              </a:rPr>
              <a:t>MTBE </a:t>
            </a:r>
            <a:r>
              <a:rPr lang="en-US" sz="2800" b="1" i="0" u="none" strike="noStrike" cap="none" baseline="0" dirty="0">
                <a:solidFill>
                  <a:srgbClr val="FFFF99"/>
                </a:solidFill>
                <a:latin typeface="Times New Roman"/>
                <a:ea typeface="Times New Roman"/>
                <a:cs typeface="Times New Roman"/>
                <a:sym typeface="Times New Roman"/>
              </a:rPr>
              <a:t>as an </a:t>
            </a:r>
            <a:r>
              <a:rPr lang="en-US" sz="2800" b="1" i="0" u="none" strike="noStrike" cap="none" baseline="0" dirty="0" smtClean="0">
                <a:solidFill>
                  <a:srgbClr val="FFFF99"/>
                </a:solidFill>
                <a:latin typeface="Times New Roman"/>
                <a:ea typeface="Times New Roman"/>
                <a:cs typeface="Times New Roman"/>
                <a:sym typeface="Times New Roman"/>
              </a:rPr>
              <a:t>oxygenate,</a:t>
            </a:r>
            <a:r>
              <a:rPr lang="en-US" sz="2800" b="1" i="0" u="none" strike="noStrike" cap="none" dirty="0" smtClean="0">
                <a:solidFill>
                  <a:srgbClr val="FFFF99"/>
                </a:solidFill>
                <a:latin typeface="Times New Roman"/>
                <a:ea typeface="Times New Roman"/>
                <a:cs typeface="Times New Roman"/>
                <a:sym typeface="Times New Roman"/>
              </a:rPr>
              <a:t> serves as a source of octane</a:t>
            </a:r>
            <a:r>
              <a:rPr lang="en-US" sz="3600" b="0" i="0" u="none" strike="noStrike" cap="none" dirty="0" smtClean="0">
                <a:solidFill>
                  <a:srgbClr val="FFFF99"/>
                </a:solidFill>
                <a:latin typeface="Times New Roman"/>
                <a:ea typeface="Times New Roman"/>
                <a:cs typeface="Times New Roman"/>
                <a:sym typeface="Times New Roman"/>
              </a:rPr>
              <a:t>.</a:t>
            </a:r>
            <a:endParaRPr lang="en-US" sz="3600" b="0" i="0" u="none" strike="noStrike" cap="none" baseline="0" dirty="0">
              <a:solidFill>
                <a:srgbClr val="FFFF99"/>
              </a:solidFill>
              <a:latin typeface="Times New Roman"/>
              <a:ea typeface="Times New Roman"/>
              <a:cs typeface="Times New Roman"/>
              <a:sym typeface="Times New Roman"/>
            </a:endParaRPr>
          </a:p>
        </p:txBody>
      </p:sp>
      <p:pic>
        <p:nvPicPr>
          <p:cNvPr id="6" name="Picture 5" descr="MTBE03.jpg"/>
          <p:cNvPicPr>
            <a:picLocks noChangeAspect="1"/>
          </p:cNvPicPr>
          <p:nvPr/>
        </p:nvPicPr>
        <p:blipFill>
          <a:blip r:embed="rId3"/>
          <a:stretch>
            <a:fillRect/>
          </a:stretch>
        </p:blipFill>
        <p:spPr>
          <a:xfrm>
            <a:off x="495688" y="1154664"/>
            <a:ext cx="8038711" cy="5566810"/>
          </a:xfrm>
          <a:prstGeom prst="rect">
            <a:avLst/>
          </a:prstGeom>
        </p:spPr>
      </p:pic>
      <p:sp>
        <p:nvSpPr>
          <p:cNvPr id="3" name="TextBox 2"/>
          <p:cNvSpPr txBox="1"/>
          <p:nvPr/>
        </p:nvSpPr>
        <p:spPr>
          <a:xfrm>
            <a:off x="495688" y="1295400"/>
            <a:ext cx="8038711"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MTBE Cycle—does not breakdown; litigation, banned in multiple states</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Two small dishes, one with renewable plant-based diesel, the other with petro diesel are burning. The petro diesel is emitting black smoke, and the other is barely smo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255" y="1879355"/>
            <a:ext cx="3886200" cy="29086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Beijing's Central Business District area is hidden in heavy air pollution during a &quot;red alert&quot; day in December 2015. (Reuters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39" y="253462"/>
            <a:ext cx="6092825" cy="3424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381000"/>
            <a:ext cx="7772400" cy="2554545"/>
          </a:xfrm>
          <a:prstGeom prst="rect">
            <a:avLst/>
          </a:prstGeom>
          <a:noFill/>
        </p:spPr>
        <p:txBody>
          <a:bodyPr wrap="square" rtlCol="0">
            <a:spAutoFit/>
          </a:bodyPr>
          <a:lstStyle/>
          <a:p>
            <a:r>
              <a:rPr lang="en-US" sz="3200" b="1" dirty="0" smtClean="0">
                <a:solidFill>
                  <a:schemeClr val="tx2">
                    <a:lumMod val="95000"/>
                  </a:schemeClr>
                </a:solidFill>
                <a:latin typeface="Times New Roman" panose="02020603050405020304" pitchFamily="18" charset="0"/>
                <a:cs typeface="Times New Roman" panose="02020603050405020304" pitchFamily="18" charset="0"/>
              </a:rPr>
              <a:t>Ethanol </a:t>
            </a:r>
          </a:p>
          <a:p>
            <a:pPr marL="457200" indent="-457200">
              <a:buFont typeface="Arial" panose="020B0604020202020204" pitchFamily="34" charset="0"/>
              <a:buChar char="•"/>
            </a:pPr>
            <a:r>
              <a:rPr lang="en-US" sz="3200" b="1" dirty="0" smtClean="0">
                <a:solidFill>
                  <a:schemeClr val="tx2"/>
                </a:solidFill>
                <a:latin typeface="Times New Roman" panose="02020603050405020304" pitchFamily="18" charset="0"/>
                <a:cs typeface="Times New Roman" panose="02020603050405020304" pitchFamily="18" charset="0"/>
              </a:rPr>
              <a:t>Substitute</a:t>
            </a:r>
            <a:r>
              <a:rPr lang="en-US" sz="3200" b="1" dirty="0" smtClean="0">
                <a:solidFill>
                  <a:schemeClr val="tx2">
                    <a:lumMod val="95000"/>
                  </a:schemeClr>
                </a:solidFill>
                <a:latin typeface="Times New Roman" panose="02020603050405020304" pitchFamily="18" charset="0"/>
                <a:cs typeface="Times New Roman" panose="02020603050405020304" pitchFamily="18" charset="0"/>
              </a:rPr>
              <a:t> for Carcinogenic Aromatics</a:t>
            </a:r>
          </a:p>
          <a:p>
            <a:pPr marL="457200" indent="-457200">
              <a:buFont typeface="Arial" panose="020B0604020202020204" pitchFamily="34" charset="0"/>
              <a:buChar char="•"/>
            </a:pPr>
            <a:r>
              <a:rPr lang="en-US" sz="3200" b="1" dirty="0" smtClean="0">
                <a:solidFill>
                  <a:schemeClr val="tx2">
                    <a:lumMod val="95000"/>
                  </a:schemeClr>
                </a:solidFill>
                <a:latin typeface="Times New Roman" panose="02020603050405020304" pitchFamily="18" charset="0"/>
                <a:cs typeface="Times New Roman" panose="02020603050405020304" pitchFamily="18" charset="0"/>
              </a:rPr>
              <a:t>Replaces MTBE in Gasoline</a:t>
            </a:r>
            <a:r>
              <a:rPr lang="en-US" sz="1200" b="1" dirty="0" smtClean="0">
                <a:solidFill>
                  <a:schemeClr val="tx2">
                    <a:lumMod val="95000"/>
                  </a:schemeClr>
                </a:solidFill>
                <a:latin typeface="Times New Roman" panose="02020603050405020304" pitchFamily="18" charset="0"/>
                <a:cs typeface="Times New Roman" panose="02020603050405020304" pitchFamily="18" charset="0"/>
              </a:rPr>
              <a:t> -- Urban Air Initiative</a:t>
            </a:r>
          </a:p>
          <a:p>
            <a:pPr marL="457200" indent="-457200">
              <a:buFont typeface="Arial" panose="020B0604020202020204" pitchFamily="34" charset="0"/>
              <a:buChar char="•"/>
            </a:pPr>
            <a:r>
              <a:rPr lang="en-US" sz="3200" b="1" dirty="0" smtClean="0">
                <a:solidFill>
                  <a:schemeClr val="tx2">
                    <a:lumMod val="95000"/>
                  </a:schemeClr>
                </a:solidFill>
                <a:latin typeface="Times New Roman" panose="02020603050405020304" pitchFamily="18" charset="0"/>
                <a:cs typeface="Times New Roman" panose="02020603050405020304" pitchFamily="18" charset="0"/>
              </a:rPr>
              <a:t>Less Expensive, Less Harmful Octane</a:t>
            </a:r>
          </a:p>
          <a:p>
            <a:pPr marL="457200" indent="-457200">
              <a:buFont typeface="Arial" panose="020B0604020202020204" pitchFamily="34" charset="0"/>
              <a:buChar char="•"/>
            </a:pPr>
            <a:r>
              <a:rPr lang="en-US" sz="3200" b="1" dirty="0" smtClean="0">
                <a:solidFill>
                  <a:schemeClr val="tx2">
                    <a:lumMod val="95000"/>
                  </a:schemeClr>
                </a:solidFill>
                <a:latin typeface="Times New Roman" panose="02020603050405020304" pitchFamily="18" charset="0"/>
                <a:cs typeface="Times New Roman" panose="02020603050405020304" pitchFamily="18" charset="0"/>
              </a:rPr>
              <a:t>Fuel for Fuel Cells</a:t>
            </a:r>
            <a:endParaRPr lang="en-US" sz="3200" b="1" dirty="0">
              <a:solidFill>
                <a:schemeClr val="tx2">
                  <a:lumMod val="95000"/>
                </a:schemeClr>
              </a:solidFill>
              <a:latin typeface="Times New Roman" panose="02020603050405020304" pitchFamily="18" charset="0"/>
              <a:cs typeface="Times New Roman" panose="02020603050405020304" pitchFamily="18" charset="0"/>
            </a:endParaRPr>
          </a:p>
        </p:txBody>
      </p:sp>
      <p:sp>
        <p:nvSpPr>
          <p:cNvPr id="3" name="AutoShape 4" descr="Image result for Image diesel and renewable diesel bu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Image diesel and renewable diesel burn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Image result for Image diesel and renewable diesel burni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descr="https://stnonline.com/wp-content/uploads/2018/08/fuel-filters-VUSD-300x2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594806"/>
            <a:ext cx="2857500" cy="21621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015" y="3581400"/>
            <a:ext cx="5864225" cy="2554545"/>
          </a:xfrm>
          <a:prstGeom prst="rect">
            <a:avLst/>
          </a:prstGeom>
          <a:noFill/>
        </p:spPr>
        <p:txBody>
          <a:bodyPr wrap="square" rtlCol="0">
            <a:spAutoFit/>
          </a:bodyPr>
          <a:lstStyle/>
          <a:p>
            <a:r>
              <a:rPr lang="en-US" sz="3200" b="1" dirty="0" smtClean="0">
                <a:solidFill>
                  <a:schemeClr val="tx2"/>
                </a:solidFill>
                <a:latin typeface="Times New Roman" panose="02020603050405020304" pitchFamily="18" charset="0"/>
                <a:cs typeface="Times New Roman" panose="02020603050405020304" pitchFamily="18" charset="0"/>
              </a:rPr>
              <a:t>Biodiesel and Renewable Diesel</a:t>
            </a:r>
          </a:p>
          <a:p>
            <a:pPr marL="457200" indent="-457200">
              <a:buFont typeface="Arial" panose="020B0604020202020204" pitchFamily="34" charset="0"/>
              <a:buChar char="•"/>
            </a:pPr>
            <a:r>
              <a:rPr lang="en-US" sz="3200" b="1" dirty="0" smtClean="0">
                <a:solidFill>
                  <a:schemeClr val="tx2"/>
                </a:solidFill>
                <a:latin typeface="Times New Roman" panose="02020603050405020304" pitchFamily="18" charset="0"/>
                <a:cs typeface="Times New Roman" panose="02020603050405020304" pitchFamily="18" charset="0"/>
              </a:rPr>
              <a:t>Low Sulfur</a:t>
            </a:r>
          </a:p>
          <a:p>
            <a:pPr marL="457200" indent="-457200">
              <a:buFont typeface="Arial" panose="020B0604020202020204" pitchFamily="34" charset="0"/>
              <a:buChar char="•"/>
            </a:pPr>
            <a:r>
              <a:rPr lang="en-US" sz="3200" b="1" dirty="0" smtClean="0">
                <a:solidFill>
                  <a:schemeClr val="tx2"/>
                </a:solidFill>
                <a:latin typeface="Times New Roman" panose="02020603050405020304" pitchFamily="18" charset="0"/>
                <a:cs typeface="Times New Roman" panose="02020603050405020304" pitchFamily="18" charset="0"/>
              </a:rPr>
              <a:t>Cleaner Burning</a:t>
            </a:r>
          </a:p>
          <a:p>
            <a:pPr marL="457200" indent="-457200">
              <a:buFont typeface="Arial" panose="020B0604020202020204" pitchFamily="34" charset="0"/>
              <a:buChar char="•"/>
            </a:pPr>
            <a:r>
              <a:rPr lang="en-US" sz="3200" b="1" dirty="0" smtClean="0">
                <a:solidFill>
                  <a:schemeClr val="tx2"/>
                </a:solidFill>
                <a:latin typeface="Times New Roman" panose="02020603050405020304" pitchFamily="18" charset="0"/>
                <a:cs typeface="Times New Roman" panose="02020603050405020304" pitchFamily="18" charset="0"/>
              </a:rPr>
              <a:t>Fewer Particulates</a:t>
            </a:r>
          </a:p>
          <a:p>
            <a:pPr marL="457200" indent="-457200">
              <a:buFont typeface="Arial" panose="020B0604020202020204" pitchFamily="34" charset="0"/>
              <a:buChar char="•"/>
            </a:pPr>
            <a:r>
              <a:rPr lang="en-US" sz="3200" b="1" dirty="0" smtClean="0">
                <a:solidFill>
                  <a:schemeClr val="tx2"/>
                </a:solidFill>
                <a:latin typeface="Times New Roman" panose="02020603050405020304" pitchFamily="18" charset="0"/>
                <a:cs typeface="Times New Roman" panose="02020603050405020304" pitchFamily="18" charset="0"/>
              </a:rPr>
              <a:t>Less </a:t>
            </a:r>
            <a:r>
              <a:rPr lang="en-US" sz="3200" b="1" dirty="0">
                <a:solidFill>
                  <a:schemeClr val="tx2"/>
                </a:solidFill>
                <a:latin typeface="Times New Roman" panose="02020603050405020304" pitchFamily="18" charset="0"/>
                <a:cs typeface="Times New Roman" panose="02020603050405020304" pitchFamily="18" charset="0"/>
              </a:rPr>
              <a:t>M</a:t>
            </a:r>
            <a:r>
              <a:rPr lang="en-US" sz="3200" b="1" dirty="0" smtClean="0">
                <a:solidFill>
                  <a:schemeClr val="tx2"/>
                </a:solidFill>
                <a:latin typeface="Times New Roman" panose="02020603050405020304" pitchFamily="18" charset="0"/>
                <a:cs typeface="Times New Roman" panose="02020603050405020304" pitchFamily="18" charset="0"/>
              </a:rPr>
              <a:t>aintenance</a:t>
            </a:r>
            <a:endParaRPr lang="en-US" sz="32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44144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ugar beet tap root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018" y="423529"/>
            <a:ext cx="2150625" cy="2745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314" y="4682795"/>
            <a:ext cx="2889235" cy="2166926"/>
          </a:xfrm>
          <a:prstGeom prst="rect">
            <a:avLst/>
          </a:prstGeom>
          <a:ln>
            <a:noFill/>
          </a:ln>
          <a:effectLst>
            <a:softEdge rad="112500"/>
          </a:effectLst>
        </p:spPr>
      </p:pic>
      <p:pic>
        <p:nvPicPr>
          <p:cNvPr id="6" name="Shape 629"/>
          <p:cNvPicPr preferRelativeResize="0">
            <a:picLocks noGrp="1"/>
          </p:cNvPicPr>
          <p:nvPr>
            <p:ph type="body" idx="1"/>
          </p:nvPr>
        </p:nvPicPr>
        <p:blipFill rotWithShape="1">
          <a:blip r:embed="rId4">
            <a:alphaModFix/>
          </a:blip>
          <a:srcRect/>
          <a:stretch/>
        </p:blipFill>
        <p:spPr>
          <a:xfrm rot="-5400000">
            <a:off x="-2594546" y="2597761"/>
            <a:ext cx="6858000" cy="1645920"/>
          </a:xfrm>
          <a:prstGeom prst="rect">
            <a:avLst/>
          </a:prstGeom>
          <a:ln>
            <a:noFill/>
          </a:ln>
          <a:effectLst>
            <a:softEdge rad="112500"/>
          </a:effectLst>
        </p:spPr>
      </p:pic>
      <p:sp>
        <p:nvSpPr>
          <p:cNvPr id="2" name="Title 1"/>
          <p:cNvSpPr>
            <a:spLocks noGrp="1"/>
          </p:cNvSpPr>
          <p:nvPr>
            <p:ph type="title"/>
          </p:nvPr>
        </p:nvSpPr>
        <p:spPr>
          <a:xfrm>
            <a:off x="1531423" y="954080"/>
            <a:ext cx="3966529" cy="1726887"/>
          </a:xfrm>
        </p:spPr>
        <p:txBody>
          <a:bodyPr/>
          <a:lstStyle/>
          <a:p>
            <a:r>
              <a:rPr lang="en-US" sz="5400" b="1" dirty="0" smtClean="0">
                <a:solidFill>
                  <a:srgbClr val="FFC000"/>
                </a:solidFill>
                <a:latin typeface="Times New Roman" pitchFamily="18" charset="0"/>
                <a:cs typeface="Times New Roman" pitchFamily="18" charset="0"/>
              </a:rPr>
              <a:t>Solutions to Problems</a:t>
            </a:r>
            <a:endParaRPr lang="en-US" sz="5400" b="1" dirty="0">
              <a:solidFill>
                <a:srgbClr val="FFC000"/>
              </a:solidFill>
              <a:latin typeface="Times New Roman" pitchFamily="18" charset="0"/>
              <a:cs typeface="Times New Roman" pitchFamily="18" charset="0"/>
            </a:endParaRPr>
          </a:p>
        </p:txBody>
      </p:sp>
      <p:sp>
        <p:nvSpPr>
          <p:cNvPr id="4" name="Text Placeholder 3"/>
          <p:cNvSpPr>
            <a:spLocks noGrp="1"/>
          </p:cNvSpPr>
          <p:nvPr>
            <p:ph type="body" idx="2"/>
          </p:nvPr>
        </p:nvSpPr>
        <p:spPr>
          <a:xfrm>
            <a:off x="1219200" y="2436753"/>
            <a:ext cx="7086600" cy="4130674"/>
          </a:xfrm>
        </p:spPr>
        <p:txBody>
          <a:bodyPr/>
          <a:lstStyle/>
          <a:p>
            <a:pPr marL="342900" indent="-342900">
              <a:buFont typeface="Arial" panose="020B0604020202020204" pitchFamily="34" charset="0"/>
              <a:buChar char="•"/>
            </a:pPr>
            <a:r>
              <a:rPr lang="en-US" sz="2400" dirty="0" smtClean="0">
                <a:solidFill>
                  <a:schemeClr val="accent1">
                    <a:lumMod val="40000"/>
                    <a:lumOff val="60000"/>
                  </a:schemeClr>
                </a:solidFill>
              </a:rPr>
              <a:t>Reduce carbon footprints</a:t>
            </a:r>
          </a:p>
          <a:p>
            <a:pPr marL="342900" indent="-342900">
              <a:buFont typeface="Arial" panose="020B0604020202020204" pitchFamily="34" charset="0"/>
              <a:buChar char="•"/>
            </a:pPr>
            <a:r>
              <a:rPr lang="en-US" sz="2400" dirty="0" smtClean="0">
                <a:solidFill>
                  <a:schemeClr val="accent1">
                    <a:lumMod val="40000"/>
                    <a:lumOff val="60000"/>
                  </a:schemeClr>
                </a:solidFill>
              </a:rPr>
              <a:t>Erosion control</a:t>
            </a:r>
          </a:p>
          <a:p>
            <a:pPr marL="342900" indent="-342900">
              <a:buFont typeface="Arial" panose="020B0604020202020204" pitchFamily="34" charset="0"/>
              <a:buChar char="•"/>
            </a:pPr>
            <a:r>
              <a:rPr lang="en-US" sz="2400" dirty="0" smtClean="0">
                <a:solidFill>
                  <a:schemeClr val="accent1">
                    <a:lumMod val="40000"/>
                    <a:lumOff val="60000"/>
                  </a:schemeClr>
                </a:solidFill>
              </a:rPr>
              <a:t>Waste water treatment</a:t>
            </a:r>
          </a:p>
          <a:p>
            <a:pPr marL="342900" indent="-342900">
              <a:buFont typeface="Arial" panose="020B0604020202020204" pitchFamily="34" charset="0"/>
              <a:buChar char="•"/>
            </a:pPr>
            <a:r>
              <a:rPr lang="en-US" sz="2400" dirty="0" smtClean="0">
                <a:solidFill>
                  <a:schemeClr val="accent1">
                    <a:lumMod val="40000"/>
                    <a:lumOff val="60000"/>
                  </a:schemeClr>
                </a:solidFill>
              </a:rPr>
              <a:t>Remediation of contaminated soil</a:t>
            </a:r>
          </a:p>
          <a:p>
            <a:pPr marL="342900" indent="-342900">
              <a:buFont typeface="Arial" panose="020B0604020202020204" pitchFamily="34" charset="0"/>
              <a:buChar char="•"/>
            </a:pPr>
            <a:r>
              <a:rPr lang="en-US" sz="2400" dirty="0" smtClean="0">
                <a:solidFill>
                  <a:schemeClr val="accent1">
                    <a:lumMod val="40000"/>
                    <a:lumOff val="60000"/>
                  </a:schemeClr>
                </a:solidFill>
              </a:rPr>
              <a:t>Nutrient management</a:t>
            </a:r>
          </a:p>
          <a:p>
            <a:pPr marL="342900" indent="-342900">
              <a:buFont typeface="Arial" panose="020B0604020202020204" pitchFamily="34" charset="0"/>
              <a:buChar char="•"/>
            </a:pPr>
            <a:r>
              <a:rPr lang="en-US" sz="2400" dirty="0" smtClean="0">
                <a:solidFill>
                  <a:schemeClr val="accent1">
                    <a:lumMod val="40000"/>
                    <a:lumOff val="60000"/>
                  </a:schemeClr>
                </a:solidFill>
              </a:rPr>
              <a:t>Carbon </a:t>
            </a:r>
            <a:r>
              <a:rPr lang="en-US" sz="2400" dirty="0">
                <a:solidFill>
                  <a:schemeClr val="accent1">
                    <a:lumMod val="40000"/>
                    <a:lumOff val="60000"/>
                  </a:schemeClr>
                </a:solidFill>
              </a:rPr>
              <a:t>s</a:t>
            </a:r>
            <a:r>
              <a:rPr lang="en-US" sz="2400" dirty="0" smtClean="0">
                <a:solidFill>
                  <a:schemeClr val="accent1">
                    <a:lumMod val="40000"/>
                    <a:lumOff val="60000"/>
                  </a:schemeClr>
                </a:solidFill>
              </a:rPr>
              <a:t>equestration</a:t>
            </a:r>
          </a:p>
          <a:p>
            <a:pPr marL="342900" indent="-342900">
              <a:buFont typeface="Arial" panose="020B0604020202020204" pitchFamily="34" charset="0"/>
              <a:buChar char="•"/>
            </a:pPr>
            <a:r>
              <a:rPr lang="en-US" sz="2400" dirty="0" smtClean="0">
                <a:solidFill>
                  <a:schemeClr val="accent1">
                    <a:lumMod val="40000"/>
                    <a:lumOff val="60000"/>
                  </a:schemeClr>
                </a:solidFill>
              </a:rPr>
              <a:t>Alternative to carcinogens / Air Quality</a:t>
            </a:r>
          </a:p>
          <a:p>
            <a:pPr marL="342900" indent="-342900">
              <a:buFont typeface="Arial" panose="020B0604020202020204" pitchFamily="34" charset="0"/>
              <a:buChar char="•"/>
            </a:pPr>
            <a:r>
              <a:rPr lang="en-US" sz="2400" dirty="0" smtClean="0">
                <a:solidFill>
                  <a:schemeClr val="accent1">
                    <a:lumMod val="40000"/>
                    <a:lumOff val="60000"/>
                  </a:schemeClr>
                </a:solidFill>
              </a:rPr>
              <a:t>Overflowing landfill relief/plastic recycling</a:t>
            </a:r>
          </a:p>
          <a:p>
            <a:pPr marL="342900" indent="-342900">
              <a:buFont typeface="Arial" panose="020B0604020202020204" pitchFamily="34" charset="0"/>
              <a:buChar char="•"/>
            </a:pPr>
            <a:r>
              <a:rPr lang="en-US" sz="2400" dirty="0">
                <a:solidFill>
                  <a:schemeClr val="accent1">
                    <a:lumMod val="40000"/>
                    <a:lumOff val="60000"/>
                  </a:schemeClr>
                </a:solidFill>
              </a:rPr>
              <a:t>B</a:t>
            </a:r>
            <a:r>
              <a:rPr lang="en-US" sz="2400" dirty="0" smtClean="0">
                <a:solidFill>
                  <a:schemeClr val="accent1">
                    <a:lumMod val="40000"/>
                    <a:lumOff val="60000"/>
                  </a:schemeClr>
                </a:solidFill>
              </a:rPr>
              <a:t>urning </a:t>
            </a:r>
            <a:r>
              <a:rPr lang="en-US" sz="2400" dirty="0">
                <a:solidFill>
                  <a:schemeClr val="accent1">
                    <a:lumMod val="40000"/>
                    <a:lumOff val="60000"/>
                  </a:schemeClr>
                </a:solidFill>
              </a:rPr>
              <a:t>agricultural waste in </a:t>
            </a:r>
            <a:r>
              <a:rPr lang="en-US" sz="2400" dirty="0" smtClean="0">
                <a:solidFill>
                  <a:schemeClr val="accent1">
                    <a:lumMod val="40000"/>
                    <a:lumOff val="60000"/>
                  </a:schemeClr>
                </a:solidFill>
              </a:rPr>
              <a:t>fields</a:t>
            </a:r>
          </a:p>
          <a:p>
            <a:pPr marL="342900" indent="-342900">
              <a:buFont typeface="Arial" panose="020B0604020202020204" pitchFamily="34" charset="0"/>
              <a:buChar char="•"/>
            </a:pPr>
            <a:r>
              <a:rPr lang="en-US" sz="2400" dirty="0">
                <a:solidFill>
                  <a:schemeClr val="accent1">
                    <a:lumMod val="40000"/>
                    <a:lumOff val="60000"/>
                  </a:schemeClr>
                </a:solidFill>
              </a:rPr>
              <a:t>G</a:t>
            </a:r>
            <a:r>
              <a:rPr lang="en-US" sz="2400" dirty="0" smtClean="0">
                <a:solidFill>
                  <a:schemeClr val="accent1">
                    <a:lumMod val="40000"/>
                    <a:lumOff val="60000"/>
                  </a:schemeClr>
                </a:solidFill>
              </a:rPr>
              <a:t>rease (fatbergs) in sewers</a:t>
            </a:r>
          </a:p>
          <a:p>
            <a:pPr marL="342900" indent="-342900">
              <a:buFont typeface="Arial" panose="020B0604020202020204" pitchFamily="34" charset="0"/>
              <a:buChar char="•"/>
            </a:pPr>
            <a:r>
              <a:rPr lang="en-US" sz="2400" dirty="0">
                <a:solidFill>
                  <a:schemeClr val="accent1">
                    <a:lumMod val="40000"/>
                    <a:lumOff val="60000"/>
                  </a:schemeClr>
                </a:solidFill>
              </a:rPr>
              <a:t>C</a:t>
            </a:r>
            <a:r>
              <a:rPr lang="en-US" sz="2400" dirty="0" smtClean="0">
                <a:solidFill>
                  <a:schemeClr val="accent1">
                    <a:lumMod val="40000"/>
                    <a:lumOff val="60000"/>
                  </a:schemeClr>
                </a:solidFill>
              </a:rPr>
              <a:t>ontaminated </a:t>
            </a:r>
            <a:r>
              <a:rPr lang="en-US" sz="2400" dirty="0">
                <a:solidFill>
                  <a:schemeClr val="accent1">
                    <a:lumMod val="40000"/>
                    <a:lumOff val="60000"/>
                  </a:schemeClr>
                </a:solidFill>
              </a:rPr>
              <a:t>black market </a:t>
            </a:r>
            <a:r>
              <a:rPr lang="en-US" sz="2400" dirty="0" smtClean="0">
                <a:solidFill>
                  <a:schemeClr val="accent1">
                    <a:lumMod val="40000"/>
                    <a:lumOff val="60000"/>
                  </a:schemeClr>
                </a:solidFill>
              </a:rPr>
              <a:t>used cooking oil</a:t>
            </a:r>
            <a:endParaRPr lang="en-US" sz="2400" dirty="0">
              <a:solidFill>
                <a:schemeClr val="accent1">
                  <a:lumMod val="40000"/>
                  <a:lumOff val="60000"/>
                </a:schemeClr>
              </a:solidFill>
            </a:endParaRPr>
          </a:p>
          <a:p>
            <a:pPr marL="342900" indent="-342900">
              <a:buFont typeface="Arial" panose="020B0604020202020204" pitchFamily="34" charset="0"/>
              <a:buChar char="•"/>
            </a:pPr>
            <a:endParaRPr lang="en-US" sz="2400" dirty="0" smtClean="0">
              <a:solidFill>
                <a:schemeClr val="accent1">
                  <a:lumMod val="40000"/>
                  <a:lumOff val="60000"/>
                </a:schemeClr>
              </a:solidFill>
            </a:endParaRPr>
          </a:p>
          <a:p>
            <a:pPr>
              <a:buFont typeface="Arial" pitchFamily="34" charset="0"/>
              <a:buChar char="•"/>
            </a:pPr>
            <a:endParaRPr lang="en-US" sz="2400" dirty="0" smtClean="0">
              <a:solidFill>
                <a:schemeClr val="accent1">
                  <a:lumMod val="40000"/>
                  <a:lumOff val="60000"/>
                </a:schemeClr>
              </a:solidFill>
            </a:endParaRPr>
          </a:p>
          <a:p>
            <a:pPr>
              <a:buFont typeface="Arial" pitchFamily="34" charset="0"/>
              <a:buChar char="•"/>
            </a:pPr>
            <a:endParaRPr lang="en-US" sz="2400" dirty="0" smtClean="0">
              <a:solidFill>
                <a:schemeClr val="accent1">
                  <a:lumMod val="40000"/>
                  <a:lumOff val="60000"/>
                </a:schemeClr>
              </a:solidFill>
            </a:endParaRPr>
          </a:p>
          <a:p>
            <a:endParaRPr lang="en-US" sz="2400" dirty="0">
              <a:solidFill>
                <a:schemeClr val="accent1">
                  <a:lumMod val="40000"/>
                  <a:lumOff val="60000"/>
                </a:schemeClr>
              </a:solidFill>
            </a:endParaRPr>
          </a:p>
        </p:txBody>
      </p:sp>
      <p:sp>
        <p:nvSpPr>
          <p:cNvPr id="5" name="Slide Number Placeholder 4"/>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23</a:t>
            </a:fld>
            <a:endParaRPr lang="en-US" dirty="0"/>
          </a:p>
        </p:txBody>
      </p:sp>
      <p:pic>
        <p:nvPicPr>
          <p:cNvPr id="1026" name="Picture 2" descr="Image for unlabelled figure"/>
          <p:cNvPicPr>
            <a:picLocks noChangeAspect="1" noChangeArrowheads="1"/>
          </p:cNvPicPr>
          <p:nvPr/>
        </p:nvPicPr>
        <p:blipFill>
          <a:blip r:embed="rId5"/>
          <a:srcRect/>
          <a:stretch>
            <a:fillRect/>
          </a:stretch>
        </p:blipFill>
        <p:spPr bwMode="auto">
          <a:xfrm>
            <a:off x="6435436" y="2659745"/>
            <a:ext cx="2743200" cy="2435088"/>
          </a:xfrm>
          <a:prstGeom prst="rect">
            <a:avLst/>
          </a:prstGeom>
          <a:ln>
            <a:noFill/>
          </a:ln>
          <a:effectLst>
            <a:softEdge rad="112500"/>
          </a:effectLst>
        </p:spPr>
      </p:pic>
      <p:sp>
        <p:nvSpPr>
          <p:cNvPr id="3" name="TextBox 2"/>
          <p:cNvSpPr txBox="1"/>
          <p:nvPr/>
        </p:nvSpPr>
        <p:spPr>
          <a:xfrm>
            <a:off x="11494" y="2494"/>
            <a:ext cx="8534400" cy="954107"/>
          </a:xfrm>
          <a:prstGeom prst="rect">
            <a:avLst/>
          </a:prstGeom>
          <a:noFill/>
        </p:spPr>
        <p:txBody>
          <a:bodyPr wrap="square" rtlCol="0">
            <a:spAutoFit/>
          </a:bodyPr>
          <a:lstStyle/>
          <a:p>
            <a:pPr lvl="0"/>
            <a:r>
              <a:rPr lang="en-US" sz="2800" b="1" dirty="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Tree>
    <p:extLst>
      <p:ext uri="{BB962C8B-B14F-4D97-AF65-F5344CB8AC3E}">
        <p14:creationId xmlns:p14="http://schemas.microsoft.com/office/powerpoint/2010/main" val="205557330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title" idx="4294967295"/>
          </p:nvPr>
        </p:nvSpPr>
        <p:spPr>
          <a:xfrm>
            <a:off x="457200" y="152400"/>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dirty="0">
                <a:solidFill>
                  <a:srgbClr val="FFFF99"/>
                </a:solidFill>
                <a:latin typeface="Times New Roman"/>
                <a:ea typeface="Times New Roman"/>
                <a:cs typeface="Times New Roman"/>
                <a:sym typeface="Times New Roman"/>
              </a:rPr>
              <a:t>A Few Types of Jobs Available in Advanced Biofuels </a:t>
            </a:r>
            <a:r>
              <a:rPr lang="en-US" sz="3200" b="1" i="0" u="none" strike="noStrike" cap="none" baseline="0" dirty="0" smtClean="0">
                <a:solidFill>
                  <a:srgbClr val="FFFF99"/>
                </a:solidFill>
                <a:latin typeface="Times New Roman"/>
                <a:ea typeface="Times New Roman"/>
                <a:cs typeface="Times New Roman"/>
                <a:sym typeface="Times New Roman"/>
              </a:rPr>
              <a:t>from Feedstock </a:t>
            </a:r>
            <a:r>
              <a:rPr lang="en-US" sz="3200" b="1" i="0" u="none" strike="noStrike" cap="none" baseline="0" dirty="0">
                <a:solidFill>
                  <a:srgbClr val="FFFF99"/>
                </a:solidFill>
                <a:latin typeface="Times New Roman"/>
                <a:ea typeface="Times New Roman"/>
                <a:cs typeface="Times New Roman"/>
                <a:sym typeface="Times New Roman"/>
              </a:rPr>
              <a:t>Development and </a:t>
            </a:r>
            <a:r>
              <a:rPr lang="en-US" sz="3200" b="1" i="0" u="none" strike="noStrike" cap="none" baseline="0" dirty="0" smtClean="0">
                <a:solidFill>
                  <a:srgbClr val="FFFF99"/>
                </a:solidFill>
                <a:latin typeface="Times New Roman"/>
                <a:ea typeface="Times New Roman"/>
                <a:cs typeface="Times New Roman"/>
                <a:sym typeface="Times New Roman"/>
              </a:rPr>
              <a:t>Production through Fuel Sales</a:t>
            </a:r>
            <a:endParaRPr lang="en-US" sz="3200" b="1" i="0" u="none" strike="noStrike" cap="none" baseline="0" dirty="0">
              <a:solidFill>
                <a:srgbClr val="FFFF99"/>
              </a:solidFill>
              <a:latin typeface="Times New Roman"/>
              <a:ea typeface="Times New Roman"/>
              <a:cs typeface="Times New Roman"/>
              <a:sym typeface="Times New Roman"/>
            </a:endParaRPr>
          </a:p>
        </p:txBody>
      </p:sp>
      <p:sp>
        <p:nvSpPr>
          <p:cNvPr id="737" name="Shape 737"/>
          <p:cNvSpPr txBox="1">
            <a:spLocks noGrp="1"/>
          </p:cNvSpPr>
          <p:nvPr>
            <p:ph type="body" idx="4294967295"/>
          </p:nvPr>
        </p:nvSpPr>
        <p:spPr>
          <a:xfrm>
            <a:off x="280500" y="1562849"/>
            <a:ext cx="4062900" cy="49515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Agronomists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smtClean="0">
                <a:solidFill>
                  <a:schemeClr val="lt1"/>
                </a:solidFill>
                <a:latin typeface="Arial"/>
                <a:ea typeface="Arial"/>
                <a:cs typeface="Arial"/>
                <a:sym typeface="Arial"/>
              </a:rPr>
              <a:t>Farmers / Farm </a:t>
            </a:r>
            <a:r>
              <a:rPr lang="en-US" sz="2250" b="0" i="0" u="none" strike="noStrike" cap="none" baseline="0" dirty="0">
                <a:solidFill>
                  <a:schemeClr val="lt1"/>
                </a:solidFill>
                <a:latin typeface="Arial"/>
                <a:ea typeface="Arial"/>
                <a:cs typeface="Arial"/>
                <a:sym typeface="Arial"/>
              </a:rPr>
              <a:t>workers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Farm equipment designers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Biologists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smtClean="0">
                <a:solidFill>
                  <a:schemeClr val="lt1"/>
                </a:solidFill>
                <a:latin typeface="Arial"/>
                <a:ea typeface="Arial"/>
                <a:cs typeface="Arial"/>
                <a:sym typeface="Arial"/>
              </a:rPr>
              <a:t>Chemists/ </a:t>
            </a:r>
            <a:r>
              <a:rPr lang="en-US" sz="2250" dirty="0" smtClean="0">
                <a:solidFill>
                  <a:schemeClr val="lt1"/>
                </a:solidFill>
              </a:rPr>
              <a:t>Chemical engineers</a:t>
            </a:r>
          </a:p>
          <a:p>
            <a:pPr marL="342900" marR="0" lvl="0" indent="-342900" algn="l" rtl="0">
              <a:lnSpc>
                <a:spcPct val="80000"/>
              </a:lnSpc>
              <a:spcBef>
                <a:spcPts val="600"/>
              </a:spcBef>
              <a:spcAft>
                <a:spcPts val="0"/>
              </a:spcAft>
              <a:buClr>
                <a:schemeClr val="lt1"/>
              </a:buClr>
              <a:buSzPct val="97826"/>
              <a:buFont typeface="Arial"/>
              <a:buChar char="•"/>
            </a:pPr>
            <a:r>
              <a:rPr lang="en-US" sz="2250" dirty="0" smtClean="0">
                <a:solidFill>
                  <a:schemeClr val="lt1"/>
                </a:solidFill>
              </a:rPr>
              <a:t>Mechanical engineers</a:t>
            </a:r>
          </a:p>
          <a:p>
            <a:pPr marL="342900" marR="0" lvl="0" indent="-342900" algn="l" rtl="0">
              <a:lnSpc>
                <a:spcPct val="80000"/>
              </a:lnSpc>
              <a:spcBef>
                <a:spcPts val="600"/>
              </a:spcBef>
              <a:spcAft>
                <a:spcPts val="0"/>
              </a:spcAft>
              <a:buClr>
                <a:schemeClr val="lt1"/>
              </a:buClr>
              <a:buSzPct val="97826"/>
              <a:buFont typeface="Arial"/>
              <a:buChar char="•"/>
            </a:pPr>
            <a:r>
              <a:rPr lang="en-US" sz="2250" dirty="0" smtClean="0">
                <a:solidFill>
                  <a:schemeClr val="lt1"/>
                </a:solidFill>
              </a:rPr>
              <a:t>Electrical engineers</a:t>
            </a:r>
          </a:p>
          <a:p>
            <a:pPr marL="342900" marR="0" lvl="0" indent="-342900" algn="l" rtl="0">
              <a:lnSpc>
                <a:spcPct val="80000"/>
              </a:lnSpc>
              <a:spcBef>
                <a:spcPts val="600"/>
              </a:spcBef>
              <a:spcAft>
                <a:spcPts val="0"/>
              </a:spcAft>
              <a:buClr>
                <a:schemeClr val="lt1"/>
              </a:buClr>
              <a:buSzPct val="97826"/>
              <a:buFont typeface="Arial"/>
              <a:buChar char="•"/>
            </a:pPr>
            <a:r>
              <a:rPr lang="en-US" sz="2250" dirty="0" smtClean="0">
                <a:solidFill>
                  <a:schemeClr val="lt1"/>
                </a:solidFill>
              </a:rPr>
              <a:t>Researchers </a:t>
            </a:r>
            <a:r>
              <a:rPr lang="en-US" sz="2250" dirty="0">
                <a:solidFill>
                  <a:schemeClr val="lt1"/>
                </a:solidFill>
              </a:rPr>
              <a:t>into bioenergy crop </a:t>
            </a:r>
            <a:r>
              <a:rPr lang="en-US" sz="2250" dirty="0" smtClean="0">
                <a:solidFill>
                  <a:schemeClr val="lt1"/>
                </a:solidFill>
              </a:rPr>
              <a:t>development</a:t>
            </a:r>
          </a:p>
          <a:p>
            <a:pPr marL="342900" marR="0" lvl="0" indent="-342900" algn="l" rtl="0">
              <a:lnSpc>
                <a:spcPct val="80000"/>
              </a:lnSpc>
              <a:spcBef>
                <a:spcPts val="600"/>
              </a:spcBef>
              <a:spcAft>
                <a:spcPts val="0"/>
              </a:spcAft>
              <a:buClr>
                <a:schemeClr val="lt1"/>
              </a:buClr>
              <a:buSzPct val="97826"/>
              <a:buFont typeface="Arial"/>
              <a:buChar char="•"/>
            </a:pPr>
            <a:r>
              <a:rPr lang="en-US" sz="2250" dirty="0" smtClean="0">
                <a:solidFill>
                  <a:schemeClr val="lt1"/>
                </a:solidFill>
              </a:rPr>
              <a:t>Lab Technicians</a:t>
            </a:r>
          </a:p>
          <a:p>
            <a:pPr marL="342900" marR="0" lvl="0" indent="-342900" algn="l" rtl="0">
              <a:lnSpc>
                <a:spcPct val="80000"/>
              </a:lnSpc>
              <a:spcBef>
                <a:spcPts val="600"/>
              </a:spcBef>
              <a:spcAft>
                <a:spcPts val="0"/>
              </a:spcAft>
              <a:buClr>
                <a:schemeClr val="lt1"/>
              </a:buClr>
              <a:buSzPct val="97826"/>
              <a:buFont typeface="Arial"/>
              <a:buChar char="•"/>
            </a:pPr>
            <a:r>
              <a:rPr lang="en-US" sz="2250" dirty="0" smtClean="0">
                <a:solidFill>
                  <a:schemeClr val="lt1"/>
                </a:solidFill>
              </a:rPr>
              <a:t>Industrial Engineers</a:t>
            </a:r>
          </a:p>
          <a:p>
            <a:pPr marL="342900" marR="0" lvl="0" indent="-342900" algn="l" rtl="0">
              <a:lnSpc>
                <a:spcPct val="80000"/>
              </a:lnSpc>
              <a:spcBef>
                <a:spcPts val="600"/>
              </a:spcBef>
              <a:spcAft>
                <a:spcPts val="0"/>
              </a:spcAft>
              <a:buClr>
                <a:schemeClr val="lt1"/>
              </a:buClr>
              <a:buSzPct val="97826"/>
              <a:buFont typeface="Arial"/>
              <a:buChar char="•"/>
            </a:pPr>
            <a:r>
              <a:rPr lang="en-US" sz="2250" dirty="0" smtClean="0">
                <a:solidFill>
                  <a:schemeClr val="lt1"/>
                </a:solidFill>
              </a:rPr>
              <a:t>Plant Operations Managers</a:t>
            </a:r>
          </a:p>
          <a:p>
            <a:pPr marL="342900" marR="0" lvl="0" indent="-342900" algn="l" rtl="0">
              <a:lnSpc>
                <a:spcPct val="80000"/>
              </a:lnSpc>
              <a:spcBef>
                <a:spcPts val="600"/>
              </a:spcBef>
              <a:spcAft>
                <a:spcPts val="0"/>
              </a:spcAft>
              <a:buClr>
                <a:schemeClr val="lt1"/>
              </a:buClr>
              <a:buSzPct val="97826"/>
              <a:buFont typeface="Arial"/>
              <a:buChar char="•"/>
            </a:pPr>
            <a:r>
              <a:rPr lang="en-US" sz="2250" dirty="0" smtClean="0">
                <a:solidFill>
                  <a:schemeClr val="lt1"/>
                </a:solidFill>
              </a:rPr>
              <a:t>Welders/Boilermakers</a:t>
            </a:r>
          </a:p>
          <a:p>
            <a:pPr marL="342900" marR="0" lvl="0" indent="-342900" algn="l" rtl="0">
              <a:lnSpc>
                <a:spcPct val="80000"/>
              </a:lnSpc>
              <a:spcBef>
                <a:spcPts val="600"/>
              </a:spcBef>
              <a:spcAft>
                <a:spcPts val="0"/>
              </a:spcAft>
              <a:buClr>
                <a:schemeClr val="lt1"/>
              </a:buClr>
              <a:buSzPct val="97826"/>
              <a:buFont typeface="Arial"/>
              <a:buChar char="•"/>
            </a:pPr>
            <a:r>
              <a:rPr lang="en-US" sz="2250" dirty="0" smtClean="0">
                <a:solidFill>
                  <a:schemeClr val="lt1"/>
                </a:solidFill>
              </a:rPr>
              <a:t>Accountants</a:t>
            </a:r>
            <a:endParaRPr lang="en-US" sz="2250" dirty="0">
              <a:solidFill>
                <a:schemeClr val="lt1"/>
              </a:solidFill>
            </a:endParaRPr>
          </a:p>
        </p:txBody>
      </p:sp>
      <p:sp>
        <p:nvSpPr>
          <p:cNvPr id="739" name="Shape 739"/>
          <p:cNvSpPr txBox="1"/>
          <p:nvPr/>
        </p:nvSpPr>
        <p:spPr>
          <a:xfrm>
            <a:off x="4343400" y="1371599"/>
            <a:ext cx="4495800" cy="5334001"/>
          </a:xfrm>
          <a:prstGeom prst="rect">
            <a:avLst/>
          </a:prstGeom>
          <a:noFill/>
          <a:ln>
            <a:noFill/>
          </a:ln>
        </p:spPr>
        <p:txBody>
          <a:bodyPr lIns="91425" tIns="91425" rIns="91425" bIns="91425" anchor="t" anchorCtr="0">
            <a:noAutofit/>
          </a:bodyPr>
          <a:lstStyle/>
          <a:p>
            <a:pPr lvl="0" rtl="0">
              <a:lnSpc>
                <a:spcPct val="80000"/>
              </a:lnSpc>
              <a:spcBef>
                <a:spcPts val="600"/>
              </a:spcBef>
              <a:buNone/>
            </a:pPr>
            <a:endParaRPr dirty="0">
              <a:solidFill>
                <a:schemeClr val="dk1"/>
              </a:solidFill>
            </a:endParaRPr>
          </a:p>
          <a:p>
            <a:pPr marL="342900" lvl="0" indent="-342900" rtl="0">
              <a:lnSpc>
                <a:spcPct val="80000"/>
              </a:lnSpc>
              <a:spcBef>
                <a:spcPts val="600"/>
              </a:spcBef>
              <a:buClr>
                <a:schemeClr val="lt1"/>
              </a:buClr>
              <a:buSzPct val="97826"/>
              <a:buFont typeface="Arial"/>
              <a:buChar char="•"/>
            </a:pPr>
            <a:r>
              <a:rPr lang="en-US" sz="2250" dirty="0">
                <a:solidFill>
                  <a:schemeClr val="lt1"/>
                </a:solidFill>
              </a:rPr>
              <a:t>Agriculture/horticulture experts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Freight railroad operators, engineers, loaders, </a:t>
            </a:r>
            <a:r>
              <a:rPr lang="en-US" sz="2250" dirty="0" err="1">
                <a:solidFill>
                  <a:schemeClr val="lt1"/>
                </a:solidFill>
              </a:rPr>
              <a:t>unloaders</a:t>
            </a:r>
            <a:endParaRPr lang="en-US" sz="2250" dirty="0">
              <a:solidFill>
                <a:schemeClr val="lt1"/>
              </a:solidFill>
            </a:endParaRPr>
          </a:p>
          <a:p>
            <a:pPr marL="342900" lvl="0" indent="-342900" rtl="0">
              <a:lnSpc>
                <a:spcPct val="80000"/>
              </a:lnSpc>
              <a:spcBef>
                <a:spcPts val="600"/>
              </a:spcBef>
              <a:buClr>
                <a:schemeClr val="lt1"/>
              </a:buClr>
              <a:buSzPct val="97826"/>
              <a:buFont typeface="Arial"/>
              <a:buChar char="•"/>
            </a:pPr>
            <a:r>
              <a:rPr lang="en-US" sz="2250" dirty="0">
                <a:solidFill>
                  <a:schemeClr val="lt1"/>
                </a:solidFill>
              </a:rPr>
              <a:t>Equipment operators, technicians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Farm product purchasers/traders</a:t>
            </a:r>
          </a:p>
          <a:p>
            <a:pPr marL="342900" lvl="0" indent="-342900" rtl="0">
              <a:lnSpc>
                <a:spcPct val="80000"/>
              </a:lnSpc>
              <a:spcBef>
                <a:spcPts val="600"/>
              </a:spcBef>
              <a:buClr>
                <a:schemeClr val="lt1"/>
              </a:buClr>
              <a:buSzPct val="97826"/>
              <a:buFont typeface="Arial"/>
              <a:buChar char="•"/>
            </a:pPr>
            <a:r>
              <a:rPr lang="en-US" sz="2250" dirty="0" smtClean="0">
                <a:solidFill>
                  <a:schemeClr val="lt1"/>
                </a:solidFill>
              </a:rPr>
              <a:t>Agricultural </a:t>
            </a:r>
            <a:r>
              <a:rPr lang="en-US" sz="2250" dirty="0">
                <a:solidFill>
                  <a:schemeClr val="lt1"/>
                </a:solidFill>
              </a:rPr>
              <a:t>Inspectors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Computer Software </a:t>
            </a:r>
            <a:r>
              <a:rPr lang="en-US" sz="2250" dirty="0" smtClean="0">
                <a:solidFill>
                  <a:schemeClr val="lt1"/>
                </a:solidFill>
              </a:rPr>
              <a:t>Engineers</a:t>
            </a:r>
          </a:p>
          <a:p>
            <a:pPr marL="342900" lvl="0" indent="-342900" rtl="0">
              <a:lnSpc>
                <a:spcPct val="80000"/>
              </a:lnSpc>
              <a:spcBef>
                <a:spcPts val="600"/>
              </a:spcBef>
              <a:buClr>
                <a:schemeClr val="lt1"/>
              </a:buClr>
              <a:buSzPct val="97826"/>
              <a:buFont typeface="Arial"/>
              <a:buChar char="•"/>
            </a:pPr>
            <a:r>
              <a:rPr lang="en-US" sz="2250" dirty="0" smtClean="0">
                <a:solidFill>
                  <a:schemeClr val="lt1"/>
                </a:solidFill>
              </a:rPr>
              <a:t>Truck drivers</a:t>
            </a:r>
          </a:p>
          <a:p>
            <a:pPr marL="342900" lvl="0" indent="-342900" rtl="0">
              <a:lnSpc>
                <a:spcPct val="80000"/>
              </a:lnSpc>
              <a:spcBef>
                <a:spcPts val="600"/>
              </a:spcBef>
              <a:buClr>
                <a:schemeClr val="lt1"/>
              </a:buClr>
              <a:buSzPct val="97826"/>
              <a:buFont typeface="Arial"/>
              <a:buChar char="•"/>
            </a:pPr>
            <a:r>
              <a:rPr lang="en-US" sz="2250" dirty="0" smtClean="0">
                <a:solidFill>
                  <a:schemeClr val="lt1"/>
                </a:solidFill>
              </a:rPr>
              <a:t>Equipment operators</a:t>
            </a:r>
          </a:p>
          <a:p>
            <a:pPr marL="342900" lvl="0" indent="-342900" rtl="0">
              <a:lnSpc>
                <a:spcPct val="80000"/>
              </a:lnSpc>
              <a:spcBef>
                <a:spcPts val="600"/>
              </a:spcBef>
              <a:buClr>
                <a:schemeClr val="lt1"/>
              </a:buClr>
              <a:buSzPct val="97826"/>
              <a:buFont typeface="Arial"/>
              <a:buChar char="•"/>
            </a:pPr>
            <a:r>
              <a:rPr lang="en-US" sz="2250" dirty="0" smtClean="0">
                <a:solidFill>
                  <a:schemeClr val="lt1"/>
                </a:solidFill>
              </a:rPr>
              <a:t>Lawyers</a:t>
            </a:r>
          </a:p>
          <a:p>
            <a:pPr marL="342900" lvl="0" indent="-342900" rtl="0">
              <a:lnSpc>
                <a:spcPct val="80000"/>
              </a:lnSpc>
              <a:spcBef>
                <a:spcPts val="600"/>
              </a:spcBef>
              <a:buClr>
                <a:schemeClr val="lt1"/>
              </a:buClr>
              <a:buSzPct val="97826"/>
              <a:buFont typeface="Arial"/>
              <a:buChar char="•"/>
            </a:pPr>
            <a:r>
              <a:rPr lang="en-US" sz="2250" dirty="0" smtClean="0">
                <a:solidFill>
                  <a:schemeClr val="lt1"/>
                </a:solidFill>
              </a:rPr>
              <a:t>Office Personnel</a:t>
            </a:r>
          </a:p>
          <a:p>
            <a:pPr marL="342900" lvl="0" indent="-342900" rtl="0">
              <a:lnSpc>
                <a:spcPct val="80000"/>
              </a:lnSpc>
              <a:spcBef>
                <a:spcPts val="600"/>
              </a:spcBef>
              <a:buClr>
                <a:schemeClr val="lt1"/>
              </a:buClr>
              <a:buSzPct val="97826"/>
              <a:buFont typeface="Arial"/>
              <a:buChar char="•"/>
            </a:pPr>
            <a:r>
              <a:rPr lang="en-US" sz="2250" dirty="0" smtClean="0">
                <a:solidFill>
                  <a:schemeClr val="lt1"/>
                </a:solidFill>
              </a:rPr>
              <a:t>Investors</a:t>
            </a:r>
            <a:endParaRPr lang="en-US" sz="2250" dirty="0">
              <a:solidFill>
                <a:schemeClr val="lt1"/>
              </a:solidFill>
            </a:endParaRPr>
          </a:p>
          <a:p>
            <a:pPr marL="342900" lvl="0" indent="-342900" rtl="0">
              <a:lnSpc>
                <a:spcPct val="80000"/>
              </a:lnSpc>
              <a:spcBef>
                <a:spcPts val="600"/>
              </a:spcBef>
              <a:buClr>
                <a:schemeClr val="lt1"/>
              </a:buClr>
              <a:buSzPct val="97826"/>
              <a:buFont typeface="Arial"/>
              <a:buChar char="•"/>
            </a:pPr>
            <a:r>
              <a:rPr lang="en-US" sz="2250" dirty="0">
                <a:solidFill>
                  <a:schemeClr val="lt1"/>
                </a:solidFill>
              </a:rPr>
              <a:t>Others?</a:t>
            </a:r>
          </a:p>
        </p:txBody>
      </p:sp>
    </p:spTree>
    <p:extLst>
      <p:ext uri="{BB962C8B-B14F-4D97-AF65-F5344CB8AC3E}">
        <p14:creationId xmlns:p14="http://schemas.microsoft.com/office/powerpoint/2010/main" val="419345703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p:nvPr/>
        </p:nvSpPr>
        <p:spPr>
          <a:xfrm>
            <a:off x="304800" y="914400"/>
            <a:ext cx="8686800" cy="5562600"/>
          </a:xfrm>
          <a:prstGeom prst="rect">
            <a:avLst/>
          </a:prstGeom>
          <a:noFill/>
          <a:ln>
            <a:noFill/>
          </a:ln>
        </p:spPr>
        <p:txBody>
          <a:bodyPr lIns="91425" tIns="45700" rIns="91425" bIns="45700" anchor="ctr" anchorCtr="0">
            <a:noAutofit/>
          </a:bodyPr>
          <a:lstStyle/>
          <a:p>
            <a:pPr lvl="2" algn="ctr">
              <a:buSzPct val="75000"/>
            </a:pPr>
            <a:r>
              <a:rPr lang="en-US" sz="2800" b="1" dirty="0">
                <a:solidFill>
                  <a:schemeClr val="bg1"/>
                </a:solidFill>
                <a:latin typeface="Times New Roman"/>
                <a:ea typeface="Times New Roman"/>
                <a:cs typeface="Times New Roman"/>
                <a:sym typeface="Times New Roman"/>
              </a:rPr>
              <a:t>Most Cost Effective/ Greatest Amount of GHG Reduction/ Shortest Time </a:t>
            </a:r>
          </a:p>
          <a:p>
            <a:pPr lvl="2" algn="ctr">
              <a:buSzPct val="75000"/>
            </a:pPr>
            <a:endParaRPr lang="en-US" sz="2800" b="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a:solidFill>
                  <a:schemeClr val="accent1">
                    <a:lumMod val="75000"/>
                  </a:schemeClr>
                </a:solidFill>
                <a:latin typeface="Times New Roman"/>
                <a:ea typeface="Times New Roman"/>
                <a:cs typeface="Times New Roman"/>
                <a:sym typeface="Times New Roman"/>
              </a:rPr>
              <a:t>Complement to EVs in the GHG Reduction Plan</a:t>
            </a:r>
          </a:p>
          <a:p>
            <a:pPr lvl="5">
              <a:buSzPct val="75000"/>
            </a:pPr>
            <a:r>
              <a:rPr lang="en-US" sz="2400" b="1" i="1" dirty="0">
                <a:solidFill>
                  <a:schemeClr val="accent1">
                    <a:lumMod val="75000"/>
                  </a:schemeClr>
                </a:solidFill>
                <a:latin typeface="Times New Roman"/>
                <a:ea typeface="Times New Roman"/>
                <a:cs typeface="Times New Roman"/>
                <a:sym typeface="Times New Roman"/>
              </a:rPr>
              <a:t>	 (Legacy, Long Haul, Aviation)</a:t>
            </a:r>
          </a:p>
          <a:p>
            <a:pPr marL="457200" lvl="2" indent="-457200">
              <a:buSzPct val="75000"/>
              <a:buFont typeface="Wingdings" panose="05000000000000000000" pitchFamily="2" charset="2"/>
              <a:buChar char="Ø"/>
            </a:pPr>
            <a:endParaRPr lang="en-US" sz="2800" b="1" i="1" dirty="0" smtClean="0">
              <a:solidFill>
                <a:schemeClr val="accent1">
                  <a:lumMod val="75000"/>
                </a:schemeClr>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Not </a:t>
            </a:r>
            <a:r>
              <a:rPr lang="en-US" sz="2800" b="1" i="1" dirty="0">
                <a:solidFill>
                  <a:schemeClr val="accent1">
                    <a:lumMod val="75000"/>
                  </a:schemeClr>
                </a:solidFill>
                <a:latin typeface="Times New Roman"/>
                <a:ea typeface="Times New Roman"/>
                <a:cs typeface="Times New Roman"/>
                <a:sym typeface="Times New Roman"/>
              </a:rPr>
              <a:t>just </a:t>
            </a:r>
            <a:r>
              <a:rPr lang="en-US" sz="2800" b="1" i="1" dirty="0" smtClean="0">
                <a:solidFill>
                  <a:schemeClr val="accent1">
                    <a:lumMod val="75000"/>
                  </a:schemeClr>
                </a:solidFill>
                <a:latin typeface="Times New Roman"/>
                <a:ea typeface="Times New Roman"/>
                <a:cs typeface="Times New Roman"/>
                <a:sym typeface="Times New Roman"/>
              </a:rPr>
              <a:t>ethanol; </a:t>
            </a:r>
            <a:r>
              <a:rPr lang="en-US" sz="2800" b="1" i="1" dirty="0">
                <a:solidFill>
                  <a:schemeClr val="accent1">
                    <a:lumMod val="75000"/>
                  </a:schemeClr>
                </a:solidFill>
                <a:latin typeface="Times New Roman"/>
                <a:ea typeface="Times New Roman"/>
                <a:cs typeface="Times New Roman"/>
                <a:sym typeface="Times New Roman"/>
              </a:rPr>
              <a:t>Not just </a:t>
            </a:r>
            <a:r>
              <a:rPr lang="en-US" sz="2800" b="1" i="1" dirty="0" smtClean="0">
                <a:solidFill>
                  <a:schemeClr val="accent1">
                    <a:lumMod val="75000"/>
                  </a:schemeClr>
                </a:solidFill>
                <a:latin typeface="Times New Roman"/>
                <a:ea typeface="Times New Roman"/>
                <a:cs typeface="Times New Roman"/>
                <a:sym typeface="Times New Roman"/>
              </a:rPr>
              <a:t>corn</a:t>
            </a:r>
          </a:p>
          <a:p>
            <a:pPr marL="457200" lvl="2" indent="-457200">
              <a:buSzPct val="75000"/>
              <a:buFont typeface="Wingdings" panose="05000000000000000000" pitchFamily="2" charset="2"/>
              <a:buChar char="Ø"/>
            </a:pPr>
            <a:endParaRPr lang="en-US" sz="2800" b="1" i="1" dirty="0" smtClean="0">
              <a:solidFill>
                <a:schemeClr val="accent1">
                  <a:lumMod val="75000"/>
                </a:schemeClr>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Benefits</a:t>
            </a:r>
          </a:p>
          <a:p>
            <a:pPr marL="457200" lvl="2" indent="-457200">
              <a:buSzPct val="75000"/>
              <a:buFont typeface="Wingdings" panose="05000000000000000000" pitchFamily="2" charset="2"/>
              <a:buChar char="Ø"/>
            </a:pPr>
            <a:r>
              <a:rPr lang="en-US" sz="2800" b="1" i="1" dirty="0" smtClean="0">
                <a:solidFill>
                  <a:srgbClr val="FBFCF5"/>
                </a:solidFill>
                <a:latin typeface="Times New Roman"/>
                <a:ea typeface="Times New Roman"/>
                <a:cs typeface="Times New Roman"/>
                <a:sym typeface="Times New Roman"/>
              </a:rPr>
              <a:t> </a:t>
            </a:r>
            <a:r>
              <a:rPr lang="en-US" sz="2400" b="1" i="1" dirty="0" smtClean="0">
                <a:solidFill>
                  <a:schemeClr val="accent1">
                    <a:lumMod val="75000"/>
                  </a:schemeClr>
                </a:solidFill>
                <a:latin typeface="Times New Roman"/>
                <a:ea typeface="Times New Roman"/>
                <a:cs typeface="Times New Roman"/>
                <a:sym typeface="Times New Roman"/>
              </a:rPr>
              <a:t>(environmental justice, focus on high pollution and low income areas</a:t>
            </a:r>
            <a:r>
              <a:rPr lang="en-US" sz="2400" b="1" i="1" dirty="0">
                <a:solidFill>
                  <a:srgbClr val="FBFCF5"/>
                </a:solidFill>
                <a:latin typeface="Times New Roman"/>
                <a:ea typeface="Times New Roman"/>
                <a:cs typeface="Times New Roman"/>
                <a:sym typeface="Times New Roman"/>
              </a:rPr>
              <a:t>)</a:t>
            </a:r>
            <a:endParaRPr lang="en-US" sz="2400" b="1" i="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rgbClr val="FBFCF5"/>
                </a:solidFill>
                <a:latin typeface="Times New Roman"/>
                <a:ea typeface="Times New Roman"/>
                <a:cs typeface="Times New Roman"/>
                <a:sym typeface="Times New Roman"/>
              </a:rPr>
              <a:t>Our Proposals</a:t>
            </a:r>
          </a:p>
          <a:p>
            <a:pPr lvl="3">
              <a:buSzPct val="75000"/>
            </a:pPr>
            <a:r>
              <a:rPr lang="en-US" sz="2400" b="1" i="1" dirty="0">
                <a:solidFill>
                  <a:srgbClr val="FBFCF5"/>
                </a:solidFill>
                <a:latin typeface="Times New Roman"/>
                <a:ea typeface="Times New Roman"/>
                <a:cs typeface="Times New Roman"/>
                <a:sym typeface="Times New Roman"/>
              </a:rPr>
              <a:t>	</a:t>
            </a:r>
            <a:endParaRPr lang="en-US" sz="2400" b="1" i="1" dirty="0">
              <a:solidFill>
                <a:schemeClr val="accent1">
                  <a:lumMod val="75000"/>
                </a:schemeClr>
              </a:solidFill>
              <a:latin typeface="Times New Roman"/>
              <a:ea typeface="Times New Roman"/>
              <a:cs typeface="Times New Roman"/>
              <a:sym typeface="Times New Roman"/>
            </a:endParaRPr>
          </a:p>
        </p:txBody>
      </p:sp>
      <p:sp>
        <p:nvSpPr>
          <p:cNvPr id="2" name="TextBox 1"/>
          <p:cNvSpPr txBox="1"/>
          <p:nvPr/>
        </p:nvSpPr>
        <p:spPr>
          <a:xfrm>
            <a:off x="609600" y="228600"/>
            <a:ext cx="8077200" cy="584775"/>
          </a:xfrm>
          <a:prstGeom prst="rect">
            <a:avLst/>
          </a:prstGeom>
          <a:noFill/>
        </p:spPr>
        <p:txBody>
          <a:bodyPr wrap="square" rtlCol="0">
            <a:spAutoFit/>
          </a:bodyPr>
          <a:lstStyle/>
          <a:p>
            <a:pPr lvl="0">
              <a:buSzPct val="25000"/>
            </a:pPr>
            <a:r>
              <a:rPr lang="en-US" sz="3200" b="1" dirty="0">
                <a:solidFill>
                  <a:srgbClr val="FFFF00"/>
                </a:solidFill>
                <a:latin typeface="Times New Roman"/>
                <a:ea typeface="Times New Roman"/>
                <a:cs typeface="Times New Roman"/>
                <a:sym typeface="Times New Roman"/>
              </a:rPr>
              <a:t>Renewable Fuels Role in GHG </a:t>
            </a:r>
            <a:r>
              <a:rPr lang="en-US" sz="3200" b="1" dirty="0" smtClean="0">
                <a:solidFill>
                  <a:srgbClr val="FFFF00"/>
                </a:solidFill>
                <a:latin typeface="Times New Roman"/>
                <a:ea typeface="Times New Roman"/>
                <a:cs typeface="Times New Roman"/>
                <a:sym typeface="Times New Roman"/>
              </a:rPr>
              <a:t>Reduction</a:t>
            </a:r>
            <a:endParaRPr lang="en-US" sz="3200" b="1" dirty="0">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5974928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1219201"/>
            <a:ext cx="8534400" cy="5638800"/>
          </a:xfrm>
          <a:prstGeom prst="rect">
            <a:avLst/>
          </a:prstGeom>
          <a:noFill/>
        </p:spPr>
        <p:txBody>
          <a:bodyPr wrap="square" rtlCol="0">
            <a:noAutofit/>
          </a:bodyPr>
          <a:lstStyle/>
          <a:p>
            <a:pPr lvl="2">
              <a:buSzPct val="75000"/>
            </a:pPr>
            <a:r>
              <a:rPr lang="en-US" sz="2800" b="1" i="1" dirty="0" smtClean="0">
                <a:solidFill>
                  <a:srgbClr val="FFFF00"/>
                </a:solidFill>
                <a:latin typeface="Times New Roman"/>
                <a:ea typeface="Times New Roman"/>
                <a:cs typeface="Times New Roman"/>
                <a:sym typeface="Times New Roman"/>
              </a:rPr>
              <a:t>Shortest Time</a:t>
            </a:r>
            <a:r>
              <a:rPr lang="en-US" sz="2800" b="1" dirty="0" smtClean="0">
                <a:solidFill>
                  <a:srgbClr val="FFFF00"/>
                </a:solidFill>
                <a:latin typeface="Times New Roman"/>
                <a:ea typeface="Times New Roman"/>
                <a:cs typeface="Times New Roman"/>
                <a:sym typeface="Times New Roman"/>
              </a:rPr>
              <a:t> </a:t>
            </a:r>
            <a:endParaRPr lang="en-US" sz="2800" b="1" dirty="0">
              <a:solidFill>
                <a:srgbClr val="FFFF00"/>
              </a:solidFill>
              <a:latin typeface="Times New Roman"/>
              <a:ea typeface="Times New Roman"/>
              <a:cs typeface="Times New Roman"/>
              <a:sym typeface="Times New Roman"/>
            </a:endParaRPr>
          </a:p>
          <a:p>
            <a:pPr marL="457200" lvl="5" indent="-457200">
              <a:buSzPct val="75000"/>
              <a:buFont typeface="Arial" panose="020B0604020202020204" pitchFamily="34" charset="0"/>
              <a:buChar char="•"/>
            </a:pPr>
            <a:r>
              <a:rPr lang="en-US" sz="2800" b="1" dirty="0">
                <a:solidFill>
                  <a:schemeClr val="tx2">
                    <a:lumMod val="95000"/>
                  </a:schemeClr>
                </a:solidFill>
                <a:latin typeface="Times New Roman"/>
                <a:ea typeface="Times New Roman"/>
                <a:cs typeface="Times New Roman"/>
                <a:sym typeface="Times New Roman"/>
              </a:rPr>
              <a:t>Fuel for existing planes, trains, automobiles, </a:t>
            </a:r>
            <a:r>
              <a:rPr lang="en-US" sz="2800" b="1" dirty="0" smtClean="0">
                <a:solidFill>
                  <a:schemeClr val="tx2">
                    <a:lumMod val="95000"/>
                  </a:schemeClr>
                </a:solidFill>
                <a:latin typeface="Times New Roman"/>
                <a:ea typeface="Times New Roman"/>
                <a:cs typeface="Times New Roman"/>
                <a:sym typeface="Times New Roman"/>
              </a:rPr>
              <a:t>equipment</a:t>
            </a:r>
          </a:p>
          <a:p>
            <a:pPr marL="457200" lvl="5" indent="-457200">
              <a:buSzPct val="75000"/>
              <a:buFont typeface="Arial" panose="020B0604020202020204" pitchFamily="34" charset="0"/>
              <a:buChar char="•"/>
            </a:pPr>
            <a:endParaRPr lang="en-US" sz="2800" b="1" dirty="0">
              <a:solidFill>
                <a:schemeClr val="tx2">
                  <a:lumMod val="95000"/>
                </a:schemeClr>
              </a:solidFill>
              <a:latin typeface="Times New Roman"/>
              <a:ea typeface="Times New Roman"/>
              <a:cs typeface="Times New Roman"/>
              <a:sym typeface="Times New Roman"/>
            </a:endParaRPr>
          </a:p>
          <a:p>
            <a:pPr marL="457200" lvl="5" indent="-457200">
              <a:buSzPct val="75000"/>
              <a:buFont typeface="Arial" panose="020B0604020202020204" pitchFamily="34" charset="0"/>
              <a:buChar char="•"/>
            </a:pPr>
            <a:r>
              <a:rPr lang="en-US" sz="2800" b="1" dirty="0" smtClean="0">
                <a:solidFill>
                  <a:schemeClr val="tx2">
                    <a:lumMod val="95000"/>
                  </a:schemeClr>
                </a:solidFill>
                <a:latin typeface="Times New Roman"/>
                <a:ea typeface="Times New Roman"/>
                <a:cs typeface="Times New Roman"/>
                <a:sym typeface="Times New Roman"/>
              </a:rPr>
              <a:t>Fuel for non-EV vehicles that will continue to be bought, </a:t>
            </a:r>
            <a:r>
              <a:rPr lang="en-US" sz="2800" b="1" dirty="0" smtClean="0">
                <a:solidFill>
                  <a:schemeClr val="accent1">
                    <a:lumMod val="40000"/>
                    <a:lumOff val="60000"/>
                  </a:schemeClr>
                </a:solidFill>
                <a:latin typeface="Times New Roman"/>
                <a:ea typeface="Times New Roman"/>
                <a:cs typeface="Times New Roman"/>
                <a:sym typeface="Times New Roman"/>
              </a:rPr>
              <a:t>especially by:</a:t>
            </a:r>
          </a:p>
          <a:p>
            <a:pPr marL="457200" lvl="8" indent="-457200">
              <a:buSzPct val="75000"/>
              <a:buFont typeface="Wingdings" panose="05000000000000000000" pitchFamily="2" charset="2"/>
              <a:buChar char="Ø"/>
            </a:pPr>
            <a:r>
              <a:rPr lang="en-US" sz="2800" b="1" dirty="0" smtClean="0">
                <a:solidFill>
                  <a:schemeClr val="accent1">
                    <a:lumMod val="40000"/>
                    <a:lumOff val="60000"/>
                  </a:schemeClr>
                </a:solidFill>
                <a:latin typeface="Times New Roman"/>
                <a:ea typeface="Times New Roman"/>
                <a:cs typeface="Times New Roman"/>
                <a:sym typeface="Times New Roman"/>
              </a:rPr>
              <a:t>       Lower income people</a:t>
            </a:r>
          </a:p>
          <a:p>
            <a:pPr marL="457200" lvl="8" indent="-457200">
              <a:buSzPct val="75000"/>
              <a:buFont typeface="Wingdings" panose="05000000000000000000" pitchFamily="2" charset="2"/>
              <a:buChar char="Ø"/>
            </a:pPr>
            <a:r>
              <a:rPr lang="en-US" sz="2800" b="1" dirty="0" smtClean="0">
                <a:solidFill>
                  <a:schemeClr val="accent1">
                    <a:lumMod val="40000"/>
                    <a:lumOff val="60000"/>
                  </a:schemeClr>
                </a:solidFill>
                <a:latin typeface="Times New Roman"/>
                <a:ea typeface="Times New Roman"/>
                <a:cs typeface="Times New Roman"/>
                <a:sym typeface="Times New Roman"/>
              </a:rPr>
              <a:t>       Rural residents</a:t>
            </a:r>
          </a:p>
          <a:p>
            <a:pPr marL="457200" lvl="8" indent="-457200">
              <a:buSzPct val="75000"/>
              <a:buFont typeface="Wingdings" panose="05000000000000000000" pitchFamily="2" charset="2"/>
              <a:buChar char="Ø"/>
            </a:pPr>
            <a:r>
              <a:rPr lang="en-US" sz="2800" b="1" dirty="0" smtClean="0">
                <a:solidFill>
                  <a:schemeClr val="accent1">
                    <a:lumMod val="40000"/>
                    <a:lumOff val="60000"/>
                  </a:schemeClr>
                </a:solidFill>
                <a:latin typeface="Times New Roman"/>
                <a:ea typeface="Times New Roman"/>
                <a:cs typeface="Times New Roman"/>
                <a:sym typeface="Times New Roman"/>
              </a:rPr>
              <a:t>       Those with long commutes </a:t>
            </a:r>
            <a:r>
              <a:rPr lang="en-US" sz="2800" b="1" i="1" dirty="0" smtClean="0">
                <a:solidFill>
                  <a:schemeClr val="accent1">
                    <a:lumMod val="40000"/>
                    <a:lumOff val="60000"/>
                  </a:schemeClr>
                </a:solidFill>
                <a:latin typeface="Times New Roman"/>
                <a:ea typeface="Times New Roman"/>
                <a:cs typeface="Times New Roman"/>
                <a:sym typeface="Times New Roman"/>
              </a:rPr>
              <a:t>(responsible for </a:t>
            </a:r>
          </a:p>
          <a:p>
            <a:pPr marL="457200" lvl="8" indent="-457200">
              <a:buSzPct val="75000"/>
              <a:buFont typeface="Wingdings" panose="05000000000000000000" pitchFamily="2" charset="2"/>
              <a:buChar char="Ø"/>
            </a:pPr>
            <a:r>
              <a:rPr lang="en-US" sz="2800" b="1" i="1" dirty="0" smtClean="0">
                <a:solidFill>
                  <a:schemeClr val="accent1">
                    <a:lumMod val="40000"/>
                    <a:lumOff val="60000"/>
                  </a:schemeClr>
                </a:solidFill>
                <a:latin typeface="Times New Roman"/>
                <a:ea typeface="Times New Roman"/>
                <a:cs typeface="Times New Roman"/>
                <a:sym typeface="Times New Roman"/>
              </a:rPr>
              <a:t>                   many vehicle miles traveled)</a:t>
            </a:r>
            <a:endParaRPr lang="en-US" sz="2800" b="1" i="1" dirty="0">
              <a:solidFill>
                <a:schemeClr val="accent1">
                  <a:lumMod val="40000"/>
                  <a:lumOff val="60000"/>
                </a:schemeClr>
              </a:solidFill>
              <a:latin typeface="Times New Roman"/>
              <a:ea typeface="Times New Roman"/>
              <a:cs typeface="Times New Roman"/>
              <a:sym typeface="Times New Roman"/>
            </a:endParaRPr>
          </a:p>
          <a:p>
            <a:pPr marL="457200" lvl="4" indent="-457200">
              <a:buSzPct val="75000"/>
              <a:buFont typeface="Arial" panose="020B0604020202020204" pitchFamily="34" charset="0"/>
              <a:buChar char="•"/>
            </a:pPr>
            <a:r>
              <a:rPr lang="en-US" sz="2800" b="1" dirty="0">
                <a:solidFill>
                  <a:srgbClr val="FFC000"/>
                </a:solidFill>
                <a:latin typeface="Times New Roman"/>
                <a:ea typeface="Times New Roman"/>
                <a:cs typeface="Times New Roman"/>
                <a:sym typeface="Times New Roman"/>
              </a:rPr>
              <a:t>	</a:t>
            </a:r>
          </a:p>
          <a:p>
            <a:pPr marL="457200" lvl="4" indent="-457200">
              <a:buSzPct val="75000"/>
              <a:buFont typeface="Arial" panose="020B0604020202020204" pitchFamily="34" charset="0"/>
              <a:buChar char="•"/>
            </a:pPr>
            <a:r>
              <a:rPr lang="en-US" sz="2800" b="1" dirty="0">
                <a:solidFill>
                  <a:schemeClr val="tx2">
                    <a:lumMod val="95000"/>
                  </a:schemeClr>
                </a:solidFill>
                <a:latin typeface="Times New Roman"/>
                <a:ea typeface="Times New Roman"/>
                <a:cs typeface="Times New Roman"/>
                <a:sym typeface="Times New Roman"/>
              </a:rPr>
              <a:t>Don’t have to wait for electricity to be </a:t>
            </a:r>
            <a:r>
              <a:rPr lang="en-US" sz="2800" b="1" dirty="0" smtClean="0">
                <a:solidFill>
                  <a:schemeClr val="tx2">
                    <a:lumMod val="95000"/>
                  </a:schemeClr>
                </a:solidFill>
                <a:latin typeface="Times New Roman"/>
                <a:ea typeface="Times New Roman"/>
                <a:cs typeface="Times New Roman"/>
                <a:sym typeface="Times New Roman"/>
              </a:rPr>
              <a:t>renewable or batteries “fair trade”</a:t>
            </a:r>
          </a:p>
          <a:p>
            <a:pPr marL="457200" lvl="4" indent="-457200">
              <a:buSzPct val="75000"/>
              <a:buFont typeface="Arial" panose="020B0604020202020204" pitchFamily="34" charset="0"/>
              <a:buChar char="•"/>
            </a:pPr>
            <a:endParaRPr lang="en-US" sz="2800" b="1" dirty="0">
              <a:solidFill>
                <a:srgbClr val="FFC000"/>
              </a:solidFill>
              <a:latin typeface="Times New Roman"/>
              <a:ea typeface="Times New Roman"/>
              <a:cs typeface="Times New Roman"/>
              <a:sym typeface="Times New Roman"/>
            </a:endParaRPr>
          </a:p>
          <a:p>
            <a:pPr lvl="4">
              <a:buSzPct val="75000"/>
            </a:pPr>
            <a:endParaRPr lang="en-US" sz="2800" b="1" dirty="0">
              <a:solidFill>
                <a:srgbClr val="FFC000"/>
              </a:solidFill>
              <a:latin typeface="Times New Roman"/>
              <a:ea typeface="Times New Roman"/>
              <a:cs typeface="Times New Roman"/>
              <a:sym typeface="Times New Roman"/>
            </a:endParaRPr>
          </a:p>
          <a:p>
            <a:pPr lvl="2">
              <a:buSzPct val="75000"/>
            </a:pPr>
            <a:endParaRPr lang="en-US" sz="2800" b="1" dirty="0">
              <a:solidFill>
                <a:schemeClr val="bg1"/>
              </a:solidFill>
              <a:latin typeface="Times New Roman"/>
              <a:ea typeface="Times New Roman"/>
              <a:cs typeface="Times New Roman"/>
              <a:sym typeface="Times New Roman"/>
            </a:endParaRPr>
          </a:p>
        </p:txBody>
      </p:sp>
      <p:sp>
        <p:nvSpPr>
          <p:cNvPr id="3" name="TextBox 2"/>
          <p:cNvSpPr txBox="1"/>
          <p:nvPr/>
        </p:nvSpPr>
        <p:spPr>
          <a:xfrm>
            <a:off x="762000" y="457200"/>
            <a:ext cx="7848600" cy="584775"/>
          </a:xfrm>
          <a:prstGeom prst="rect">
            <a:avLst/>
          </a:prstGeom>
          <a:noFill/>
        </p:spPr>
        <p:txBody>
          <a:bodyPr wrap="square" rtlCol="0">
            <a:spAutoFit/>
          </a:bodyPr>
          <a:lstStyle/>
          <a:p>
            <a:pPr lvl="0">
              <a:buSzPct val="25000"/>
            </a:pPr>
            <a:r>
              <a:rPr lang="en-US" sz="3200" b="1" dirty="0">
                <a:solidFill>
                  <a:srgbClr val="FFDE75"/>
                </a:solidFill>
                <a:latin typeface="Times New Roman"/>
                <a:ea typeface="Times New Roman"/>
                <a:cs typeface="Times New Roman"/>
                <a:sym typeface="Times New Roman"/>
              </a:rPr>
              <a:t>Renewable </a:t>
            </a:r>
            <a:r>
              <a:rPr lang="en-US" sz="3200" b="1" dirty="0" smtClean="0">
                <a:solidFill>
                  <a:srgbClr val="FFDE75"/>
                </a:solidFill>
                <a:latin typeface="Times New Roman"/>
                <a:ea typeface="Times New Roman"/>
                <a:cs typeface="Times New Roman"/>
                <a:sym typeface="Times New Roman"/>
              </a:rPr>
              <a:t>Fuels’ </a:t>
            </a:r>
            <a:r>
              <a:rPr lang="en-US" sz="3200" b="1" dirty="0">
                <a:solidFill>
                  <a:srgbClr val="FFDE75"/>
                </a:solidFill>
                <a:latin typeface="Times New Roman"/>
                <a:ea typeface="Times New Roman"/>
                <a:cs typeface="Times New Roman"/>
                <a:sym typeface="Times New Roman"/>
              </a:rPr>
              <a:t>Role in GHG Reduction</a:t>
            </a:r>
          </a:p>
        </p:txBody>
      </p:sp>
    </p:spTree>
    <p:extLst>
      <p:ext uri="{BB962C8B-B14F-4D97-AF65-F5344CB8AC3E}">
        <p14:creationId xmlns:p14="http://schemas.microsoft.com/office/powerpoint/2010/main" val="60662798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95401"/>
            <a:ext cx="7848600" cy="6001643"/>
          </a:xfrm>
          <a:prstGeom prst="rect">
            <a:avLst/>
          </a:prstGeom>
          <a:noFill/>
        </p:spPr>
        <p:txBody>
          <a:bodyPr wrap="square" rtlCol="0">
            <a:spAutoFit/>
          </a:bodyPr>
          <a:lstStyle/>
          <a:p>
            <a:pPr lvl="2">
              <a:buSzPct val="75000"/>
            </a:pPr>
            <a:r>
              <a:rPr lang="en-US" sz="3200" b="1" i="1" dirty="0" smtClean="0">
                <a:solidFill>
                  <a:srgbClr val="FFFF00"/>
                </a:solidFill>
                <a:latin typeface="Times New Roman"/>
                <a:ea typeface="Times New Roman"/>
                <a:cs typeface="Times New Roman"/>
                <a:sym typeface="Times New Roman"/>
              </a:rPr>
              <a:t>Most Cost Effective</a:t>
            </a:r>
          </a:p>
          <a:p>
            <a:pPr lvl="2">
              <a:buSzPct val="75000"/>
            </a:pPr>
            <a:endParaRPr lang="en-US" sz="2800" b="1" i="1" dirty="0">
              <a:solidFill>
                <a:srgbClr val="FFFF00"/>
              </a:solidFill>
              <a:latin typeface="Times New Roman"/>
              <a:ea typeface="Times New Roman"/>
              <a:cs typeface="Times New Roman"/>
              <a:sym typeface="Times New Roman"/>
            </a:endParaRPr>
          </a:p>
          <a:p>
            <a:pPr marL="457200" lvl="2" indent="-457200">
              <a:buSzPct val="75000"/>
              <a:buFont typeface="Arial" panose="020B0604020202020204" pitchFamily="34" charset="0"/>
              <a:buChar char="•"/>
            </a:pPr>
            <a:r>
              <a:rPr lang="en-US" sz="2800" b="1" dirty="0">
                <a:solidFill>
                  <a:schemeClr val="tx2">
                    <a:lumMod val="95000"/>
                  </a:schemeClr>
                </a:solidFill>
                <a:latin typeface="Times New Roman"/>
                <a:ea typeface="Times New Roman"/>
                <a:cs typeface="Times New Roman"/>
                <a:sym typeface="Times New Roman"/>
              </a:rPr>
              <a:t>People who can’t </a:t>
            </a:r>
            <a:r>
              <a:rPr lang="en-US" sz="2800" b="1" dirty="0" smtClean="0">
                <a:solidFill>
                  <a:schemeClr val="tx2">
                    <a:lumMod val="95000"/>
                  </a:schemeClr>
                </a:solidFill>
                <a:latin typeface="Times New Roman"/>
                <a:ea typeface="Times New Roman"/>
                <a:cs typeface="Times New Roman"/>
                <a:sym typeface="Times New Roman"/>
              </a:rPr>
              <a:t>afford </a:t>
            </a:r>
            <a:r>
              <a:rPr lang="en-US" sz="2800" b="1" dirty="0">
                <a:solidFill>
                  <a:schemeClr val="tx2">
                    <a:lumMod val="95000"/>
                  </a:schemeClr>
                </a:solidFill>
                <a:latin typeface="Times New Roman"/>
                <a:ea typeface="Times New Roman"/>
                <a:cs typeface="Times New Roman"/>
                <a:sym typeface="Times New Roman"/>
              </a:rPr>
              <a:t>EVs can </a:t>
            </a:r>
            <a:r>
              <a:rPr lang="en-US" sz="2800" b="1" dirty="0" smtClean="0">
                <a:solidFill>
                  <a:schemeClr val="tx2">
                    <a:lumMod val="95000"/>
                  </a:schemeClr>
                </a:solidFill>
                <a:latin typeface="Times New Roman"/>
                <a:ea typeface="Times New Roman"/>
                <a:cs typeface="Times New Roman"/>
                <a:sym typeface="Times New Roman"/>
              </a:rPr>
              <a:t>lower </a:t>
            </a:r>
            <a:r>
              <a:rPr lang="en-US" sz="2800" b="1" dirty="0">
                <a:solidFill>
                  <a:schemeClr val="tx2">
                    <a:lumMod val="95000"/>
                  </a:schemeClr>
                </a:solidFill>
                <a:latin typeface="Times New Roman"/>
                <a:ea typeface="Times New Roman"/>
                <a:cs typeface="Times New Roman"/>
                <a:sym typeface="Times New Roman"/>
              </a:rPr>
              <a:t>carbon </a:t>
            </a:r>
            <a:r>
              <a:rPr lang="en-US" sz="2800" b="1" dirty="0" smtClean="0">
                <a:solidFill>
                  <a:schemeClr val="tx2">
                    <a:lumMod val="95000"/>
                  </a:schemeClr>
                </a:solidFill>
                <a:latin typeface="Times New Roman"/>
                <a:ea typeface="Times New Roman"/>
                <a:cs typeface="Times New Roman"/>
                <a:sym typeface="Times New Roman"/>
              </a:rPr>
              <a:t>footprint of current and future vehicles with less expensive fuel </a:t>
            </a:r>
            <a:r>
              <a:rPr lang="en-US" sz="1600" b="1" dirty="0">
                <a:solidFill>
                  <a:schemeClr val="tx2">
                    <a:lumMod val="95000"/>
                  </a:schemeClr>
                </a:solidFill>
                <a:latin typeface="Times New Roman"/>
                <a:ea typeface="Times New Roman"/>
                <a:cs typeface="Times New Roman"/>
                <a:sym typeface="Times New Roman"/>
              </a:rPr>
              <a:t>(November 1, 2019, in the US.  Fossil gasoline with no ethanol was  $3.09/gallon; with E15, more than 60 cents less ($2.45) and E85 nearly a dollar less ($2.14)</a:t>
            </a:r>
            <a:r>
              <a:rPr lang="en-US" sz="2800" b="1" dirty="0">
                <a:solidFill>
                  <a:schemeClr val="tx2">
                    <a:lumMod val="95000"/>
                  </a:schemeClr>
                </a:solidFill>
                <a:latin typeface="Times New Roman"/>
                <a:ea typeface="Times New Roman"/>
                <a:cs typeface="Times New Roman"/>
                <a:sym typeface="Times New Roman"/>
              </a:rPr>
              <a:t> </a:t>
            </a:r>
          </a:p>
          <a:p>
            <a:pPr marL="457200" lvl="2" indent="-457200">
              <a:buSzPct val="75000"/>
              <a:buFont typeface="Arial" panose="020B0604020202020204" pitchFamily="34" charset="0"/>
              <a:buChar char="•"/>
            </a:pPr>
            <a:endParaRPr lang="en-US" sz="2800" b="1" dirty="0">
              <a:solidFill>
                <a:schemeClr val="tx2">
                  <a:lumMod val="95000"/>
                </a:schemeClr>
              </a:solidFill>
              <a:latin typeface="Times New Roman"/>
              <a:ea typeface="Times New Roman"/>
              <a:cs typeface="Times New Roman"/>
              <a:sym typeface="Times New Roman"/>
            </a:endParaRPr>
          </a:p>
          <a:p>
            <a:pPr marL="457200" lvl="2" indent="-457200">
              <a:buSzPct val="75000"/>
              <a:buFont typeface="Arial" panose="020B0604020202020204" pitchFamily="34" charset="0"/>
              <a:buChar char="•"/>
            </a:pPr>
            <a:r>
              <a:rPr lang="en-US" sz="2800" b="1" dirty="0">
                <a:solidFill>
                  <a:schemeClr val="tx2">
                    <a:lumMod val="95000"/>
                  </a:schemeClr>
                </a:solidFill>
                <a:latin typeface="Times New Roman"/>
                <a:ea typeface="Times New Roman"/>
                <a:cs typeface="Times New Roman"/>
                <a:sym typeface="Times New Roman"/>
              </a:rPr>
              <a:t>Infrastructure change to existing fuel stations; can be part of scheduled equipment </a:t>
            </a:r>
            <a:r>
              <a:rPr lang="en-US" sz="2800" b="1" dirty="0" smtClean="0">
                <a:solidFill>
                  <a:schemeClr val="tx2">
                    <a:lumMod val="95000"/>
                  </a:schemeClr>
                </a:solidFill>
                <a:latin typeface="Times New Roman"/>
                <a:ea typeface="Times New Roman"/>
                <a:cs typeface="Times New Roman"/>
                <a:sym typeface="Times New Roman"/>
              </a:rPr>
              <a:t>replacement</a:t>
            </a:r>
          </a:p>
          <a:p>
            <a:pPr marL="457200" lvl="2" indent="-457200">
              <a:buSzPct val="75000"/>
              <a:buFont typeface="Arial" panose="020B0604020202020204" pitchFamily="34" charset="0"/>
              <a:buChar char="•"/>
            </a:pPr>
            <a:endParaRPr lang="en-US" sz="2800" b="1" dirty="0">
              <a:solidFill>
                <a:srgbClr val="FFFF00"/>
              </a:solidFill>
              <a:latin typeface="Times New Roman"/>
              <a:ea typeface="Times New Roman"/>
              <a:cs typeface="Times New Roman"/>
              <a:sym typeface="Times New Roman"/>
            </a:endParaRPr>
          </a:p>
          <a:p>
            <a:pPr lvl="2">
              <a:buSzPct val="75000"/>
            </a:pPr>
            <a:endParaRPr lang="en-US" sz="2800" b="1" dirty="0">
              <a:solidFill>
                <a:srgbClr val="FFFF00"/>
              </a:solidFill>
              <a:latin typeface="Times New Roman"/>
              <a:ea typeface="Times New Roman"/>
              <a:cs typeface="Times New Roman"/>
              <a:sym typeface="Times New Roman"/>
            </a:endParaRPr>
          </a:p>
          <a:p>
            <a:pPr lvl="2">
              <a:buSzPct val="75000"/>
            </a:pPr>
            <a:endParaRPr lang="en-US" sz="2800" b="1" dirty="0">
              <a:solidFill>
                <a:schemeClr val="bg1"/>
              </a:solidFill>
              <a:latin typeface="Times New Roman"/>
              <a:ea typeface="Times New Roman"/>
              <a:cs typeface="Times New Roman"/>
              <a:sym typeface="Times New Roman"/>
            </a:endParaRPr>
          </a:p>
        </p:txBody>
      </p:sp>
      <p:sp>
        <p:nvSpPr>
          <p:cNvPr id="3" name="TextBox 2"/>
          <p:cNvSpPr txBox="1"/>
          <p:nvPr/>
        </p:nvSpPr>
        <p:spPr>
          <a:xfrm>
            <a:off x="762000" y="457200"/>
            <a:ext cx="7848600" cy="584775"/>
          </a:xfrm>
          <a:prstGeom prst="rect">
            <a:avLst/>
          </a:prstGeom>
          <a:noFill/>
        </p:spPr>
        <p:txBody>
          <a:bodyPr wrap="square" rtlCol="0">
            <a:spAutoFit/>
          </a:bodyPr>
          <a:lstStyle/>
          <a:p>
            <a:pPr lvl="0">
              <a:buSzPct val="25000"/>
            </a:pPr>
            <a:r>
              <a:rPr lang="en-US" sz="3200" b="1" dirty="0">
                <a:solidFill>
                  <a:srgbClr val="FFDE75"/>
                </a:solidFill>
                <a:latin typeface="Times New Roman"/>
                <a:ea typeface="Times New Roman"/>
                <a:cs typeface="Times New Roman"/>
                <a:sym typeface="Times New Roman"/>
              </a:rPr>
              <a:t>Renewable </a:t>
            </a:r>
            <a:r>
              <a:rPr lang="en-US" sz="3200" b="1" dirty="0" smtClean="0">
                <a:solidFill>
                  <a:srgbClr val="FFDE75"/>
                </a:solidFill>
                <a:latin typeface="Times New Roman"/>
                <a:ea typeface="Times New Roman"/>
                <a:cs typeface="Times New Roman"/>
                <a:sym typeface="Times New Roman"/>
              </a:rPr>
              <a:t>Fuels’ </a:t>
            </a:r>
            <a:r>
              <a:rPr lang="en-US" sz="3200" b="1" dirty="0">
                <a:solidFill>
                  <a:srgbClr val="FFDE75"/>
                </a:solidFill>
                <a:latin typeface="Times New Roman"/>
                <a:ea typeface="Times New Roman"/>
                <a:cs typeface="Times New Roman"/>
                <a:sym typeface="Times New Roman"/>
              </a:rPr>
              <a:t>Role in GHG Reduction</a:t>
            </a:r>
          </a:p>
        </p:txBody>
      </p:sp>
    </p:spTree>
    <p:extLst>
      <p:ext uri="{BB962C8B-B14F-4D97-AF65-F5344CB8AC3E}">
        <p14:creationId xmlns:p14="http://schemas.microsoft.com/office/powerpoint/2010/main" val="353278479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457200"/>
            <a:ext cx="7848600" cy="584775"/>
          </a:xfrm>
          <a:prstGeom prst="rect">
            <a:avLst/>
          </a:prstGeom>
          <a:noFill/>
        </p:spPr>
        <p:txBody>
          <a:bodyPr wrap="square" rtlCol="0">
            <a:spAutoFit/>
          </a:bodyPr>
          <a:lstStyle/>
          <a:p>
            <a:pPr lvl="0">
              <a:buSzPct val="25000"/>
            </a:pPr>
            <a:r>
              <a:rPr lang="en-US" sz="3200" b="1" dirty="0">
                <a:solidFill>
                  <a:srgbClr val="FFDE75"/>
                </a:solidFill>
                <a:latin typeface="Times New Roman"/>
                <a:ea typeface="Times New Roman"/>
                <a:cs typeface="Times New Roman"/>
                <a:sym typeface="Times New Roman"/>
              </a:rPr>
              <a:t>Renewable </a:t>
            </a:r>
            <a:r>
              <a:rPr lang="en-US" sz="3200" b="1" dirty="0" smtClean="0">
                <a:solidFill>
                  <a:srgbClr val="FFDE75"/>
                </a:solidFill>
                <a:latin typeface="Times New Roman"/>
                <a:ea typeface="Times New Roman"/>
                <a:cs typeface="Times New Roman"/>
                <a:sym typeface="Times New Roman"/>
              </a:rPr>
              <a:t>Fuels’ </a:t>
            </a:r>
            <a:r>
              <a:rPr lang="en-US" sz="3200" b="1" dirty="0">
                <a:solidFill>
                  <a:srgbClr val="FFDE75"/>
                </a:solidFill>
                <a:latin typeface="Times New Roman"/>
                <a:ea typeface="Times New Roman"/>
                <a:cs typeface="Times New Roman"/>
                <a:sym typeface="Times New Roman"/>
              </a:rPr>
              <a:t>Role in GHG Reduction</a:t>
            </a:r>
          </a:p>
        </p:txBody>
      </p:sp>
      <p:pic>
        <p:nvPicPr>
          <p:cNvPr id="4" name="Picture 2" descr="CO2 Redu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934" y="1828800"/>
            <a:ext cx="5703486"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2577597"/>
            <a:ext cx="3048000" cy="954107"/>
          </a:xfrm>
          <a:prstGeom prst="rect">
            <a:avLst/>
          </a:prstGeom>
          <a:noFill/>
        </p:spPr>
        <p:txBody>
          <a:bodyPr wrap="square" rtlCol="0">
            <a:spAutoFit/>
          </a:bodyPr>
          <a:lstStyle/>
          <a:p>
            <a:pPr lvl="2">
              <a:buSzPct val="75000"/>
            </a:pPr>
            <a:r>
              <a:rPr lang="en-US" sz="2800" b="1" i="1" dirty="0">
                <a:solidFill>
                  <a:srgbClr val="FFFF00"/>
                </a:solidFill>
                <a:latin typeface="Times New Roman"/>
                <a:ea typeface="Times New Roman"/>
                <a:cs typeface="Times New Roman"/>
                <a:sym typeface="Times New Roman"/>
              </a:rPr>
              <a:t>Greatest Amount of GHG Reduction </a:t>
            </a:r>
          </a:p>
        </p:txBody>
      </p:sp>
      <p:sp>
        <p:nvSpPr>
          <p:cNvPr id="2" name="TextBox 1"/>
          <p:cNvSpPr txBox="1"/>
          <p:nvPr/>
        </p:nvSpPr>
        <p:spPr>
          <a:xfrm>
            <a:off x="5059853" y="2315987"/>
            <a:ext cx="2286000" cy="261610"/>
          </a:xfrm>
          <a:prstGeom prst="rect">
            <a:avLst/>
          </a:prstGeom>
          <a:noFill/>
        </p:spPr>
        <p:txBody>
          <a:bodyPr wrap="square" rtlCol="0">
            <a:spAutoFit/>
          </a:bodyPr>
          <a:lstStyle/>
          <a:p>
            <a:r>
              <a:rPr lang="en-US" sz="1100" dirty="0" smtClean="0">
                <a:solidFill>
                  <a:schemeClr val="tx1"/>
                </a:solidFill>
                <a:latin typeface="Arial Narrow" panose="020B0606020202030204" pitchFamily="34" charset="0"/>
              </a:rPr>
              <a:t>Graphic: Diesel Technology Forum</a:t>
            </a:r>
            <a:endParaRPr lang="en-US" sz="11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41748293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81000"/>
            <a:ext cx="5943600" cy="707886"/>
          </a:xfrm>
          <a:prstGeom prst="rect">
            <a:avLst/>
          </a:prstGeom>
          <a:noFill/>
        </p:spPr>
        <p:txBody>
          <a:bodyPr wrap="square" rtlCol="0">
            <a:spAutoFit/>
          </a:bodyPr>
          <a:lstStyle/>
          <a:p>
            <a:r>
              <a:rPr lang="en-US" sz="4000" dirty="0" smtClean="0">
                <a:solidFill>
                  <a:schemeClr val="tx2"/>
                </a:solidFill>
                <a:latin typeface="Times New Roman" panose="02020603050405020304" pitchFamily="18" charset="0"/>
                <a:cs typeface="Times New Roman" panose="02020603050405020304" pitchFamily="18" charset="0"/>
              </a:rPr>
              <a:t>Proposals</a:t>
            </a:r>
            <a:endParaRPr lang="en-US" sz="4000" dirty="0">
              <a:solidFill>
                <a:schemeClr val="tx2"/>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90600" y="1371600"/>
            <a:ext cx="6858000" cy="7109639"/>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rgbClr val="FFFF00"/>
                </a:solidFill>
                <a:latin typeface="Times New Roman" panose="02020603050405020304" pitchFamily="18" charset="0"/>
                <a:cs typeface="Times New Roman" panose="02020603050405020304" pitchFamily="18" charset="0"/>
              </a:rPr>
              <a:t>Include Renewable Fuels in GHG Reduction Plan</a:t>
            </a:r>
          </a:p>
          <a:p>
            <a:pPr marL="342900" lvl="2" indent="-342900">
              <a:buFont typeface="Wingdings" panose="05000000000000000000" pitchFamily="2" charset="2"/>
              <a:buChar char="Ø"/>
            </a:pP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smtClean="0">
                <a:solidFill>
                  <a:schemeClr val="accent1">
                    <a:lumMod val="20000"/>
                    <a:lumOff val="80000"/>
                  </a:schemeClr>
                </a:solidFill>
                <a:latin typeface="Times New Roman" panose="02020603050405020304" pitchFamily="18" charset="0"/>
                <a:cs typeface="Times New Roman" panose="02020603050405020304" pitchFamily="18" charset="0"/>
              </a:rPr>
              <a:t>Financing Infrastructure and R&amp;D</a:t>
            </a:r>
          </a:p>
          <a:p>
            <a:pPr marL="342900" lvl="2" indent="-342900">
              <a:buFont typeface="Wingdings" panose="05000000000000000000" pitchFamily="2" charset="2"/>
              <a:buChar char="Ø"/>
            </a:pPr>
            <a:r>
              <a:rPr lang="en-US" sz="2400"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sz="2400" b="1" dirty="0" smtClean="0">
                <a:solidFill>
                  <a:schemeClr val="accent1">
                    <a:lumMod val="20000"/>
                    <a:lumOff val="80000"/>
                  </a:schemeClr>
                </a:solidFill>
                <a:latin typeface="Times New Roman" panose="02020603050405020304" pitchFamily="18" charset="0"/>
                <a:cs typeface="Times New Roman" panose="02020603050405020304" pitchFamily="18" charset="0"/>
              </a:rPr>
              <a:t>  Promote Development and Use</a:t>
            </a:r>
          </a:p>
          <a:p>
            <a:pPr marL="342900" indent="-342900">
              <a:buFont typeface="Arial" panose="020B0604020202020204" pitchFamily="34" charset="0"/>
              <a:buChar char="•"/>
            </a:pPr>
            <a:endParaRPr lang="en-US" sz="2400" b="1" dirty="0">
              <a:solidFill>
                <a:srgbClr val="FFFF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smtClean="0">
                <a:solidFill>
                  <a:srgbClr val="FFFF00"/>
                </a:solidFill>
                <a:latin typeface="Times New Roman" panose="02020603050405020304" pitchFamily="18" charset="0"/>
                <a:cs typeface="Times New Roman" panose="02020603050405020304" pitchFamily="18" charset="0"/>
              </a:rPr>
              <a:t>Look at Low Carbon Fuel Standard models to address gaps</a:t>
            </a:r>
          </a:p>
          <a:p>
            <a:pPr marL="342900" indent="-342900">
              <a:buFont typeface="Wingdings" panose="05000000000000000000" pitchFamily="2" charset="2"/>
              <a:buChar char="Ø"/>
            </a:pPr>
            <a:r>
              <a:rPr lang="en-US" sz="2400" b="1" dirty="0" smtClean="0">
                <a:solidFill>
                  <a:schemeClr val="accent1">
                    <a:lumMod val="20000"/>
                    <a:lumOff val="80000"/>
                  </a:schemeClr>
                </a:solidFill>
                <a:latin typeface="Times New Roman" panose="02020603050405020304" pitchFamily="18" charset="0"/>
                <a:cs typeface="Times New Roman" panose="02020603050405020304" pitchFamily="18" charset="0"/>
              </a:rPr>
              <a:t>   Incorporate into regional Transportation and Climate Initiative  (TCI)</a:t>
            </a:r>
          </a:p>
          <a:p>
            <a:pPr marL="342900" indent="-342900">
              <a:buFont typeface="Arial" panose="020B0604020202020204" pitchFamily="34" charset="0"/>
              <a:buChar char="•"/>
            </a:pPr>
            <a:endParaRPr lang="en-US" sz="2400" b="1" dirty="0" smtClean="0">
              <a:solidFill>
                <a:srgbClr val="FFFF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smtClean="0">
                <a:solidFill>
                  <a:srgbClr val="FFFF00"/>
                </a:solidFill>
                <a:latin typeface="Times New Roman" panose="02020603050405020304" pitchFamily="18" charset="0"/>
                <a:cs typeface="Times New Roman" panose="02020603050405020304" pitchFamily="18" charset="0"/>
              </a:rPr>
              <a:t>Disappearing Carbon User Fee</a:t>
            </a:r>
          </a:p>
          <a:p>
            <a:pPr marL="342900" indent="-342900">
              <a:buFont typeface="Wingdings" panose="05000000000000000000" pitchFamily="2" charset="2"/>
              <a:buChar char="Ø"/>
            </a:pPr>
            <a:r>
              <a:rPr lang="en-US" sz="2400" b="1" dirty="0">
                <a:solidFill>
                  <a:schemeClr val="tx2">
                    <a:lumMod val="95000"/>
                  </a:schemeClr>
                </a:solidFill>
                <a:latin typeface="Times New Roman" panose="02020603050405020304" pitchFamily="18" charset="0"/>
                <a:cs typeface="Times New Roman" panose="02020603050405020304" pitchFamily="18" charset="0"/>
              </a:rPr>
              <a:t> </a:t>
            </a:r>
            <a:r>
              <a:rPr lang="en-US" sz="2400" b="1" dirty="0" smtClean="0">
                <a:solidFill>
                  <a:schemeClr val="tx2">
                    <a:lumMod val="95000"/>
                  </a:schemeClr>
                </a:solidFill>
                <a:latin typeface="Times New Roman" panose="02020603050405020304" pitchFamily="18" charset="0"/>
                <a:cs typeface="Times New Roman" panose="02020603050405020304" pitchFamily="18" charset="0"/>
              </a:rPr>
              <a:t>   Prioritize funding for renewable fuel infrastructure and use for low income and high pollution areas</a:t>
            </a:r>
          </a:p>
          <a:p>
            <a:pPr marL="342900" indent="-342900">
              <a:buFont typeface="Arial" panose="020B0604020202020204" pitchFamily="34" charset="0"/>
              <a:buChar char="•"/>
            </a:pPr>
            <a:endParaRPr lang="en-US" sz="2400" b="1" dirty="0" smtClean="0">
              <a:solidFill>
                <a:srgbClr val="FFFF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rgbClr val="FFFF99"/>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smtClean="0">
              <a:solidFill>
                <a:srgbClr val="FFFF99"/>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150773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p:nvPr/>
        </p:nvSpPr>
        <p:spPr>
          <a:xfrm>
            <a:off x="152400" y="813375"/>
            <a:ext cx="8686800" cy="6035389"/>
          </a:xfrm>
          <a:prstGeom prst="rect">
            <a:avLst/>
          </a:prstGeom>
          <a:noFill/>
          <a:ln>
            <a:noFill/>
          </a:ln>
        </p:spPr>
        <p:txBody>
          <a:bodyPr lIns="91425" tIns="45700" rIns="91425" bIns="45700" anchor="ctr" anchorCtr="0">
            <a:noAutofit/>
          </a:bodyPr>
          <a:lstStyle/>
          <a:p>
            <a:pPr lvl="2" algn="ctr">
              <a:buSzPct val="75000"/>
            </a:pPr>
            <a:r>
              <a:rPr lang="en-US" sz="2800" b="1" dirty="0" smtClean="0">
                <a:solidFill>
                  <a:schemeClr val="bg1"/>
                </a:solidFill>
                <a:latin typeface="Times New Roman"/>
                <a:ea typeface="Times New Roman"/>
                <a:cs typeface="Times New Roman"/>
                <a:sym typeface="Times New Roman"/>
              </a:rPr>
              <a:t>Most Cost Effective/ Greatest Amount of GHG Reduction/ Shortest Time </a:t>
            </a:r>
          </a:p>
          <a:p>
            <a:pPr lvl="2" algn="ctr">
              <a:buSzPct val="75000"/>
            </a:pPr>
            <a:endParaRPr lang="en-US" sz="2800" b="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a:solidFill>
                  <a:srgbClr val="FBFCF5"/>
                </a:solidFill>
                <a:latin typeface="Times New Roman"/>
                <a:ea typeface="Times New Roman"/>
                <a:cs typeface="Times New Roman"/>
                <a:sym typeface="Times New Roman"/>
              </a:rPr>
              <a:t>Complement to EVs in the GHG Reduction Plan</a:t>
            </a:r>
            <a:endParaRPr lang="en-US" sz="2800" b="1" i="1" dirty="0">
              <a:solidFill>
                <a:schemeClr val="tx2"/>
              </a:solidFill>
              <a:latin typeface="Times New Roman"/>
              <a:ea typeface="Times New Roman"/>
              <a:cs typeface="Times New Roman"/>
              <a:sym typeface="Times New Roman"/>
            </a:endParaRPr>
          </a:p>
          <a:p>
            <a:pPr lvl="5">
              <a:buSzPct val="75000"/>
            </a:pPr>
            <a:r>
              <a:rPr lang="en-US" sz="2400" b="1" i="1" dirty="0">
                <a:solidFill>
                  <a:schemeClr val="tx2"/>
                </a:solidFill>
                <a:latin typeface="Times New Roman"/>
                <a:ea typeface="Times New Roman"/>
                <a:cs typeface="Times New Roman"/>
                <a:sym typeface="Times New Roman"/>
              </a:rPr>
              <a:t>	</a:t>
            </a:r>
            <a:r>
              <a:rPr lang="en-US" sz="2400" b="1" i="1" dirty="0">
                <a:solidFill>
                  <a:schemeClr val="accent1">
                    <a:lumMod val="75000"/>
                  </a:schemeClr>
                </a:solidFill>
                <a:latin typeface="Times New Roman"/>
                <a:ea typeface="Times New Roman"/>
                <a:cs typeface="Times New Roman"/>
                <a:sym typeface="Times New Roman"/>
              </a:rPr>
              <a:t> (Legacy, Long Haul, Aviation)</a:t>
            </a:r>
          </a:p>
          <a:p>
            <a:pPr marL="457200" lvl="2" indent="-457200">
              <a:buSzPct val="75000"/>
              <a:buFont typeface="Wingdings" panose="05000000000000000000" pitchFamily="2" charset="2"/>
              <a:buChar char="Ø"/>
            </a:pPr>
            <a:endParaRPr lang="en-US" sz="2800" b="1" i="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rgbClr val="FBFCF5"/>
                </a:solidFill>
                <a:latin typeface="Times New Roman"/>
                <a:ea typeface="Times New Roman"/>
                <a:cs typeface="Times New Roman"/>
                <a:sym typeface="Times New Roman"/>
              </a:rPr>
              <a:t>Not </a:t>
            </a:r>
            <a:r>
              <a:rPr lang="en-US" sz="2800" b="1" i="1" dirty="0">
                <a:solidFill>
                  <a:srgbClr val="FBFCF5"/>
                </a:solidFill>
                <a:latin typeface="Times New Roman"/>
                <a:ea typeface="Times New Roman"/>
                <a:cs typeface="Times New Roman"/>
                <a:sym typeface="Times New Roman"/>
              </a:rPr>
              <a:t>just </a:t>
            </a:r>
            <a:r>
              <a:rPr lang="en-US" sz="2800" b="1" i="1" dirty="0" smtClean="0">
                <a:solidFill>
                  <a:srgbClr val="FBFCF5"/>
                </a:solidFill>
                <a:latin typeface="Times New Roman"/>
                <a:ea typeface="Times New Roman"/>
                <a:cs typeface="Times New Roman"/>
                <a:sym typeface="Times New Roman"/>
              </a:rPr>
              <a:t>ethanol; </a:t>
            </a:r>
            <a:r>
              <a:rPr lang="en-US" sz="2800" b="1" i="1" dirty="0">
                <a:solidFill>
                  <a:srgbClr val="FBFCF5"/>
                </a:solidFill>
                <a:latin typeface="Times New Roman"/>
                <a:ea typeface="Times New Roman"/>
                <a:cs typeface="Times New Roman"/>
                <a:sym typeface="Times New Roman"/>
              </a:rPr>
              <a:t>Not just </a:t>
            </a:r>
            <a:r>
              <a:rPr lang="en-US" sz="2800" b="1" i="1" dirty="0" smtClean="0">
                <a:solidFill>
                  <a:srgbClr val="FBFCF5"/>
                </a:solidFill>
                <a:latin typeface="Times New Roman"/>
                <a:ea typeface="Times New Roman"/>
                <a:cs typeface="Times New Roman"/>
                <a:sym typeface="Times New Roman"/>
              </a:rPr>
              <a:t>corn</a:t>
            </a:r>
          </a:p>
          <a:p>
            <a:pPr marL="457200" lvl="2" indent="-457200">
              <a:buSzPct val="75000"/>
              <a:buFont typeface="Wingdings" panose="05000000000000000000" pitchFamily="2" charset="2"/>
              <a:buChar char="Ø"/>
            </a:pPr>
            <a:endParaRPr lang="en-US" sz="2800" b="1" i="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rgbClr val="FBFCF5"/>
                </a:solidFill>
                <a:latin typeface="Times New Roman"/>
                <a:ea typeface="Times New Roman"/>
                <a:cs typeface="Times New Roman"/>
                <a:sym typeface="Times New Roman"/>
              </a:rPr>
              <a:t>Benefits</a:t>
            </a:r>
          </a:p>
          <a:p>
            <a:pPr marL="457200" lvl="2" indent="-457200">
              <a:buSzPct val="75000"/>
              <a:buFont typeface="Wingdings" panose="05000000000000000000" pitchFamily="2" charset="2"/>
              <a:buChar char="Ø"/>
            </a:pPr>
            <a:r>
              <a:rPr lang="en-US" sz="2800" b="1" i="1" dirty="0" smtClean="0">
                <a:solidFill>
                  <a:srgbClr val="FBFCF5"/>
                </a:solidFill>
                <a:latin typeface="Times New Roman"/>
                <a:ea typeface="Times New Roman"/>
                <a:cs typeface="Times New Roman"/>
                <a:sym typeface="Times New Roman"/>
              </a:rPr>
              <a:t> </a:t>
            </a:r>
            <a:r>
              <a:rPr lang="en-US" sz="2400" b="1" i="1" dirty="0" smtClean="0">
                <a:solidFill>
                  <a:schemeClr val="accent1">
                    <a:lumMod val="75000"/>
                  </a:schemeClr>
                </a:solidFill>
                <a:latin typeface="Times New Roman"/>
                <a:ea typeface="Times New Roman"/>
                <a:cs typeface="Times New Roman"/>
                <a:sym typeface="Times New Roman"/>
              </a:rPr>
              <a:t>(Environmental </a:t>
            </a:r>
            <a:r>
              <a:rPr lang="en-US" sz="2400" b="1" i="1" dirty="0">
                <a:solidFill>
                  <a:schemeClr val="accent1">
                    <a:lumMod val="75000"/>
                  </a:schemeClr>
                </a:solidFill>
                <a:latin typeface="Times New Roman"/>
                <a:ea typeface="Times New Roman"/>
                <a:cs typeface="Times New Roman"/>
                <a:sym typeface="Times New Roman"/>
              </a:rPr>
              <a:t>J</a:t>
            </a:r>
            <a:r>
              <a:rPr lang="en-US" sz="2400" b="1" i="1" dirty="0" smtClean="0">
                <a:solidFill>
                  <a:schemeClr val="accent1">
                    <a:lumMod val="75000"/>
                  </a:schemeClr>
                </a:solidFill>
                <a:latin typeface="Times New Roman"/>
                <a:ea typeface="Times New Roman"/>
                <a:cs typeface="Times New Roman"/>
                <a:sym typeface="Times New Roman"/>
              </a:rPr>
              <a:t>ustice, Focus on High </a:t>
            </a:r>
            <a:r>
              <a:rPr lang="en-US" sz="2400" b="1" i="1" dirty="0">
                <a:solidFill>
                  <a:schemeClr val="accent1">
                    <a:lumMod val="75000"/>
                  </a:schemeClr>
                </a:solidFill>
                <a:latin typeface="Times New Roman"/>
                <a:ea typeface="Times New Roman"/>
                <a:cs typeface="Times New Roman"/>
                <a:sym typeface="Times New Roman"/>
              </a:rPr>
              <a:t>P</a:t>
            </a:r>
            <a:r>
              <a:rPr lang="en-US" sz="2400" b="1" i="1" dirty="0" smtClean="0">
                <a:solidFill>
                  <a:schemeClr val="accent1">
                    <a:lumMod val="75000"/>
                  </a:schemeClr>
                </a:solidFill>
                <a:latin typeface="Times New Roman"/>
                <a:ea typeface="Times New Roman"/>
                <a:cs typeface="Times New Roman"/>
                <a:sym typeface="Times New Roman"/>
              </a:rPr>
              <a:t>ollution and Low </a:t>
            </a:r>
            <a:r>
              <a:rPr lang="en-US" sz="2400" b="1" i="1" dirty="0">
                <a:solidFill>
                  <a:schemeClr val="accent1">
                    <a:lumMod val="75000"/>
                  </a:schemeClr>
                </a:solidFill>
                <a:latin typeface="Times New Roman"/>
                <a:ea typeface="Times New Roman"/>
                <a:cs typeface="Times New Roman"/>
                <a:sym typeface="Times New Roman"/>
              </a:rPr>
              <a:t>I</a:t>
            </a:r>
            <a:r>
              <a:rPr lang="en-US" sz="2400" b="1" i="1" dirty="0" smtClean="0">
                <a:solidFill>
                  <a:schemeClr val="accent1">
                    <a:lumMod val="75000"/>
                  </a:schemeClr>
                </a:solidFill>
                <a:latin typeface="Times New Roman"/>
                <a:ea typeface="Times New Roman"/>
                <a:cs typeface="Times New Roman"/>
                <a:sym typeface="Times New Roman"/>
              </a:rPr>
              <a:t>ncome Areas</a:t>
            </a:r>
            <a:r>
              <a:rPr lang="en-US" sz="2400" b="1" i="1" dirty="0" smtClean="0">
                <a:solidFill>
                  <a:srgbClr val="FBFCF5"/>
                </a:solidFill>
                <a:latin typeface="Times New Roman"/>
                <a:ea typeface="Times New Roman"/>
                <a:cs typeface="Times New Roman"/>
                <a:sym typeface="Times New Roman"/>
              </a:rPr>
              <a:t>, </a:t>
            </a:r>
            <a:r>
              <a:rPr lang="en-US" sz="2400" b="1" i="1" dirty="0" smtClean="0">
                <a:solidFill>
                  <a:schemeClr val="accent1">
                    <a:lumMod val="75000"/>
                  </a:schemeClr>
                </a:solidFill>
                <a:latin typeface="Times New Roman"/>
                <a:ea typeface="Times New Roman"/>
                <a:cs typeface="Times New Roman"/>
                <a:sym typeface="Times New Roman"/>
              </a:rPr>
              <a:t>Sustainability </a:t>
            </a:r>
            <a:r>
              <a:rPr lang="en-US" sz="2400" b="1" i="1" dirty="0">
                <a:solidFill>
                  <a:schemeClr val="accent1">
                    <a:lumMod val="75000"/>
                  </a:schemeClr>
                </a:solidFill>
                <a:latin typeface="Times New Roman"/>
                <a:ea typeface="Times New Roman"/>
                <a:cs typeface="Times New Roman"/>
                <a:sym typeface="Times New Roman"/>
              </a:rPr>
              <a:t>/ Policy Considerations / Markets / Jobs)</a:t>
            </a:r>
          </a:p>
          <a:p>
            <a:pPr marL="457200" lvl="2" indent="-457200">
              <a:buSzPct val="75000"/>
              <a:buFont typeface="Wingdings" panose="05000000000000000000" pitchFamily="2" charset="2"/>
              <a:buChar char="Ø"/>
            </a:pPr>
            <a:endParaRPr lang="en-US" sz="2400" b="1" i="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rgbClr val="FBFCF5"/>
                </a:solidFill>
                <a:latin typeface="Times New Roman"/>
                <a:ea typeface="Times New Roman"/>
                <a:cs typeface="Times New Roman"/>
                <a:sym typeface="Times New Roman"/>
              </a:rPr>
              <a:t>Our Proposals</a:t>
            </a:r>
          </a:p>
          <a:p>
            <a:pPr lvl="3">
              <a:buSzPct val="75000"/>
            </a:pPr>
            <a:r>
              <a:rPr lang="en-US" sz="2400" b="1" i="1" dirty="0">
                <a:solidFill>
                  <a:srgbClr val="FBFCF5"/>
                </a:solidFill>
                <a:latin typeface="Times New Roman"/>
                <a:ea typeface="Times New Roman"/>
                <a:cs typeface="Times New Roman"/>
                <a:sym typeface="Times New Roman"/>
              </a:rPr>
              <a:t>	</a:t>
            </a:r>
            <a:endParaRPr lang="en-US" sz="2400" b="1" i="1" dirty="0">
              <a:solidFill>
                <a:schemeClr val="accent1">
                  <a:lumMod val="75000"/>
                </a:schemeClr>
              </a:solidFill>
              <a:latin typeface="Times New Roman"/>
              <a:ea typeface="Times New Roman"/>
              <a:cs typeface="Times New Roman"/>
              <a:sym typeface="Times New Roman"/>
            </a:endParaRPr>
          </a:p>
        </p:txBody>
      </p:sp>
      <p:sp>
        <p:nvSpPr>
          <p:cNvPr id="2" name="TextBox 1"/>
          <p:cNvSpPr txBox="1"/>
          <p:nvPr/>
        </p:nvSpPr>
        <p:spPr>
          <a:xfrm>
            <a:off x="609600" y="228600"/>
            <a:ext cx="8077200" cy="584775"/>
          </a:xfrm>
          <a:prstGeom prst="rect">
            <a:avLst/>
          </a:prstGeom>
          <a:noFill/>
        </p:spPr>
        <p:txBody>
          <a:bodyPr wrap="square" rtlCol="0">
            <a:spAutoFit/>
          </a:bodyPr>
          <a:lstStyle/>
          <a:p>
            <a:pPr lvl="0">
              <a:buSzPct val="25000"/>
            </a:pPr>
            <a:r>
              <a:rPr lang="en-US" sz="3200" b="1" dirty="0">
                <a:solidFill>
                  <a:srgbClr val="FFFF00"/>
                </a:solidFill>
                <a:latin typeface="Times New Roman"/>
                <a:ea typeface="Times New Roman"/>
                <a:cs typeface="Times New Roman"/>
                <a:sym typeface="Times New Roman"/>
              </a:rPr>
              <a:t>Renewable </a:t>
            </a:r>
            <a:r>
              <a:rPr lang="en-US" sz="3200" b="1" dirty="0" smtClean="0">
                <a:solidFill>
                  <a:srgbClr val="FFFF00"/>
                </a:solidFill>
                <a:latin typeface="Times New Roman"/>
                <a:ea typeface="Times New Roman"/>
                <a:cs typeface="Times New Roman"/>
                <a:sym typeface="Times New Roman"/>
              </a:rPr>
              <a:t>Fuels’ </a:t>
            </a:r>
            <a:r>
              <a:rPr lang="en-US" sz="3200" b="1" dirty="0">
                <a:solidFill>
                  <a:srgbClr val="FFFF00"/>
                </a:solidFill>
                <a:latin typeface="Times New Roman"/>
                <a:ea typeface="Times New Roman"/>
                <a:cs typeface="Times New Roman"/>
                <a:sym typeface="Times New Roman"/>
              </a:rPr>
              <a:t>Role in GHG </a:t>
            </a:r>
            <a:r>
              <a:rPr lang="en-US" sz="3200" b="1" dirty="0" smtClean="0">
                <a:solidFill>
                  <a:srgbClr val="FFFF00"/>
                </a:solidFill>
                <a:latin typeface="Times New Roman"/>
                <a:ea typeface="Times New Roman"/>
                <a:cs typeface="Times New Roman"/>
                <a:sym typeface="Times New Roman"/>
              </a:rPr>
              <a:t>Reduction</a:t>
            </a:r>
            <a:endParaRPr lang="en-US" sz="3200" b="1" dirty="0">
              <a:solidFill>
                <a:srgbClr val="FFFF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Shape 1726"/>
          <p:cNvPicPr preferRelativeResize="0">
            <a:picLocks noGrp="1"/>
          </p:cNvPicPr>
          <p:nvPr>
            <p:ph type="body" idx="4294967295"/>
          </p:nvPr>
        </p:nvPicPr>
        <p:blipFill rotWithShape="1">
          <a:blip r:embed="rId3">
            <a:alphaModFix/>
          </a:blip>
          <a:srcRect/>
          <a:stretch/>
        </p:blipFill>
        <p:spPr>
          <a:xfrm>
            <a:off x="304800" y="381000"/>
            <a:ext cx="8201025" cy="6096000"/>
          </a:xfrm>
          <a:prstGeom prst="rect">
            <a:avLst/>
          </a:prstGeom>
          <a:noFill/>
          <a:ln>
            <a:noFill/>
          </a:ln>
        </p:spPr>
      </p:pic>
      <p:sp>
        <p:nvSpPr>
          <p:cNvPr id="1729" name="Shape 1729"/>
          <p:cNvSpPr txBox="1"/>
          <p:nvPr/>
        </p:nvSpPr>
        <p:spPr>
          <a:xfrm>
            <a:off x="990600" y="1295400"/>
            <a:ext cx="7162799" cy="2578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i="0" u="none" strike="noStrike" cap="none" baseline="0" dirty="0">
                <a:solidFill>
                  <a:schemeClr val="dk1"/>
                </a:solidFill>
                <a:latin typeface="Times New Roman"/>
                <a:ea typeface="Times New Roman"/>
                <a:cs typeface="Times New Roman"/>
                <a:sym typeface="Times New Roman"/>
              </a:rPr>
              <a:t>Find out more:</a:t>
            </a:r>
            <a:r>
              <a:rPr lang="en-US" sz="1800" b="1" i="0" u="none" strike="noStrike" cap="none" baseline="0" dirty="0">
                <a:solidFill>
                  <a:schemeClr val="lt1"/>
                </a:solidFill>
                <a:latin typeface="Times New Roman"/>
                <a:ea typeface="Times New Roman"/>
                <a:cs typeface="Times New Roman"/>
                <a:sym typeface="Times New Roman"/>
              </a:rPr>
              <a:t>  </a:t>
            </a:r>
            <a:r>
              <a:rPr lang="en-US" sz="2800" b="1" i="0" u="none" strike="noStrike" cap="none" baseline="0" dirty="0">
                <a:solidFill>
                  <a:srgbClr val="4A5618"/>
                </a:solidFill>
                <a:latin typeface="Times New Roman"/>
                <a:ea typeface="Times New Roman"/>
                <a:cs typeface="Times New Roman"/>
                <a:sym typeface="Times New Roman"/>
              </a:rPr>
              <a:t>www.AdvancedBiofuelsUSA.org</a:t>
            </a:r>
          </a:p>
          <a:p>
            <a:pPr marL="0" marR="0" lvl="0" indent="0" algn="l" rtl="0">
              <a:spcBef>
                <a:spcPts val="0"/>
              </a:spcBef>
              <a:spcAft>
                <a:spcPts val="0"/>
              </a:spcAft>
              <a:buNone/>
            </a:pPr>
            <a:endParaRPr sz="1800" b="0" i="0" u="none" strike="noStrike" cap="none" baseline="0" dirty="0">
              <a:solidFill>
                <a:schemeClr val="lt1"/>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3600" b="1" i="0" u="none" strike="noStrike" cap="none" baseline="0" dirty="0">
                <a:solidFill>
                  <a:srgbClr val="3A5436"/>
                </a:solidFill>
                <a:latin typeface="Times New Roman"/>
                <a:ea typeface="Times New Roman"/>
                <a:cs typeface="Times New Roman"/>
                <a:sym typeface="Times New Roman"/>
              </a:rPr>
              <a:t>For a Truly Sustainable, Renewable Future</a:t>
            </a:r>
          </a:p>
        </p:txBody>
      </p:sp>
      <p:sp>
        <p:nvSpPr>
          <p:cNvPr id="1730" name="Shape 1730"/>
          <p:cNvSpPr txBox="1"/>
          <p:nvPr/>
        </p:nvSpPr>
        <p:spPr>
          <a:xfrm>
            <a:off x="2743200" y="5105400"/>
            <a:ext cx="5562600" cy="1006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2000" b="0" i="0" u="none" strike="noStrike" cap="none" baseline="0" dirty="0">
                <a:solidFill>
                  <a:srgbClr val="FFFF00"/>
                </a:solidFill>
                <a:latin typeface="Times New Roman"/>
                <a:ea typeface="Times New Roman"/>
                <a:cs typeface="Times New Roman"/>
                <a:sym typeface="Times New Roman"/>
              </a:rPr>
              <a:t>Joanne M. Ivancic, Executive Director</a:t>
            </a:r>
          </a:p>
          <a:p>
            <a:pPr marL="0" marR="0" lvl="0" indent="0" algn="r" rtl="0">
              <a:spcBef>
                <a:spcPts val="0"/>
              </a:spcBef>
              <a:spcAft>
                <a:spcPts val="0"/>
              </a:spcAft>
              <a:buSzPct val="25000"/>
              <a:buNone/>
            </a:pPr>
            <a:r>
              <a:rPr lang="en-US" sz="2000" b="0" i="0" u="none" strike="noStrike" cap="none" baseline="0" dirty="0">
                <a:solidFill>
                  <a:srgbClr val="FFFF00"/>
                </a:solidFill>
                <a:latin typeface="Times New Roman"/>
                <a:ea typeface="Times New Roman"/>
                <a:cs typeface="Times New Roman"/>
                <a:sym typeface="Times New Roman"/>
              </a:rPr>
              <a:t>301-644-1395</a:t>
            </a:r>
          </a:p>
          <a:p>
            <a:pPr marL="0" marR="0" lvl="0" indent="0" algn="r" rtl="0">
              <a:spcBef>
                <a:spcPts val="0"/>
              </a:spcBef>
              <a:spcAft>
                <a:spcPts val="0"/>
              </a:spcAft>
              <a:buSzPct val="25000"/>
              <a:buNone/>
            </a:pPr>
            <a:r>
              <a:rPr lang="en-US" sz="2000" b="0" i="0" u="none" strike="noStrike" cap="none" baseline="0" dirty="0" smtClean="0">
                <a:solidFill>
                  <a:srgbClr val="FFFF00"/>
                </a:solidFill>
                <a:latin typeface="Times New Roman"/>
                <a:ea typeface="Times New Roman"/>
                <a:cs typeface="Times New Roman"/>
                <a:sym typeface="Times New Roman"/>
              </a:rPr>
              <a:t>Info@AdvancedBiofuelsUSA.org</a:t>
            </a:r>
            <a:endParaRPr lang="en-US" sz="2000" b="0" i="0" u="none" strike="noStrike" cap="none" baseline="0" dirty="0">
              <a:solidFill>
                <a:srgbClr val="FFFF00"/>
              </a:solidFill>
              <a:latin typeface="Times New Roman"/>
              <a:ea typeface="Times New Roman"/>
              <a:cs typeface="Times New Roman"/>
              <a:sym typeface="Times New Roman"/>
            </a:endParaRPr>
          </a:p>
        </p:txBody>
      </p:sp>
      <p:pic>
        <p:nvPicPr>
          <p:cNvPr id="1731" name="Shape 1731"/>
          <p:cNvPicPr preferRelativeResize="0"/>
          <p:nvPr/>
        </p:nvPicPr>
        <p:blipFill rotWithShape="1">
          <a:blip r:embed="rId4">
            <a:alphaModFix/>
          </a:blip>
          <a:srcRect/>
          <a:stretch/>
        </p:blipFill>
        <p:spPr>
          <a:xfrm>
            <a:off x="228600" y="6019800"/>
            <a:ext cx="1143000" cy="612775"/>
          </a:xfrm>
          <a:prstGeom prst="rect">
            <a:avLst/>
          </a:prstGeom>
          <a:noFill/>
          <a:ln>
            <a:noFill/>
          </a:ln>
        </p:spPr>
      </p:pic>
      <p:sp>
        <p:nvSpPr>
          <p:cNvPr id="1732" name="Shape 1732"/>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30</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733" name="Shape 173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30</a:t>
            </a:fld>
            <a:endParaRPr lang="en-US" sz="1400" b="0" i="0" u="none" strike="noStrike" cap="none" baseline="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Shape 1304"/>
          <p:cNvSpPr txBox="1">
            <a:spLocks noGrp="1"/>
          </p:cNvSpPr>
          <p:nvPr>
            <p:ph type="title" idx="4294967295"/>
          </p:nvPr>
        </p:nvSpPr>
        <p:spPr>
          <a:xfrm>
            <a:off x="304800" y="737175"/>
            <a:ext cx="63168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1" i="0" u="none" strike="noStrike" cap="none" baseline="0" dirty="0">
                <a:solidFill>
                  <a:srgbClr val="FFFF99"/>
                </a:solidFill>
                <a:latin typeface="Times New Roman"/>
                <a:ea typeface="Times New Roman"/>
                <a:cs typeface="Times New Roman"/>
                <a:sym typeface="Times New Roman"/>
              </a:rPr>
              <a:t>2007 Renewable </a:t>
            </a:r>
            <a:r>
              <a:rPr lang="en-US" sz="2400" b="1" i="0" u="none" strike="noStrike" cap="none" baseline="0" dirty="0" smtClean="0">
                <a:solidFill>
                  <a:srgbClr val="FFFF99"/>
                </a:solidFill>
                <a:latin typeface="Times New Roman"/>
                <a:ea typeface="Times New Roman"/>
                <a:cs typeface="Times New Roman"/>
                <a:sym typeface="Times New Roman"/>
              </a:rPr>
              <a:t>Fuel </a:t>
            </a:r>
            <a:r>
              <a:rPr lang="en-US" sz="2400" b="1" i="0" u="none" strike="noStrike" cap="none" baseline="0" dirty="0">
                <a:solidFill>
                  <a:srgbClr val="FFFF99"/>
                </a:solidFill>
                <a:latin typeface="Times New Roman"/>
                <a:ea typeface="Times New Roman"/>
                <a:cs typeface="Times New Roman"/>
                <a:sym typeface="Times New Roman"/>
              </a:rPr>
              <a:t>Standard</a:t>
            </a:r>
            <a:r>
              <a:rPr lang="en-US" sz="1000" b="1" i="0" u="none" strike="noStrike" cap="none" baseline="0" dirty="0">
                <a:solidFill>
                  <a:srgbClr val="FFFF99"/>
                </a:solidFill>
                <a:latin typeface="Times New Roman"/>
                <a:ea typeface="Times New Roman"/>
                <a:cs typeface="Times New Roman"/>
                <a:sym typeface="Times New Roman"/>
              </a:rPr>
              <a:t/>
            </a:r>
            <a:br>
              <a:rPr lang="en-US" sz="1000" b="1" i="0" u="none" strike="noStrike" cap="none" baseline="0" dirty="0">
                <a:solidFill>
                  <a:srgbClr val="FFFF99"/>
                </a:solidFill>
                <a:latin typeface="Times New Roman"/>
                <a:ea typeface="Times New Roman"/>
                <a:cs typeface="Times New Roman"/>
                <a:sym typeface="Times New Roman"/>
              </a:rPr>
            </a:br>
            <a:r>
              <a:rPr lang="en-US" sz="1000" b="1" i="0" u="none" strike="noStrike" cap="none" baseline="0" dirty="0">
                <a:solidFill>
                  <a:srgbClr val="FFFF99"/>
                </a:solidFill>
                <a:latin typeface="Times New Roman"/>
                <a:ea typeface="Times New Roman"/>
                <a:cs typeface="Times New Roman"/>
                <a:sym typeface="Times New Roman"/>
              </a:rPr>
              <a:t> Sec. 202  Energy Independence and Security Act of 2007</a:t>
            </a:r>
            <a:br>
              <a:rPr lang="en-US" sz="1000" b="1" i="0" u="none" strike="noStrike" cap="none" baseline="0" dirty="0">
                <a:solidFill>
                  <a:srgbClr val="FFFF99"/>
                </a:solidFill>
                <a:latin typeface="Times New Roman"/>
                <a:ea typeface="Times New Roman"/>
                <a:cs typeface="Times New Roman"/>
                <a:sym typeface="Times New Roman"/>
              </a:rPr>
            </a:br>
            <a:r>
              <a:rPr lang="en-US" sz="1000" b="1" i="0" u="none" strike="noStrike" cap="none" baseline="0" dirty="0">
                <a:solidFill>
                  <a:srgbClr val="FFFF99"/>
                </a:solidFill>
                <a:latin typeface="Times New Roman"/>
                <a:ea typeface="Times New Roman"/>
                <a:cs typeface="Times New Roman"/>
                <a:sym typeface="Times New Roman"/>
              </a:rPr>
              <a:t>(Billion Gallons/Year)</a:t>
            </a:r>
            <a:br>
              <a:rPr lang="en-US" sz="1000" b="1" i="0" u="none" strike="noStrike" cap="none" baseline="0" dirty="0">
                <a:solidFill>
                  <a:srgbClr val="FFFF99"/>
                </a:solidFill>
                <a:latin typeface="Times New Roman"/>
                <a:ea typeface="Times New Roman"/>
                <a:cs typeface="Times New Roman"/>
                <a:sym typeface="Times New Roman"/>
              </a:rPr>
            </a:br>
            <a:endParaRPr lang="en-US" sz="1000" b="1" i="0" u="none" strike="noStrike" cap="none" baseline="0" dirty="0">
              <a:solidFill>
                <a:srgbClr val="FFFF99"/>
              </a:solidFill>
              <a:latin typeface="Times New Roman"/>
              <a:ea typeface="Times New Roman"/>
              <a:cs typeface="Times New Roman"/>
              <a:sym typeface="Times New Roman"/>
            </a:endParaRPr>
          </a:p>
        </p:txBody>
      </p:sp>
      <p:pic>
        <p:nvPicPr>
          <p:cNvPr id="1306" name="Shape 1306"/>
          <p:cNvPicPr preferRelativeResize="0"/>
          <p:nvPr/>
        </p:nvPicPr>
        <p:blipFill rotWithShape="1">
          <a:blip r:embed="rId3">
            <a:alphaModFix/>
          </a:blip>
          <a:srcRect/>
          <a:stretch/>
        </p:blipFill>
        <p:spPr>
          <a:xfrm>
            <a:off x="76200" y="6176825"/>
            <a:ext cx="1143000" cy="612900"/>
          </a:xfrm>
          <a:prstGeom prst="rect">
            <a:avLst/>
          </a:prstGeom>
          <a:noFill/>
          <a:ln>
            <a:noFill/>
          </a:ln>
        </p:spPr>
      </p:pic>
      <p:sp>
        <p:nvSpPr>
          <p:cNvPr id="1307" name="Shape 1307"/>
          <p:cNvSpPr txBox="1"/>
          <p:nvPr/>
        </p:nvSpPr>
        <p:spPr>
          <a:xfrm>
            <a:off x="6858000" y="632460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31</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1308" name="Shape 1308"/>
          <p:cNvPicPr preferRelativeResize="0"/>
          <p:nvPr/>
        </p:nvPicPr>
        <p:blipFill rotWithShape="1">
          <a:blip r:embed="rId4">
            <a:alphaModFix/>
          </a:blip>
          <a:srcRect b="14221"/>
          <a:stretch/>
        </p:blipFill>
        <p:spPr>
          <a:xfrm>
            <a:off x="1042799" y="1671845"/>
            <a:ext cx="7644000" cy="4638600"/>
          </a:xfrm>
          <a:prstGeom prst="rect">
            <a:avLst/>
          </a:prstGeom>
          <a:noFill/>
          <a:ln>
            <a:noFill/>
          </a:ln>
        </p:spPr>
      </p:pic>
      <p:sp>
        <p:nvSpPr>
          <p:cNvPr id="1309" name="Shape 1309"/>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31</a:t>
            </a:fld>
            <a:endParaRPr lang="en-US" sz="1400" b="0" i="0" u="none" strike="noStrike" cap="none" baseline="0">
              <a:solidFill>
                <a:schemeClr val="lt1"/>
              </a:solidFill>
              <a:latin typeface="Arial"/>
              <a:ea typeface="Arial"/>
              <a:cs typeface="Arial"/>
              <a:sym typeface="Arial"/>
            </a:endParaRPr>
          </a:p>
        </p:txBody>
      </p:sp>
      <p:sp>
        <p:nvSpPr>
          <p:cNvPr id="2" name="TextBox 1"/>
          <p:cNvSpPr txBox="1"/>
          <p:nvPr/>
        </p:nvSpPr>
        <p:spPr>
          <a:xfrm>
            <a:off x="304800" y="152400"/>
            <a:ext cx="7543800" cy="584775"/>
          </a:xfrm>
          <a:prstGeom prst="rect">
            <a:avLst/>
          </a:prstGeom>
          <a:noFill/>
        </p:spPr>
        <p:txBody>
          <a:bodyPr wrap="square" rtlCol="0">
            <a:spAutoFit/>
          </a:bodyPr>
          <a:lstStyle/>
          <a:p>
            <a:r>
              <a:rPr lang="en-US" sz="3200" b="1">
                <a:solidFill>
                  <a:srgbClr val="FFFF99"/>
                </a:solidFill>
                <a:latin typeface="Times New Roman"/>
                <a:cs typeface="Times New Roman"/>
                <a:sym typeface="Times New Roman"/>
              </a:rPr>
              <a:t>History of Ethanol in US: Federal Policy</a:t>
            </a:r>
            <a:endParaRPr lang="en-US" dirty="0"/>
          </a:p>
        </p:txBody>
      </p:sp>
      <p:sp>
        <p:nvSpPr>
          <p:cNvPr id="3" name="TextBox 2"/>
          <p:cNvSpPr txBox="1"/>
          <p:nvPr/>
        </p:nvSpPr>
        <p:spPr>
          <a:xfrm>
            <a:off x="1828800" y="5847321"/>
            <a:ext cx="6400800" cy="276999"/>
          </a:xfrm>
          <a:prstGeom prst="rect">
            <a:avLst/>
          </a:prstGeom>
          <a:noFill/>
        </p:spPr>
        <p:txBody>
          <a:bodyPr wrap="square" rtlCol="0">
            <a:spAutoFit/>
          </a:bodyPr>
          <a:lstStyle/>
          <a:p>
            <a:r>
              <a:rPr lang="en-US" sz="1200" dirty="0" smtClean="0"/>
              <a:t>After 2022 EPA determines volumes based on six criteria</a:t>
            </a:r>
            <a:endParaRPr lang="en-US" sz="1200" dirty="0"/>
          </a:p>
        </p:txBody>
      </p:sp>
    </p:spTree>
    <p:extLst>
      <p:ext uri="{BB962C8B-B14F-4D97-AF65-F5344CB8AC3E}">
        <p14:creationId xmlns:p14="http://schemas.microsoft.com/office/powerpoint/2010/main" val="407877801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p:nvPr/>
        </p:nvSpPr>
        <p:spPr>
          <a:xfrm>
            <a:off x="152400" y="813375"/>
            <a:ext cx="8686800" cy="6035389"/>
          </a:xfrm>
          <a:prstGeom prst="rect">
            <a:avLst/>
          </a:prstGeom>
          <a:noFill/>
          <a:ln>
            <a:noFill/>
          </a:ln>
        </p:spPr>
        <p:txBody>
          <a:bodyPr lIns="91425" tIns="45700" rIns="91425" bIns="45700" anchor="ctr" anchorCtr="0">
            <a:noAutofit/>
          </a:bodyPr>
          <a:lstStyle/>
          <a:p>
            <a:pPr lvl="2" algn="ctr">
              <a:buSzPct val="75000"/>
            </a:pPr>
            <a:r>
              <a:rPr lang="en-US" sz="2800" b="1" dirty="0">
                <a:solidFill>
                  <a:schemeClr val="bg1"/>
                </a:solidFill>
                <a:latin typeface="Times New Roman"/>
                <a:ea typeface="Times New Roman"/>
                <a:cs typeface="Times New Roman"/>
                <a:sym typeface="Times New Roman"/>
              </a:rPr>
              <a:t>Most Cost Effective/ Greatest Amount of GHG Reduction/ Shortest Time </a:t>
            </a:r>
          </a:p>
          <a:p>
            <a:pPr lvl="2" algn="ctr">
              <a:buSzPct val="75000"/>
            </a:pPr>
            <a:endParaRPr lang="en-US" sz="2800" b="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a:solidFill>
                  <a:srgbClr val="FBFCF5"/>
                </a:solidFill>
                <a:latin typeface="Times New Roman"/>
                <a:ea typeface="Times New Roman"/>
                <a:cs typeface="Times New Roman"/>
                <a:sym typeface="Times New Roman"/>
              </a:rPr>
              <a:t>Complement to EVs in the GHG Reduction Plan</a:t>
            </a:r>
            <a:endParaRPr lang="en-US" sz="2800" b="1" i="1" dirty="0">
              <a:solidFill>
                <a:schemeClr val="tx2"/>
              </a:solidFill>
              <a:latin typeface="Times New Roman"/>
              <a:ea typeface="Times New Roman"/>
              <a:cs typeface="Times New Roman"/>
              <a:sym typeface="Times New Roman"/>
            </a:endParaRPr>
          </a:p>
          <a:p>
            <a:pPr lvl="5">
              <a:buSzPct val="75000"/>
            </a:pPr>
            <a:r>
              <a:rPr lang="en-US" sz="2400" b="1" i="1" dirty="0">
                <a:solidFill>
                  <a:schemeClr val="tx2"/>
                </a:solidFill>
                <a:latin typeface="Times New Roman"/>
                <a:ea typeface="Times New Roman"/>
                <a:cs typeface="Times New Roman"/>
                <a:sym typeface="Times New Roman"/>
              </a:rPr>
              <a:t>	</a:t>
            </a:r>
            <a:r>
              <a:rPr lang="en-US" sz="2400" b="1" i="1" dirty="0">
                <a:solidFill>
                  <a:schemeClr val="accent1">
                    <a:lumMod val="75000"/>
                  </a:schemeClr>
                </a:solidFill>
                <a:latin typeface="Times New Roman"/>
                <a:ea typeface="Times New Roman"/>
                <a:cs typeface="Times New Roman"/>
                <a:sym typeface="Times New Roman"/>
              </a:rPr>
              <a:t> (Legacy, Long Haul, Aviation)</a:t>
            </a:r>
          </a:p>
          <a:p>
            <a:pPr marL="457200" lvl="2" indent="-457200">
              <a:buSzPct val="75000"/>
              <a:buFont typeface="Wingdings" panose="05000000000000000000" pitchFamily="2" charset="2"/>
              <a:buChar char="Ø"/>
            </a:pPr>
            <a:endParaRPr lang="en-US" sz="2800" b="1" i="1" dirty="0" smtClean="0">
              <a:solidFill>
                <a:srgbClr val="FBFCF5"/>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Not </a:t>
            </a:r>
            <a:r>
              <a:rPr lang="en-US" sz="2800" b="1" i="1" dirty="0">
                <a:solidFill>
                  <a:schemeClr val="accent1">
                    <a:lumMod val="75000"/>
                  </a:schemeClr>
                </a:solidFill>
                <a:latin typeface="Times New Roman"/>
                <a:ea typeface="Times New Roman"/>
                <a:cs typeface="Times New Roman"/>
                <a:sym typeface="Times New Roman"/>
              </a:rPr>
              <a:t>just </a:t>
            </a:r>
            <a:r>
              <a:rPr lang="en-US" sz="2800" b="1" i="1" dirty="0" smtClean="0">
                <a:solidFill>
                  <a:schemeClr val="accent1">
                    <a:lumMod val="75000"/>
                  </a:schemeClr>
                </a:solidFill>
                <a:latin typeface="Times New Roman"/>
                <a:ea typeface="Times New Roman"/>
                <a:cs typeface="Times New Roman"/>
                <a:sym typeface="Times New Roman"/>
              </a:rPr>
              <a:t>ethanol; </a:t>
            </a:r>
            <a:r>
              <a:rPr lang="en-US" sz="2800" b="1" i="1" dirty="0">
                <a:solidFill>
                  <a:schemeClr val="accent1">
                    <a:lumMod val="75000"/>
                  </a:schemeClr>
                </a:solidFill>
                <a:latin typeface="Times New Roman"/>
                <a:ea typeface="Times New Roman"/>
                <a:cs typeface="Times New Roman"/>
                <a:sym typeface="Times New Roman"/>
              </a:rPr>
              <a:t>Not just </a:t>
            </a:r>
            <a:r>
              <a:rPr lang="en-US" sz="2800" b="1" i="1" dirty="0" smtClean="0">
                <a:solidFill>
                  <a:schemeClr val="accent1">
                    <a:lumMod val="75000"/>
                  </a:schemeClr>
                </a:solidFill>
                <a:latin typeface="Times New Roman"/>
                <a:ea typeface="Times New Roman"/>
                <a:cs typeface="Times New Roman"/>
                <a:sym typeface="Times New Roman"/>
              </a:rPr>
              <a:t>corn</a:t>
            </a:r>
          </a:p>
          <a:p>
            <a:pPr marL="457200" lvl="2" indent="-457200">
              <a:buSzPct val="75000"/>
              <a:buFont typeface="Wingdings" panose="05000000000000000000" pitchFamily="2" charset="2"/>
              <a:buChar char="Ø"/>
            </a:pPr>
            <a:endParaRPr lang="en-US" sz="2800" b="1" i="1" dirty="0" smtClean="0">
              <a:solidFill>
                <a:schemeClr val="accent1">
                  <a:lumMod val="75000"/>
                </a:schemeClr>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Benefits</a:t>
            </a: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 </a:t>
            </a:r>
            <a:r>
              <a:rPr lang="en-US" sz="2400" b="1" i="1" dirty="0" smtClean="0">
                <a:solidFill>
                  <a:schemeClr val="accent1">
                    <a:lumMod val="75000"/>
                  </a:schemeClr>
                </a:solidFill>
                <a:latin typeface="Times New Roman"/>
                <a:ea typeface="Times New Roman"/>
                <a:cs typeface="Times New Roman"/>
                <a:sym typeface="Times New Roman"/>
              </a:rPr>
              <a:t>(Environmental </a:t>
            </a:r>
            <a:r>
              <a:rPr lang="en-US" sz="2400" b="1" i="1" dirty="0">
                <a:solidFill>
                  <a:schemeClr val="accent1">
                    <a:lumMod val="75000"/>
                  </a:schemeClr>
                </a:solidFill>
                <a:latin typeface="Times New Roman"/>
                <a:ea typeface="Times New Roman"/>
                <a:cs typeface="Times New Roman"/>
                <a:sym typeface="Times New Roman"/>
              </a:rPr>
              <a:t>J</a:t>
            </a:r>
            <a:r>
              <a:rPr lang="en-US" sz="2400" b="1" i="1" dirty="0" smtClean="0">
                <a:solidFill>
                  <a:schemeClr val="accent1">
                    <a:lumMod val="75000"/>
                  </a:schemeClr>
                </a:solidFill>
                <a:latin typeface="Times New Roman"/>
                <a:ea typeface="Times New Roman"/>
                <a:cs typeface="Times New Roman"/>
                <a:sym typeface="Times New Roman"/>
              </a:rPr>
              <a:t>ustice, Focus on High </a:t>
            </a:r>
            <a:r>
              <a:rPr lang="en-US" sz="2400" b="1" i="1" dirty="0">
                <a:solidFill>
                  <a:schemeClr val="accent1">
                    <a:lumMod val="75000"/>
                  </a:schemeClr>
                </a:solidFill>
                <a:latin typeface="Times New Roman"/>
                <a:ea typeface="Times New Roman"/>
                <a:cs typeface="Times New Roman"/>
                <a:sym typeface="Times New Roman"/>
              </a:rPr>
              <a:t>P</a:t>
            </a:r>
            <a:r>
              <a:rPr lang="en-US" sz="2400" b="1" i="1" dirty="0" smtClean="0">
                <a:solidFill>
                  <a:schemeClr val="accent1">
                    <a:lumMod val="75000"/>
                  </a:schemeClr>
                </a:solidFill>
                <a:latin typeface="Times New Roman"/>
                <a:ea typeface="Times New Roman"/>
                <a:cs typeface="Times New Roman"/>
                <a:sym typeface="Times New Roman"/>
              </a:rPr>
              <a:t>ollution and Low </a:t>
            </a:r>
            <a:r>
              <a:rPr lang="en-US" sz="2400" b="1" i="1" dirty="0">
                <a:solidFill>
                  <a:schemeClr val="accent1">
                    <a:lumMod val="75000"/>
                  </a:schemeClr>
                </a:solidFill>
                <a:latin typeface="Times New Roman"/>
                <a:ea typeface="Times New Roman"/>
                <a:cs typeface="Times New Roman"/>
                <a:sym typeface="Times New Roman"/>
              </a:rPr>
              <a:t>I</a:t>
            </a:r>
            <a:r>
              <a:rPr lang="en-US" sz="2400" b="1" i="1" dirty="0" smtClean="0">
                <a:solidFill>
                  <a:schemeClr val="accent1">
                    <a:lumMod val="75000"/>
                  </a:schemeClr>
                </a:solidFill>
                <a:latin typeface="Times New Roman"/>
                <a:ea typeface="Times New Roman"/>
                <a:cs typeface="Times New Roman"/>
                <a:sym typeface="Times New Roman"/>
              </a:rPr>
              <a:t>ncome Areas, Sustainability </a:t>
            </a:r>
            <a:r>
              <a:rPr lang="en-US" sz="2400" b="1" i="1" dirty="0">
                <a:solidFill>
                  <a:schemeClr val="accent1">
                    <a:lumMod val="75000"/>
                  </a:schemeClr>
                </a:solidFill>
                <a:latin typeface="Times New Roman"/>
                <a:ea typeface="Times New Roman"/>
                <a:cs typeface="Times New Roman"/>
                <a:sym typeface="Times New Roman"/>
              </a:rPr>
              <a:t>/ Policy Considerations / Markets / Jobs)</a:t>
            </a:r>
          </a:p>
          <a:p>
            <a:pPr marL="457200" lvl="2" indent="-457200">
              <a:buSzPct val="75000"/>
              <a:buFont typeface="Wingdings" panose="05000000000000000000" pitchFamily="2" charset="2"/>
              <a:buChar char="Ø"/>
            </a:pPr>
            <a:endParaRPr lang="en-US" sz="2400" b="1" i="1" dirty="0" smtClean="0">
              <a:solidFill>
                <a:schemeClr val="accent1">
                  <a:lumMod val="75000"/>
                </a:schemeClr>
              </a:solidFill>
              <a:latin typeface="Times New Roman"/>
              <a:ea typeface="Times New Roman"/>
              <a:cs typeface="Times New Roman"/>
              <a:sym typeface="Times New Roman"/>
            </a:endParaRPr>
          </a:p>
          <a:p>
            <a:pPr marL="457200" lvl="2" indent="-457200">
              <a:buSzPct val="75000"/>
              <a:buFont typeface="Wingdings" panose="05000000000000000000" pitchFamily="2" charset="2"/>
              <a:buChar char="Ø"/>
            </a:pPr>
            <a:r>
              <a:rPr lang="en-US" sz="2800" b="1" i="1" dirty="0" smtClean="0">
                <a:solidFill>
                  <a:schemeClr val="accent1">
                    <a:lumMod val="75000"/>
                  </a:schemeClr>
                </a:solidFill>
                <a:latin typeface="Times New Roman"/>
                <a:ea typeface="Times New Roman"/>
                <a:cs typeface="Times New Roman"/>
                <a:sym typeface="Times New Roman"/>
              </a:rPr>
              <a:t>Our Proposals</a:t>
            </a:r>
          </a:p>
          <a:p>
            <a:pPr lvl="3">
              <a:buSzPct val="75000"/>
            </a:pPr>
            <a:r>
              <a:rPr lang="en-US" sz="2400" b="1" i="1" dirty="0">
                <a:solidFill>
                  <a:srgbClr val="FBFCF5"/>
                </a:solidFill>
                <a:latin typeface="Times New Roman"/>
                <a:ea typeface="Times New Roman"/>
                <a:cs typeface="Times New Roman"/>
                <a:sym typeface="Times New Roman"/>
              </a:rPr>
              <a:t>	</a:t>
            </a:r>
            <a:endParaRPr lang="en-US" sz="2400" b="1" i="1" dirty="0">
              <a:solidFill>
                <a:schemeClr val="accent1">
                  <a:lumMod val="75000"/>
                </a:schemeClr>
              </a:solidFill>
              <a:latin typeface="Times New Roman"/>
              <a:ea typeface="Times New Roman"/>
              <a:cs typeface="Times New Roman"/>
              <a:sym typeface="Times New Roman"/>
            </a:endParaRPr>
          </a:p>
        </p:txBody>
      </p:sp>
      <p:sp>
        <p:nvSpPr>
          <p:cNvPr id="2" name="TextBox 1"/>
          <p:cNvSpPr txBox="1"/>
          <p:nvPr/>
        </p:nvSpPr>
        <p:spPr>
          <a:xfrm>
            <a:off x="609600" y="228600"/>
            <a:ext cx="8077200" cy="584775"/>
          </a:xfrm>
          <a:prstGeom prst="rect">
            <a:avLst/>
          </a:prstGeom>
          <a:noFill/>
        </p:spPr>
        <p:txBody>
          <a:bodyPr wrap="square" rtlCol="0">
            <a:spAutoFit/>
          </a:bodyPr>
          <a:lstStyle/>
          <a:p>
            <a:pPr lvl="0">
              <a:buSzPct val="25000"/>
            </a:pPr>
            <a:r>
              <a:rPr lang="en-US" sz="3200" b="1" dirty="0">
                <a:solidFill>
                  <a:srgbClr val="FFFF00"/>
                </a:solidFill>
                <a:latin typeface="Times New Roman"/>
                <a:ea typeface="Times New Roman"/>
                <a:cs typeface="Times New Roman"/>
                <a:sym typeface="Times New Roman"/>
              </a:rPr>
              <a:t>Renewable </a:t>
            </a:r>
            <a:r>
              <a:rPr lang="en-US" sz="3200" b="1" dirty="0" smtClean="0">
                <a:solidFill>
                  <a:srgbClr val="FFFF00"/>
                </a:solidFill>
                <a:latin typeface="Times New Roman"/>
                <a:ea typeface="Times New Roman"/>
                <a:cs typeface="Times New Roman"/>
                <a:sym typeface="Times New Roman"/>
              </a:rPr>
              <a:t>Fuels’ </a:t>
            </a:r>
            <a:r>
              <a:rPr lang="en-US" sz="3200" b="1" dirty="0">
                <a:solidFill>
                  <a:srgbClr val="FFFF00"/>
                </a:solidFill>
                <a:latin typeface="Times New Roman"/>
                <a:ea typeface="Times New Roman"/>
                <a:cs typeface="Times New Roman"/>
                <a:sym typeface="Times New Roman"/>
              </a:rPr>
              <a:t>Role in GHG </a:t>
            </a:r>
            <a:r>
              <a:rPr lang="en-US" sz="3200" b="1" dirty="0" smtClean="0">
                <a:solidFill>
                  <a:srgbClr val="FFFF00"/>
                </a:solidFill>
                <a:latin typeface="Times New Roman"/>
                <a:ea typeface="Times New Roman"/>
                <a:cs typeface="Times New Roman"/>
                <a:sym typeface="Times New Roman"/>
              </a:rPr>
              <a:t>Reduction</a:t>
            </a:r>
            <a:endParaRPr lang="en-US" sz="3200" b="1" dirty="0">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285092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749" y="971666"/>
            <a:ext cx="8590501" cy="4914667"/>
          </a:xfrm>
          <a:prstGeom prst="rect">
            <a:avLst/>
          </a:prstGeom>
        </p:spPr>
      </p:pic>
      <p:sp>
        <p:nvSpPr>
          <p:cNvPr id="3" name="TextBox 2"/>
          <p:cNvSpPr txBox="1"/>
          <p:nvPr/>
        </p:nvSpPr>
        <p:spPr>
          <a:xfrm>
            <a:off x="276749" y="304800"/>
            <a:ext cx="8867251" cy="461665"/>
          </a:xfrm>
          <a:prstGeom prst="rect">
            <a:avLst/>
          </a:prstGeom>
          <a:noFill/>
        </p:spPr>
        <p:txBody>
          <a:bodyPr wrap="square" rtlCol="0">
            <a:spAutoFit/>
          </a:bodyPr>
          <a:lstStyle/>
          <a:p>
            <a:r>
              <a:rPr lang="en-US" sz="2400" b="1" dirty="0" smtClean="0">
                <a:solidFill>
                  <a:schemeClr val="tx2">
                    <a:lumMod val="95000"/>
                  </a:schemeClr>
                </a:solidFill>
                <a:latin typeface="Times New Roman" panose="02020603050405020304" pitchFamily="18" charset="0"/>
                <a:cs typeface="Times New Roman" panose="02020603050405020304" pitchFamily="18" charset="0"/>
              </a:rPr>
              <a:t>From Draft Maryland Greenhouse Gas Reduction Act Plan, </a:t>
            </a:r>
            <a:r>
              <a:rPr lang="en-US" sz="1200" b="1" dirty="0" smtClean="0">
                <a:solidFill>
                  <a:schemeClr val="tx2">
                    <a:lumMod val="95000"/>
                  </a:schemeClr>
                </a:solidFill>
                <a:latin typeface="Times New Roman" panose="02020603050405020304" pitchFamily="18" charset="0"/>
                <a:cs typeface="Times New Roman" panose="02020603050405020304" pitchFamily="18" charset="0"/>
              </a:rPr>
              <a:t>page 20</a:t>
            </a:r>
            <a:endParaRPr lang="en-US" sz="1200" b="1" dirty="0">
              <a:solidFill>
                <a:schemeClr val="tx2">
                  <a:lumMod val="9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76473" y="6056038"/>
            <a:ext cx="8791051" cy="707886"/>
          </a:xfrm>
          <a:prstGeom prst="rect">
            <a:avLst/>
          </a:prstGeom>
          <a:noFill/>
        </p:spPr>
        <p:txBody>
          <a:bodyPr wrap="square" rtlCol="0">
            <a:spAutoFit/>
          </a:bodyPr>
          <a:lstStyle/>
          <a:p>
            <a:r>
              <a:rPr lang="en-US" sz="2000" b="1" dirty="0" smtClean="0">
                <a:solidFill>
                  <a:schemeClr val="tx2">
                    <a:lumMod val="95000"/>
                  </a:schemeClr>
                </a:solidFill>
                <a:latin typeface="Times New Roman" panose="02020603050405020304" pitchFamily="18" charset="0"/>
                <a:cs typeface="Times New Roman" panose="02020603050405020304" pitchFamily="18" charset="0"/>
              </a:rPr>
              <a:t>RENEWABLE FUELS: the </a:t>
            </a:r>
            <a:r>
              <a:rPr lang="en-US" sz="2000" b="1" u="sng" dirty="0">
                <a:solidFill>
                  <a:schemeClr val="tx2">
                    <a:lumMod val="95000"/>
                  </a:schemeClr>
                </a:solidFill>
                <a:latin typeface="Times New Roman" panose="02020603050405020304" pitchFamily="18" charset="0"/>
                <a:cs typeface="Times New Roman" panose="02020603050405020304" pitchFamily="18" charset="0"/>
              </a:rPr>
              <a:t>most cost effective</a:t>
            </a:r>
            <a:r>
              <a:rPr lang="en-US" sz="2000" b="1" dirty="0">
                <a:solidFill>
                  <a:schemeClr val="tx2">
                    <a:lumMod val="95000"/>
                  </a:schemeClr>
                </a:solidFill>
                <a:latin typeface="Times New Roman" panose="02020603050405020304" pitchFamily="18" charset="0"/>
                <a:cs typeface="Times New Roman" panose="02020603050405020304" pitchFamily="18" charset="0"/>
              </a:rPr>
              <a:t> way to </a:t>
            </a:r>
            <a:r>
              <a:rPr lang="en-US" sz="2000" b="1" u="sng" dirty="0">
                <a:solidFill>
                  <a:schemeClr val="tx2">
                    <a:lumMod val="95000"/>
                  </a:schemeClr>
                </a:solidFill>
                <a:latin typeface="Times New Roman" panose="02020603050405020304" pitchFamily="18" charset="0"/>
                <a:cs typeface="Times New Roman" panose="02020603050405020304" pitchFamily="18" charset="0"/>
              </a:rPr>
              <a:t>reduce the greatest amount of GHG</a:t>
            </a:r>
            <a:r>
              <a:rPr lang="en-US" sz="2000" b="1" dirty="0">
                <a:solidFill>
                  <a:schemeClr val="tx2">
                    <a:lumMod val="95000"/>
                  </a:schemeClr>
                </a:solidFill>
                <a:latin typeface="Times New Roman" panose="02020603050405020304" pitchFamily="18" charset="0"/>
                <a:cs typeface="Times New Roman" panose="02020603050405020304" pitchFamily="18" charset="0"/>
              </a:rPr>
              <a:t> in the </a:t>
            </a:r>
            <a:r>
              <a:rPr lang="en-US" sz="2000" b="1" u="sng" dirty="0">
                <a:solidFill>
                  <a:schemeClr val="tx2">
                    <a:lumMod val="95000"/>
                  </a:schemeClr>
                </a:solidFill>
                <a:latin typeface="Times New Roman" panose="02020603050405020304" pitchFamily="18" charset="0"/>
                <a:cs typeface="Times New Roman" panose="02020603050405020304" pitchFamily="18" charset="0"/>
              </a:rPr>
              <a:t>shortest amount of time</a:t>
            </a:r>
            <a:r>
              <a:rPr lang="en-US" sz="2000" b="1" dirty="0">
                <a:solidFill>
                  <a:schemeClr val="tx2">
                    <a:lumMod val="95000"/>
                  </a:schemeClr>
                </a:solidFill>
                <a:latin typeface="Times New Roman" panose="02020603050405020304" pitchFamily="18" charset="0"/>
                <a:cs typeface="Times New Roman" panose="02020603050405020304" pitchFamily="18" charset="0"/>
              </a:rPr>
              <a:t> </a:t>
            </a:r>
            <a:r>
              <a:rPr lang="en-US" sz="2000" b="1" dirty="0" smtClean="0">
                <a:solidFill>
                  <a:schemeClr val="tx2">
                    <a:lumMod val="95000"/>
                  </a:schemeClr>
                </a:solidFill>
                <a:latin typeface="Times New Roman" panose="02020603050405020304" pitchFamily="18" charset="0"/>
                <a:cs typeface="Times New Roman" panose="02020603050405020304" pitchFamily="18" charset="0"/>
              </a:rPr>
              <a:t>and </a:t>
            </a:r>
            <a:r>
              <a:rPr lang="en-US" sz="2000" b="1" dirty="0">
                <a:solidFill>
                  <a:schemeClr val="tx2">
                    <a:lumMod val="95000"/>
                  </a:schemeClr>
                </a:solidFill>
                <a:latin typeface="Times New Roman" panose="02020603050405020304" pitchFamily="18" charset="0"/>
                <a:cs typeface="Times New Roman" panose="02020603050405020304" pitchFamily="18" charset="0"/>
              </a:rPr>
              <a:t>bring investments and jobs.</a:t>
            </a:r>
          </a:p>
        </p:txBody>
      </p:sp>
    </p:spTree>
    <p:extLst>
      <p:ext uri="{BB962C8B-B14F-4D97-AF65-F5344CB8AC3E}">
        <p14:creationId xmlns:p14="http://schemas.microsoft.com/office/powerpoint/2010/main" val="226581845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106507"/>
            <a:ext cx="8694001" cy="5347934"/>
          </a:xfrm>
          <a:prstGeom prst="rect">
            <a:avLst/>
          </a:prstGeom>
        </p:spPr>
      </p:pic>
      <p:sp>
        <p:nvSpPr>
          <p:cNvPr id="3" name="TextBox 2"/>
          <p:cNvSpPr txBox="1"/>
          <p:nvPr/>
        </p:nvSpPr>
        <p:spPr>
          <a:xfrm>
            <a:off x="464401" y="152400"/>
            <a:ext cx="8458200" cy="954107"/>
          </a:xfrm>
          <a:prstGeom prst="rect">
            <a:avLst/>
          </a:prstGeom>
          <a:noFill/>
        </p:spPr>
        <p:txBody>
          <a:bodyPr wrap="square" rtlCol="0">
            <a:spAutoFit/>
          </a:bodyPr>
          <a:lstStyle/>
          <a:p>
            <a:r>
              <a:rPr lang="en-US" sz="2800" dirty="0" smtClean="0">
                <a:solidFill>
                  <a:schemeClr val="bg1"/>
                </a:solidFill>
                <a:latin typeface="Times New Roman" panose="02020603050405020304" pitchFamily="18" charset="0"/>
                <a:cs typeface="Times New Roman" panose="02020603050405020304" pitchFamily="18" charset="0"/>
              </a:rPr>
              <a:t>Maryland Electric and Hydrogen Fuel Cell Vehicle Sales Projection through 2030       </a:t>
            </a:r>
            <a:r>
              <a:rPr lang="en-US" sz="1200" dirty="0" smtClean="0">
                <a:solidFill>
                  <a:schemeClr val="bg1"/>
                </a:solidFill>
                <a:latin typeface="Times New Roman" panose="02020603050405020304" pitchFamily="18" charset="0"/>
                <a:cs typeface="Times New Roman" panose="02020603050405020304" pitchFamily="18" charset="0"/>
              </a:rPr>
              <a:t>(page 69 GHGA Draft Plan)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486400" y="1295400"/>
            <a:ext cx="2819400" cy="307777"/>
          </a:xfrm>
          <a:prstGeom prst="rect">
            <a:avLst/>
          </a:prstGeom>
          <a:noFill/>
          <a:ln w="38100">
            <a:solidFill>
              <a:schemeClr val="accent2">
                <a:lumMod val="50000"/>
              </a:schemeClr>
            </a:solidFill>
          </a:ln>
        </p:spPr>
        <p:txBody>
          <a:bodyPr wrap="square" rtlCol="0">
            <a:spAutoFit/>
          </a:bodyPr>
          <a:lstStyle/>
          <a:p>
            <a:endParaRPr lang="en-US" dirty="0"/>
          </a:p>
        </p:txBody>
      </p:sp>
      <p:sp>
        <p:nvSpPr>
          <p:cNvPr id="5" name="TextBox 4"/>
          <p:cNvSpPr txBox="1"/>
          <p:nvPr/>
        </p:nvSpPr>
        <p:spPr>
          <a:xfrm>
            <a:off x="3407229" y="2743200"/>
            <a:ext cx="2057400" cy="304800"/>
          </a:xfrm>
          <a:prstGeom prst="rect">
            <a:avLst/>
          </a:prstGeom>
          <a:noFill/>
          <a:ln w="38100">
            <a:solidFill>
              <a:schemeClr val="accent2">
                <a:lumMod val="50000"/>
              </a:schemeClr>
            </a:solidFill>
          </a:ln>
        </p:spPr>
        <p:txBody>
          <a:bodyPr wrap="square" rtlCol="0">
            <a:spAutoFit/>
          </a:bodyPr>
          <a:lstStyle/>
          <a:p>
            <a:endParaRPr lang="en-US" dirty="0"/>
          </a:p>
        </p:txBody>
      </p:sp>
    </p:spTree>
    <p:extLst>
      <p:ext uri="{BB962C8B-B14F-4D97-AF65-F5344CB8AC3E}">
        <p14:creationId xmlns:p14="http://schemas.microsoft.com/office/powerpoint/2010/main" val="85677311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7</a:t>
            </a:fld>
            <a:endParaRPr lang="en-US"/>
          </a:p>
        </p:txBody>
      </p:sp>
      <p:pic>
        <p:nvPicPr>
          <p:cNvPr id="6" name="Picture 2" descr="CO2 Redu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43" y="1363570"/>
            <a:ext cx="8153400" cy="51197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85123"/>
            <a:ext cx="8229600" cy="1077218"/>
          </a:xfrm>
          <a:prstGeom prst="rect">
            <a:avLst/>
          </a:prstGeom>
          <a:noFill/>
        </p:spPr>
        <p:txBody>
          <a:bodyPr wrap="squar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smtClean="0">
                <a:solidFill>
                  <a:schemeClr val="bg1"/>
                </a:solidFill>
                <a:latin typeface="Times New Roman" panose="02020603050405020304" pitchFamily="18" charset="0"/>
                <a:cs typeface="Times New Roman" panose="02020603050405020304" pitchFamily="18" charset="0"/>
              </a:rPr>
              <a:t>California Low Carbon Fuel Standard</a:t>
            </a:r>
          </a:p>
          <a:p>
            <a:r>
              <a:rPr lang="en-US" sz="3200" b="1" i="1" dirty="0" smtClean="0">
                <a:solidFill>
                  <a:schemeClr val="tx2">
                    <a:lumMod val="95000"/>
                  </a:schemeClr>
                </a:solidFill>
                <a:latin typeface="Times New Roman" panose="02020603050405020304" pitchFamily="18" charset="0"/>
                <a:cs typeface="Times New Roman" panose="02020603050405020304" pitchFamily="18" charset="0"/>
              </a:rPr>
              <a:t>Success of Renewable Fuels Reducing GHG </a:t>
            </a:r>
            <a:endParaRPr lang="en-US" sz="3200" b="1" i="1" dirty="0">
              <a:solidFill>
                <a:schemeClr val="tx2">
                  <a:lumMod val="9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943600" y="5943600"/>
            <a:ext cx="2362200" cy="307777"/>
          </a:xfrm>
          <a:prstGeom prst="rect">
            <a:avLst/>
          </a:prstGeom>
          <a:noFill/>
        </p:spPr>
        <p:txBody>
          <a:bodyPr wrap="square" rtlCol="0">
            <a:spAutoFit/>
          </a:bodyPr>
          <a:lstStyle/>
          <a:p>
            <a:r>
              <a:rPr lang="en-US" i="1" dirty="0" smtClean="0">
                <a:solidFill>
                  <a:schemeClr val="bg2"/>
                </a:solidFill>
              </a:rPr>
              <a:t>Diesel Technology Forum</a:t>
            </a:r>
            <a:endParaRPr lang="en-US" i="1" dirty="0">
              <a:solidFill>
                <a:schemeClr val="bg2"/>
              </a:solidFill>
            </a:endParaRPr>
          </a:p>
        </p:txBody>
      </p:sp>
    </p:spTree>
    <p:extLst>
      <p:ext uri="{BB962C8B-B14F-4D97-AF65-F5344CB8AC3E}">
        <p14:creationId xmlns:p14="http://schemas.microsoft.com/office/powerpoint/2010/main" val="80827673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159" y="1398907"/>
            <a:ext cx="2457983" cy="2906268"/>
          </a:xfrm>
          <a:prstGeom prst="rect">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113" y="1555183"/>
            <a:ext cx="4031122" cy="2130792"/>
          </a:xfrm>
          <a:prstGeom prst="rect">
            <a:avLst/>
          </a:prstGeom>
          <a:ln>
            <a:noFill/>
          </a:ln>
          <a:effectLst>
            <a:softEdge rad="112500"/>
          </a:effectLst>
        </p:spPr>
      </p:pic>
      <p:sp>
        <p:nvSpPr>
          <p:cNvPr id="479" name="Shape 479"/>
          <p:cNvSpPr txBox="1">
            <a:spLocks noGrp="1"/>
          </p:cNvSpPr>
          <p:nvPr>
            <p:ph type="body" idx="1"/>
          </p:nvPr>
        </p:nvSpPr>
        <p:spPr>
          <a:xfrm>
            <a:off x="762000" y="366571"/>
            <a:ext cx="8382000" cy="840026"/>
          </a:xfrm>
          <a:prstGeom prst="rect">
            <a:avLst/>
          </a:prstGeom>
          <a:noFill/>
          <a:ln>
            <a:noFill/>
          </a:ln>
        </p:spPr>
        <p:txBody>
          <a:bodyPr lIns="91425" tIns="45700" rIns="91425" bIns="45700" anchor="t" anchorCtr="0">
            <a:noAutofit/>
          </a:bodyPr>
          <a:lstStyle/>
          <a:p>
            <a:pPr marR="0" lvl="0" algn="l" rtl="0">
              <a:spcBef>
                <a:spcPts val="0"/>
              </a:spcBef>
              <a:spcAft>
                <a:spcPts val="0"/>
              </a:spcAft>
              <a:buClr>
                <a:schemeClr val="lt1"/>
              </a:buClr>
              <a:buSzPct val="100000"/>
            </a:pPr>
            <a:r>
              <a:rPr lang="en-US" sz="3200" b="1" i="0" u="none" strike="noStrike" cap="none" baseline="0" dirty="0">
                <a:solidFill>
                  <a:schemeClr val="lt1"/>
                </a:solidFill>
                <a:latin typeface="Times New Roman"/>
                <a:ea typeface="Times New Roman"/>
                <a:cs typeface="Times New Roman"/>
                <a:sym typeface="Times New Roman"/>
              </a:rPr>
              <a:t>High octane fuels </a:t>
            </a:r>
            <a:r>
              <a:rPr lang="en-US" sz="3200" b="1" i="0" u="none" strike="noStrike" cap="none" baseline="0" dirty="0">
                <a:solidFill>
                  <a:srgbClr val="FFFF99"/>
                </a:solidFill>
                <a:latin typeface="Times New Roman"/>
                <a:ea typeface="Times New Roman"/>
                <a:cs typeface="Times New Roman"/>
                <a:sym typeface="Times New Roman"/>
              </a:rPr>
              <a:t>for high mileage </a:t>
            </a:r>
            <a:r>
              <a:rPr lang="en-US" sz="3200" b="1" i="0" u="none" strike="noStrike" cap="none" baseline="0" dirty="0" smtClean="0">
                <a:solidFill>
                  <a:srgbClr val="FFFF99"/>
                </a:solidFill>
                <a:latin typeface="Times New Roman"/>
                <a:ea typeface="Times New Roman"/>
                <a:cs typeface="Times New Roman"/>
                <a:sym typeface="Times New Roman"/>
              </a:rPr>
              <a:t>vehicles</a:t>
            </a:r>
          </a:p>
          <a:p>
            <a:pPr marL="342900" marR="0" lvl="0" indent="-342900" algn="l" rtl="0">
              <a:spcBef>
                <a:spcPts val="0"/>
              </a:spcBef>
              <a:spcAft>
                <a:spcPts val="0"/>
              </a:spcAft>
              <a:buClr>
                <a:schemeClr val="lt1"/>
              </a:buClr>
              <a:buSzPct val="100000"/>
              <a:buFont typeface="Times New Roman"/>
              <a:buChar char="•"/>
            </a:pPr>
            <a:endParaRPr lang="en-US" sz="3200" b="0" i="0" u="none" strike="noStrike" cap="none" baseline="0" dirty="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dirty="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dirty="0" smtClean="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dirty="0">
              <a:solidFill>
                <a:srgbClr val="FFCCFF"/>
              </a:solidFill>
              <a:latin typeface="Times New Roman"/>
              <a:ea typeface="Times New Roman"/>
              <a:cs typeface="Times New Roman"/>
              <a:sym typeface="Times New Roman"/>
            </a:endParaRPr>
          </a:p>
          <a:p>
            <a:pPr marL="457200" marR="0" lvl="0" indent="-457200" algn="l" rtl="0">
              <a:spcBef>
                <a:spcPts val="1800"/>
              </a:spcBef>
              <a:spcAft>
                <a:spcPts val="0"/>
              </a:spcAft>
              <a:buClr>
                <a:schemeClr val="lt1"/>
              </a:buClr>
              <a:buSzPct val="100000"/>
              <a:buFont typeface="Arial" panose="020B0604020202020204" pitchFamily="34" charset="0"/>
              <a:buChar char="•"/>
            </a:pPr>
            <a:endParaRPr lang="en-US" sz="3200" dirty="0">
              <a:solidFill>
                <a:schemeClr val="lt1"/>
              </a:solidFill>
              <a:latin typeface="Times New Roman"/>
              <a:ea typeface="Times New Roman"/>
              <a:cs typeface="Times New Roman"/>
              <a:sym typeface="Times New Roman"/>
            </a:endParaRPr>
          </a:p>
        </p:txBody>
      </p:sp>
      <p:sp>
        <p:nvSpPr>
          <p:cNvPr id="4" name="TextBox 3"/>
          <p:cNvSpPr txBox="1"/>
          <p:nvPr/>
        </p:nvSpPr>
        <p:spPr>
          <a:xfrm>
            <a:off x="1054219" y="4285388"/>
            <a:ext cx="8017788" cy="523220"/>
          </a:xfrm>
          <a:prstGeom prst="rect">
            <a:avLst/>
          </a:prstGeom>
          <a:noFill/>
        </p:spPr>
        <p:txBody>
          <a:bodyPr wrap="square" rtlCol="0">
            <a:spAutoFit/>
          </a:bodyPr>
          <a:lstStyle/>
          <a:p>
            <a:pPr lvl="0">
              <a:spcBef>
                <a:spcPts val="1800"/>
              </a:spcBef>
              <a:buClr>
                <a:schemeClr val="lt1"/>
              </a:buClr>
              <a:buSzPct val="100000"/>
            </a:pPr>
            <a:r>
              <a:rPr lang="en-US" sz="2800" b="1" dirty="0" smtClean="0">
                <a:solidFill>
                  <a:schemeClr val="lt1"/>
                </a:solidFill>
                <a:latin typeface="Times New Roman"/>
                <a:ea typeface="Times New Roman"/>
                <a:cs typeface="Times New Roman"/>
                <a:sym typeface="Times New Roman"/>
              </a:rPr>
              <a:t>Hydrogen or Ethanol </a:t>
            </a:r>
            <a:r>
              <a:rPr lang="en-US" sz="2800" dirty="0" smtClean="0">
                <a:solidFill>
                  <a:schemeClr val="lt1"/>
                </a:solidFill>
                <a:latin typeface="Times New Roman"/>
                <a:ea typeface="Times New Roman"/>
                <a:cs typeface="Times New Roman"/>
                <a:sym typeface="Times New Roman"/>
              </a:rPr>
              <a:t>for </a:t>
            </a:r>
            <a:r>
              <a:rPr lang="en-US" sz="2800" b="1" dirty="0" smtClean="0">
                <a:solidFill>
                  <a:srgbClr val="FFFF99"/>
                </a:solidFill>
                <a:latin typeface="Times New Roman"/>
                <a:ea typeface="Times New Roman"/>
                <a:cs typeface="Times New Roman"/>
                <a:sym typeface="Times New Roman"/>
              </a:rPr>
              <a:t>Fuel </a:t>
            </a:r>
            <a:r>
              <a:rPr lang="en-US" sz="2800" b="1" dirty="0">
                <a:solidFill>
                  <a:srgbClr val="FFFF99"/>
                </a:solidFill>
                <a:latin typeface="Times New Roman"/>
                <a:ea typeface="Times New Roman"/>
                <a:cs typeface="Times New Roman"/>
                <a:sym typeface="Times New Roman"/>
              </a:rPr>
              <a:t>Cells </a:t>
            </a:r>
            <a:endParaRPr lang="en-US" sz="2800" dirty="0">
              <a:solidFill>
                <a:srgbClr val="FFFF99"/>
              </a:solidFill>
              <a:latin typeface="Times New Roman"/>
              <a:ea typeface="Times New Roman"/>
              <a:cs typeface="Times New Roman"/>
              <a:sym typeface="Times New Roman"/>
            </a:endParaRPr>
          </a:p>
        </p:txBody>
      </p:sp>
      <p:pic>
        <p:nvPicPr>
          <p:cNvPr id="102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57" y="4887278"/>
            <a:ext cx="3405850" cy="1954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831" y="1398907"/>
            <a:ext cx="3199538" cy="2399654"/>
          </a:xfrm>
          <a:prstGeom prst="rect">
            <a:avLst/>
          </a:prstGeom>
          <a:ln>
            <a:noFill/>
          </a:ln>
          <a:effectLst>
            <a:softEdge rad="112500"/>
          </a:effectLst>
        </p:spPr>
      </p:pic>
      <p:sp>
        <p:nvSpPr>
          <p:cNvPr id="6" name="TextBox 5"/>
          <p:cNvSpPr txBox="1"/>
          <p:nvPr/>
        </p:nvSpPr>
        <p:spPr>
          <a:xfrm>
            <a:off x="3823486" y="2138856"/>
            <a:ext cx="1056701" cy="1200329"/>
          </a:xfrm>
          <a:prstGeom prst="rect">
            <a:avLst/>
          </a:prstGeom>
          <a:noFill/>
        </p:spPr>
        <p:txBody>
          <a:bodyPr wrap="square" rtlCol="0">
            <a:spAutoFit/>
          </a:bodyPr>
          <a:lstStyle/>
          <a:p>
            <a:r>
              <a:rPr lang="en-US" sz="2400" b="1" dirty="0" smtClean="0">
                <a:solidFill>
                  <a:srgbClr val="FFFF99"/>
                </a:solidFill>
                <a:latin typeface="Times New Roman" panose="02020603050405020304" pitchFamily="18" charset="0"/>
                <a:cs typeface="Times New Roman" panose="02020603050405020304" pitchFamily="18" charset="0"/>
              </a:rPr>
              <a:t>E30 Sweet Spot</a:t>
            </a:r>
            <a:endParaRPr lang="en-US" sz="2400" b="1" dirty="0">
              <a:solidFill>
                <a:srgbClr val="FFFF99"/>
              </a:solidFill>
              <a:latin typeface="Times New Roman" panose="02020603050405020304" pitchFamily="18" charset="0"/>
              <a:cs typeface="Times New Roman" panose="02020603050405020304" pitchFamily="18" charset="0"/>
            </a:endParaRPr>
          </a:p>
        </p:txBody>
      </p:sp>
      <p:pic>
        <p:nvPicPr>
          <p:cNvPr id="4098" name="Picture 2" descr="Image result for ethanol fuel cell cars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2051" y="4985736"/>
            <a:ext cx="5111923" cy="1757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 0212 Daytona FlaglerBeach 04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246727"/>
            <a:ext cx="3124200" cy="4165600"/>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1" y="4305956"/>
            <a:ext cx="4495800" cy="2617198"/>
          </a:xfrm>
          <a:prstGeom prst="rect">
            <a:avLst/>
          </a:prstGeom>
          <a:ln>
            <a:noFill/>
          </a:ln>
          <a:effectLst>
            <a:softEdge rad="112500"/>
          </a:effectLst>
        </p:spPr>
      </p:pic>
      <p:sp>
        <p:nvSpPr>
          <p:cNvPr id="34819" name="Title 1"/>
          <p:cNvSpPr>
            <a:spLocks noGrp="1"/>
          </p:cNvSpPr>
          <p:nvPr>
            <p:ph type="title" idx="4294967295"/>
          </p:nvPr>
        </p:nvSpPr>
        <p:spPr>
          <a:xfrm>
            <a:off x="762000" y="25768"/>
            <a:ext cx="6705600" cy="1143000"/>
          </a:xfrm>
        </p:spPr>
        <p:txBody>
          <a:bodyPr anchor="ctr"/>
          <a:lstStyle/>
          <a:p>
            <a:pPr algn="ctr" eaLnBrk="1" hangingPunct="1"/>
            <a:r>
              <a:rPr lang="en-US" sz="3600" b="1" dirty="0" smtClean="0">
                <a:solidFill>
                  <a:srgbClr val="FFFFCC"/>
                </a:solidFill>
                <a:latin typeface="Palatino Linotype" pitchFamily="18" charset="0"/>
              </a:rPr>
              <a:t>What Are Renewable Fuels Used for Today?</a:t>
            </a:r>
          </a:p>
        </p:txBody>
      </p:sp>
      <p:sp>
        <p:nvSpPr>
          <p:cNvPr id="34820" name="Content Placeholder 2"/>
          <p:cNvSpPr>
            <a:spLocks noGrp="1"/>
          </p:cNvSpPr>
          <p:nvPr>
            <p:ph idx="4294967295"/>
          </p:nvPr>
        </p:nvSpPr>
        <p:spPr>
          <a:xfrm>
            <a:off x="46069" y="914684"/>
            <a:ext cx="5410200" cy="4492487"/>
          </a:xfrm>
        </p:spPr>
        <p:txBody>
          <a:bodyPr/>
          <a:lstStyle/>
          <a:p>
            <a:pPr eaLnBrk="1" hangingPunct="1">
              <a:spcBef>
                <a:spcPts val="1800"/>
              </a:spcBef>
            </a:pPr>
            <a:r>
              <a:rPr lang="en-US" sz="3200" b="1" dirty="0" smtClean="0">
                <a:solidFill>
                  <a:srgbClr val="FFFF00"/>
                </a:solidFill>
                <a:latin typeface="Palatino Linotype" pitchFamily="18" charset="0"/>
              </a:rPr>
              <a:t>Fueling Cars and Trucks</a:t>
            </a:r>
          </a:p>
          <a:p>
            <a:pPr eaLnBrk="1" hangingPunct="1">
              <a:spcBef>
                <a:spcPts val="1800"/>
              </a:spcBef>
            </a:pPr>
            <a:endParaRPr lang="en-US" sz="3200" b="1" dirty="0" smtClean="0">
              <a:latin typeface="Palatino Linotype" pitchFamily="18" charset="0"/>
            </a:endParaRPr>
          </a:p>
          <a:p>
            <a:pPr eaLnBrk="1" hangingPunct="1">
              <a:spcBef>
                <a:spcPts val="1800"/>
              </a:spcBef>
            </a:pPr>
            <a:endParaRPr lang="en-US" sz="3200" b="1" dirty="0" smtClean="0">
              <a:latin typeface="Palatino Linotype" pitchFamily="18" charset="0"/>
            </a:endParaRPr>
          </a:p>
          <a:p>
            <a:pPr eaLnBrk="1" hangingPunct="1">
              <a:spcBef>
                <a:spcPts val="1800"/>
              </a:spcBef>
            </a:pPr>
            <a:endParaRPr lang="en-US" sz="3200" b="1" dirty="0" smtClean="0">
              <a:latin typeface="Palatino Linotype" pitchFamily="18" charset="0"/>
            </a:endParaRPr>
          </a:p>
          <a:p>
            <a:pPr eaLnBrk="1" hangingPunct="1">
              <a:spcBef>
                <a:spcPts val="1800"/>
              </a:spcBef>
            </a:pPr>
            <a:endParaRPr lang="en-US" sz="3200" b="1" dirty="0" smtClean="0">
              <a:latin typeface="Palatino Linotype" pitchFamily="18" charset="0"/>
            </a:endParaRPr>
          </a:p>
          <a:p>
            <a:pPr eaLnBrk="1" hangingPunct="1">
              <a:spcBef>
                <a:spcPts val="1800"/>
              </a:spcBef>
            </a:pPr>
            <a:r>
              <a:rPr lang="en-US" sz="3200" b="1" dirty="0" smtClean="0">
                <a:solidFill>
                  <a:srgbClr val="FFFF00"/>
                </a:solidFill>
                <a:latin typeface="Palatino Linotype" pitchFamily="18" charset="0"/>
              </a:rPr>
              <a:t>Fueling Aircraft</a:t>
            </a:r>
            <a:endParaRPr lang="en-US" sz="3200" dirty="0" smtClean="0">
              <a:solidFill>
                <a:srgbClr val="FFFF00"/>
              </a:solidFill>
              <a:latin typeface="Palatino Linotype" pitchFamily="18" charset="0"/>
            </a:endParaRPr>
          </a:p>
          <a:p>
            <a:pPr eaLnBrk="1" hangingPunct="1">
              <a:buFontTx/>
              <a:buNone/>
            </a:pPr>
            <a:endParaRPr lang="en-US" dirty="0" smtClean="0">
              <a:latin typeface="Palatino Linotype" pitchFamily="18" charset="0"/>
            </a:endParaRPr>
          </a:p>
          <a:p>
            <a:pPr eaLnBrk="1" hangingPunct="1"/>
            <a:endParaRPr lang="en-US" dirty="0" smtClean="0">
              <a:latin typeface="Palatino Linotype" pitchFamily="18" charset="0"/>
            </a:endParaRPr>
          </a:p>
        </p:txBody>
      </p:sp>
      <p:sp>
        <p:nvSpPr>
          <p:cNvPr id="34821" name="Footer Placeholder 3"/>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34822" name="Slide Number Placeholder 6"/>
          <p:cNvSpPr>
            <a:spLocks noGrp="1"/>
          </p:cNvSpPr>
          <p:nvPr>
            <p:ph type="sldNum" sz="quarter" idx="12"/>
          </p:nvPr>
        </p:nvSpPr>
        <p:spPr>
          <a:xfrm>
            <a:off x="6553200" y="6356350"/>
            <a:ext cx="2133600" cy="365125"/>
          </a:xfrm>
          <a:noFill/>
        </p:spPr>
        <p:txBody>
          <a:bodyPr anchor="ctr"/>
          <a:lstStyle/>
          <a:p>
            <a:fld id="{272E2B5D-A07C-4EFF-BD37-41A646D95828}" type="slidenum">
              <a:rPr lang="en-US" sz="1200" smtClean="0">
                <a:solidFill>
                  <a:schemeClr val="bg2"/>
                </a:solidFill>
                <a:latin typeface="Palatino Linotype" pitchFamily="18" charset="0"/>
              </a:rPr>
              <a:pPr/>
              <a:t>9</a:t>
            </a:fld>
            <a:endParaRPr lang="en-US" sz="1200" smtClean="0">
              <a:solidFill>
                <a:schemeClr val="bg2"/>
              </a:solidFill>
              <a:latin typeface="Palatino Linotype" pitchFamily="18" charset="0"/>
            </a:endParaRPr>
          </a:p>
        </p:txBody>
      </p:sp>
      <p:pic>
        <p:nvPicPr>
          <p:cNvPr id="12" name="Picture 11" descr="11 0212 Daytona1 01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6764" y="1304937"/>
            <a:ext cx="3429000" cy="2206682"/>
          </a:xfrm>
          <a:prstGeom prst="rect">
            <a:avLst/>
          </a:prstGeom>
          <a:ln>
            <a:noFill/>
          </a:ln>
          <a:effectLst>
            <a:softEdge rad="112500"/>
          </a:effectLst>
        </p:spPr>
      </p:pic>
      <p:pic>
        <p:nvPicPr>
          <p:cNvPr id="15" name="Picture 14" descr="biodiesel B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9200" y="4196450"/>
            <a:ext cx="4114800" cy="2576039"/>
          </a:xfrm>
          <a:prstGeom prst="rect">
            <a:avLst/>
          </a:prstGeom>
          <a:ln>
            <a:noFill/>
          </a:ln>
          <a:effectLst>
            <a:softEdge rad="112500"/>
          </a:effectLst>
        </p:spPr>
      </p:pic>
      <p:pic>
        <p:nvPicPr>
          <p:cNvPr id="1026" name="Picture 2" descr="Image result for bioheat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244" y="3618343"/>
            <a:ext cx="2638425" cy="17335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31714" y="3673425"/>
            <a:ext cx="2195224"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Heating Fuel</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30" y="1765085"/>
            <a:ext cx="3537883" cy="2653412"/>
          </a:xfrm>
          <a:prstGeom prst="rect">
            <a:avLst/>
          </a:prstGeom>
          <a:ln>
            <a:noFill/>
          </a:ln>
          <a:effectLst>
            <a:softEdge rad="112500"/>
          </a:effectLst>
        </p:spPr>
      </p:pic>
    </p:spTree>
    <p:extLst>
      <p:ext uri="{BB962C8B-B14F-4D97-AF65-F5344CB8AC3E}">
        <p14:creationId xmlns:p14="http://schemas.microsoft.com/office/powerpoint/2010/main" val="265534959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theme/theme1.xml><?xml version="1.0" encoding="utf-8"?>
<a:theme xmlns:a="http://schemas.openxmlformats.org/drawingml/2006/main" name="1836_slide">
  <a:themeElements>
    <a:clrScheme name="1836_slide 2">
      <a:dk1>
        <a:srgbClr val="000000"/>
      </a:dk1>
      <a:lt1>
        <a:srgbClr val="FFFFFF"/>
      </a:lt1>
      <a:dk2>
        <a:srgbClr val="638E5A"/>
      </a:dk2>
      <a:lt2>
        <a:srgbClr val="FFFFFF"/>
      </a:lt2>
      <a:accent1>
        <a:srgbClr val="D6E693"/>
      </a:accent1>
      <a:accent2>
        <a:srgbClr val="A1E6E0"/>
      </a:accent2>
      <a:accent3>
        <a:srgbClr val="B7C6B5"/>
      </a:accent3>
      <a:accent4>
        <a:srgbClr val="DADADA"/>
      </a:accent4>
      <a:accent5>
        <a:srgbClr val="E8F0C8"/>
      </a:accent5>
      <a:accent6>
        <a:srgbClr val="91D0CB"/>
      </a:accent6>
      <a:hlink>
        <a:srgbClr val="CAF2C2"/>
      </a:hlink>
      <a:folHlink>
        <a:srgbClr val="BFD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4744</TotalTime>
  <Words>3303</Words>
  <Application>Microsoft Office PowerPoint</Application>
  <PresentationFormat>On-screen Show (4:3)</PresentationFormat>
  <Paragraphs>422</Paragraphs>
  <Slides>31</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 Narrow</vt:lpstr>
      <vt:lpstr>Asap</vt:lpstr>
      <vt:lpstr>Calibri</vt:lpstr>
      <vt:lpstr>Noto Symbol</vt:lpstr>
      <vt:lpstr>Palatino Linotype</vt:lpstr>
      <vt:lpstr>Times New Roman</vt:lpstr>
      <vt:lpstr>Wingdings</vt:lpstr>
      <vt:lpstr>1836_slide</vt:lpstr>
      <vt:lpstr>Advanced Biofuels for a Truly Sustainable Renewable Future</vt:lpstr>
      <vt:lpstr>  </vt:lpstr>
      <vt:lpstr>PowerPoint Presentation</vt:lpstr>
      <vt:lpstr>PowerPoint Presentation</vt:lpstr>
      <vt:lpstr>PowerPoint Presentation</vt:lpstr>
      <vt:lpstr>PowerPoint Presentation</vt:lpstr>
      <vt:lpstr>PowerPoint Presentation</vt:lpstr>
      <vt:lpstr>PowerPoint Presentation</vt:lpstr>
      <vt:lpstr>What Are Renewable Fuels Used for Today?</vt:lpstr>
      <vt:lpstr>PowerPoint Presentation</vt:lpstr>
      <vt:lpstr>  Biodiesel Renewable Diesel DME Biogas/Renewable Natural Gas Biojet (Sustainable Aviation Fuel (SAF)) Biobutanol Renewable Hydrogen Drop-in Hydrocarbons BioHeat ® Cooking Fuel Rocket Fuel</vt:lpstr>
      <vt:lpstr>Feedstocks: Not Just Corn</vt:lpstr>
      <vt:lpstr>Renewable Fuels and Chemicals,  Not Just Bio-Based --  Recycling Carbon</vt:lpstr>
      <vt:lpstr>Some Feedstock Conversion Processes</vt:lpstr>
      <vt:lpstr>Energy Beet Projects in Maryland, Florida</vt:lpstr>
      <vt:lpstr>PowerPoint Presentation</vt:lpstr>
      <vt:lpstr>Process Path:  Feedstock-to-Fuels and Products</vt:lpstr>
      <vt:lpstr>PowerPoint Presentation</vt:lpstr>
      <vt:lpstr>PowerPoint Presentation</vt:lpstr>
      <vt:lpstr>Oil Disruption--Geo-Political --1973 Oil Embargo Spurred Development of Home-Grown Fuel</vt:lpstr>
      <vt:lpstr>PowerPoint Presentation</vt:lpstr>
      <vt:lpstr>PowerPoint Presentation</vt:lpstr>
      <vt:lpstr>Solutions to Problems</vt:lpstr>
      <vt:lpstr>A Few Types of Jobs Available in Advanced Biofuels from Feedstock Development and Production through Fuel Sales</vt:lpstr>
      <vt:lpstr>PowerPoint Presentation</vt:lpstr>
      <vt:lpstr>PowerPoint Presentation</vt:lpstr>
      <vt:lpstr>PowerPoint Presentation</vt:lpstr>
      <vt:lpstr>PowerPoint Presentation</vt:lpstr>
      <vt:lpstr>PowerPoint Presentation</vt:lpstr>
      <vt:lpstr>PowerPoint Presentation</vt:lpstr>
      <vt:lpstr>2007 Renewable Fuel Standard  Sec. 202  Energy Independence and Security Act of 2007 (Billion Gallons/Year)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Biofuels A Truly Sustainable Renewable Future</dc:title>
  <dc:creator>Joanne Ivancic</dc:creator>
  <cp:lastModifiedBy>Owner</cp:lastModifiedBy>
  <cp:revision>313</cp:revision>
  <dcterms:modified xsi:type="dcterms:W3CDTF">2019-11-17T16:14:06Z</dcterms:modified>
</cp:coreProperties>
</file>