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149.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4" r:id="rId1"/>
    <p:sldMasterId id="2147483675" r:id="rId2"/>
  </p:sldMasterIdLst>
  <p:notesMasterIdLst>
    <p:notesMasterId r:id="rId153"/>
  </p:notesMasterIdLst>
  <p:sldIdLst>
    <p:sldId id="256" r:id="rId3"/>
    <p:sldId id="257" r:id="rId4"/>
    <p:sldId id="503" r:id="rId5"/>
    <p:sldId id="514" r:id="rId6"/>
    <p:sldId id="513" r:id="rId7"/>
    <p:sldId id="397" r:id="rId8"/>
    <p:sldId id="258" r:id="rId9"/>
    <p:sldId id="259" r:id="rId10"/>
    <p:sldId id="260" r:id="rId11"/>
    <p:sldId id="261" r:id="rId12"/>
    <p:sldId id="262" r:id="rId13"/>
    <p:sldId id="263" r:id="rId14"/>
    <p:sldId id="264" r:id="rId15"/>
    <p:sldId id="265" r:id="rId16"/>
    <p:sldId id="266" r:id="rId17"/>
    <p:sldId id="502" r:id="rId18"/>
    <p:sldId id="500" r:id="rId19"/>
    <p:sldId id="267" r:id="rId20"/>
    <p:sldId id="268" r:id="rId21"/>
    <p:sldId id="269" r:id="rId22"/>
    <p:sldId id="270" r:id="rId23"/>
    <p:sldId id="272" r:id="rId24"/>
    <p:sldId id="501" r:id="rId25"/>
    <p:sldId id="273" r:id="rId26"/>
    <p:sldId id="274" r:id="rId27"/>
    <p:sldId id="275" r:id="rId28"/>
    <p:sldId id="276" r:id="rId29"/>
    <p:sldId id="277" r:id="rId30"/>
    <p:sldId id="278" r:id="rId31"/>
    <p:sldId id="279" r:id="rId32"/>
    <p:sldId id="280" r:id="rId33"/>
    <p:sldId id="281" r:id="rId34"/>
    <p:sldId id="400"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401"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457" r:id="rId90"/>
    <p:sldId id="506" r:id="rId91"/>
    <p:sldId id="505" r:id="rId92"/>
    <p:sldId id="507" r:id="rId93"/>
    <p:sldId id="510" r:id="rId94"/>
    <p:sldId id="509" r:id="rId95"/>
    <p:sldId id="511" r:id="rId96"/>
    <p:sldId id="338" r:id="rId97"/>
    <p:sldId id="343" r:id="rId98"/>
    <p:sldId id="452" r:id="rId99"/>
    <p:sldId id="426" r:id="rId100"/>
    <p:sldId id="453" r:id="rId101"/>
    <p:sldId id="427" r:id="rId102"/>
    <p:sldId id="428" r:id="rId103"/>
    <p:sldId id="429" r:id="rId104"/>
    <p:sldId id="430" r:id="rId105"/>
    <p:sldId id="431" r:id="rId106"/>
    <p:sldId id="454" r:id="rId107"/>
    <p:sldId id="456" r:id="rId108"/>
    <p:sldId id="495" r:id="rId109"/>
    <p:sldId id="496" r:id="rId110"/>
    <p:sldId id="497" r:id="rId111"/>
    <p:sldId id="455" r:id="rId112"/>
    <p:sldId id="413" r:id="rId113"/>
    <p:sldId id="411" r:id="rId114"/>
    <p:sldId id="412" r:id="rId115"/>
    <p:sldId id="414" r:id="rId116"/>
    <p:sldId id="415" r:id="rId117"/>
    <p:sldId id="416" r:id="rId118"/>
    <p:sldId id="417" r:id="rId119"/>
    <p:sldId id="458" r:id="rId120"/>
    <p:sldId id="459" r:id="rId121"/>
    <p:sldId id="460" r:id="rId122"/>
    <p:sldId id="464" r:id="rId123"/>
    <p:sldId id="420" r:id="rId124"/>
    <p:sldId id="471" r:id="rId125"/>
    <p:sldId id="472" r:id="rId126"/>
    <p:sldId id="473" r:id="rId127"/>
    <p:sldId id="493" r:id="rId128"/>
    <p:sldId id="483" r:id="rId129"/>
    <p:sldId id="482" r:id="rId130"/>
    <p:sldId id="485" r:id="rId131"/>
    <p:sldId id="481" r:id="rId132"/>
    <p:sldId id="484" r:id="rId133"/>
    <p:sldId id="492" r:id="rId134"/>
    <p:sldId id="394" r:id="rId135"/>
    <p:sldId id="486" r:id="rId136"/>
    <p:sldId id="480" r:id="rId137"/>
    <p:sldId id="422" r:id="rId138"/>
    <p:sldId id="479" r:id="rId139"/>
    <p:sldId id="476" r:id="rId140"/>
    <p:sldId id="478" r:id="rId141"/>
    <p:sldId id="477" r:id="rId142"/>
    <p:sldId id="489" r:id="rId143"/>
    <p:sldId id="490" r:id="rId144"/>
    <p:sldId id="491" r:id="rId145"/>
    <p:sldId id="494" r:id="rId146"/>
    <p:sldId id="379" r:id="rId147"/>
    <p:sldId id="487" r:id="rId148"/>
    <p:sldId id="488" r:id="rId149"/>
    <p:sldId id="382" r:id="rId150"/>
    <p:sldId id="512" r:id="rId151"/>
    <p:sldId id="393" r:id="rId152"/>
  </p:sldIdLst>
  <p:sldSz cx="9144000" cy="6858000" type="screen4x3"/>
  <p:notesSz cx="7086600" cy="9428163"/>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DE75"/>
    <a:srgbClr val="FFFF99"/>
    <a:srgbClr val="FCE5CD"/>
  </p:clrMru>
</p:presentationPr>
</file>

<file path=ppt/tableStyles.xml><?xml version="1.0" encoding="utf-8"?>
<a:tblStyleLst xmlns:a="http://schemas.openxmlformats.org/drawingml/2006/main" def="{6CBF64A9-E028-44D4-9A3C-83274840545F}">
  <a:tblStyle styleId="{6CBF64A9-E028-44D4-9A3C-83274840545F}" styleName="Table_0">
    <a:wholeTbl>
      <a:tcTxStyle b="off" i="off">
        <a:font>
          <a:latin typeface="Arial"/>
          <a:ea typeface="Arial"/>
          <a:cs typeface="Arial"/>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FBFCF5"/>
          </a:solidFill>
        </a:fill>
      </a:tcStyle>
    </a:wholeTbl>
    <a:band1H>
      <a:tcStyle>
        <a:tcBdr/>
        <a:fill>
          <a:solidFill>
            <a:srgbClr val="F6F9E9"/>
          </a:solidFill>
        </a:fill>
      </a:tcStyle>
    </a:band1H>
    <a:band1V>
      <a:tcStyle>
        <a:tcBdr/>
        <a:fill>
          <a:solidFill>
            <a:srgbClr val="F6F9E9"/>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80" y="-64"/>
      </p:cViewPr>
      <p:guideLst>
        <p:guide orient="horz" pos="2160"/>
        <p:guide pos="2880"/>
      </p:guideLst>
    </p:cSldViewPr>
  </p:slideViewPr>
  <p:notesTextViewPr>
    <p:cViewPr>
      <p:scale>
        <a:sx n="100" d="100"/>
        <a:sy n="100" d="100"/>
      </p:scale>
      <p:origin x="0" y="0"/>
    </p:cViewPr>
  </p:notesTextViewPr>
  <p:notesViewPr>
    <p:cSldViewPr>
      <p:cViewPr>
        <p:scale>
          <a:sx n="66" d="100"/>
          <a:sy n="66" d="100"/>
        </p:scale>
        <p:origin x="-2296" y="-52"/>
      </p:cViewPr>
      <p:guideLst>
        <p:guide orient="horz" pos="2969"/>
        <p:guide pos="2232"/>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71167" cy="470784"/>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4013894" y="0"/>
            <a:ext cx="3071167" cy="470784"/>
          </a:xfrm>
          <a:prstGeom prst="rect">
            <a:avLst/>
          </a:prstGeom>
          <a:noFill/>
          <a:ln>
            <a:noFill/>
          </a:ln>
        </p:spPr>
        <p:txBody>
          <a:bodyPr lIns="91425" tIns="91425" rIns="91425" bIns="91425" anchor="t" anchorCtr="0"/>
          <a:lstStyle>
            <a:lvl1pPr marL="0" marR="0" indent="0" algn="r"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87450" y="708025"/>
            <a:ext cx="4711699" cy="35353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708968" y="4478689"/>
            <a:ext cx="5668664" cy="4241737"/>
          </a:xfrm>
          <a:prstGeom prst="rect">
            <a:avLst/>
          </a:prstGeom>
          <a:noFill/>
          <a:ln>
            <a:noFill/>
          </a:ln>
        </p:spPr>
        <p:txBody>
          <a:bodyPr lIns="91425" tIns="91425" rIns="91425" bIns="91425" anchor="t" anchorCtr="0"/>
          <a:lstStyle>
            <a:lvl1pPr marL="0" marR="0" indent="0" algn="l" rtl="0">
              <a:spcBef>
                <a:spcPts val="360"/>
              </a:spcBef>
              <a:spcAft>
                <a:spcPts val="0"/>
              </a:spcAft>
              <a:defRPr/>
            </a:lvl1pPr>
            <a:lvl2pPr marL="457200" marR="0" indent="0" algn="l" rtl="0">
              <a:spcBef>
                <a:spcPts val="360"/>
              </a:spcBef>
              <a:spcAft>
                <a:spcPts val="0"/>
              </a:spcAft>
              <a:defRPr/>
            </a:lvl2pPr>
            <a:lvl3pPr marL="914400" marR="0" indent="0" algn="l" rtl="0">
              <a:spcBef>
                <a:spcPts val="360"/>
              </a:spcBef>
              <a:spcAft>
                <a:spcPts val="0"/>
              </a:spcAft>
              <a:defRPr/>
            </a:lvl3pPr>
            <a:lvl4pPr marL="1371600" marR="0" indent="0" algn="l" rtl="0">
              <a:spcBef>
                <a:spcPts val="360"/>
              </a:spcBef>
              <a:spcAft>
                <a:spcPts val="0"/>
              </a:spcAft>
              <a:defRPr/>
            </a:lvl4pPr>
            <a:lvl5pPr marL="1828800" marR="0" indent="0" algn="l" rtl="0">
              <a:spcBef>
                <a:spcPts val="36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955820"/>
            <a:ext cx="3071167" cy="470784"/>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lvl1pPr marL="0" marR="0" indent="0" algn="r" rtl="0">
              <a:spcBef>
                <a:spcPts val="0"/>
              </a:spcBef>
              <a:spcAft>
                <a:spcPts val="0"/>
              </a:spcAft>
              <a:buNone/>
              <a:defRPr sz="13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glbrc.org/news/gina-lewin-explores-how-ants-break-down-cellulose?utm_source=Spring+Education+&amp;+Outreach+Newsletter+2015&amp;utm_campaign=Feb-2015-GLBRC-E-O-Newsletter&amp;utm_medium=email" TargetMode="External"/><Relationship Id="rId2" Type="http://schemas.openxmlformats.org/officeDocument/2006/relationships/slide" Target="../slides/slide105.xml"/><Relationship Id="rId1" Type="http://schemas.openxmlformats.org/officeDocument/2006/relationships/notesMaster" Target="../notesMasters/notesMaster1.xml"/><Relationship Id="rId4" Type="http://schemas.openxmlformats.org/officeDocument/2006/relationships/hyperlink" Target="http://www.sciencedaily.com/releases/2013/04/130411194641.htm" TargetMode="Externa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advancedbiofuelsusa.info/wp-content/uploads/2012/03/DistributedCentralizedBiorefinerySystem-Rev-2-032712-JMI-Final.pdf" TargetMode="External"/><Relationship Id="rId2" Type="http://schemas.openxmlformats.org/officeDocument/2006/relationships/slide" Target="../slides/slide107.xml"/><Relationship Id="rId1" Type="http://schemas.openxmlformats.org/officeDocument/2006/relationships/notesMaster" Target="../notesMasters/notesMaster1.xml"/><Relationship Id="rId5" Type="http://schemas.openxmlformats.org/officeDocument/2006/relationships/hyperlink" Target="http://advancedbiofuelsusa.info/improving-logistics-of-biofuel-raw-materials" TargetMode="External"/><Relationship Id="rId4" Type="http://schemas.openxmlformats.org/officeDocument/2006/relationships/hyperlink" Target="http://sentech.srahosting.com/CTAB/pdf/Roadmaps_Densification%20Workshop%20-%20Hess.pdf" TargetMode="Externa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advancedbiofuelsusa.info/tag/distributedcentralized/"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advancedbiofuelsusa.info/tag/distributedcentralized/"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advancedbiofuelsusa.info/tag/e30/"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advancedbiofuelsusa.info/tag/e85/" TargetMode="Externa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advancedbiofuelsusa.info/tag/enginefuel-co-optimization/"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advancedbiofuelsusa.info/tag/enginefuel-co-optimization/" TargetMode="External"/><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hyperlink" Target="http://advancedbiofuelsusa.info/wp-content/uploads/2012/08/New-Ethanol-Engine-Tech-Revised-Aug-2012-Formatted.pdf" TargetMode="Externa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advancedbiofuelsusa.info/wp-content/uploads/2012/08/New-Ethanol-Engine-Tech-Revised-Aug-2012-Formatted.pdf"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advancedbiofuelsusa.info/advanced-biofuels-usa-updates-next-generation-engines-white-paper" TargetMode="External"/><Relationship Id="rId7" Type="http://schemas.openxmlformats.org/officeDocument/2006/relationships/hyperlink" Target="http://advancedbiofuelsusa.info/?s=%22Tier+3%22&amp;x=8&amp;y=3" TargetMode="External"/><Relationship Id="rId2" Type="http://schemas.openxmlformats.org/officeDocument/2006/relationships/slide" Target="../slides/slide117.xml"/><Relationship Id="rId1" Type="http://schemas.openxmlformats.org/officeDocument/2006/relationships/notesMaster" Target="../notesMasters/notesMaster1.xml"/><Relationship Id="rId6" Type="http://schemas.openxmlformats.org/officeDocument/2006/relationships/hyperlink" Target="http://advancedbiofuelsusa.info/advanced-biofuels-usa-supports-proposed-tier-3-higher-octane-vehicle-fuel-and-emissions-regulations-with-recommendations-for-implementation" TargetMode="External"/><Relationship Id="rId5" Type="http://schemas.openxmlformats.org/officeDocument/2006/relationships/hyperlink" Target="http://advancedbiofuelsusa.info/epa-tier-3-proposed-regulations-a-common-sense-change-that-could-triple-the-market-size-for-biomass-ethanol-and-other-advanced-biofuels" TargetMode="External"/><Relationship Id="rId4" Type="http://schemas.openxmlformats.org/officeDocument/2006/relationships/hyperlink" Target="http://advancedbiofuelsusa.info/in-epa-tier-3-comments-advanced-biofuels-usa-introduces-e30-capable-idea-to-bring-higher-octane-higher-ethanol-gasoline-to-the-marketplace" TargetMode="Externa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8" Type="http://schemas.openxmlformats.org/officeDocument/2006/relationships/hyperlink" Target="http://www.eia.gov/dnav/pet/pet_move_exp_dc_NUS-Z00_mbblpd_a.htm" TargetMode="External"/><Relationship Id="rId3" Type="http://schemas.openxmlformats.org/officeDocument/2006/relationships/hyperlink" Target="http://ethanolrfa.3cdn.net/d4ad995ffb7ae8fbfe_1vm62ypzd.pdf" TargetMode="External"/><Relationship Id="rId7" Type="http://schemas.openxmlformats.org/officeDocument/2006/relationships/hyperlink" Target="http://www.eia.gov/emeu/aer/pecss_diagram.html" TargetMode="External"/><Relationship Id="rId2" Type="http://schemas.openxmlformats.org/officeDocument/2006/relationships/slide" Target="../slides/slide125.xml"/><Relationship Id="rId1" Type="http://schemas.openxmlformats.org/officeDocument/2006/relationships/notesMaster" Target="../notesMasters/notesMaster1.xml"/><Relationship Id="rId6" Type="http://schemas.openxmlformats.org/officeDocument/2006/relationships/hyperlink" Target="http://www.eia.gov/dnav/pet/pet_cons_psup_dc_nus_mbblpd_a.htm" TargetMode="External"/><Relationship Id="rId5" Type="http://schemas.openxmlformats.org/officeDocument/2006/relationships/hyperlink" Target="http://www.publichealthreports.org/userfiles/124_1/5-19.pdf" TargetMode="External"/><Relationship Id="rId10" Type="http://schemas.openxmlformats.org/officeDocument/2006/relationships/hyperlink" Target="http://www.ethanolproducer.com/articles/9185/the-rfs-itundefineds-not-broke-donundefinedt-fix-it" TargetMode="External"/><Relationship Id="rId4" Type="http://schemas.openxmlformats.org/officeDocument/2006/relationships/hyperlink" Target="http://www.afdc.energy.gov/fuels/ethanol_benefits.html" TargetMode="External"/><Relationship Id="rId9" Type="http://schemas.openxmlformats.org/officeDocument/2006/relationships/hyperlink" Target="http://www.eia.gov/energyexplained/index.cfm?page=oil_home" TargetMode="Externa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energy.agwired.com/2014/05/09/rep-conaway-re-introductes-anti-biofuel-amendents/"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advancedbiofuelsusa.info/thought-leadership-the-toxic-substances-control-act-and-the-bioeconomy-part-1-the-impact-of-nomenclature-on-the-commercialization-of-biobased-chemicals/" TargetMode="External"/><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energy.agwired.com/2014/05/09/rep-conaway-re-introductes-anti-biofuel-amendents/"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thedailyshow.cc.com/videos/n5dnf3/an-energy-independent-future"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www.se-ibss.org/"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www.eia.gov/dnav/pet/pet_move_exp_dc_NUS-Z00_mbblpd_a.htm" TargetMode="External"/><Relationship Id="rId3" Type="http://schemas.openxmlformats.org/officeDocument/2006/relationships/hyperlink" Target="http://ethanolrfa.3cdn.net/d4ad995ffb7ae8fbfe_1vm62ypzd.pdf" TargetMode="External"/><Relationship Id="rId7" Type="http://schemas.openxmlformats.org/officeDocument/2006/relationships/hyperlink" Target="http://www.eia.gov/emeu/aer/pecss_diagram.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eia.gov/dnav/pet/pet_cons_psup_dc_nus_mbblpd_a.htm" TargetMode="External"/><Relationship Id="rId11" Type="http://schemas.openxmlformats.org/officeDocument/2006/relationships/hyperlink" Target="http://www.biofuelsdigest.com/bdigest/2013/02/26/australia-at-the-crossroads-import-or-export-aviation-biofuels/" TargetMode="External"/><Relationship Id="rId5" Type="http://schemas.openxmlformats.org/officeDocument/2006/relationships/hyperlink" Target="http://www.publichealthreports.org/userfiles/124_1/5-19.pdf" TargetMode="External"/><Relationship Id="rId10" Type="http://schemas.openxmlformats.org/officeDocument/2006/relationships/hyperlink" Target="http://www.ethanolproducer.com/articles/9185/the-rfs-itundefineds-not-broke-donundefinedt-fix-it" TargetMode="External"/><Relationship Id="rId4" Type="http://schemas.openxmlformats.org/officeDocument/2006/relationships/hyperlink" Target="http://www.afdc.energy.gov/fuels/ethanol_benefits.html" TargetMode="External"/><Relationship Id="rId9" Type="http://schemas.openxmlformats.org/officeDocument/2006/relationships/hyperlink" Target="http://www.eia.gov/energyexplained/index.cfm?page=oil_home" TargetMode="Externa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decodedscience.com/the-tar-sands-fueling-controversy/4981"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platts.com/RSSFeedDetailedNews/RSSFeed/Oil/8662080?WT.mc_id=&amp;WT.tsrc=Eloqua" TargetMode="External"/><Relationship Id="rId4" Type="http://schemas.openxmlformats.org/officeDocument/2006/relationships/hyperlink" Target="http://www.google.com/imgres?hl=en&amp;sa=X&amp;biw=1280&amp;bih=685&amp;tbm=isch&amp;prmd=imvns&amp;tbnid=YeF5QzLiRLZv9M:&amp;imgrefurl=http://earthobservatory.nasa.gov/Study/BorealThreshold/&amp;docid=omIRY8y0hG362M&amp;imgurl=http://earthobservatory.nasa.gov/Features/BorealThreshold/Images/boreal_forest_map.gif&amp;w=428&amp;h=370&amp;ei=CkO0TrbAJM-CsgKimNnmAw&amp;zoom=1&amp;iact=hc&amp;vpx=607&amp;vpy=226&amp;dur=11401&amp;hovh=209&amp;hovw=241&amp;tx=103&amp;ty=113&amp;sig=117376384788423915804&amp;page=1&amp;tbnh=141&amp;tbnw=163&amp;start=0&amp;ndsp=18&amp;ved=1t:429,r:8,s: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decodedscience.com/the-tar-sands-fueling-controversy/498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eia.gov/totalenergy/data/monthly/index.cfm"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eia.gov/tools/faqs/faq.cfm?id=427&amp;t=3"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eia.gov/totalenergy/data/monthly/index.cf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eia.gov/tools/faqs/faq.cfm?id=427&amp;t=3"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www.nndb.com/people/768/000082522/" TargetMode="External"/><Relationship Id="rId3" Type="http://schemas.openxmlformats.org/officeDocument/2006/relationships/hyperlink" Target="https://www.google.com/url?sa=i&amp;rct=j&amp;q=&amp;esrc=s&amp;source=images&amp;cd=&amp;cad=rja&amp;uact=8&amp;ved=0CAYQjB0&amp;url=https://cleanfuelforthought.wordpress.com/page/3/&amp;ei=25cVVf_7OszasAS4lYK4AQ&amp;bvm=bv.89381419,d.cWc&amp;psig=AFQjCNHJyy6crKDDg-zRoFPLyH6vQrSF4g&amp;ust=1427564889133229" TargetMode="External"/><Relationship Id="rId7" Type="http://schemas.openxmlformats.org/officeDocument/2006/relationships/hyperlink" Target="https://en.wikipedia.org/wiki/Harry_Ricardo"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n.wikipedia.org/wiki/Diesel_engine" TargetMode="External"/><Relationship Id="rId5" Type="http://schemas.openxmlformats.org/officeDocument/2006/relationships/hyperlink" Target="http://advancedbiofuelsusa.info/up-with-octane-and-down-with-aromatics-continuing-health-risks-with-petroleum-fuels-and-the-need-for-engine-efficiency/" TargetMode="External"/><Relationship Id="rId4" Type="http://schemas.openxmlformats.org/officeDocument/2006/relationships/hyperlink" Target="http://www.fuel-testers.com/ethanol_fuel_history.htm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rojectgaia.co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rojectgaia.com/abou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bo.gov/" TargetMode="External"/><Relationship Id="rId7" Type="http://schemas.openxmlformats.org/officeDocument/2006/relationships/hyperlink" Target="http://www.energy.gov/eere/bioenergy/articles/energy-department-joins-navy-and-agriculture-departments-invest-drop-biofuel"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www.biofuelsdigest.com/bdigest/2014/09/19/breaking-news-us-navy-doe-usda-award-210m-for-3-biorefineries-and-mil-spec-fuels/" TargetMode="External"/><Relationship Id="rId5" Type="http://schemas.openxmlformats.org/officeDocument/2006/relationships/hyperlink" Target="http://www.biofuelsdigest.com/bdigest/2014/06/10/department-of-the-navy-seeks-biofuels-on-a-large-scale/" TargetMode="External"/><Relationship Id="rId4" Type="http://schemas.openxmlformats.org/officeDocument/2006/relationships/hyperlink" Target="http://domesticfuel.com/2014/06/11/department-of-navy-seeks-37-5m-gallons-of-biofuels/"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advancedbiofuelsusa.info/category/feedstock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umces.edu/imet/people/fchen"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advancedbiofuelsusa.info/category/feedstocks/" TargetMode="External"/><Relationship Id="rId5" Type="http://schemas.openxmlformats.org/officeDocument/2006/relationships/hyperlink" Target="http://www.mtech.umd.edu/news/press_releases/mips_r52_release.html" TargetMode="External"/><Relationship Id="rId4" Type="http://schemas.openxmlformats.org/officeDocument/2006/relationships/hyperlink" Target="http://www.hytekbio.com/page2.html"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advancedbiofuelsusa.info/tag/sorghu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advancedbiofuelsusa.info/tag/sunflower/"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advancedbiofuelsusa.info/tag/jerusalem-artichok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advancedbiofuelsusa.info/tag/canola/"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advancedbiofuelsusa.info/tag/arundo/"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advancedbiofuelsusa.info/tag/miscanthu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advancedbiofuelsusa.info/tag/phragmites/"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en.wikipedia.org/wiki/Phragmites"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advancedbiofuelsusa.info/tag/corn-stove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advancedbiofuelsusa.info/tag/sugar-bee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advancedbiofuelsusa.info/tag/switchgras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advancedbiofuelsusa.info/tag/sorghu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hort.purdue.edu/newcrop/afcm/kenaf.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advancedbiofuelsusa.info/tag/woody-biomass/"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crops4energy.co.uk/short-rotation-coppice-src/"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advancedbiofuelsusa.info/tag/poplar/" TargetMode="External"/><Relationship Id="rId4" Type="http://schemas.openxmlformats.org/officeDocument/2006/relationships/hyperlink" Target="http://advancedbiofuelsusa.info/tag/willow/"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advancedbiofuelsusa.info/tag/msw-municipal-solid-waste/"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advancedbiofuelsusa.info/tag/algae/"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advancedbiofuelsusa.info/tag/cyanobacteria/" TargetMode="External"/><Relationship Id="rId4" Type="http://schemas.openxmlformats.org/officeDocument/2006/relationships/hyperlink" Target="http://advancedbiofuelsusa.info/tag/seaweed-macroalgae/"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advancedbiofuelsusa.info/author/admin"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www.dnaindia.com/india/report_tamil-nadu-to-have-worlds-first-biorefinery_1706301" TargetMode="External"/><Relationship Id="rId4" Type="http://schemas.openxmlformats.org/officeDocument/2006/relationships/hyperlink" Target="http://advancedbiofuelsusa.info/tamil-nadu-to-have-worlds-first-biorefinery-using-tannery-waste"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advancedbiofuelsusa.info/tag/used-cooking-oil/"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greentechlead.com/news/clean-energy-opens-lng-fueling-station-in-seville-ohio-to-support-truck-fleet-operated-by-dillon-transport-serving-owens-corning-826"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www.quasarenergygroup.com/pages/cng.html" TargetMode="Externa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arpa-e.energy.gov/ProgramsProjects/OtherProjects/DirectSolarFuels/ShewanellaasanIdealPlatformforProducingHydr.aspx" TargetMode="External"/><Relationship Id="rId3" Type="http://schemas.openxmlformats.org/officeDocument/2006/relationships/hyperlink" Target="http://www.joulefuels.com/joule-sunflow-e" TargetMode="External"/><Relationship Id="rId7" Type="http://schemas.openxmlformats.org/officeDocument/2006/relationships/hyperlink" Target="http://arpa-e.energy.gov/ProgramsProjects/OtherProjects/DirectSolarFuels/AffordableEnergyfromWaterandSunlight.aspx"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arpa-e.energy.gov/ProgramsProjects/OtherProjects/DirectSolarFuels/AGeneticallyTractableMicroalgalPlatformforAd.aspx" TargetMode="External"/><Relationship Id="rId5" Type="http://schemas.openxmlformats.org/officeDocument/2006/relationships/hyperlink" Target="http://arpa-e.energy.gov/ProgramsProjects/OtherProjects/DirectSolarFuels/CyanobacteriaDesignedforSolarPoweredHighlyEf.aspx" TargetMode="External"/><Relationship Id="rId4" Type="http://schemas.openxmlformats.org/officeDocument/2006/relationships/hyperlink" Target="http://www.joulefuels.com/joule-sunflow-d"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energy.gov/eere/articles/five-harvesting-technologies-are-making-biofuels-more-competitive-marketplace"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energy.gov/eere/articles/five-harvesting-technologies-are-making-biofuels-more-competitive-marketplace"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advancedbiofuelsusa.info/category/aviation/"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advancedbiofuelsusa.info/category/aviation/"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advancedbiofuelsusa.info/category/aviation/"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biofuelsdigest.com/bdigest/2014/09/05/on-the-mend-why-ineos-bio-isnt-reporting-much-ethanol-production/"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domesticfuel.com/2014/07/01/iowa-plant-produces-first-cellulosic-ethanol/" TargetMode="External"/><Relationship Id="rId5" Type="http://schemas.openxmlformats.org/officeDocument/2006/relationships/hyperlink" Target="http://www.ineos.com/businesses/ineos-bio/news/ineos-bio-provides-operational-update/?business=INEOS+Bio" TargetMode="External"/><Relationship Id="rId4" Type="http://schemas.openxmlformats.org/officeDocument/2006/relationships/hyperlink" Target="http://www.ascension-publishing.com/INEOS-FIX-090514.pdf"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biofuelsdigest.com/bdigest/2014/10/21/industrial-biotechnologys-2014-in-pictures-the-year-of-steel/"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www.dupont.com/corporate-functions/media-center/press-releases/dupont-celebrates-opening-of-worlds-largest-cellulosic-ethanol-plant.html"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careers.dupont.com/jobsearch/posting.php?id=PRO00004415"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careers.dupont.com/jobsearch/posting.php?id=MAT00001018" TargetMode="External"/><Relationship Id="rId5" Type="http://schemas.openxmlformats.org/officeDocument/2006/relationships/hyperlink" Target="http://careers.dupont.com/jobsearch/posting.php?id=LAB00001113" TargetMode="External"/><Relationship Id="rId4" Type="http://schemas.openxmlformats.org/officeDocument/2006/relationships/hyperlink" Target="http://careers.dupont.com/jobsearch/posting.php?id=PRO00004436"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8" Type="http://schemas.openxmlformats.org/officeDocument/2006/relationships/hyperlink" Target="http://en.wikipedia.org/wiki/Forests" TargetMode="External"/><Relationship Id="rId3" Type="http://schemas.openxmlformats.org/officeDocument/2006/relationships/hyperlink" Target="http://en.wikipedia.org/wiki/Stewardship" TargetMode="External"/><Relationship Id="rId7" Type="http://schemas.openxmlformats.org/officeDocument/2006/relationships/hyperlink" Target="http://en.wikipedia.org/wiki/Wetlands"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en.wikipedia.org/wiki/Biodiversity" TargetMode="External"/><Relationship Id="rId5" Type="http://schemas.openxmlformats.org/officeDocument/2006/relationships/hyperlink" Target="http://en.wikipedia.org/wiki/Ecology" TargetMode="External"/><Relationship Id="rId4" Type="http://schemas.openxmlformats.org/officeDocument/2006/relationships/hyperlink" Target="http://en.wikipedia.org/wiki/Resources" TargetMode="External"/></Relationships>
</file>

<file path=ppt/notesSlides/_rels/notesSlide7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8" Type="http://schemas.openxmlformats.org/officeDocument/2006/relationships/hyperlink" Target="http://www.eia.gov/dnav/pet/pet_move_exp_dc_NUS-Z00_mbblpd_a.htm" TargetMode="External"/><Relationship Id="rId3" Type="http://schemas.openxmlformats.org/officeDocument/2006/relationships/hyperlink" Target="http://ethanolrfa.3cdn.net/d4ad995ffb7ae8fbfe_1vm62ypzd.pdf" TargetMode="External"/><Relationship Id="rId7" Type="http://schemas.openxmlformats.org/officeDocument/2006/relationships/hyperlink" Target="http://www.eia.gov/emeu/aer/pecss_diagram.html"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www.eia.gov/dnav/pet/pet_cons_psup_dc_nus_mbblpd_a.htm" TargetMode="External"/><Relationship Id="rId5" Type="http://schemas.openxmlformats.org/officeDocument/2006/relationships/hyperlink" Target="http://www.publichealthreports.org/userfiles/124_1/5-19.pdf" TargetMode="External"/><Relationship Id="rId10" Type="http://schemas.openxmlformats.org/officeDocument/2006/relationships/hyperlink" Target="http://www.ethanolproducer.com/articles/9185/the-rfs-itundefineds-not-broke-donundefinedt-fix-it" TargetMode="External"/><Relationship Id="rId4" Type="http://schemas.openxmlformats.org/officeDocument/2006/relationships/hyperlink" Target="http://www.afdc.energy.gov/fuels/ethanol_benefits.html" TargetMode="External"/><Relationship Id="rId9" Type="http://schemas.openxmlformats.org/officeDocument/2006/relationships/hyperlink" Target="http://www.eia.gov/energyexplained/index.cfm?page=oil_home"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8" Type="http://schemas.openxmlformats.org/officeDocument/2006/relationships/hyperlink" Target="http://en.wikipedia.org/wiki/Forests" TargetMode="External"/><Relationship Id="rId3" Type="http://schemas.openxmlformats.org/officeDocument/2006/relationships/hyperlink" Target="http://en.wikipedia.org/wiki/Stewardship" TargetMode="External"/><Relationship Id="rId7" Type="http://schemas.openxmlformats.org/officeDocument/2006/relationships/hyperlink" Target="http://en.wikipedia.org/wiki/Wetlands"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en.wikipedia.org/wiki/Biodiversity" TargetMode="External"/><Relationship Id="rId5" Type="http://schemas.openxmlformats.org/officeDocument/2006/relationships/hyperlink" Target="http://en.wikipedia.org/wiki/Ecology" TargetMode="External"/><Relationship Id="rId4" Type="http://schemas.openxmlformats.org/officeDocument/2006/relationships/hyperlink" Target="http://en.wikipedia.org/wiki/Resources"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89" name="Shape 189"/>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90" name="Shape 190"/>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37" name="Shape 237"/>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100" b="0" i="0" u="none" strike="noStrike" cap="none" baseline="0" dirty="0">
                <a:solidFill>
                  <a:schemeClr val="dk1"/>
                </a:solidFill>
                <a:latin typeface="Calibri"/>
                <a:ea typeface="Calibri"/>
                <a:cs typeface="Calibri"/>
                <a:sym typeface="Calibri"/>
              </a:rPr>
              <a:t>Many people don’t realize that the ethanol that we talk about with regard to fuel is the same molecule as the ethanol or alcohol in wine, beer, whiskey—and that corn ethanol has long been nick-named moonshine.</a:t>
            </a:r>
          </a:p>
          <a:p>
            <a:pPr marL="0" marR="0" lvl="0" indent="0" algn="l" rtl="0">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a:p>
            <a:pPr marL="0" marR="0" lvl="0" indent="0" algn="l" rtl="0">
              <a:spcBef>
                <a:spcPts val="330"/>
              </a:spcBef>
              <a:spcAft>
                <a:spcPts val="0"/>
              </a:spcAft>
              <a:buSzPct val="25000"/>
              <a:buNone/>
            </a:pPr>
            <a:r>
              <a:rPr lang="en-US" sz="1100" b="0" i="0" u="none" strike="noStrike" cap="none" baseline="0" dirty="0">
                <a:solidFill>
                  <a:schemeClr val="dk1"/>
                </a:solidFill>
                <a:latin typeface="Calibri"/>
                <a:ea typeface="Calibri"/>
                <a:cs typeface="Calibri"/>
                <a:sym typeface="Calibri"/>
              </a:rPr>
              <a:t>Important note:  as soon as the ethanol is distilled and ready for transport from a </a:t>
            </a:r>
            <a:r>
              <a:rPr lang="en-US" sz="1100" b="0" i="0" u="none" strike="noStrike" cap="none" baseline="0" dirty="0" err="1">
                <a:solidFill>
                  <a:schemeClr val="dk1"/>
                </a:solidFill>
                <a:latin typeface="Calibri"/>
                <a:ea typeface="Calibri"/>
                <a:cs typeface="Calibri"/>
                <a:sym typeface="Calibri"/>
              </a:rPr>
              <a:t>biorefinery</a:t>
            </a:r>
            <a:r>
              <a:rPr lang="en-US" sz="1100" b="0" i="0" u="none" strike="noStrike" cap="none" baseline="0" dirty="0">
                <a:solidFill>
                  <a:schemeClr val="dk1"/>
                </a:solidFill>
                <a:latin typeface="Calibri"/>
                <a:ea typeface="Calibri"/>
                <a:cs typeface="Calibri"/>
                <a:sym typeface="Calibri"/>
              </a:rPr>
              <a:t>, some gasoline is added to “poison” it so that it will not be drinkable, and will not be diverted to beverage purposes.</a:t>
            </a:r>
          </a:p>
          <a:p>
            <a:pPr marL="0" marR="0" lvl="0" indent="0" algn="l" rtl="0">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a:p>
            <a:pPr marL="0" marR="0" lvl="0" indent="0" algn="l" rtl="0">
              <a:spcBef>
                <a:spcPts val="330"/>
              </a:spcBef>
              <a:spcAft>
                <a:spcPts val="0"/>
              </a:spcAft>
              <a:buSzPct val="25000"/>
              <a:buNone/>
            </a:pPr>
            <a:r>
              <a:rPr lang="en-US" sz="1100" b="0" i="0" u="none" strike="noStrike" cap="none" baseline="0" dirty="0">
                <a:solidFill>
                  <a:schemeClr val="dk1"/>
                </a:solidFill>
                <a:latin typeface="Calibri"/>
                <a:ea typeface="Calibri"/>
                <a:cs typeface="Calibri"/>
                <a:sym typeface="Calibri"/>
              </a:rPr>
              <a:t>Photos are an old crusher and presser which might be used for grapes (similar ones for apples and other fruit); and the distillery at Mount Vernon, VA, a re-creation of the distillery operated by George Washington on his plantation. </a:t>
            </a:r>
          </a:p>
          <a:p>
            <a:pPr marL="0" marR="0" lvl="0" indent="0" algn="l" rtl="0">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a:p>
            <a:pPr marL="0" marR="0" lvl="0" indent="0" algn="l" rtl="0">
              <a:spcBef>
                <a:spcPts val="330"/>
              </a:spcBef>
              <a:spcAft>
                <a:spcPts val="0"/>
              </a:spcAft>
              <a:buSzPct val="25000"/>
              <a:buNone/>
            </a:pPr>
            <a:r>
              <a:rPr lang="en-US" sz="1100" b="0" i="0" u="none" strike="noStrike" cap="none" baseline="0" dirty="0">
                <a:solidFill>
                  <a:schemeClr val="dk1"/>
                </a:solidFill>
                <a:latin typeface="Calibri"/>
                <a:ea typeface="Calibri"/>
                <a:cs typeface="Calibri"/>
                <a:sym typeface="Calibri"/>
              </a:rPr>
              <a:t>If you want to add a history lesson, or integrate this with lessons in the history department, you can talk about how corn was converted to liquid (moonshine) to both increase its value and make it easier to move large volumes across the Appalachian mountains in the early days of the United States.  The Whiskey Rebellion is also a relevant topic.</a:t>
            </a:r>
          </a:p>
          <a:p>
            <a:pPr marL="0" marR="0" lvl="0" indent="0" algn="l" rtl="0">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a:p>
            <a:pPr marL="0" marR="0" lvl="0" indent="0" algn="l" rtl="0">
              <a:spcBef>
                <a:spcPts val="330"/>
              </a:spcBef>
              <a:spcAft>
                <a:spcPts val="0"/>
              </a:spcAft>
              <a:buSzPct val="25000"/>
              <a:buNone/>
            </a:pPr>
            <a:r>
              <a:rPr lang="en-US" sz="1100" b="0" i="0" u="none" strike="noStrike" cap="none" baseline="0" dirty="0">
                <a:solidFill>
                  <a:schemeClr val="dk1"/>
                </a:solidFill>
                <a:latin typeface="Calibri"/>
                <a:ea typeface="Calibri"/>
                <a:cs typeface="Calibri"/>
                <a:sym typeface="Calibri"/>
              </a:rPr>
              <a:t>You can point out the parallels in the problems that people have today moving large volumes of raw biomass to </a:t>
            </a:r>
            <a:r>
              <a:rPr lang="en-US" sz="1100" b="0" i="0" u="none" strike="noStrike" cap="none" baseline="0" dirty="0" err="1">
                <a:solidFill>
                  <a:schemeClr val="dk1"/>
                </a:solidFill>
                <a:latin typeface="Calibri"/>
                <a:ea typeface="Calibri"/>
                <a:cs typeface="Calibri"/>
                <a:sym typeface="Calibri"/>
              </a:rPr>
              <a:t>biorefineries</a:t>
            </a:r>
            <a:r>
              <a:rPr lang="en-US" sz="1100" b="0" i="0" u="none" strike="noStrike" cap="none" baseline="0" dirty="0">
                <a:solidFill>
                  <a:schemeClr val="dk1"/>
                </a:solidFill>
                <a:latin typeface="Calibri"/>
                <a:ea typeface="Calibri"/>
                <a:cs typeface="Calibri"/>
                <a:sym typeface="Calibri"/>
              </a:rPr>
              <a:t>.</a:t>
            </a:r>
          </a:p>
          <a:p>
            <a:pPr marL="0" marR="0" lvl="0" indent="0" algn="l" rtl="0">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a:p>
            <a:pPr marL="0" marR="0" lvl="0" indent="0" algn="l" rtl="0">
              <a:spcBef>
                <a:spcPts val="330"/>
              </a:spcBef>
              <a:spcAft>
                <a:spcPts val="0"/>
              </a:spcAft>
              <a:buSzPct val="25000"/>
              <a:buNone/>
            </a:pPr>
            <a:r>
              <a:rPr lang="en-US" sz="1100" b="0" i="0" u="none" strike="noStrike" cap="none" baseline="0" dirty="0">
                <a:solidFill>
                  <a:schemeClr val="dk1"/>
                </a:solidFill>
                <a:latin typeface="Calibri"/>
                <a:ea typeface="Calibri"/>
                <a:cs typeface="Calibri"/>
                <a:sym typeface="Calibri"/>
              </a:rPr>
              <a:t>Ethanol for use as a transportation fuel must be highly distilled </a:t>
            </a:r>
          </a:p>
        </p:txBody>
      </p:sp>
      <p:sp>
        <p:nvSpPr>
          <p:cNvPr id="238" name="Shape 238"/>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10</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Shape 137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75" name="Shape 1375"/>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Shape 1385"/>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86" name="Shape 1386"/>
          <p:cNvSpPr txBox="1">
            <a:spLocks noGrp="1"/>
          </p:cNvSpPr>
          <p:nvPr>
            <p:ph type="body" idx="1"/>
          </p:nvPr>
        </p:nvSpPr>
        <p:spPr>
          <a:xfrm>
            <a:off x="738187" y="4489601"/>
            <a:ext cx="5668664" cy="4241739"/>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387" name="Shape 1387"/>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101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Shape 139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98" name="Shape 139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Shape 1409"/>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410" name="Shape 1410"/>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411" name="Shape 1411"/>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103</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Shape 142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423" name="Shape 142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Shape 142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423" name="Shape 142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r>
              <a:rPr lang="en-US" sz="1200" b="0" i="0" u="none" strike="noStrike" cap="none" baseline="0" dirty="0" smtClean="0">
                <a:solidFill>
                  <a:schemeClr val="dk1"/>
                </a:solidFill>
                <a:latin typeface="Calibri"/>
                <a:ea typeface="Calibri"/>
                <a:cs typeface="Calibri"/>
                <a:sym typeface="Calibri"/>
                <a:hlinkClick r:id="rId3"/>
              </a:rPr>
              <a:t>https://www.glbrc.org/news/gina-lewin-explores-how-ants-break-down-cellulose?utm_source=Spring+Education+%26+Outreach+Newsletter+2015&amp;utm_campaign=Feb-2015-GLBRC-E-O-Newsletter&amp;utm_medium=email</a:t>
            </a:r>
            <a:r>
              <a:rPr lang="en-US" sz="1200" b="0" i="0" u="none" strike="noStrike" cap="none" baseline="0" dirty="0" smtClean="0">
                <a:solidFill>
                  <a:schemeClr val="dk1"/>
                </a:solidFill>
                <a:latin typeface="Calibri"/>
                <a:ea typeface="Calibri"/>
                <a:cs typeface="Calibri"/>
                <a:sym typeface="Calibri"/>
              </a:rPr>
              <a:t>    leaf cutter ants at Great Lakes </a:t>
            </a:r>
            <a:r>
              <a:rPr lang="en-US" sz="1200" b="0" i="0" u="none" strike="noStrike" cap="none" baseline="0" dirty="0" err="1" smtClean="0">
                <a:solidFill>
                  <a:schemeClr val="dk1"/>
                </a:solidFill>
                <a:latin typeface="Calibri"/>
                <a:ea typeface="Calibri"/>
                <a:cs typeface="Calibri"/>
                <a:sym typeface="Calibri"/>
              </a:rPr>
              <a:t>Bioenergy</a:t>
            </a:r>
            <a:r>
              <a:rPr lang="en-US" sz="1200" b="0" i="0" u="none" strike="noStrike" cap="none" baseline="0" dirty="0" smtClean="0">
                <a:solidFill>
                  <a:schemeClr val="dk1"/>
                </a:solidFill>
                <a:latin typeface="Calibri"/>
                <a:ea typeface="Calibri"/>
                <a:cs typeface="Calibri"/>
                <a:sym typeface="Calibri"/>
              </a:rPr>
              <a:t> Research Center</a:t>
            </a:r>
          </a:p>
          <a:p>
            <a:pPr marL="0" marR="0" lvl="0" indent="0" algn="l" rtl="0">
              <a:spcBef>
                <a:spcPts val="0"/>
              </a:spcBef>
              <a:spcAft>
                <a:spcPts val="0"/>
              </a:spcAft>
              <a:buNone/>
            </a:pPr>
            <a:endParaRPr lang="en-US" dirty="0" smtClean="0">
              <a:solidFill>
                <a:schemeClr val="dk1"/>
              </a:solidFill>
              <a:latin typeface="Calibri"/>
              <a:ea typeface="Calibri"/>
              <a:cs typeface="Calibri"/>
              <a:sym typeface="Calibri"/>
            </a:endParaRPr>
          </a:p>
          <a:p>
            <a:pPr lvl="0">
              <a:spcBef>
                <a:spcPts val="0"/>
              </a:spcBef>
            </a:pPr>
            <a:r>
              <a:rPr lang="en-US" dirty="0" smtClean="0">
                <a:solidFill>
                  <a:schemeClr val="dk1"/>
                </a:solidFill>
                <a:latin typeface="Calibri"/>
                <a:ea typeface="Calibri"/>
                <a:cs typeface="Calibri"/>
                <a:sym typeface="Calibri"/>
                <a:hlinkClick r:id="rId4"/>
              </a:rPr>
              <a:t>http://www.sciencedaily.com/releases/2013/04/130411194641.htm</a:t>
            </a:r>
            <a:r>
              <a:rPr lang="en-US" dirty="0" smtClean="0">
                <a:solidFill>
                  <a:schemeClr val="dk1"/>
                </a:solidFill>
                <a:latin typeface="Calibri"/>
                <a:ea typeface="Calibri"/>
                <a:cs typeface="Calibri"/>
                <a:sym typeface="Calibri"/>
              </a:rPr>
              <a:t> </a:t>
            </a:r>
          </a:p>
          <a:p>
            <a:pPr lvl="0">
              <a:spcBef>
                <a:spcPts val="0"/>
              </a:spcBef>
            </a:pPr>
            <a:endParaRPr lang="en-US" sz="1200" b="0" i="0" u="none" strike="noStrike" cap="none" baseline="0" dirty="0" smtClean="0">
              <a:solidFill>
                <a:schemeClr val="dk1"/>
              </a:solidFill>
              <a:latin typeface="Calibri"/>
              <a:ea typeface="Calibri"/>
              <a:cs typeface="Calibri"/>
              <a:sym typeface="Calibri"/>
            </a:endParaRPr>
          </a:p>
          <a:p>
            <a:r>
              <a:rPr lang="en-US" dirty="0" smtClean="0"/>
              <a:t> scientists have described the discovery of a potential treasure-trove of candidate enzymes in fungi thriving in the feces and intestinal tracts of horses.</a:t>
            </a:r>
          </a:p>
          <a:p>
            <a:r>
              <a:rPr lang="en-US" dirty="0" smtClean="0"/>
              <a:t>They reported on these enzymes -- the key to economical production of biofuels from non-food plant material -- at the 245th National Meeting &amp; Exposition of the American Chemical Society (ACS) currently going on in New Orleans.</a:t>
            </a:r>
          </a:p>
          <a:p>
            <a:r>
              <a:rPr lang="en-US" dirty="0" smtClean="0"/>
              <a:t>Michelle A. O'Malley, Ph.D., explained that cellulose is the raw material for making biofuels from non-food plant materials. Cellulose, however, is sealed away inside a tough network of lignin within the cell walls of plants. To produce biofuels from these materials, lignin must be removed through an expensive pretreatment process. Then, a collection of enzymes breaks cellulose down into sugars. Finally, in a process much like production of beer or wine, those sugars become food for microbes to ferment into alcohol for fuel, ingredients for plastics and other materials.</a:t>
            </a:r>
          </a:p>
          <a:p>
            <a:pPr lvl="0">
              <a:spcBef>
                <a:spcPts val="0"/>
              </a:spcBef>
            </a:pP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98" name="Shape 79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1100" b="0" i="0" u="none" strike="noStrike" cap="none" baseline="0">
                <a:solidFill>
                  <a:schemeClr val="dk1"/>
                </a:solidFill>
                <a:latin typeface="Calibri"/>
                <a:ea typeface="Calibri"/>
                <a:cs typeface="Calibri"/>
                <a:sym typeface="Calibri"/>
              </a:rPr>
              <a:t>Now we get to the technology piece.</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These are names of processes that take the feedstock and make it into biofuels or the building blocks for biofuels.</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Explain enzymes—like the saliva in your mouth</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Explain fermentation—</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Explain ethanol.  Ask class—what is ethanol?  What in everyday life has ethanol in it?  You may need to prompt by using the word “alcohol.”</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Make clear that the ethanol molecules in fuel are the same chemically as the ones in beer, wine, spirits.  The process for converting sugars and starches into ethanol is fermentation.  The process for getting the ethanol concentrated—getting the water out—is distillation.</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Especially if local history includes production of moonshine, explain that corn ethanol is the same corn ethanol currently used commercially in fuel.  If time permits, can introduce the idea of the difference in value and the difference in transportation costs between dried corn kernals and processed corn into whiskey/moonshine.   If a history lesson is in order, refer to the Whiskey Rebellion dealt with by George Washington.</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For more detail on process technologies, word search in Advanced Biofuels USA’s web site.</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Shape 165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660" name="Shape 1660"/>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500" b="0" i="0" u="none" strike="noStrike" cap="none" baseline="0">
                <a:solidFill>
                  <a:schemeClr val="dk1"/>
                </a:solidFill>
                <a:latin typeface="Calibri"/>
                <a:ea typeface="Calibri"/>
                <a:cs typeface="Calibri"/>
                <a:sym typeface="Calibri"/>
              </a:rPr>
              <a:t>See: </a:t>
            </a:r>
            <a:r>
              <a:rPr lang="en-US" sz="500" b="1" i="0" u="none" strike="noStrike" cap="none" baseline="0">
                <a:solidFill>
                  <a:schemeClr val="dk1"/>
                </a:solidFill>
                <a:latin typeface="Calibri"/>
                <a:ea typeface="Calibri"/>
                <a:cs typeface="Calibri"/>
                <a:sym typeface="Calibri"/>
              </a:rPr>
              <a:t>The Distributed/Centralized BioProduction Approach: Sustainable Biofuels and Bioproducts Are Possible Through the Significant Reduction of Biomass Transportation Costs</a:t>
            </a:r>
          </a:p>
          <a:p>
            <a:pPr marL="0" marR="0" lvl="0" indent="0" algn="l" rtl="0">
              <a:lnSpc>
                <a:spcPct val="80000"/>
              </a:lnSpc>
              <a:spcBef>
                <a:spcPts val="144"/>
              </a:spcBef>
              <a:spcAft>
                <a:spcPts val="0"/>
              </a:spcAft>
              <a:buNone/>
            </a:pPr>
            <a:endParaRPr sz="500" b="1" i="0" u="none" strike="noStrike" cap="none" baseline="0">
              <a:solidFill>
                <a:schemeClr val="dk1"/>
              </a:solidFill>
              <a:latin typeface="Calibri"/>
              <a:ea typeface="Calibri"/>
              <a:cs typeface="Calibri"/>
              <a:sym typeface="Calibri"/>
            </a:endParaRP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by Robert Kozak (Advanced Biofuels USA)  </a:t>
            </a:r>
            <a:r>
              <a:rPr lang="en-US" sz="500" b="1" i="0" u="sng" strike="noStrike" cap="none" baseline="0">
                <a:solidFill>
                  <a:schemeClr val="dk1"/>
                </a:solidFill>
                <a:latin typeface="Calibri"/>
                <a:ea typeface="Calibri"/>
                <a:cs typeface="Calibri"/>
                <a:sym typeface="Calibri"/>
              </a:rPr>
              <a:t>Problem Definition</a:t>
            </a:r>
            <a:r>
              <a:rPr lang="en-US" sz="500" b="0" i="0" u="sng" strike="noStrike" cap="none" baseline="0">
                <a:solidFill>
                  <a:schemeClr val="dk1"/>
                </a:solidFill>
                <a:latin typeface="Calibri"/>
                <a:ea typeface="Calibri"/>
                <a:cs typeface="Calibri"/>
                <a:sym typeface="Calibri"/>
              </a:rPr>
              <a:t>:  </a:t>
            </a:r>
            <a:r>
              <a:rPr lang="en-US" sz="500" b="0" i="0" u="none" strike="noStrike" cap="none" baseline="0">
                <a:solidFill>
                  <a:schemeClr val="dk1"/>
                </a:solidFill>
                <a:latin typeface="Calibri"/>
                <a:ea typeface="Calibri"/>
                <a:cs typeface="Calibri"/>
                <a:sym typeface="Calibri"/>
              </a:rPr>
              <a:t>The production of biofuels in the US is at a substantial roadblock. Due to the high cost of transporting large quantities of low density, low value biomass to biorefineries, the economies of scale that allow the US petroleum industry to minimize production and transportation costs are not available to the biofuel industry.</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The current biofuel production paradigm is based on the “Midwestern Model” of building relatively small, 50-100 mgy (million gallons per year) biorefineries that are supplied by a single type of crop grown within the economic transport range for freshly harvested crops. The maximum range for cost-effectively transporting these crops is about 50-75 miles.</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There are two significant problems with this approach.</a:t>
            </a:r>
          </a:p>
          <a:p>
            <a:pPr marL="0" marR="0" lvl="0" indent="0" algn="l" rtl="0">
              <a:lnSpc>
                <a:spcPct val="80000"/>
              </a:lnSpc>
              <a:spcBef>
                <a:spcPts val="150"/>
              </a:spcBef>
              <a:spcAft>
                <a:spcPts val="0"/>
              </a:spcAft>
              <a:buSzPct val="25000"/>
              <a:buNone/>
            </a:pPr>
            <a:r>
              <a:rPr lang="en-US" sz="500" b="0" i="1" u="none" strike="noStrike" cap="none" baseline="0">
                <a:solidFill>
                  <a:schemeClr val="dk1"/>
                </a:solidFill>
                <a:latin typeface="Calibri"/>
                <a:ea typeface="Calibri"/>
                <a:cs typeface="Calibri"/>
                <a:sym typeface="Calibri"/>
              </a:rPr>
              <a:t>First,</a:t>
            </a:r>
            <a:r>
              <a:rPr lang="en-US" sz="500" b="0" i="0" u="none" strike="noStrike" cap="none" baseline="0">
                <a:solidFill>
                  <a:schemeClr val="dk1"/>
                </a:solidFill>
                <a:latin typeface="Calibri"/>
                <a:ea typeface="Calibri"/>
                <a:cs typeface="Calibri"/>
                <a:sym typeface="Calibri"/>
              </a:rPr>
              <a:t> in most agricultural areas east of the Mississippi there is not enough contiguous non-food producing land within the 50-75 mile zones suitable for biorefinery siting to “feed” a biorefinery of even the small 50-100 mgy size.</a:t>
            </a:r>
          </a:p>
          <a:p>
            <a:pPr marL="0" marR="0" lvl="0" indent="0" algn="l" rtl="0">
              <a:lnSpc>
                <a:spcPct val="80000"/>
              </a:lnSpc>
              <a:spcBef>
                <a:spcPts val="150"/>
              </a:spcBef>
              <a:spcAft>
                <a:spcPts val="0"/>
              </a:spcAft>
              <a:buSzPct val="25000"/>
              <a:buNone/>
            </a:pPr>
            <a:r>
              <a:rPr lang="en-US" sz="500" b="0" i="1" u="none" strike="noStrike" cap="none" baseline="0">
                <a:solidFill>
                  <a:schemeClr val="dk1"/>
                </a:solidFill>
                <a:latin typeface="Calibri"/>
                <a:ea typeface="Calibri"/>
                <a:cs typeface="Calibri"/>
                <a:sym typeface="Calibri"/>
              </a:rPr>
              <a:t>Second,</a:t>
            </a:r>
            <a:r>
              <a:rPr lang="en-US" sz="500" b="0" i="0" u="none" strike="noStrike" cap="none" baseline="0">
                <a:solidFill>
                  <a:schemeClr val="dk1"/>
                </a:solidFill>
                <a:latin typeface="Calibri"/>
                <a:ea typeface="Calibri"/>
                <a:cs typeface="Calibri"/>
                <a:sym typeface="Calibri"/>
              </a:rPr>
              <a:t> and even more important, the current biofuel production system cannot economically sustain the 2-5 billion gallons/year biorefineries needed to cost-effectively meet US transportation fuel demands. (The average US </a:t>
            </a:r>
            <a:r>
              <a:rPr lang="en-US" sz="500" b="0" i="1" u="none" strike="noStrike" cap="none" baseline="0">
                <a:solidFill>
                  <a:schemeClr val="dk1"/>
                </a:solidFill>
                <a:latin typeface="Calibri"/>
                <a:ea typeface="Calibri"/>
                <a:cs typeface="Calibri"/>
                <a:sym typeface="Calibri"/>
              </a:rPr>
              <a:t>petroleum</a:t>
            </a:r>
            <a:r>
              <a:rPr lang="en-US" sz="500" b="0" i="0" u="none" strike="noStrike" cap="none" baseline="0">
                <a:solidFill>
                  <a:schemeClr val="dk1"/>
                </a:solidFill>
                <a:latin typeface="Calibri"/>
                <a:ea typeface="Calibri"/>
                <a:cs typeface="Calibri"/>
                <a:sym typeface="Calibri"/>
              </a:rPr>
              <a:t> refinery capacity is 1.7 billion gallons/year (146 refineries) and the ten largest </a:t>
            </a:r>
            <a:r>
              <a:rPr lang="en-US" sz="500" b="0" i="1" u="none" strike="noStrike" cap="none" baseline="0">
                <a:solidFill>
                  <a:schemeClr val="dk1"/>
                </a:solidFill>
                <a:latin typeface="Calibri"/>
                <a:ea typeface="Calibri"/>
                <a:cs typeface="Calibri"/>
                <a:sym typeface="Calibri"/>
              </a:rPr>
              <a:t>petroleum </a:t>
            </a:r>
            <a:r>
              <a:rPr lang="en-US" sz="500" b="0" i="0" u="none" strike="noStrike" cap="none" baseline="0">
                <a:solidFill>
                  <a:schemeClr val="dk1"/>
                </a:solidFill>
                <a:latin typeface="Calibri"/>
                <a:ea typeface="Calibri"/>
                <a:cs typeface="Calibri"/>
                <a:sym typeface="Calibri"/>
              </a:rPr>
              <a:t>refineries that supply 23% of all capacity average 5.5 billion gallons/year. US DOE/EIA 2008 data.)</a:t>
            </a:r>
          </a:p>
          <a:p>
            <a:pPr marL="0" marR="0" lvl="0" indent="0" algn="l" rtl="0">
              <a:lnSpc>
                <a:spcPct val="80000"/>
              </a:lnSpc>
              <a:spcBef>
                <a:spcPts val="150"/>
              </a:spcBef>
              <a:spcAft>
                <a:spcPts val="0"/>
              </a:spcAft>
              <a:buSzPct val="25000"/>
              <a:buNone/>
            </a:pPr>
            <a:r>
              <a:rPr lang="en-US" sz="500" b="1" i="0" u="sng" strike="noStrike" cap="none" baseline="0">
                <a:solidFill>
                  <a:schemeClr val="dk1"/>
                </a:solidFill>
                <a:latin typeface="Calibri"/>
                <a:ea typeface="Calibri"/>
                <a:cs typeface="Calibri"/>
                <a:sym typeface="Calibri"/>
              </a:rPr>
              <a:t>Solution Definition</a:t>
            </a:r>
            <a:r>
              <a:rPr lang="en-US" sz="500" b="0" i="0" u="none" strike="noStrike" cap="none" baseline="0">
                <a:solidFill>
                  <a:schemeClr val="dk1"/>
                </a:solidFill>
                <a:latin typeface="Calibri"/>
                <a:ea typeface="Calibri"/>
                <a:cs typeface="Calibri"/>
                <a:sym typeface="Calibri"/>
              </a:rPr>
              <a:t>:   The solution to this problem is to efficiently convert harvested field crops, slash timber, and agricultural residues at their point of production into biofuel and bioproducts precursors with sufficient value so they may be economically transported in excess of 500 miles. At the end of their journey, these precursors would arrive at large-scale biorefineries that would be designed to produce a variety of market driven bioproducts ranging from automotive fuel alcohols to structural polymers. In many cases, these large facilities would be co-located with existing petroleum refineries or would utilize mothballed industrial facilities.</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The most efficient precursors that should be produced are soluble sugars or pyrolysis hydrocarbons. These slurry liquids can be transported by tank trucks, rail cars, or barges. Additionally, the composition and concentration of these slurries produce a product with enough value to justify medium to long-range transport.</a:t>
            </a:r>
          </a:p>
          <a:p>
            <a:pPr marL="0" marR="0" lvl="0" indent="0" algn="l" rtl="0">
              <a:lnSpc>
                <a:spcPct val="80000"/>
              </a:lnSpc>
              <a:spcBef>
                <a:spcPts val="150"/>
              </a:spcBef>
              <a:spcAft>
                <a:spcPts val="0"/>
              </a:spcAft>
              <a:buSzPct val="25000"/>
              <a:buNone/>
            </a:pPr>
            <a:r>
              <a:rPr lang="en-US" sz="500" b="1" i="0" u="sng" strike="noStrike" cap="none" baseline="0">
                <a:solidFill>
                  <a:schemeClr val="dk1"/>
                </a:solidFill>
                <a:latin typeface="Calibri"/>
                <a:ea typeface="Calibri"/>
                <a:cs typeface="Calibri"/>
                <a:sym typeface="Calibri"/>
              </a:rPr>
              <a:t>Design Principles</a:t>
            </a:r>
            <a:r>
              <a:rPr lang="en-US" sz="500" b="1" i="0" u="none" strike="noStrike" cap="none" baseline="0">
                <a:solidFill>
                  <a:schemeClr val="dk1"/>
                </a:solidFill>
                <a:latin typeface="Calibri"/>
                <a:ea typeface="Calibri"/>
                <a:cs typeface="Calibri"/>
                <a:sym typeface="Calibri"/>
              </a:rPr>
              <a:t>:  </a:t>
            </a:r>
            <a:r>
              <a:rPr lang="en-US" sz="500" b="0" i="0" u="none" strike="noStrike" cap="none" baseline="0">
                <a:solidFill>
                  <a:schemeClr val="dk1"/>
                </a:solidFill>
                <a:latin typeface="Calibri"/>
                <a:ea typeface="Calibri"/>
                <a:cs typeface="Calibri"/>
                <a:sym typeface="Calibri"/>
              </a:rPr>
              <a:t>The Decentralized/Centralized concept embraces two general concepts: Follow-the-Crop and Depot systems.</a:t>
            </a:r>
          </a:p>
          <a:p>
            <a:pPr marL="0" marR="0" lvl="0" indent="0" algn="l" rtl="0">
              <a:lnSpc>
                <a:spcPct val="80000"/>
              </a:lnSpc>
              <a:spcBef>
                <a:spcPts val="150"/>
              </a:spcBef>
              <a:spcAft>
                <a:spcPts val="0"/>
              </a:spcAft>
              <a:buSzPct val="25000"/>
              <a:buNone/>
            </a:pPr>
            <a:r>
              <a:rPr lang="en-US" sz="500" b="1" i="0" u="none" strike="noStrike" cap="none" baseline="0">
                <a:solidFill>
                  <a:schemeClr val="dk1"/>
                </a:solidFill>
                <a:latin typeface="Calibri"/>
                <a:ea typeface="Calibri"/>
                <a:cs typeface="Calibri"/>
                <a:sym typeface="Calibri"/>
              </a:rPr>
              <a:t>Follow-the-Crop</a:t>
            </a:r>
            <a:r>
              <a:rPr lang="en-US" sz="500" b="0" i="0" u="none" strike="noStrike" cap="none" baseline="0">
                <a:solidFill>
                  <a:schemeClr val="dk1"/>
                </a:solidFill>
                <a:latin typeface="Calibri"/>
                <a:ea typeface="Calibri"/>
                <a:cs typeface="Calibri"/>
                <a:sym typeface="Calibri"/>
              </a:rPr>
              <a:t>: Developed by Atlantic Biomass Conversions, this portable system is based on the model of combines that follow the harvest season, “Follow-the-Crop” modules would be deployed nationwide as energy grasses and crops are harvested. These modules would convert the biomass into medium density soluble biofuel sugars, C-5 and C-6, using a fast, low-cost combined pretreatment and saccharification enzyme system. A byproduct would be high protein animal feed from the plant proteins. These systems would be especially beneficial to regions with non-contiguous stands, converted pasture lands, lands with regulated cropping patterns (conservation lands), or regions lacking in railheads equipped with grain elevators.</a:t>
            </a:r>
          </a:p>
          <a:p>
            <a:pPr marL="0" marR="0" lvl="0" indent="0" algn="l" rtl="0">
              <a:lnSpc>
                <a:spcPct val="80000"/>
              </a:lnSpc>
              <a:spcBef>
                <a:spcPts val="150"/>
              </a:spcBef>
              <a:spcAft>
                <a:spcPts val="0"/>
              </a:spcAft>
              <a:buSzPct val="25000"/>
              <a:buNone/>
            </a:pPr>
            <a:r>
              <a:rPr lang="en-US" sz="500" b="1" i="0" u="none" strike="noStrike" cap="none" baseline="0">
                <a:solidFill>
                  <a:schemeClr val="dk1"/>
                </a:solidFill>
                <a:latin typeface="Calibri"/>
                <a:ea typeface="Calibri"/>
                <a:cs typeface="Calibri"/>
                <a:sym typeface="Calibri"/>
              </a:rPr>
              <a:t>Depot:  </a:t>
            </a:r>
            <a:r>
              <a:rPr lang="en-US" sz="500" b="0" i="0" u="none" strike="noStrike" cap="none" baseline="0">
                <a:solidFill>
                  <a:schemeClr val="dk1"/>
                </a:solidFill>
                <a:latin typeface="Calibri"/>
                <a:ea typeface="Calibri"/>
                <a:cs typeface="Calibri"/>
                <a:sym typeface="Calibri"/>
              </a:rPr>
              <a:t>The Depot system, developed by Bruce Dale of Michigan State University, envisions a series of multi-precursor production systems co-located with existing agricultural collection points such as grain elevators. These systems would be able to produce pyrolysis hydrocarbons, as well as high protein animal feeds. These multiple crop input systems would be especially suited to regions with existing networks of agricultural collecting points with railheads since the Depots would be able to collect and process large quantities of biomass.</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In either case, the benefits to overall bioproducts would be the same.</a:t>
            </a:r>
          </a:p>
          <a:p>
            <a:pPr marL="0" marR="0" lvl="0" indent="0" algn="l" rtl="0">
              <a:lnSpc>
                <a:spcPct val="80000"/>
              </a:lnSpc>
              <a:spcBef>
                <a:spcPts val="150"/>
              </a:spcBef>
              <a:spcAft>
                <a:spcPts val="0"/>
              </a:spcAft>
              <a:buSzPct val="25000"/>
              <a:buNone/>
            </a:pPr>
            <a:r>
              <a:rPr lang="en-US" sz="500" b="1" i="0" u="sng" strike="noStrike" cap="none" baseline="0">
                <a:solidFill>
                  <a:schemeClr val="dk1"/>
                </a:solidFill>
                <a:latin typeface="Calibri"/>
                <a:ea typeface="Calibri"/>
                <a:cs typeface="Calibri"/>
                <a:sym typeface="Calibri"/>
              </a:rPr>
              <a:t>Decentralized/Centralized System Benefits</a:t>
            </a:r>
            <a:r>
              <a:rPr lang="en-US" sz="500" b="0" i="0" u="none" strike="noStrike" cap="none" baseline="0">
                <a:solidFill>
                  <a:schemeClr val="dk1"/>
                </a:solidFill>
                <a:latin typeface="Calibri"/>
                <a:ea typeface="Calibri"/>
                <a:cs typeface="Calibri"/>
                <a:sym typeface="Calibri"/>
              </a:rPr>
              <a:t>:  By splitting precursor production from the integrated biorefinery and placing it close to the grower, the transportation conundrum can be overcome. The result would be a sustainable biofuel and bioproducts industry. Benefits would include:</a:t>
            </a:r>
          </a:p>
          <a:p>
            <a:pPr marL="0" marR="0" lvl="0" indent="0" algn="l" rtl="0">
              <a:lnSpc>
                <a:spcPct val="80000"/>
              </a:lnSpc>
              <a:spcBef>
                <a:spcPts val="150"/>
              </a:spcBef>
              <a:spcAft>
                <a:spcPts val="0"/>
              </a:spcAft>
              <a:buSzPct val="25000"/>
              <a:buNone/>
            </a:pPr>
            <a:r>
              <a:rPr lang="en-US" sz="500" b="1" i="0" u="none" strike="noStrike" cap="none" baseline="0">
                <a:solidFill>
                  <a:schemeClr val="dk1"/>
                </a:solidFill>
                <a:latin typeface="Calibri"/>
                <a:ea typeface="Calibri"/>
                <a:cs typeface="Calibri"/>
                <a:sym typeface="Calibri"/>
              </a:rPr>
              <a:t>For Growers and Agricultural Communities</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Multiple crops and agricultural residues could be used as biofuel feedstocks giving growers multiple economically driven options.</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With biofuel feedstocks becoming non-crop specific, “energy” crops can be selected on the basis of specific environmental and agronomic factors rather than suitability for the local biofuel plant.</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Farmers will be able to utilize their marginal lands and expand their selection of crops for biofuel use without the necessity of planting hundreds of contiguous acres.</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Significant quantities of total energy biomass could be grown outside the Midwestern “grain-belt.”</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Nationwide deployment of the Depot and Follow-the-Crop systems would provide new, year-round employment in technical and equipment maintenance jobs needed to staff the biofuel intermediate production modules.</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 Rural communities could retain significant biomass economic benefits from precursor production without having industrial biorefinery installations in their towns.</a:t>
            </a:r>
            <a:r>
              <a:rPr lang="en-US" sz="500" b="1" i="0" u="none" strike="noStrike" cap="none" baseline="0">
                <a:solidFill>
                  <a:schemeClr val="dk1"/>
                </a:solidFill>
                <a:latin typeface="Calibri"/>
                <a:ea typeface="Calibri"/>
                <a:cs typeface="Calibri"/>
                <a:sym typeface="Calibri"/>
              </a:rPr>
              <a:t> </a:t>
            </a:r>
          </a:p>
          <a:p>
            <a:pPr marL="0" marR="0" lvl="0" indent="0" algn="l" rtl="0">
              <a:lnSpc>
                <a:spcPct val="80000"/>
              </a:lnSpc>
              <a:spcBef>
                <a:spcPts val="150"/>
              </a:spcBef>
              <a:spcAft>
                <a:spcPts val="0"/>
              </a:spcAft>
              <a:buSzPct val="25000"/>
              <a:buNone/>
            </a:pPr>
            <a:r>
              <a:rPr lang="en-US" sz="500" b="1" i="0" u="none" strike="noStrike" cap="none" baseline="0">
                <a:solidFill>
                  <a:schemeClr val="dk1"/>
                </a:solidFill>
                <a:latin typeface="Calibri"/>
                <a:ea typeface="Calibri"/>
                <a:cs typeface="Calibri"/>
                <a:sym typeface="Calibri"/>
              </a:rPr>
              <a:t>For the Bioproducts Industry</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The Decentralized/Centralized concept would transform the American advanced biofuels and bioproducts industry into one coherent system that could respond to supply and demand market forces. Benefits to the industry would include:</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Changing the feedstock of biofuel refineries from individual specialized crops into common commodities would make input pricing stable.</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Providing common precursors on a year-round basis would increase the number of days of biorefinery operation. This would greatly improve the economics of biofuel production and make the industry a better investment.</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Providing common precursors would reduce and simplify refinery conversion operations leading to reduced production costs.</a:t>
            </a:r>
          </a:p>
          <a:p>
            <a:pPr marL="0" marR="0" lvl="0" indent="0" algn="l" rtl="0">
              <a:lnSpc>
                <a:spcPct val="80000"/>
              </a:lnSpc>
              <a:spcBef>
                <a:spcPts val="150"/>
              </a:spcBef>
              <a:spcAft>
                <a:spcPts val="0"/>
              </a:spcAft>
              <a:buSzPct val="25000"/>
              <a:buNone/>
            </a:pPr>
            <a:r>
              <a:rPr lang="en-US" sz="500" b="0" i="0" u="none" strike="noStrike" cap="none" baseline="0">
                <a:solidFill>
                  <a:schemeClr val="dk1"/>
                </a:solidFill>
                <a:latin typeface="Calibri"/>
                <a:ea typeface="Calibri"/>
                <a:cs typeface="Calibri"/>
                <a:sym typeface="Calibri"/>
              </a:rPr>
              <a:t>Providing a reliable and sustainable biorefinery feedstock would encourage investments in new advanced biofuels and bioproducts.</a:t>
            </a:r>
          </a:p>
          <a:p>
            <a:pPr marL="0" marR="0" lvl="0" indent="0" algn="l" rtl="0">
              <a:lnSpc>
                <a:spcPct val="80000"/>
              </a:lnSpc>
              <a:spcBef>
                <a:spcPts val="150"/>
              </a:spcBef>
              <a:spcAft>
                <a:spcPts val="0"/>
              </a:spcAft>
              <a:buSzPct val="25000"/>
              <a:buNone/>
            </a:pPr>
            <a:r>
              <a:rPr lang="en-US" sz="500" b="0" i="0" u="sng" strike="noStrike" cap="none" baseline="0">
                <a:solidFill>
                  <a:schemeClr val="hlink"/>
                </a:solidFill>
                <a:latin typeface="Calibri"/>
                <a:ea typeface="Calibri"/>
                <a:cs typeface="Calibri"/>
                <a:sym typeface="Calibri"/>
                <a:hlinkClick r:id="rId3"/>
              </a:rPr>
              <a:t>Download “Quick Brief” PDF</a:t>
            </a:r>
            <a:r>
              <a:rPr lang="en-US" sz="500" b="0" i="0" u="none" strike="noStrike" cap="none" baseline="0">
                <a:solidFill>
                  <a:schemeClr val="dk1"/>
                </a:solidFill>
                <a:latin typeface="Calibri"/>
                <a:ea typeface="Calibri"/>
                <a:cs typeface="Calibri"/>
                <a:sym typeface="Calibri"/>
              </a:rPr>
              <a:t>   </a:t>
            </a:r>
            <a:r>
              <a:rPr lang="en-US" sz="500" b="0" i="0" u="sng" strike="noStrike" cap="none" baseline="0">
                <a:solidFill>
                  <a:schemeClr val="hlink"/>
                </a:solidFill>
                <a:latin typeface="Calibri"/>
                <a:ea typeface="Calibri"/>
                <a:cs typeface="Calibri"/>
                <a:sym typeface="Calibri"/>
                <a:hlinkClick r:id="rId4"/>
              </a:rPr>
              <a:t>READ MORE</a:t>
            </a:r>
            <a:r>
              <a:rPr lang="en-US" sz="500" b="0" i="0" u="none" strike="noStrike" cap="none" baseline="0">
                <a:solidFill>
                  <a:schemeClr val="dk1"/>
                </a:solidFill>
                <a:latin typeface="Calibri"/>
                <a:ea typeface="Calibri"/>
                <a:cs typeface="Calibri"/>
                <a:sym typeface="Calibri"/>
              </a:rPr>
              <a:t> (US Department of Energy) and </a:t>
            </a:r>
            <a:r>
              <a:rPr lang="en-US" sz="500" b="0" i="0" u="sng" strike="noStrike" cap="none" baseline="0">
                <a:solidFill>
                  <a:schemeClr val="hlink"/>
                </a:solidFill>
                <a:latin typeface="Calibri"/>
                <a:ea typeface="Calibri"/>
                <a:cs typeface="Calibri"/>
                <a:sym typeface="Calibri"/>
                <a:hlinkClick r:id="rId5"/>
              </a:rPr>
              <a:t>MORE</a:t>
            </a:r>
            <a:r>
              <a:rPr lang="en-US" sz="500" b="0" i="0" u="none" strike="noStrike" cap="none" baseline="0">
                <a:solidFill>
                  <a:schemeClr val="dk1"/>
                </a:solidFill>
                <a:latin typeface="Calibri"/>
                <a:ea typeface="Calibri"/>
                <a:cs typeface="Calibri"/>
                <a:sym typeface="Calibri"/>
              </a:rPr>
              <a:t> (Bruce Dale, Michigan State University)</a:t>
            </a:r>
          </a:p>
          <a:p>
            <a:pPr marL="0" marR="0" lvl="0" indent="0" algn="l" rtl="0">
              <a:lnSpc>
                <a:spcPct val="80000"/>
              </a:lnSpc>
              <a:spcBef>
                <a:spcPts val="144"/>
              </a:spcBef>
              <a:spcAft>
                <a:spcPts val="0"/>
              </a:spcAft>
              <a:buNone/>
            </a:pPr>
            <a:endParaRPr sz="5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Shape 1670"/>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671" name="Shape 1671"/>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lvl="0">
              <a:spcBef>
                <a:spcPts val="0"/>
              </a:spcBef>
            </a:pPr>
            <a:r>
              <a:rPr lang="en-US" dirty="0" smtClean="0">
                <a:solidFill>
                  <a:schemeClr val="dk1"/>
                </a:solidFill>
                <a:latin typeface="Calibri"/>
                <a:ea typeface="Calibri"/>
                <a:cs typeface="Calibri"/>
                <a:sym typeface="Calibri"/>
                <a:hlinkClick r:id="rId3"/>
              </a:rPr>
              <a:t>http://advancedbiofuelsusa.info/tag/distributedcentralized/</a:t>
            </a:r>
            <a:r>
              <a:rPr lang="en-US" dirty="0" smtClean="0">
                <a:solidFill>
                  <a:schemeClr val="dk1"/>
                </a:solidFill>
                <a:latin typeface="Calibri"/>
                <a:ea typeface="Calibri"/>
                <a:cs typeface="Calibri"/>
                <a:sym typeface="Calibri"/>
              </a:rPr>
              <a:t> </a:t>
            </a: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Shape 168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683" name="Shape 1683"/>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lvl="0">
              <a:spcBef>
                <a:spcPts val="0"/>
              </a:spcBef>
            </a:pPr>
            <a:r>
              <a:rPr lang="en-US" dirty="0" smtClean="0">
                <a:solidFill>
                  <a:schemeClr val="dk1"/>
                </a:solidFill>
                <a:latin typeface="Calibri"/>
                <a:ea typeface="Calibri"/>
                <a:cs typeface="Calibri"/>
                <a:sym typeface="Calibri"/>
                <a:hlinkClick r:id="rId3"/>
              </a:rPr>
              <a:t>http://advancedbiofuelsusa.info/tag/distributedcentralized/</a:t>
            </a:r>
            <a:r>
              <a:rPr lang="en-US" dirty="0" smtClean="0">
                <a:solidFill>
                  <a:schemeClr val="dk1"/>
                </a:solidFill>
                <a:latin typeface="Calibri"/>
                <a:ea typeface="Calibri"/>
                <a:cs typeface="Calibri"/>
                <a:sym typeface="Calibri"/>
              </a:rPr>
              <a:t> </a:t>
            </a: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45" name="Shape 245"/>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Introduction</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This is what we are going to talk about</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At the end of the presentation, you should be able to answer these questions.  At least a little bit.</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46" name="Shape 246"/>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Shape 1170"/>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171" name="Shape 1171"/>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1172" name="Shape 1172"/>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110</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Shape 148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487" name="Shape 148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lang="en-US" sz="1200" b="1" i="0" u="none" strike="noStrike" cap="none" baseline="0" dirty="0" smtClean="0">
              <a:solidFill>
                <a:schemeClr val="dk1"/>
              </a:solidFill>
              <a:latin typeface="Times New Roman"/>
              <a:ea typeface="Times New Roman"/>
              <a:cs typeface="Times New Roman"/>
              <a:sym typeface="Times New Roman"/>
            </a:endParaRPr>
          </a:p>
          <a:p>
            <a:pPr>
              <a:spcBef>
                <a:spcPts val="0"/>
              </a:spcBef>
            </a:pPr>
            <a:r>
              <a:rPr lang="en-US" dirty="0" smtClean="0">
                <a:hlinkClick r:id="rId3"/>
              </a:rPr>
              <a:t>http://advancedbiofuelsusa.info/tag/e30/</a:t>
            </a:r>
            <a:endParaRPr lang="en-US" dirty="0" smtClean="0"/>
          </a:p>
          <a:p>
            <a:pPr marL="0" marR="0" lvl="0" indent="0" algn="l" rtl="0">
              <a:spcBef>
                <a:spcPts val="0"/>
              </a:spcBef>
              <a:spcAft>
                <a:spcPts val="0"/>
              </a:spcAft>
              <a:buNone/>
            </a:pPr>
            <a:endParaRPr lang="en-US" b="1" dirty="0" smtClean="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200" b="1" i="0" u="none" strike="noStrike" cap="none" baseline="0" dirty="0">
              <a:solidFill>
                <a:schemeClr val="dk1"/>
              </a:solidFill>
              <a:latin typeface="Times New Roman"/>
              <a:ea typeface="Times New Roman"/>
              <a:cs typeface="Times New Roman"/>
              <a:sym typeface="Times New Roman"/>
            </a:endParaRPr>
          </a:p>
          <a:p>
            <a:pPr lvl="0">
              <a:buSzPct val="25000"/>
            </a:pPr>
            <a:r>
              <a:rPr lang="en-US" sz="1200" b="1" i="0" u="none" strike="noStrike" cap="none" baseline="0" dirty="0">
                <a:solidFill>
                  <a:schemeClr val="dk1"/>
                </a:solidFill>
                <a:latin typeface="Times New Roman"/>
                <a:ea typeface="Times New Roman"/>
                <a:cs typeface="Times New Roman"/>
                <a:sym typeface="Times New Roman"/>
              </a:rPr>
              <a:t> </a:t>
            </a:r>
            <a:r>
              <a:rPr lang="en-US" b="1" dirty="0" smtClean="0">
                <a:solidFill>
                  <a:schemeClr val="dk1"/>
                </a:solidFill>
                <a:latin typeface="Times New Roman"/>
                <a:ea typeface="Times New Roman"/>
                <a:cs typeface="Times New Roman"/>
                <a:sym typeface="Times New Roman"/>
                <a:hlinkClick r:id="rId4"/>
              </a:rPr>
              <a:t>http://advancedbiofuelsusa.info/tag/e85/</a:t>
            </a:r>
            <a:endParaRPr lang="en-US" b="1" dirty="0" smtClean="0">
              <a:solidFill>
                <a:schemeClr val="dk1"/>
              </a:solidFill>
              <a:latin typeface="Times New Roman"/>
              <a:ea typeface="Times New Roman"/>
              <a:cs typeface="Times New Roman"/>
              <a:sym typeface="Times New Roman"/>
            </a:endParaRPr>
          </a:p>
          <a:p>
            <a:pPr lvl="0">
              <a:buSzPct val="25000"/>
            </a:pPr>
            <a:endParaRPr lang="en-US" sz="1200" b="1" i="0" u="none" strike="noStrike" cap="none" baseline="0" dirty="0">
              <a:solidFill>
                <a:schemeClr val="dk1"/>
              </a:solidFill>
              <a:latin typeface="Times New Roman"/>
              <a:ea typeface="Times New Roman"/>
              <a:cs typeface="Times New Roman"/>
              <a:sym typeface="Times New Roman"/>
            </a:endParaRPr>
          </a:p>
        </p:txBody>
      </p:sp>
      <p:sp>
        <p:nvSpPr>
          <p:cNvPr id="1488" name="Shape 148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111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Shape 1468"/>
          <p:cNvSpPr>
            <a:spLocks noGrp="1" noRot="1" noChangeAspect="1"/>
          </p:cNvSpPr>
          <p:nvPr>
            <p:ph type="sldImg" idx="2"/>
          </p:nvPr>
        </p:nvSpPr>
        <p:spPr>
          <a:xfrm>
            <a:off x="1187450" y="708025"/>
            <a:ext cx="4711800" cy="35355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469" name="Shape 1469"/>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We are talking design here—economics, efficient use of resources, policy and regulation are additional factors that must also be considered</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spcAft>
                <a:spcPts val="0"/>
              </a:spcAft>
              <a:buSzPct val="25000"/>
              <a:buNone/>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http://advancedbiofuelsusa.info/tag/enginefuel-co-optimization/</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
        <p:nvSpPr>
          <p:cNvPr id="1470" name="Shape 1470"/>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112</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Shape 1476"/>
          <p:cNvSpPr>
            <a:spLocks noGrp="1" noRot="1" noChangeAspect="1"/>
          </p:cNvSpPr>
          <p:nvPr>
            <p:ph type="sldImg" idx="2"/>
          </p:nvPr>
        </p:nvSpPr>
        <p:spPr>
          <a:xfrm>
            <a:off x="1187450" y="708025"/>
            <a:ext cx="4711800" cy="35355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477" name="Shape 147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Just focusing on performance:</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Use familiar issues related to ethanol—less Btus, so must not be as good as gasoline.</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BTUs aren’t the only relevant characteristic or measure.</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Biodiesel, renewable diesel and jetfuel have their own issues and benefits.</a:t>
            </a:r>
          </a:p>
        </p:txBody>
      </p:sp>
      <p:sp>
        <p:nvSpPr>
          <p:cNvPr id="1478" name="Shape 147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113</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Shape 149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496" name="Shape 1496"/>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“So our model, what we are here to do is to compete with these products on price and performance.</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“And when we do that, there’s no objection:  ‘Now you are on the list with everybody else and you’re just like everybody else: hey, give me a call. Your stuff worked for me.’” Golden Leaf Energy’s Troy A. Clark</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Pay premium prices for higher octane when it is made with petroleum feedstock; but ethanol from corn is less expensive—and cellulosic ethanol, once birth pains are passed, and commercial scales are achieved, is likely to be even less expensive; certainly leaves a smaller carbon footprint.</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497" name="Shape 1497"/>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114</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Shape 1502"/>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hlinkClick r:id="rId3"/>
              </a:rPr>
              <a:t>http://advancedbiofuelsusa.info/tag/enginefuel-co-optimization/</a:t>
            </a:r>
            <a:r>
              <a:rPr lang="en-US" dirty="0" smtClean="0"/>
              <a:t> </a:t>
            </a:r>
          </a:p>
          <a:p>
            <a:pPr>
              <a:spcBef>
                <a:spcPts val="0"/>
              </a:spcBef>
              <a:buNone/>
            </a:pPr>
            <a:endParaRPr lang="en-US" dirty="0" smtClean="0"/>
          </a:p>
          <a:p>
            <a:pPr>
              <a:spcBef>
                <a:spcPts val="0"/>
              </a:spcBef>
              <a:buNone/>
            </a:pPr>
            <a:r>
              <a:rPr lang="en-US" dirty="0" smtClean="0">
                <a:hlinkClick r:id="rId4"/>
              </a:rPr>
              <a:t>http://advancedbiofuelsusa.info/wp-content/uploads/2012/08/New-Ethanol-Engine-Tech-Revised-Aug-2012-Formatted.pdf</a:t>
            </a:r>
            <a:r>
              <a:rPr lang="en-US" dirty="0" smtClean="0"/>
              <a:t> </a:t>
            </a:r>
            <a:endParaRPr dirty="0"/>
          </a:p>
        </p:txBody>
      </p:sp>
      <p:sp>
        <p:nvSpPr>
          <p:cNvPr id="1503" name="Shape 1503"/>
          <p:cNvSpPr>
            <a:spLocks noGrp="1" noRot="1" noChangeAspect="1"/>
          </p:cNvSpPr>
          <p:nvPr>
            <p:ph type="sldImg" idx="2"/>
          </p:nvPr>
        </p:nvSpPr>
        <p:spPr>
          <a:xfrm>
            <a:off x="1187450" y="708025"/>
            <a:ext cx="4711800" cy="3535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Shape 1508"/>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hlinkClick r:id="rId3"/>
              </a:rPr>
              <a:t>http://advancedbiofuelsusa.info/wp-content/uploads/2012/08/New-Ethanol-Engine-Tech-Revised-Aug-2012-Formatted.pdf</a:t>
            </a:r>
            <a:r>
              <a:rPr lang="en-US" dirty="0" smtClean="0"/>
              <a:t> </a:t>
            </a:r>
            <a:endParaRPr dirty="0"/>
          </a:p>
        </p:txBody>
      </p:sp>
      <p:sp>
        <p:nvSpPr>
          <p:cNvPr id="1509" name="Shape 1509"/>
          <p:cNvSpPr>
            <a:spLocks noGrp="1" noRot="1" noChangeAspect="1"/>
          </p:cNvSpPr>
          <p:nvPr>
            <p:ph type="sldImg" idx="2"/>
          </p:nvPr>
        </p:nvSpPr>
        <p:spPr>
          <a:xfrm>
            <a:off x="1187450" y="708025"/>
            <a:ext cx="4711800" cy="3535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Shape 151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516" name="Shape 1516"/>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For more details, see Robert Kozak’s paper on ethanol and engines.  </a:t>
            </a:r>
            <a:r>
              <a:rPr lang="en-US" sz="1200" b="0" i="0" u="sng" strike="noStrike" cap="none" baseline="0">
                <a:solidFill>
                  <a:schemeClr val="hlink"/>
                </a:solidFill>
                <a:latin typeface="Calibri"/>
                <a:ea typeface="Calibri"/>
                <a:cs typeface="Calibri"/>
                <a:sym typeface="Calibri"/>
                <a:hlinkClick r:id="rId3"/>
              </a:rPr>
              <a:t>http://advancedbiofuelsusa.info/advanced-biofuels-usa-updates-next-generation-engines-white-paper</a:t>
            </a:r>
            <a:r>
              <a:rPr lang="en-US" sz="1200" b="0" i="0" u="none" strike="noStrike" cap="none" baseline="0">
                <a:solidFill>
                  <a:schemeClr val="dk1"/>
                </a:solidFill>
                <a:latin typeface="Calibri"/>
                <a:ea typeface="Calibri"/>
                <a:cs typeface="Calibri"/>
                <a:sym typeface="Calibri"/>
              </a:rPr>
              <a:t>   and our Tier 3 comments:  </a:t>
            </a:r>
          </a:p>
          <a:p>
            <a:pPr marL="0" marR="0" lvl="0" indent="0" algn="l" rtl="0">
              <a:spcBef>
                <a:spcPts val="360"/>
              </a:spcBef>
              <a:spcAft>
                <a:spcPts val="0"/>
              </a:spcAft>
              <a:buSzPct val="25000"/>
              <a:buNone/>
            </a:pPr>
            <a:r>
              <a:rPr lang="en-US" sz="1200" b="0" i="0" u="sng" strike="noStrike" cap="none" baseline="0">
                <a:solidFill>
                  <a:schemeClr val="hlink"/>
                </a:solidFill>
                <a:latin typeface="Calibri"/>
                <a:ea typeface="Calibri"/>
                <a:cs typeface="Calibri"/>
                <a:sym typeface="Calibri"/>
                <a:hlinkClick r:id="rId4"/>
              </a:rPr>
              <a:t>In EPA Tier 3 Comments Advanced Biofuels USA Introduces “E30 Capable” Idea to Bring Higher Octane, Higher Ethanol Gasoline to the Marketplace (31.4)</a:t>
            </a:r>
          </a:p>
          <a:p>
            <a:pPr marL="0" marR="0" lvl="0" indent="0" algn="l" rtl="0">
              <a:spcBef>
                <a:spcPts val="360"/>
              </a:spcBef>
              <a:spcAft>
                <a:spcPts val="0"/>
              </a:spcAft>
              <a:buSzPct val="25000"/>
              <a:buNone/>
            </a:pPr>
            <a:r>
              <a:rPr lang="en-US" sz="1200" b="0" i="0" u="sng" strike="noStrike" cap="none" baseline="0">
                <a:solidFill>
                  <a:schemeClr val="hlink"/>
                </a:solidFill>
                <a:latin typeface="Calibri"/>
                <a:ea typeface="Calibri"/>
                <a:cs typeface="Calibri"/>
                <a:sym typeface="Calibri"/>
                <a:hlinkClick r:id="rId5"/>
              </a:rPr>
              <a:t>EPA Tier 3 Proposed Regulations A Common-Sense Change that Could Triple the Market Size for Biomass Ethanol and Other Advanced Biofuels (30.7)</a:t>
            </a:r>
          </a:p>
          <a:p>
            <a:pPr marL="0" marR="0" lvl="0" indent="0" algn="l" rtl="0">
              <a:spcBef>
                <a:spcPts val="360"/>
              </a:spcBef>
              <a:spcAft>
                <a:spcPts val="0"/>
              </a:spcAft>
              <a:buSzPct val="25000"/>
              <a:buNone/>
            </a:pPr>
            <a:r>
              <a:rPr lang="en-US" sz="1200" b="0" i="0" u="sng" strike="noStrike" cap="none" baseline="0">
                <a:solidFill>
                  <a:schemeClr val="hlink"/>
                </a:solidFill>
                <a:latin typeface="Calibri"/>
                <a:ea typeface="Calibri"/>
                <a:cs typeface="Calibri"/>
                <a:sym typeface="Calibri"/>
                <a:hlinkClick r:id="rId6"/>
              </a:rPr>
              <a:t>Advanced Biofuels USA Supports Proposed Tier 3 Higher Octane Vehicle Fuel and Emissions Regulations, with Recommendations for Implementation (27)</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others from this list: </a:t>
            </a:r>
            <a:r>
              <a:rPr lang="en-US" sz="1200" b="0" i="0" u="sng" strike="noStrike" cap="none" baseline="0">
                <a:solidFill>
                  <a:schemeClr val="hlink"/>
                </a:solidFill>
                <a:latin typeface="Calibri"/>
                <a:ea typeface="Calibri"/>
                <a:cs typeface="Calibri"/>
                <a:sym typeface="Calibri"/>
                <a:hlinkClick r:id="rId7"/>
              </a:rPr>
              <a:t>http://advancedbiofuelsusa.info/?s=%22Tier+3%22&amp;x=8&amp;y=3</a:t>
            </a:r>
            <a:r>
              <a:rPr lang="en-US" sz="1200" b="0" i="0" u="none" strike="noStrike" cap="none" baseline="0">
                <a:solidFill>
                  <a:schemeClr val="dk1"/>
                </a:solidFill>
                <a:latin typeface="Calibri"/>
                <a:ea typeface="Calibri"/>
                <a:cs typeface="Calibri"/>
                <a:sym typeface="Calibri"/>
              </a:rPr>
              <a:t> </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 </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These address the problem of having a long-term solution to getting higher mileage per the new CAFÉ standards (54.5 mpg) and transitioning to more renewables in our fuel. And, thus, to creating markets for cellulosic ethanol greater than the E10 blend wall without loss of mileage that results from using high ethanol blends in engines optimized for low octane gasoline blendstock.</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517" name="Shape 1517"/>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117</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TextEdit="1"/>
          </p:cNvSpPr>
          <p:nvPr>
            <p:ph type="sldImg"/>
          </p:nvPr>
        </p:nvSpPr>
        <p:spPr bwMode="auto">
          <a:xfrm>
            <a:off x="1187450" y="708025"/>
            <a:ext cx="4711700" cy="3535363"/>
          </a:xfrm>
          <a:noFill/>
          <a:ln>
            <a:solidFill>
              <a:srgbClr val="000000"/>
            </a:solidFill>
            <a:miter lim="800000"/>
            <a:headEnd/>
            <a:tailEnd/>
          </a:ln>
        </p:spPr>
      </p:sp>
      <p:sp>
        <p:nvSpPr>
          <p:cNvPr id="13721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Break up into small groups to discuss this issue related to economic sustainability.</a:t>
            </a:r>
          </a:p>
          <a:p>
            <a:r>
              <a:rPr lang="en-US" dirty="0" smtClean="0"/>
              <a:t>Remember, sustainability means endurance,</a:t>
            </a:r>
            <a:r>
              <a:rPr lang="en-US" baseline="0" dirty="0" smtClean="0"/>
              <a:t> long lasting; </a:t>
            </a:r>
            <a:r>
              <a:rPr lang="en-US" sz="1200" b="0" i="0" kern="1200" dirty="0" smtClean="0">
                <a:solidFill>
                  <a:schemeClr val="tx1"/>
                </a:solidFill>
                <a:latin typeface="+mn-lt"/>
                <a:ea typeface="+mn-ea"/>
                <a:cs typeface="Arial" charset="0"/>
              </a:rPr>
              <a:t>of, relating to, or being a method of harvesting or using a resource so that the resource is not depleted or permanently damaged</a:t>
            </a:r>
            <a:endParaRPr lang="en-US" baseline="0" dirty="0" smtClean="0"/>
          </a:p>
          <a:p>
            <a:r>
              <a:rPr lang="en-US" baseline="0" dirty="0" smtClean="0"/>
              <a:t>As well as: </a:t>
            </a:r>
            <a:r>
              <a:rPr lang="en-US" sz="1200" b="0" i="1" kern="1200" dirty="0" smtClean="0">
                <a:solidFill>
                  <a:schemeClr val="tx1"/>
                </a:solidFill>
                <a:latin typeface="+mn-lt"/>
                <a:ea typeface="+mn-ea"/>
                <a:cs typeface="Arial" charset="0"/>
              </a:rPr>
              <a:t>Sustainability is a way of working and living that balances immediate needs for commerce, living, habitation, food, transportation, energy and entertainment with future needs for these resources and systems as well as the liveliness and support of nature, natural resources and future generations.</a:t>
            </a:r>
            <a:endParaRPr lang="en-US" baseline="0" dirty="0" smtClean="0"/>
          </a:p>
          <a:p>
            <a:endParaRPr lang="en-US" baseline="0" dirty="0" smtClean="0"/>
          </a:p>
          <a:p>
            <a:r>
              <a:rPr lang="en-US" baseline="0" dirty="0" smtClean="0"/>
              <a:t>When considering this question, think about the residues from sugar production from sugar beets; think about getting the slash from forests; the large bales of grass or corn </a:t>
            </a:r>
            <a:r>
              <a:rPr lang="en-US" baseline="0" dirty="0" err="1" smtClean="0"/>
              <a:t>stover</a:t>
            </a:r>
            <a:r>
              <a:rPr lang="en-US" baseline="0" dirty="0" smtClean="0"/>
              <a:t> and corn cobs from the field to the </a:t>
            </a:r>
            <a:r>
              <a:rPr lang="en-US" baseline="0" dirty="0" err="1" smtClean="0"/>
              <a:t>biorefinery</a:t>
            </a:r>
            <a:r>
              <a:rPr lang="en-US" baseline="0" dirty="0" smtClean="0"/>
              <a:t>.  </a:t>
            </a:r>
          </a:p>
          <a:p>
            <a:endParaRPr lang="en-US" baseline="0" dirty="0" smtClean="0"/>
          </a:p>
          <a:p>
            <a:r>
              <a:rPr lang="en-US" baseline="0" dirty="0" smtClean="0"/>
              <a:t>What will you use?</a:t>
            </a:r>
          </a:p>
          <a:p>
            <a:r>
              <a:rPr lang="en-US" baseline="0" dirty="0" smtClean="0"/>
              <a:t>What kind of costs are involved in the transportation?</a:t>
            </a:r>
          </a:p>
          <a:p>
            <a:r>
              <a:rPr lang="en-US" baseline="0" dirty="0" smtClean="0"/>
              <a:t>Do you have to move it in the condition it is in in the field or processing plant?</a:t>
            </a:r>
          </a:p>
          <a:p>
            <a:r>
              <a:rPr lang="en-US" baseline="0" dirty="0" smtClean="0"/>
              <a:t>If you could change it, what do you think would help make answering this question easier?</a:t>
            </a:r>
          </a:p>
          <a:p>
            <a:endParaRPr lang="en-US" baseline="0" dirty="0" smtClean="0"/>
          </a:p>
          <a:p>
            <a:r>
              <a:rPr lang="en-US" baseline="0" dirty="0" smtClean="0"/>
              <a:t>What ways is fuel moved from the refinery to the place where people put it into cars and trucks?</a:t>
            </a:r>
          </a:p>
          <a:p>
            <a:r>
              <a:rPr lang="en-US" baseline="0" dirty="0" smtClean="0"/>
              <a:t>Any problems with that that you have heard of?</a:t>
            </a:r>
            <a:endParaRPr lang="en-US" dirty="0"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TextEdit="1"/>
          </p:cNvSpPr>
          <p:nvPr>
            <p:ph type="sldImg"/>
          </p:nvPr>
        </p:nvSpPr>
        <p:spPr bwMode="auto">
          <a:xfrm>
            <a:off x="1187450" y="708025"/>
            <a:ext cx="4711700" cy="3535363"/>
          </a:xfrm>
          <a:noFill/>
          <a:ln>
            <a:solidFill>
              <a:srgbClr val="000000"/>
            </a:solidFill>
            <a:miter lim="800000"/>
            <a:headEnd/>
            <a:tailEnd/>
          </a:ln>
        </p:spPr>
      </p:sp>
      <p:sp>
        <p:nvSpPr>
          <p:cNvPr id="13721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Break up into small groups to discuss this issue related to economic sustainability.</a:t>
            </a:r>
          </a:p>
          <a:p>
            <a:r>
              <a:rPr lang="en-US" dirty="0" smtClean="0"/>
              <a:t>Remember, sustainability means endurance,</a:t>
            </a:r>
            <a:r>
              <a:rPr lang="en-US" baseline="0" dirty="0" smtClean="0"/>
              <a:t> long lasting; </a:t>
            </a:r>
            <a:r>
              <a:rPr lang="en-US" sz="1200" b="0" i="0" kern="1200" dirty="0" smtClean="0">
                <a:solidFill>
                  <a:schemeClr val="tx1"/>
                </a:solidFill>
                <a:latin typeface="+mn-lt"/>
                <a:ea typeface="+mn-ea"/>
                <a:cs typeface="Arial" charset="0"/>
              </a:rPr>
              <a:t>of, relating to, or being a method of harvesting or using a resource so that the resource is not depleted or permanently damaged</a:t>
            </a:r>
            <a:endParaRPr lang="en-US" baseline="0" dirty="0" smtClean="0"/>
          </a:p>
          <a:p>
            <a:r>
              <a:rPr lang="en-US" baseline="0" dirty="0" smtClean="0"/>
              <a:t>As well as: </a:t>
            </a:r>
            <a:r>
              <a:rPr lang="en-US" sz="1200" b="0" i="1" kern="1200" dirty="0" smtClean="0">
                <a:solidFill>
                  <a:schemeClr val="tx1"/>
                </a:solidFill>
                <a:latin typeface="+mn-lt"/>
                <a:ea typeface="+mn-ea"/>
                <a:cs typeface="Arial" charset="0"/>
              </a:rPr>
              <a:t>Sustainability is a way of working and living that balances immediate needs for commerce, living, habitation, food, transportation, energy and entertainment with future needs for these resources and systems as well as the liveliness and support of nature, natural resources and future generations.</a:t>
            </a:r>
            <a:endParaRPr lang="en-US" baseline="0" dirty="0" smtClean="0"/>
          </a:p>
          <a:p>
            <a:endParaRPr lang="en-US" baseline="0" dirty="0" smtClean="0"/>
          </a:p>
          <a:p>
            <a:r>
              <a:rPr lang="en-US" baseline="0" dirty="0" smtClean="0"/>
              <a:t>When considering this question, think about the residues from sugar production from sugar beets; think about getting the slash from forests; the large bales of grass or corn </a:t>
            </a:r>
            <a:r>
              <a:rPr lang="en-US" baseline="0" dirty="0" err="1" smtClean="0"/>
              <a:t>stover</a:t>
            </a:r>
            <a:r>
              <a:rPr lang="en-US" baseline="0" dirty="0" smtClean="0"/>
              <a:t> and corn cobs from the field to the </a:t>
            </a:r>
            <a:r>
              <a:rPr lang="en-US" baseline="0" dirty="0" err="1" smtClean="0"/>
              <a:t>biorefinery</a:t>
            </a:r>
            <a:r>
              <a:rPr lang="en-US" baseline="0" dirty="0" smtClean="0"/>
              <a:t>.  </a:t>
            </a:r>
          </a:p>
          <a:p>
            <a:endParaRPr lang="en-US" baseline="0" dirty="0" smtClean="0"/>
          </a:p>
          <a:p>
            <a:r>
              <a:rPr lang="en-US" baseline="0" dirty="0" smtClean="0"/>
              <a:t>What will you use?</a:t>
            </a:r>
          </a:p>
          <a:p>
            <a:r>
              <a:rPr lang="en-US" baseline="0" dirty="0" smtClean="0"/>
              <a:t>What kind of costs are involved in the transportation?</a:t>
            </a:r>
          </a:p>
          <a:p>
            <a:r>
              <a:rPr lang="en-US" baseline="0" dirty="0" smtClean="0"/>
              <a:t>Do you have to move it in the condition it is in in the field or processing plant?</a:t>
            </a:r>
          </a:p>
          <a:p>
            <a:r>
              <a:rPr lang="en-US" baseline="0" dirty="0" smtClean="0"/>
              <a:t>If you could change it, what do you think would help make answering this question easier?</a:t>
            </a:r>
          </a:p>
          <a:p>
            <a:endParaRPr lang="en-US" baseline="0" dirty="0" smtClean="0"/>
          </a:p>
          <a:p>
            <a:r>
              <a:rPr lang="en-US" baseline="0" dirty="0" smtClean="0"/>
              <a:t>What ways is fuel moved from the refinery to the place where people put it into cars and trucks?</a:t>
            </a:r>
          </a:p>
          <a:p>
            <a:r>
              <a:rPr lang="en-US" baseline="0" dirty="0" smtClean="0"/>
              <a:t>Any problems with that that you have heard of?</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t>We are in the process of making choices about our energy resources.</a:t>
            </a:r>
            <a:endParaRPr dirty="0"/>
          </a:p>
        </p:txBody>
      </p:sp>
      <p:sp>
        <p:nvSpPr>
          <p:cNvPr id="255" name="Shape 25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120</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Shape 135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52" name="Shape 1352"/>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1353" name="Shape 1353"/>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121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Shape 128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282" name="Shape 1282"/>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This illustrates a merger of the economic and social aspects of sustainability.  Unless new ideas that are developed to achieve the social goals (energy security, for example) can get funded, they have no life, no endurance, no sustainability.</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All of the legs of the sustainability analysis stool must be strong or the project will not survive.</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The inflection point</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Credit worthy feedstock supplier, 15 year terms   US $50/tonne</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Demonstration of technology at scale</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Credit worthy offtake partner 10-15 years  (tough for airlines, although they say they will buy whatever can be produce and although they seem stable, they don’t have good balance sheets from the perspective of financiers)</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Parity with $80 oil, unsubsidizied on comparable BTUs</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(Jim Lane, Biofuels Digest  11 1006)</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1859—first oil well in US in Titusville, PA</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Shape 135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52" name="Shape 1352"/>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1353" name="Shape 1353"/>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123</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Shape 135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52" name="Shape 1352"/>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1353" name="Shape 1353"/>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124</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Shape 130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02" name="Shape 1302"/>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300" b="0" i="0" u="none" strike="noStrike" cap="none" baseline="0">
                <a:solidFill>
                  <a:schemeClr val="dk1"/>
                </a:solidFill>
                <a:latin typeface="Calibri"/>
                <a:ea typeface="Calibri"/>
                <a:cs typeface="Calibri"/>
                <a:sym typeface="Calibri"/>
              </a:rPr>
              <a:t>We are not just trying to put oil companies out of business. In addition to national energy security, the underlying reason for all of this is the crisis we face due to climate change.</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RFS one was predicated on the idea that the oil companies would transition to become fuel companies; by forcing them to blend renewables into their product, some assumed that they would finance the development of these fuel products—diversify into renewables.</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Instead, they fight tooth and nail to preserve their old market as they knew it rather than look to the future; see themselves as “oil men” rather than “fuel providers” or fuel and chemical precursor providers</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All of the above; should be “all of the above ground”</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Advanced Biofuels as part of an </a:t>
            </a:r>
            <a:r>
              <a:rPr lang="en-US" sz="300" b="1" i="0" u="none" strike="noStrike" cap="none" baseline="0">
                <a:solidFill>
                  <a:schemeClr val="dk1"/>
                </a:solidFill>
                <a:latin typeface="Calibri"/>
                <a:ea typeface="Calibri"/>
                <a:cs typeface="Calibri"/>
                <a:sym typeface="Calibri"/>
              </a:rPr>
              <a:t>Energy Security solution.</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1)  Something as important to everyday life as the power to help you move from place to place.</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If you put control of that power in the hands of other countries, you become vulnerable.  If those other countries want to make you do something that you don’t want to do, they can just squeeze your supply of oil and make life difficult.</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For examples, early 1970’s oil embargo lead to lines of cars at gas stations.</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In your memory, then lines at gas stations after Hurricane Katrina knocked out a lot of gasoline production and distribution.  That kind of disruption is a vulnerability.  It’s better to make your fuel at home.</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If we can replace a good portion of that oil that is used for transportation by making our own transportation fuels, we minimize that liability.</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1" i="0" u="none" strike="noStrike" cap="none" baseline="0">
                <a:solidFill>
                  <a:schemeClr val="dk1"/>
                </a:solidFill>
                <a:latin typeface="Calibri"/>
                <a:ea typeface="Calibri"/>
                <a:cs typeface="Calibri"/>
                <a:sym typeface="Calibri"/>
              </a:rPr>
              <a:t>Energy Security</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About two-thirds of U.S. petroleum demand is in the transportation sector. Approximately half of U.S. petroleum is imported. Depending heavily on foreign petroleum supplies puts the United States at risk for trade deficits, supply disruption, and price changes. The Renewable Fuels Association's </a:t>
            </a:r>
            <a:r>
              <a:rPr lang="en-US" sz="300" b="0" i="0" u="sng" strike="noStrike" cap="none" baseline="0">
                <a:solidFill>
                  <a:schemeClr val="hlink"/>
                </a:solidFill>
                <a:latin typeface="Calibri"/>
                <a:ea typeface="Calibri"/>
                <a:cs typeface="Calibri"/>
                <a:sym typeface="Calibri"/>
                <a:hlinkClick r:id="rId3"/>
              </a:rPr>
              <a:t>2012 Ethanol Industry Outlook</a:t>
            </a:r>
            <a:r>
              <a:rPr lang="en-US" sz="300" b="0" i="1" u="sng" strike="noStrike" cap="none" baseline="0">
                <a:solidFill>
                  <a:schemeClr val="hlink"/>
                </a:solidFill>
                <a:latin typeface="Calibri"/>
                <a:ea typeface="Calibri"/>
                <a:cs typeface="Calibri"/>
                <a:sym typeface="Calibri"/>
                <a:hlinkClick r:id="rId3"/>
              </a:rPr>
              <a:t>(PDF)</a:t>
            </a:r>
            <a:r>
              <a:rPr lang="en-US" sz="300" b="0" i="0" u="none" strike="noStrike" cap="none" baseline="0">
                <a:solidFill>
                  <a:schemeClr val="dk1"/>
                </a:solidFill>
                <a:latin typeface="Calibri"/>
                <a:ea typeface="Calibri"/>
                <a:cs typeface="Calibri"/>
                <a:sym typeface="Calibri"/>
              </a:rPr>
              <a:t> calculated that in 2011 the ethanol industry replaced the gasoline produced from more than 485 million barrels of imported oil. Ethanol represents 25% of domestically produced and refined motor fuel for gasoline engines.</a:t>
            </a: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4"/>
              </a:rPr>
              <a:t>http://www.afdc.energy.gov/fuels/ethanol_benefits.html</a:t>
            </a:r>
            <a:r>
              <a:rPr lang="en-US" sz="300" b="0" i="0" u="none" strike="noStrike" cap="none" baseline="0">
                <a:solidFill>
                  <a:schemeClr val="dk1"/>
                </a:solidFill>
                <a:latin typeface="Calibri"/>
                <a:ea typeface="Calibri"/>
                <a:cs typeface="Calibri"/>
                <a:sym typeface="Calibri"/>
              </a:rPr>
              <a:t>  US DOE Alternative Fuels Data Center</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POLICY Discussion:  Non-monitizable value of trying to first transition from petroleum transportation fuels:  energy security, military flexibility, economic development, climate change mitigation, pollution control.</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If we were not-policy directed, but rather marketing/financing directed; initial emphasis would have been on plastics, fiber, film.  Greater margins, smaller scale for greater returns.</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Problem has been that “fuels first” policy was articulated, but insufficiently funded.</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In 2009:  However, the majority of petroleum now extracted—</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in the range of 85%—is used to produce fuels. Most of</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these are transportation fuels such as gasoline, diesel</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fuel, and jet fuel, while some, such as fuel oil, liquefied</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petroleum gas, and propane, are used for heating</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and power generation. Petroleum accounts for more</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than 90% of transportation fuel, but only for 2% of</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electricity generation. When refined, a 42-gallon barrel</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of crude oil yields about 20 gallons of gasoline, 10</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gallons of diesel fuel and heating oil, four gallons of</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jet fuel, and smaller amounts of other products.</a:t>
            </a: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5"/>
              </a:rPr>
              <a:t>http://www.publichealthreports.org/userfiles/124_1/5-19.pdf</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 5</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Energy and Public Health:</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The Challenge of Peak Petroleum</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Howard Frumkin, MD, DrPHa</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Jeremy Hess, MD, MPHa,b</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Stephen Vindigni, MPHa,b</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aNational Center for Environmental Health and Agency for Toxic Substances and Disease Registry, Centers for Disease Control and</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Prevention, Atlanta, GA</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bEmory Medical School, Atlanta, GA</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Address correspondence to: Howard Frumkin, MD, DrPH, National Center for Environmental Health and Agency for Toxic Substances</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and Disease Registry, Centers for Disease Control and Prevention, 4770 Buford Hwy., MS F-61, Atlanta, GA 30341-3717; tel. 770-488-0604;</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fax 770-488-3385; e-mail &lt;hfrumkin@cdc.gov&gt;.</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1" i="0" u="none" strike="noStrike" cap="none" baseline="0">
                <a:solidFill>
                  <a:schemeClr val="dk1"/>
                </a:solidFill>
                <a:latin typeface="Calibri"/>
                <a:ea typeface="Calibri"/>
                <a:cs typeface="Calibri"/>
                <a:sym typeface="Calibri"/>
              </a:rPr>
              <a:t>Consumption and Disposition</a:t>
            </a: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6"/>
              </a:rPr>
              <a:t>U.S. Petroleum Consumption</a:t>
            </a:r>
            <a:r>
              <a:rPr lang="en-US" sz="300" b="0" i="0" u="none" strike="noStrike" cap="none" baseline="0">
                <a:solidFill>
                  <a:schemeClr val="dk1"/>
                </a:solidFill>
                <a:latin typeface="Calibri"/>
                <a:ea typeface="Calibri"/>
                <a:cs typeface="Calibri"/>
                <a:sym typeface="Calibri"/>
              </a:rPr>
              <a:t>18,835,000 barrels/day</a:t>
            </a: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6"/>
              </a:rPr>
              <a:t>U.S. Motor Gasoline Consumption</a:t>
            </a:r>
            <a:r>
              <a:rPr lang="en-US" sz="300" b="0" i="0" u="none" strike="noStrike" cap="none" baseline="0">
                <a:solidFill>
                  <a:schemeClr val="dk1"/>
                </a:solidFill>
                <a:latin typeface="Calibri"/>
                <a:ea typeface="Calibri"/>
                <a:cs typeface="Calibri"/>
                <a:sym typeface="Calibri"/>
              </a:rPr>
              <a:t>8,736,000 barrels/day (377 million gallons/day)</a:t>
            </a: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7"/>
              </a:rPr>
              <a:t>Share of U.S. Oil Consumption for Transportation</a:t>
            </a:r>
            <a:r>
              <a:rPr lang="en-US" sz="300" b="0" i="0" u="none" strike="noStrike" cap="none" baseline="0">
                <a:solidFill>
                  <a:schemeClr val="dk1"/>
                </a:solidFill>
                <a:latin typeface="Calibri"/>
                <a:ea typeface="Calibri"/>
                <a:cs typeface="Calibri"/>
                <a:sym typeface="Calibri"/>
              </a:rPr>
              <a:t>71% (2011)</a:t>
            </a: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8"/>
              </a:rPr>
              <a:t>U.S. Total Petroleum Exports</a:t>
            </a:r>
            <a:r>
              <a:rPr lang="en-US" sz="300" b="0" i="0" u="none" strike="noStrike" cap="none" baseline="0">
                <a:solidFill>
                  <a:schemeClr val="dk1"/>
                </a:solidFill>
                <a:latin typeface="Calibri"/>
                <a:ea typeface="Calibri"/>
                <a:cs typeface="Calibri"/>
                <a:sym typeface="Calibri"/>
              </a:rPr>
              <a:t>2,924,000 barrels/day</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9"/>
              </a:rPr>
              <a:t>http://www.eia.gov/energyexplained/index.cfm?page=oil_home#tab2</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With the turmoil in the Middle East, it is more important than ever that, because the U.S. produced 13.9 billion gallons of ethanol last year, we used 485 million fewer barrels of imported oil. That is roughly equivalent to 13 percent of total U.S. crude oil imports, saving the American economy $49.7 billion. Without the RFS—and without ethanol production—the U.S. would have imported 52 percent of its oil last year. With the RFS—and with oil imports at 45 percent, their lowest level since 1996—the U.S. is less dependent on unstable or unfriendly regimes. </a:t>
            </a:r>
            <a:r>
              <a:rPr lang="en-US" sz="300" b="0" i="0" u="sng" strike="noStrike" cap="none" baseline="0">
                <a:solidFill>
                  <a:schemeClr val="hlink"/>
                </a:solidFill>
                <a:latin typeface="Calibri"/>
                <a:ea typeface="Calibri"/>
                <a:cs typeface="Calibri"/>
                <a:sym typeface="Calibri"/>
                <a:hlinkClick r:id="rId10"/>
              </a:rPr>
              <a:t>http://www.ethanolproducer.com/articles/9185/the-rfs-itundefineds-not-broke-donundefinedt-fix-it</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Shape 1323"/>
          <p:cNvSpPr txBox="1">
            <a:spLocks noGrp="1"/>
          </p:cNvSpPr>
          <p:nvPr>
            <p:ph type="body" idx="1"/>
          </p:nvPr>
        </p:nvSpPr>
        <p:spPr>
          <a:xfrm>
            <a:off x="708968" y="4478689"/>
            <a:ext cx="5668664" cy="4241737"/>
          </a:xfrm>
          <a:prstGeom prst="rect">
            <a:avLst/>
          </a:prstGeom>
        </p:spPr>
        <p:txBody>
          <a:bodyPr lIns="91425" tIns="91425" rIns="91425" bIns="91425" anchor="t" anchorCtr="0">
            <a:noAutofit/>
          </a:bodyPr>
          <a:lstStyle/>
          <a:p>
            <a:pPr>
              <a:spcBef>
                <a:spcPts val="0"/>
              </a:spcBef>
              <a:buNone/>
            </a:pPr>
            <a:endParaRPr/>
          </a:p>
        </p:txBody>
      </p:sp>
      <p:sp>
        <p:nvSpPr>
          <p:cNvPr id="1324" name="Shape 132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Shape 133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33" name="Shape 133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34" name="Shape 133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127</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360"/>
              </a:spcBef>
              <a:spcAft>
                <a:spcPts val="0"/>
              </a:spcAft>
              <a:buClrTx/>
              <a:buSzTx/>
              <a:buFontTx/>
              <a:buNone/>
              <a:tabLst/>
              <a:defRPr/>
            </a:pPr>
            <a:r>
              <a:rPr lang="en-US" sz="1200" dirty="0" smtClean="0">
                <a:solidFill>
                  <a:srgbClr val="FFFF00"/>
                </a:solidFill>
                <a:latin typeface="Times New Roman" pitchFamily="18" charset="0"/>
                <a:cs typeface="Times New Roman" pitchFamily="18" charset="0"/>
                <a:hlinkClick r:id="rId3"/>
              </a:rPr>
              <a:t>DLA will purchase the </a:t>
            </a:r>
            <a:r>
              <a:rPr lang="en-US" sz="1200" dirty="0" err="1" smtClean="0">
                <a:solidFill>
                  <a:srgbClr val="FFFF00"/>
                </a:solidFill>
                <a:latin typeface="Times New Roman" pitchFamily="18" charset="0"/>
                <a:cs typeface="Times New Roman" pitchFamily="18" charset="0"/>
                <a:hlinkClick r:id="rId3"/>
              </a:rPr>
              <a:t>biofuel</a:t>
            </a:r>
            <a:r>
              <a:rPr lang="en-US" sz="1200" dirty="0" smtClean="0">
                <a:solidFill>
                  <a:srgbClr val="FFFF00"/>
                </a:solidFill>
                <a:latin typeface="Times New Roman" pitchFamily="18" charset="0"/>
                <a:cs typeface="Times New Roman" pitchFamily="18" charset="0"/>
                <a:hlinkClick r:id="rId3"/>
              </a:rPr>
              <a:t> blends only if they are cost competitive</a:t>
            </a:r>
            <a:r>
              <a:rPr lang="en-US" sz="1200" dirty="0" smtClean="0">
                <a:solidFill>
                  <a:schemeClr val="accent3">
                    <a:lumMod val="75000"/>
                  </a:schemeClr>
                </a:solidFill>
                <a:latin typeface="Times New Roman" pitchFamily="18" charset="0"/>
                <a:cs typeface="Times New Roman" pitchFamily="18" charset="0"/>
              </a:rPr>
              <a:t> with their conventionally-derived counterparts. However, $27.2 million in US Department of Agriculture (USDA) Commodity Credit Corporation (CCC) funds, capped at 71 cents or less per neat </a:t>
            </a:r>
            <a:r>
              <a:rPr lang="en-US" sz="1200" dirty="0" err="1" smtClean="0">
                <a:solidFill>
                  <a:schemeClr val="accent3">
                    <a:lumMod val="75000"/>
                  </a:schemeClr>
                </a:solidFill>
                <a:latin typeface="Times New Roman" pitchFamily="18" charset="0"/>
                <a:cs typeface="Times New Roman" pitchFamily="18" charset="0"/>
              </a:rPr>
              <a:t>biofuel</a:t>
            </a:r>
            <a:r>
              <a:rPr lang="en-US" sz="1200" dirty="0" smtClean="0">
                <a:solidFill>
                  <a:schemeClr val="accent3">
                    <a:lumMod val="75000"/>
                  </a:schemeClr>
                </a:solidFill>
                <a:latin typeface="Times New Roman" pitchFamily="18" charset="0"/>
                <a:cs typeface="Times New Roman" pitchFamily="18" charset="0"/>
              </a:rPr>
              <a:t> gallon, are available to defray any additional costs that may exist for fuels derived from domestic </a:t>
            </a:r>
            <a:r>
              <a:rPr lang="en-US" sz="1200" dirty="0" err="1" smtClean="0">
                <a:solidFill>
                  <a:schemeClr val="accent3">
                    <a:lumMod val="75000"/>
                  </a:schemeClr>
                </a:solidFill>
                <a:latin typeface="Times New Roman" pitchFamily="18" charset="0"/>
                <a:cs typeface="Times New Roman" pitchFamily="18" charset="0"/>
              </a:rPr>
              <a:t>feedstocks</a:t>
            </a:r>
            <a:r>
              <a:rPr lang="en-US" sz="1200" dirty="0" smtClean="0">
                <a:solidFill>
                  <a:schemeClr val="accent3">
                    <a:lumMod val="75000"/>
                  </a:schemeClr>
                </a:solidFill>
                <a:latin typeface="Times New Roman" pitchFamily="18" charset="0"/>
                <a:cs typeface="Times New Roman" pitchFamily="18" charset="0"/>
              </a:rPr>
              <a:t> on a USDA-approved list.</a:t>
            </a: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360"/>
              </a:spcBef>
              <a:spcAft>
                <a:spcPts val="0"/>
              </a:spcAft>
              <a:buClrTx/>
              <a:buSzTx/>
              <a:buFontTx/>
              <a:buNone/>
              <a:tabLst/>
              <a:defRPr/>
            </a:pPr>
            <a:r>
              <a:rPr lang="en-US" sz="1200" b="1" i="0" kern="1200" dirty="0" smtClean="0">
                <a:solidFill>
                  <a:schemeClr val="tx1"/>
                </a:solidFill>
                <a:latin typeface="+mn-lt"/>
                <a:ea typeface="+mn-ea"/>
                <a:cs typeface="+mn-cs"/>
              </a:rPr>
              <a:t>Thought Leadership: The Toxic Substances Control Act and the </a:t>
            </a:r>
            <a:r>
              <a:rPr lang="en-US" sz="1200" b="1" i="0" kern="1200" dirty="0" err="1" smtClean="0">
                <a:solidFill>
                  <a:schemeClr val="tx1"/>
                </a:solidFill>
                <a:latin typeface="+mn-lt"/>
                <a:ea typeface="+mn-ea"/>
                <a:cs typeface="+mn-cs"/>
              </a:rPr>
              <a:t>Bioeconomy</a:t>
            </a:r>
            <a:r>
              <a:rPr lang="en-US" sz="1200" b="1" i="0" kern="1200" dirty="0" smtClean="0">
                <a:solidFill>
                  <a:schemeClr val="tx1"/>
                </a:solidFill>
                <a:latin typeface="+mn-lt"/>
                <a:ea typeface="+mn-ea"/>
                <a:cs typeface="+mn-cs"/>
              </a:rPr>
              <a:t>: Part 1, The Impact of Nomenclature on the Commercialization of </a:t>
            </a:r>
            <a:r>
              <a:rPr lang="en-US" sz="1200" b="1" i="0" kern="1200" dirty="0" err="1" smtClean="0">
                <a:solidFill>
                  <a:schemeClr val="tx1"/>
                </a:solidFill>
                <a:latin typeface="+mn-lt"/>
                <a:ea typeface="+mn-ea"/>
                <a:cs typeface="+mn-cs"/>
              </a:rPr>
              <a:t>Biobased</a:t>
            </a:r>
            <a:r>
              <a:rPr lang="en-US" sz="1200" b="1" i="0" kern="1200" dirty="0" smtClean="0">
                <a:solidFill>
                  <a:schemeClr val="tx1"/>
                </a:solidFill>
                <a:latin typeface="+mn-lt"/>
                <a:ea typeface="+mn-ea"/>
                <a:cs typeface="+mn-cs"/>
              </a:rPr>
              <a:t> Chemicals; Part 2, Reportable Substances across the Manufacturing Process; Part 3, Call to Action</a:t>
            </a:r>
          </a:p>
          <a:p>
            <a:r>
              <a:rPr lang="en-US" dirty="0" smtClean="0">
                <a:hlinkClick r:id="rId3"/>
              </a:rPr>
              <a:t>http://advancedbiofuelsusa.info/thought-leadership-the-toxic-substances-control-act-and-the-bioeconomy-part-1-the-impact-of-nomenclature-on-the-commercialization-of-biobased-chemicals/</a:t>
            </a:r>
            <a:r>
              <a:rPr lang="en-US" dirty="0" smtClean="0"/>
              <a:t> </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t>These two slides created by a Hood College student when asked to depict the choices we have.</a:t>
            </a:r>
          </a:p>
          <a:p>
            <a:pPr>
              <a:spcBef>
                <a:spcPts val="0"/>
              </a:spcBef>
              <a:buNone/>
            </a:pPr>
            <a:endParaRPr lang="en-US" dirty="0" smtClean="0"/>
          </a:p>
          <a:p>
            <a:pPr>
              <a:spcBef>
                <a:spcPts val="0"/>
              </a:spcBef>
              <a:buNone/>
            </a:pPr>
            <a:r>
              <a:rPr lang="en-US" dirty="0" smtClean="0"/>
              <a:t>What order would you put them in?</a:t>
            </a:r>
          </a:p>
          <a:p>
            <a:pPr>
              <a:spcBef>
                <a:spcPts val="0"/>
              </a:spcBef>
              <a:buNone/>
            </a:pPr>
            <a:endParaRPr lang="en-US" dirty="0" smtClean="0"/>
          </a:p>
          <a:p>
            <a:pPr>
              <a:spcBef>
                <a:spcPts val="0"/>
              </a:spcBef>
              <a:buNone/>
            </a:pPr>
            <a:r>
              <a:rPr lang="en-US" dirty="0" smtClean="0"/>
              <a:t>Is this what we have; and we are in the process of ruining it to create what we see on the previous slide?</a:t>
            </a:r>
          </a:p>
          <a:p>
            <a:pPr>
              <a:spcBef>
                <a:spcPts val="0"/>
              </a:spcBef>
              <a:buNone/>
            </a:pPr>
            <a:endParaRPr lang="en-US" dirty="0" smtClean="0"/>
          </a:p>
          <a:p>
            <a:pPr>
              <a:spcBef>
                <a:spcPts val="0"/>
              </a:spcBef>
              <a:buNone/>
            </a:pPr>
            <a:r>
              <a:rPr lang="en-US" dirty="0" smtClean="0"/>
              <a:t>Or, is the other slide a representative picture of what we have today; and these photos a depiction of what we could have if we change our ways?</a:t>
            </a:r>
          </a:p>
          <a:p>
            <a:pPr>
              <a:spcBef>
                <a:spcPts val="0"/>
              </a:spcBef>
              <a:buNone/>
            </a:pPr>
            <a:endParaRPr lang="en-US" dirty="0" smtClean="0"/>
          </a:p>
          <a:p>
            <a:pPr>
              <a:spcBef>
                <a:spcPts val="0"/>
              </a:spcBef>
              <a:buNone/>
            </a:pPr>
            <a:r>
              <a:rPr lang="en-US" dirty="0" smtClean="0"/>
              <a:t>How do you think about this?</a:t>
            </a:r>
          </a:p>
          <a:p>
            <a:pPr>
              <a:spcBef>
                <a:spcPts val="0"/>
              </a:spcBef>
              <a:buNone/>
            </a:pPr>
            <a:endParaRPr lang="en-US" dirty="0" smtClean="0"/>
          </a:p>
          <a:p>
            <a:pPr>
              <a:spcBef>
                <a:spcPts val="0"/>
              </a:spcBef>
              <a:buNone/>
            </a:pPr>
            <a:r>
              <a:rPr lang="en-US" dirty="0" smtClean="0"/>
              <a:t>Clearly, these are current photos.  So we have both.   Which do you prefer?</a:t>
            </a:r>
            <a:endParaRPr dirty="0"/>
          </a:p>
        </p:txBody>
      </p:sp>
      <p:sp>
        <p:nvSpPr>
          <p:cNvPr id="264" name="Shape 26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360"/>
              </a:spcBef>
              <a:spcAft>
                <a:spcPts val="0"/>
              </a:spcAft>
              <a:buClrTx/>
              <a:buSzTx/>
              <a:buFontTx/>
              <a:buNone/>
              <a:tabLst/>
              <a:defRPr/>
            </a:pPr>
            <a:r>
              <a:rPr lang="en-US" sz="1200" dirty="0" smtClean="0">
                <a:solidFill>
                  <a:srgbClr val="FFFF00"/>
                </a:solidFill>
                <a:latin typeface="Times New Roman" pitchFamily="18" charset="0"/>
                <a:cs typeface="Times New Roman" pitchFamily="18" charset="0"/>
                <a:hlinkClick r:id="rId3"/>
              </a:rPr>
              <a:t>DLA will purchase the </a:t>
            </a:r>
            <a:r>
              <a:rPr lang="en-US" sz="1200" dirty="0" err="1" smtClean="0">
                <a:solidFill>
                  <a:srgbClr val="FFFF00"/>
                </a:solidFill>
                <a:latin typeface="Times New Roman" pitchFamily="18" charset="0"/>
                <a:cs typeface="Times New Roman" pitchFamily="18" charset="0"/>
                <a:hlinkClick r:id="rId3"/>
              </a:rPr>
              <a:t>biofuel</a:t>
            </a:r>
            <a:r>
              <a:rPr lang="en-US" sz="1200" dirty="0" smtClean="0">
                <a:solidFill>
                  <a:srgbClr val="FFFF00"/>
                </a:solidFill>
                <a:latin typeface="Times New Roman" pitchFamily="18" charset="0"/>
                <a:cs typeface="Times New Roman" pitchFamily="18" charset="0"/>
                <a:hlinkClick r:id="rId3"/>
              </a:rPr>
              <a:t> blends only if they are cost competitive</a:t>
            </a:r>
            <a:r>
              <a:rPr lang="en-US" sz="1200" dirty="0" smtClean="0">
                <a:solidFill>
                  <a:srgbClr val="FFFF00"/>
                </a:solidFill>
                <a:latin typeface="Times New Roman" pitchFamily="18" charset="0"/>
                <a:cs typeface="Times New Roman" pitchFamily="18" charset="0"/>
              </a:rPr>
              <a:t> </a:t>
            </a:r>
            <a:r>
              <a:rPr lang="en-US" sz="1200" dirty="0" smtClean="0">
                <a:solidFill>
                  <a:schemeClr val="accent3">
                    <a:lumMod val="75000"/>
                  </a:schemeClr>
                </a:solidFill>
                <a:latin typeface="Times New Roman" pitchFamily="18" charset="0"/>
                <a:cs typeface="Times New Roman" pitchFamily="18" charset="0"/>
              </a:rPr>
              <a:t>with their conventionally-derived counterparts. However, $27.2 million in US Department of Agriculture (USDA) Commodity Credit Corporation (CCC) funds, capped at 71 cents or less per neat </a:t>
            </a:r>
            <a:r>
              <a:rPr lang="en-US" sz="1200" dirty="0" err="1" smtClean="0">
                <a:solidFill>
                  <a:schemeClr val="accent3">
                    <a:lumMod val="75000"/>
                  </a:schemeClr>
                </a:solidFill>
                <a:latin typeface="Times New Roman" pitchFamily="18" charset="0"/>
                <a:cs typeface="Times New Roman" pitchFamily="18" charset="0"/>
              </a:rPr>
              <a:t>biofuel</a:t>
            </a:r>
            <a:r>
              <a:rPr lang="en-US" sz="1200" dirty="0" smtClean="0">
                <a:solidFill>
                  <a:schemeClr val="accent3">
                    <a:lumMod val="75000"/>
                  </a:schemeClr>
                </a:solidFill>
                <a:latin typeface="Times New Roman" pitchFamily="18" charset="0"/>
                <a:cs typeface="Times New Roman" pitchFamily="18" charset="0"/>
              </a:rPr>
              <a:t> gallon, are available to defray any additional costs that may exist for fuels derived from domestic </a:t>
            </a:r>
            <a:r>
              <a:rPr lang="en-US" sz="1200" dirty="0" err="1" smtClean="0">
                <a:solidFill>
                  <a:schemeClr val="accent3">
                    <a:lumMod val="75000"/>
                  </a:schemeClr>
                </a:solidFill>
                <a:latin typeface="Times New Roman" pitchFamily="18" charset="0"/>
                <a:cs typeface="Times New Roman" pitchFamily="18" charset="0"/>
              </a:rPr>
              <a:t>feedstocks</a:t>
            </a:r>
            <a:r>
              <a:rPr lang="en-US" sz="1200" dirty="0" smtClean="0">
                <a:solidFill>
                  <a:schemeClr val="accent3">
                    <a:lumMod val="75000"/>
                  </a:schemeClr>
                </a:solidFill>
                <a:latin typeface="Times New Roman" pitchFamily="18" charset="0"/>
                <a:cs typeface="Times New Roman" pitchFamily="18" charset="0"/>
              </a:rPr>
              <a:t> on a USDA-approved list.</a:t>
            </a: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Shape 134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45" name="Shape 1345"/>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Shape 135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52" name="Shape 1352"/>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1353" name="Shape 1353"/>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132</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normAutofit/>
          </a:bodyPr>
          <a:lstStyle/>
          <a:p>
            <a:r>
              <a:rPr lang="en-US" dirty="0" smtClean="0">
                <a:hlinkClick r:id="rId3"/>
              </a:rPr>
              <a:t>http://thedailyshow.cc.com/videos/n5dnf3/an-energy-independent-future</a:t>
            </a:r>
            <a:r>
              <a:rPr lang="en-US" dirty="0" smtClean="0"/>
              <a:t> </a:t>
            </a:r>
          </a:p>
          <a:p>
            <a:endParaRPr lang="en-US" dirty="0" smtClean="0"/>
          </a:p>
          <a:p>
            <a:endParaRPr lang="en-US" dirty="0" smtClean="0"/>
          </a:p>
          <a:p>
            <a:r>
              <a:rPr lang="en-US" dirty="0" smtClean="0"/>
              <a:t>Presidents for many years have promised  to get off fossil fuel, especially “foreign oil.”</a:t>
            </a:r>
            <a:endParaRPr lang="en-US" dirty="0"/>
          </a:p>
        </p:txBody>
      </p:sp>
      <p:sp>
        <p:nvSpPr>
          <p:cNvPr id="4" name="Slide Number Placeholder 3"/>
          <p:cNvSpPr>
            <a:spLocks noGrp="1"/>
          </p:cNvSpPr>
          <p:nvPr>
            <p:ph type="sldNum" sz="quarter" idx="10"/>
          </p:nvPr>
        </p:nvSpPr>
        <p:spPr/>
        <p:txBody>
          <a:bodyPr/>
          <a:lstStyle/>
          <a:p>
            <a:fld id="{B87D397B-8954-4025-BF1B-98A9B934F4AD}" type="slidenum">
              <a:rPr lang="en-US" smtClean="0"/>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Shape 143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8" name="Shape 1438"/>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t>Obama Administration actions that hinder achieving</a:t>
            </a:r>
            <a:r>
              <a:rPr lang="en-US" baseline="0" dirty="0" smtClean="0"/>
              <a:t> this goal</a:t>
            </a:r>
            <a:endParaRPr dirty="0"/>
          </a:p>
        </p:txBody>
      </p:sp>
      <p:sp>
        <p:nvSpPr>
          <p:cNvPr id="1439" name="Shape 1439"/>
          <p:cNvSpPr txBox="1">
            <a:spLocks noGrp="1"/>
          </p:cNvSpPr>
          <p:nvPr>
            <p:ph type="sldNum" idx="12"/>
          </p:nvPr>
        </p:nvSpPr>
        <p:spPr>
          <a:xfrm>
            <a:off x="4013894" y="8955820"/>
            <a:ext cx="3071099" cy="470700"/>
          </a:xfrm>
          <a:prstGeom prst="rect">
            <a:avLst/>
          </a:prstGeom>
        </p:spPr>
        <p:txBody>
          <a:bodyPr lIns="94350" tIns="47175" rIns="94350" bIns="4717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Shape 143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8" name="Shape 1438"/>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t>Obama Administration actions that hinder achieving</a:t>
            </a:r>
            <a:r>
              <a:rPr lang="en-US" baseline="0" dirty="0" smtClean="0"/>
              <a:t> this goal</a:t>
            </a:r>
            <a:endParaRPr dirty="0"/>
          </a:p>
        </p:txBody>
      </p:sp>
      <p:sp>
        <p:nvSpPr>
          <p:cNvPr id="1439" name="Shape 1439"/>
          <p:cNvSpPr txBox="1">
            <a:spLocks noGrp="1"/>
          </p:cNvSpPr>
          <p:nvPr>
            <p:ph type="sldNum" idx="12"/>
          </p:nvPr>
        </p:nvSpPr>
        <p:spPr>
          <a:xfrm>
            <a:off x="4013894" y="8955820"/>
            <a:ext cx="3071099" cy="470700"/>
          </a:xfrm>
          <a:prstGeom prst="rect">
            <a:avLst/>
          </a:prstGeom>
        </p:spPr>
        <p:txBody>
          <a:bodyPr lIns="94350" tIns="47175" rIns="94350" bIns="4717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Shape 131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12" name="Shape 1312"/>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The renewable fuel standard in the 2007 EISA mandated an amount of biofuels that oil companies were required to blend with gasoline for transportation fuel.  This is an example illustrating the social aspects of sustainability.   The society went through a political process to suggest, promote, discuss and then pass a law that put society’s desire, as President George W. Bush put it, to get off our addition to oil.  This was one way society decided to work on that social goal that grows out of the values discussed in the initial slides of this presentation—energy security, for example. </a:t>
            </a:r>
          </a:p>
        </p:txBody>
      </p:sp>
      <p:sp>
        <p:nvSpPr>
          <p:cNvPr id="1313" name="Shape 1313"/>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136</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Shape 145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53" name="Shape 1453"/>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endParaRPr/>
          </a:p>
        </p:txBody>
      </p:sp>
      <p:sp>
        <p:nvSpPr>
          <p:cNvPr id="1454" name="Shape 1454"/>
          <p:cNvSpPr txBox="1">
            <a:spLocks noGrp="1"/>
          </p:cNvSpPr>
          <p:nvPr>
            <p:ph type="sldNum" idx="12"/>
          </p:nvPr>
        </p:nvSpPr>
        <p:spPr>
          <a:xfrm>
            <a:off x="4013894" y="8955820"/>
            <a:ext cx="3071099" cy="470700"/>
          </a:xfrm>
          <a:prstGeom prst="rect">
            <a:avLst/>
          </a:prstGeom>
        </p:spPr>
        <p:txBody>
          <a:bodyPr lIns="94350" tIns="47175" rIns="94350" bIns="4717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Shape 152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529" name="Shape 1529"/>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530" name="Shape 1530"/>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138</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Shape 152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529" name="Shape 1529"/>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r>
              <a:rPr lang="en-US" sz="1200" b="0" i="0" u="none" strike="noStrike" cap="none" baseline="0" dirty="0" smtClean="0">
                <a:solidFill>
                  <a:schemeClr val="dk1"/>
                </a:solidFill>
                <a:latin typeface="Calibri"/>
                <a:ea typeface="Calibri"/>
                <a:cs typeface="Calibri"/>
                <a:sym typeface="Calibri"/>
              </a:rPr>
              <a:t>These are symbols of organizations</a:t>
            </a:r>
            <a:r>
              <a:rPr lang="en-US" sz="1200" b="0" i="0" u="none" strike="noStrike" cap="none" dirty="0" smtClean="0">
                <a:solidFill>
                  <a:schemeClr val="dk1"/>
                </a:solidFill>
                <a:latin typeface="Calibri"/>
                <a:ea typeface="Calibri"/>
                <a:cs typeface="Calibri"/>
                <a:sym typeface="Calibri"/>
              </a:rPr>
              <a:t> that have “Good Housekeeping Seals of Approval” for the sustainability of biofuels feedstock.  Shouldn’t these same criteria be applied to food, fiber, feed, fun, shelter, etc.?</a:t>
            </a:r>
            <a:endParaRPr sz="1200" b="0" i="0" u="none" strike="noStrike" cap="none" baseline="0" dirty="0">
              <a:solidFill>
                <a:schemeClr val="dk1"/>
              </a:solidFill>
              <a:latin typeface="Calibri"/>
              <a:ea typeface="Calibri"/>
              <a:cs typeface="Calibri"/>
              <a:sym typeface="Calibri"/>
            </a:endParaRPr>
          </a:p>
        </p:txBody>
      </p:sp>
      <p:sp>
        <p:nvSpPr>
          <p:cNvPr id="1530" name="Shape 1530"/>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139</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73" name="Shape 273"/>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Why focus on transportation instead of making electrical power?  If our goal is to replace imported oil and petroleum-based fossil fuels, then transportation fuel is the way to go.</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Shape 154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542" name="Shape 1542"/>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Shape 1610"/>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611" name="Shape 1611"/>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Is the money your government puts into research to develop sustainable advanced biofuels on the same level as money spent for other national security priorities?</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 </a:t>
            </a:r>
          </a:p>
          <a:p>
            <a:pPr marL="0" marR="0" lvl="0" indent="0" algn="l" rtl="0">
              <a:spcBef>
                <a:spcPts val="360"/>
              </a:spcBef>
              <a:spcAft>
                <a:spcPts val="0"/>
              </a:spcAft>
              <a:buSzPct val="25000"/>
              <a:buNone/>
            </a:pPr>
            <a:r>
              <a:rPr lang="en-US" sz="1200" b="0" i="0" u="sng" strike="noStrike" cap="none" baseline="0">
                <a:solidFill>
                  <a:schemeClr val="dk1"/>
                </a:solidFill>
                <a:latin typeface="Calibri"/>
                <a:ea typeface="Calibri"/>
                <a:cs typeface="Calibri"/>
                <a:sym typeface="Calibri"/>
              </a:rPr>
              <a:t>US Commitment</a:t>
            </a:r>
            <a:r>
              <a:rPr lang="en-US" sz="1200" b="0" i="0" u="none" strike="noStrike" cap="none" baseline="0">
                <a:solidFill>
                  <a:schemeClr val="dk1"/>
                </a:solidFill>
                <a:latin typeface="Calibri"/>
                <a:ea typeface="Calibri"/>
                <a:cs typeface="Calibri"/>
                <a:sym typeface="Calibri"/>
              </a:rPr>
              <a:t>: Currently the US’s annual budget for USDA and DOE biofuel and biocrop research is about ½ the cost of one fully developed and equipped F-35 jet fighter/bomber. The US military plans to buy hundreds of these aircraft each year for the next decade.</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 </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Answer: No</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Shape 162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626" name="Shape 162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Do the economic and taxation policies of your government properly include the cost of climate change adaption, environmental restoration, and national defense in the price of non-renewable hydrocarbon fuel sources?</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 </a:t>
            </a:r>
          </a:p>
          <a:p>
            <a:pPr marL="0" marR="0" lvl="0" indent="0" algn="l" rtl="0">
              <a:spcBef>
                <a:spcPts val="360"/>
              </a:spcBef>
              <a:spcAft>
                <a:spcPts val="0"/>
              </a:spcAft>
              <a:buSzPct val="25000"/>
              <a:buNone/>
            </a:pPr>
            <a:r>
              <a:rPr lang="en-US" sz="1200" b="0" i="0" u="sng" strike="noStrike" cap="none" baseline="0">
                <a:solidFill>
                  <a:schemeClr val="dk1"/>
                </a:solidFill>
                <a:latin typeface="Calibri"/>
                <a:ea typeface="Calibri"/>
                <a:cs typeface="Calibri"/>
                <a:sym typeface="Calibri"/>
              </a:rPr>
              <a:t>US Commitment</a:t>
            </a:r>
            <a:r>
              <a:rPr lang="en-US" sz="1200" b="0" i="0" u="none" strike="noStrike" cap="none" baseline="0">
                <a:solidFill>
                  <a:schemeClr val="dk1"/>
                </a:solidFill>
                <a:latin typeface="Calibri"/>
                <a:ea typeface="Calibri"/>
                <a:cs typeface="Calibri"/>
                <a:sym typeface="Calibri"/>
              </a:rPr>
              <a:t>: The US has not enacted any “carbon tax” policies to pay for restoration of damages caused by mountain top removal and fracking, the adaption of American coast lines to rising sea levels, or for the US military’s protection of oil producing countries and shipping lanes.</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 </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Answer: No</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Shape 1640"/>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641" name="Shape 1641"/>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Does your government apply uniform environmental and sustainable production rules, including Indirect International Land Use (IILU), to both advanced biofuels and emerging extractive hydrocarbon technologies?</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 </a:t>
            </a:r>
          </a:p>
          <a:p>
            <a:pPr marL="0" marR="0" lvl="0" indent="0" algn="l" rtl="0">
              <a:spcBef>
                <a:spcPts val="360"/>
              </a:spcBef>
              <a:spcAft>
                <a:spcPts val="0"/>
              </a:spcAft>
              <a:buSzPct val="25000"/>
              <a:buNone/>
            </a:pPr>
            <a:r>
              <a:rPr lang="en-US" sz="1200" b="0" i="0" u="sng" strike="noStrike" cap="none" baseline="0">
                <a:solidFill>
                  <a:schemeClr val="dk1"/>
                </a:solidFill>
                <a:latin typeface="Calibri"/>
                <a:ea typeface="Calibri"/>
                <a:cs typeface="Calibri"/>
                <a:sym typeface="Calibri"/>
              </a:rPr>
              <a:t>US Commitment</a:t>
            </a:r>
            <a:r>
              <a:rPr lang="en-US" sz="1200" b="0" i="0" u="none" strike="noStrike" cap="none" baseline="0">
                <a:solidFill>
                  <a:schemeClr val="dk1"/>
                </a:solidFill>
                <a:latin typeface="Calibri"/>
                <a:ea typeface="Calibri"/>
                <a:cs typeface="Calibri"/>
                <a:sym typeface="Calibri"/>
              </a:rPr>
              <a:t>: The US government allowed wide-scale commercial production of natural gas fracking without studying what the geological effects would be. In contrast, US EPA Renewable Fuel Standard (RFS) regulations for the production of advanced biofuels require environmental and sustainable production studies, including Indirect International Land Use (IILU), before commercial production can included in the RFS program.</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 </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Answer: No</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Shape 159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596" name="Shape 1596"/>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Shape 1550"/>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551" name="Shape 1551"/>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90000"/>
              </a:lnSpc>
              <a:spcBef>
                <a:spcPts val="0"/>
              </a:spcBef>
              <a:spcAft>
                <a:spcPts val="0"/>
              </a:spcAft>
              <a:buSzPct val="25000"/>
              <a:buNone/>
            </a:pPr>
            <a:r>
              <a:rPr lang="en-US" sz="1100" b="0" i="0" u="none" strike="noStrike" cap="none" baseline="0">
                <a:solidFill>
                  <a:schemeClr val="dk1"/>
                </a:solidFill>
                <a:latin typeface="Calibri"/>
                <a:ea typeface="Calibri"/>
                <a:cs typeface="Calibri"/>
                <a:sym typeface="Calibri"/>
              </a:rPr>
              <a:t>Break up into small groups to discuss this issue related to economic sustainability.</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Remember, sustainability means endurance, long lasting; of, relating to, or being a method of harvesting or using a resource so that the resource is not depleted or permanently damaged</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As well as: </a:t>
            </a:r>
            <a:r>
              <a:rPr lang="en-US" sz="1100" b="0" i="1" u="none" strike="noStrike" cap="none" baseline="0">
                <a:solidFill>
                  <a:schemeClr val="dk1"/>
                </a:solidFill>
                <a:latin typeface="Calibri"/>
                <a:ea typeface="Calibri"/>
                <a:cs typeface="Calibri"/>
                <a:sym typeface="Calibri"/>
              </a:rPr>
              <a:t>Sustainability is a way of working and living that balances immediate needs for commerce, living, habitation, food, transportation, energy and entertainment with future needs for these resources and systems as well as the liveliness and support of nature, natural resources and future generations.</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When considering this question, think about the residues from sugar production from sugar beets; think about getting the slash from forests; the large bales of grass or corn stover and corn cobs from the field to the biorefinery.  </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What will you use?</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What kind of costs are involved in the transportation?</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Do you have to move it in the condition it is in in the field or processing plant?</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If you could change it, what do you think would help make answering this question easier?</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What ways is fuel moved from the refinery to the place where people put it into cars and trucks?</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Any problems with that that you have heard of?</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Shape 1550"/>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551" name="Shape 1551"/>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90000"/>
              </a:lnSpc>
              <a:spcBef>
                <a:spcPts val="0"/>
              </a:spcBef>
              <a:spcAft>
                <a:spcPts val="0"/>
              </a:spcAft>
              <a:buSzPct val="25000"/>
              <a:buNone/>
            </a:pPr>
            <a:r>
              <a:rPr lang="en-US" sz="1100" b="0" i="0" u="none" strike="noStrike" cap="none" baseline="0">
                <a:solidFill>
                  <a:schemeClr val="dk1"/>
                </a:solidFill>
                <a:latin typeface="Calibri"/>
                <a:ea typeface="Calibri"/>
                <a:cs typeface="Calibri"/>
                <a:sym typeface="Calibri"/>
              </a:rPr>
              <a:t>Break up into small groups to discuss this issue related to economic sustainability.</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Remember, sustainability means endurance, long lasting; of, relating to, or being a method of harvesting or using a resource so that the resource is not depleted or permanently damaged</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As well as: </a:t>
            </a:r>
            <a:r>
              <a:rPr lang="en-US" sz="1100" b="0" i="1" u="none" strike="noStrike" cap="none" baseline="0">
                <a:solidFill>
                  <a:schemeClr val="dk1"/>
                </a:solidFill>
                <a:latin typeface="Calibri"/>
                <a:ea typeface="Calibri"/>
                <a:cs typeface="Calibri"/>
                <a:sym typeface="Calibri"/>
              </a:rPr>
              <a:t>Sustainability is a way of working and living that balances immediate needs for commerce, living, habitation, food, transportation, energy and entertainment with future needs for these resources and systems as well as the liveliness and support of nature, natural resources and future generations.</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When considering this question, think about the residues from sugar production from sugar beets; think about getting the slash from forests; the large bales of grass or corn stover and corn cobs from the field to the biorefinery.  </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What will you use?</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What kind of costs are involved in the transportation?</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Do you have to move it in the condition it is in in the field or processing plant?</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If you could change it, what do you think would help make answering this question easier?</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What ways is fuel moved from the refinery to the place where people put it into cars and trucks?</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Any problems with that that you have heard of?</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147</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Shape 158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589" name="Shape 1589"/>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a:xfrm>
            <a:off x="708968" y="4478689"/>
            <a:ext cx="5668664" cy="4502592"/>
          </a:xfrm>
        </p:spPr>
        <p:txBody>
          <a:bodyPr>
            <a:normAutofit fontScale="92500" lnSpcReduction="20000"/>
          </a:bodyPr>
          <a:lstStyle/>
          <a:p>
            <a:pPr lvl="1"/>
            <a:r>
              <a:rPr lang="en-US" sz="1400" i="1" dirty="0" smtClean="0"/>
              <a:t>Biofuels Digest   </a:t>
            </a:r>
            <a:r>
              <a:rPr lang="en-US" sz="1400" i="1" dirty="0" smtClean="0">
                <a:solidFill>
                  <a:schemeClr val="accent2"/>
                </a:solidFill>
              </a:rPr>
              <a:t> biofuelsdigest.com </a:t>
            </a:r>
          </a:p>
          <a:p>
            <a:pPr lvl="1"/>
            <a:r>
              <a:rPr lang="en-US" sz="1400" dirty="0" smtClean="0"/>
              <a:t>Trade organizations (National)</a:t>
            </a:r>
          </a:p>
          <a:p>
            <a:pPr lvl="1"/>
            <a:r>
              <a:rPr lang="en-US" sz="1400" dirty="0" smtClean="0"/>
              <a:t>	Renewable Fuels Association </a:t>
            </a:r>
            <a:r>
              <a:rPr lang="en-US" sz="1400" i="1" dirty="0" smtClean="0">
                <a:solidFill>
                  <a:schemeClr val="accent2"/>
                </a:solidFill>
              </a:rPr>
              <a:t>http://www.ethanolrfa.org/</a:t>
            </a:r>
          </a:p>
          <a:p>
            <a:pPr lvl="1"/>
            <a:r>
              <a:rPr lang="en-US" sz="1400" dirty="0" smtClean="0"/>
              <a:t>	Growth Energy </a:t>
            </a:r>
            <a:r>
              <a:rPr lang="en-US" sz="1400" i="1" dirty="0" smtClean="0">
                <a:solidFill>
                  <a:schemeClr val="accent2"/>
                </a:solidFill>
              </a:rPr>
              <a:t>http://www.growthenergy.org/</a:t>
            </a:r>
          </a:p>
          <a:p>
            <a:pPr lvl="1"/>
            <a:r>
              <a:rPr lang="en-US" sz="1400" dirty="0" smtClean="0"/>
              <a:t>	National Biodiesel Board </a:t>
            </a:r>
            <a:r>
              <a:rPr lang="en-US" sz="1400" i="1" dirty="0" smtClean="0">
                <a:solidFill>
                  <a:schemeClr val="accent2"/>
                </a:solidFill>
              </a:rPr>
              <a:t>http://biodiesel.org/</a:t>
            </a:r>
          </a:p>
          <a:p>
            <a:pPr lvl="1"/>
            <a:r>
              <a:rPr lang="en-US" sz="1400" dirty="0" smtClean="0"/>
              <a:t>	Diesel Technology Forum </a:t>
            </a:r>
            <a:r>
              <a:rPr lang="en-US" sz="1400" i="1" dirty="0" smtClean="0">
                <a:solidFill>
                  <a:schemeClr val="accent2"/>
                </a:solidFill>
              </a:rPr>
              <a:t>http://www.dieselforum.org/</a:t>
            </a:r>
          </a:p>
          <a:p>
            <a:pPr lvl="1"/>
            <a:r>
              <a:rPr lang="en-US" sz="1400" dirty="0" smtClean="0"/>
              <a:t>State-level trade groups</a:t>
            </a:r>
          </a:p>
          <a:p>
            <a:pPr lvl="1"/>
            <a:r>
              <a:rPr lang="en-US" sz="1400" dirty="0" smtClean="0"/>
              <a:t>	Iowa Renewable Fuels Association </a:t>
            </a:r>
            <a:r>
              <a:rPr lang="en-US" sz="1400" i="1" dirty="0" smtClean="0">
                <a:solidFill>
                  <a:schemeClr val="accent2"/>
                </a:solidFill>
              </a:rPr>
              <a:t>http://iowarfa.org/</a:t>
            </a:r>
          </a:p>
          <a:p>
            <a:pPr lvl="1"/>
            <a:r>
              <a:rPr lang="en-US" sz="1400" dirty="0" smtClean="0"/>
              <a:t>	Minnesota Bio-Fuels Association </a:t>
            </a:r>
            <a:r>
              <a:rPr lang="en-US" sz="1400" i="1" dirty="0" smtClean="0">
                <a:solidFill>
                  <a:schemeClr val="accent2"/>
                </a:solidFill>
              </a:rPr>
              <a:t>https://www.mnbiofuels.org/</a:t>
            </a:r>
          </a:p>
          <a:p>
            <a:pPr lvl="1"/>
            <a:r>
              <a:rPr lang="en-US" sz="1400" dirty="0" smtClean="0"/>
              <a:t>Growers associations (Corn, Grains)</a:t>
            </a:r>
          </a:p>
          <a:p>
            <a:pPr lvl="1"/>
            <a:r>
              <a:rPr lang="en-US" sz="1400" dirty="0" smtClean="0"/>
              <a:t>University-based programs</a:t>
            </a:r>
          </a:p>
          <a:p>
            <a:pPr lvl="1"/>
            <a:r>
              <a:rPr lang="en-US" sz="1400" dirty="0" smtClean="0"/>
              <a:t>	Great Lakes Bioenergy Research Center</a:t>
            </a:r>
          </a:p>
          <a:p>
            <a:pPr lvl="1"/>
            <a:r>
              <a:rPr lang="en-US" sz="1400" dirty="0" smtClean="0"/>
              <a:t>	 </a:t>
            </a:r>
            <a:r>
              <a:rPr lang="en-US" sz="1400" i="1" dirty="0" smtClean="0">
                <a:solidFill>
                  <a:schemeClr val="accent2"/>
                </a:solidFill>
              </a:rPr>
              <a:t>https://www.glbrc.org/</a:t>
            </a:r>
          </a:p>
          <a:p>
            <a:pPr lvl="1"/>
            <a:r>
              <a:rPr lang="en-US" sz="1400" dirty="0" smtClean="0"/>
              <a:t>	</a:t>
            </a:r>
            <a:r>
              <a:rPr lang="en-US" sz="1400" dirty="0" err="1" smtClean="0"/>
              <a:t>NewBIO</a:t>
            </a:r>
            <a:endParaRPr lang="en-US" sz="1400" dirty="0" smtClean="0"/>
          </a:p>
          <a:p>
            <a:pPr lvl="1"/>
            <a:r>
              <a:rPr lang="en-US" sz="1400" dirty="0" smtClean="0"/>
              <a:t>	 </a:t>
            </a:r>
            <a:r>
              <a:rPr lang="en-US" sz="1400" i="1" dirty="0" smtClean="0">
                <a:solidFill>
                  <a:schemeClr val="accent2"/>
                </a:solidFill>
              </a:rPr>
              <a:t>http://www.newbio.psu.edu/</a:t>
            </a:r>
          </a:p>
          <a:p>
            <a:pPr lvl="1"/>
            <a:r>
              <a:rPr lang="en-US" sz="1400" dirty="0" smtClean="0"/>
              <a:t>	 Southeast Partnership for Integrated Biomass Supply Systems (IBSS)  </a:t>
            </a:r>
            <a:r>
              <a:rPr lang="en-US" sz="1400" i="1" dirty="0" smtClean="0">
                <a:solidFill>
                  <a:srgbClr val="00B050"/>
                </a:solidFill>
                <a:hlinkClick r:id="rId3"/>
              </a:rPr>
              <a:t>http://www.se-ibss.org/</a:t>
            </a:r>
            <a:endParaRPr lang="en-US" sz="1400" i="1" dirty="0" smtClean="0">
              <a:solidFill>
                <a:srgbClr val="00B050"/>
              </a:solidFill>
            </a:endParaRPr>
          </a:p>
          <a:p>
            <a:pPr lvl="1"/>
            <a:endParaRPr lang="en-US" sz="1400" i="1" dirty="0" smtClean="0">
              <a:solidFill>
                <a:schemeClr val="accent2"/>
              </a:solidFill>
            </a:endParaRPr>
          </a:p>
          <a:p>
            <a:pPr lvl="1"/>
            <a:r>
              <a:rPr lang="en-US" sz="1400" dirty="0" smtClean="0"/>
              <a:t>Advanced Biofuels USA  </a:t>
            </a:r>
            <a:r>
              <a:rPr lang="en-US" sz="1400" i="1" dirty="0" smtClean="0">
                <a:solidFill>
                  <a:srgbClr val="00B050"/>
                </a:solidFill>
              </a:rPr>
              <a:t>www.AdvancedBiofuelsUSA.org</a:t>
            </a:r>
          </a:p>
          <a:p>
            <a:pPr lvl="1"/>
            <a:r>
              <a:rPr lang="en-US" sz="1400" dirty="0" smtClean="0"/>
              <a:t>	</a:t>
            </a:r>
            <a:endParaRPr lang="en-US" sz="1400"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149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87450" y="708025"/>
            <a:ext cx="4711800" cy="3535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90" name="Shape 290"/>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300" b="0" i="0" u="none" strike="noStrike" cap="none" baseline="0" dirty="0">
                <a:solidFill>
                  <a:schemeClr val="dk1"/>
                </a:solidFill>
                <a:latin typeface="Calibri"/>
                <a:ea typeface="Calibri"/>
                <a:cs typeface="Calibri"/>
                <a:sym typeface="Calibri"/>
              </a:rPr>
              <a:t>We are not just trying to put oil companies out of business. In addition to national energy security, the underlying reason for all of this is the crisis we face due to climate change.</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RFS one was predicated on the idea that the oil companies would transition to become fuel companies; by forcing them to blend </a:t>
            </a:r>
            <a:r>
              <a:rPr lang="en-US" sz="300" b="0" i="0" u="none" strike="noStrike" cap="none" baseline="0" dirty="0" err="1">
                <a:solidFill>
                  <a:schemeClr val="dk1"/>
                </a:solidFill>
                <a:latin typeface="Calibri"/>
                <a:ea typeface="Calibri"/>
                <a:cs typeface="Calibri"/>
                <a:sym typeface="Calibri"/>
              </a:rPr>
              <a:t>renewables</a:t>
            </a:r>
            <a:r>
              <a:rPr lang="en-US" sz="300" b="0" i="0" u="none" strike="noStrike" cap="none" baseline="0" dirty="0">
                <a:solidFill>
                  <a:schemeClr val="dk1"/>
                </a:solidFill>
                <a:latin typeface="Calibri"/>
                <a:ea typeface="Calibri"/>
                <a:cs typeface="Calibri"/>
                <a:sym typeface="Calibri"/>
              </a:rPr>
              <a:t> into their product, some assumed that they would finance the development of these fuel products—diversify into </a:t>
            </a:r>
            <a:r>
              <a:rPr lang="en-US" sz="300" b="0" i="0" u="none" strike="noStrike" cap="none" baseline="0" dirty="0" err="1">
                <a:solidFill>
                  <a:schemeClr val="dk1"/>
                </a:solidFill>
                <a:latin typeface="Calibri"/>
                <a:ea typeface="Calibri"/>
                <a:cs typeface="Calibri"/>
                <a:sym typeface="Calibri"/>
              </a:rPr>
              <a:t>renewables</a:t>
            </a:r>
            <a:r>
              <a:rPr lang="en-US" sz="300" b="0" i="0" u="none" strike="noStrike" cap="none" baseline="0" dirty="0">
                <a:solidFill>
                  <a:schemeClr val="dk1"/>
                </a:solidFill>
                <a:latin typeface="Calibri"/>
                <a:ea typeface="Calibri"/>
                <a:cs typeface="Calibri"/>
                <a:sym typeface="Calibri"/>
              </a:rPr>
              <a:t>.</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Instead, they fight tooth and nail to preserve their old market as they knew it rather than look to the future; see themselves as “oil men” rather than “fuel providers” or fuel and chemical precursor providers</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All of the above; should be “all of the above ground”</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Advanced Biofuels as part of an </a:t>
            </a:r>
            <a:r>
              <a:rPr lang="en-US" sz="300" b="1" i="0" u="none" strike="noStrike" cap="none" baseline="0" dirty="0">
                <a:solidFill>
                  <a:schemeClr val="dk1"/>
                </a:solidFill>
                <a:latin typeface="Calibri"/>
                <a:ea typeface="Calibri"/>
                <a:cs typeface="Calibri"/>
                <a:sym typeface="Calibri"/>
              </a:rPr>
              <a:t>Energy Security solution.</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1)  Something as important to everyday life as the power to help you move from place to place.</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If you put control of that power in the hands of other countries, you become vulnerable.  If those other countries want to make you do something that you don’t want to do, they can just squeeze your supply of oil and make life difficult.</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For examples, early 1970’s oil embargo lead to lines of cars at gas stations.</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In your memory, then lines at gas stations after Hurricane Katrina knocked out a lot of gasoline production and distribution.  That kind of disruption is a vulnerability.  It’s better to make your fuel at home.</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If we can replace a good portion of that oil that is used for transportation by making our own transportation fuels, we minimize that liability.</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1" i="0" u="none" strike="noStrike" cap="none" baseline="0" dirty="0">
                <a:solidFill>
                  <a:schemeClr val="dk1"/>
                </a:solidFill>
                <a:latin typeface="Calibri"/>
                <a:ea typeface="Calibri"/>
                <a:cs typeface="Calibri"/>
                <a:sym typeface="Calibri"/>
              </a:rPr>
              <a:t>Energy Security</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About two-thirds of U.S. petroleum demand is in the transportation sector. Approximately half of U.S. petroleum is imported. Depending heavily on foreign petroleum supplies puts the United States at risk for trade deficits, supply disruption, and price changes. The Renewable Fuels Association's </a:t>
            </a:r>
            <a:r>
              <a:rPr lang="en-US" sz="300" b="0" i="0" u="sng" strike="noStrike" cap="none" baseline="0" dirty="0">
                <a:solidFill>
                  <a:schemeClr val="hlink"/>
                </a:solidFill>
                <a:latin typeface="Calibri"/>
                <a:ea typeface="Calibri"/>
                <a:cs typeface="Calibri"/>
                <a:sym typeface="Calibri"/>
                <a:hlinkClick r:id="rId3"/>
              </a:rPr>
              <a:t>2012 Ethanol Industry Outlook</a:t>
            </a:r>
            <a:r>
              <a:rPr lang="en-US" sz="300" b="0" i="1" u="sng" strike="noStrike" cap="none" baseline="0" dirty="0">
                <a:solidFill>
                  <a:schemeClr val="hlink"/>
                </a:solidFill>
                <a:latin typeface="Calibri"/>
                <a:ea typeface="Calibri"/>
                <a:cs typeface="Calibri"/>
                <a:sym typeface="Calibri"/>
                <a:hlinkClick r:id="rId3"/>
              </a:rPr>
              <a:t>(PDF)</a:t>
            </a:r>
            <a:r>
              <a:rPr lang="en-US" sz="300" b="0" i="0" u="none" strike="noStrike" cap="none" baseline="0" dirty="0">
                <a:solidFill>
                  <a:schemeClr val="dk1"/>
                </a:solidFill>
                <a:latin typeface="Calibri"/>
                <a:ea typeface="Calibri"/>
                <a:cs typeface="Calibri"/>
                <a:sym typeface="Calibri"/>
              </a:rPr>
              <a:t> calculated that in 2011 the ethanol industry replaced the gasoline produced from more than 485 million barrels of imported oil. Ethanol represents 25% of domestically produced and refined motor fuel for gasoline engines.</a:t>
            </a: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4"/>
              </a:rPr>
              <a:t>http://www.afdc.energy.gov/fuels/ethanol_benefits.html</a:t>
            </a:r>
            <a:r>
              <a:rPr lang="en-US" sz="300" b="0" i="0" u="none" strike="noStrike" cap="none" baseline="0" dirty="0">
                <a:solidFill>
                  <a:schemeClr val="dk1"/>
                </a:solidFill>
                <a:latin typeface="Calibri"/>
                <a:ea typeface="Calibri"/>
                <a:cs typeface="Calibri"/>
                <a:sym typeface="Calibri"/>
              </a:rPr>
              <a:t>  US DOE Alternative Fuels Data Center</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POLICY Discussion:  Non-</a:t>
            </a:r>
            <a:r>
              <a:rPr lang="en-US" sz="300" b="0" i="0" u="none" strike="noStrike" cap="none" baseline="0" dirty="0" err="1">
                <a:solidFill>
                  <a:schemeClr val="dk1"/>
                </a:solidFill>
                <a:latin typeface="Calibri"/>
                <a:ea typeface="Calibri"/>
                <a:cs typeface="Calibri"/>
                <a:sym typeface="Calibri"/>
              </a:rPr>
              <a:t>monitizable</a:t>
            </a:r>
            <a:r>
              <a:rPr lang="en-US" sz="300" b="0" i="0" u="none" strike="noStrike" cap="none" baseline="0" dirty="0">
                <a:solidFill>
                  <a:schemeClr val="dk1"/>
                </a:solidFill>
                <a:latin typeface="Calibri"/>
                <a:ea typeface="Calibri"/>
                <a:cs typeface="Calibri"/>
                <a:sym typeface="Calibri"/>
              </a:rPr>
              <a:t> value of trying to first transition from petroleum transportation fuels:  energy security, military flexibility, economic development, climate change mitigation, pollution control.</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If we were not-policy directed, but rather marketing/financing directed; initial emphasis would have been on plastics, fiber, film.  Greater margins, smaller scale for greater returns.</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Problem has been that “fuels first” policy was articulated, but insufficiently funded.</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In 2009:  However, the majority of petroleum now extracted—</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in the range of 85%—is used to produce fuels. Most of</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these are transportation fuels such as gasoline, diesel</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fuel, and jet fuel, while some, such as fuel oil, liquefied</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petroleum gas, and propane, are used for heating</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and power generation. Petroleum accounts for more</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than 90% of transportation fuel, but only for 2% of</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electricity generation. When refined, a 42-gallon barrel</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of crude oil yields about 20 gallons of gasoline, 10</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gallons of diesel fuel and heating oil, four gallons of</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jet fuel, and smaller amounts of other products.</a:t>
            </a: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5"/>
              </a:rPr>
              <a:t>http://www.publichealthreports.org/userfiles/124_1/5-19.pdf</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 5</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Energy and Public Health:</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The Challenge of Peak Petroleum</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Howard </a:t>
            </a:r>
            <a:r>
              <a:rPr lang="en-US" sz="300" b="0" i="0" u="none" strike="noStrike" cap="none" baseline="0" dirty="0" err="1">
                <a:solidFill>
                  <a:schemeClr val="dk1"/>
                </a:solidFill>
                <a:latin typeface="Calibri"/>
                <a:ea typeface="Calibri"/>
                <a:cs typeface="Calibri"/>
                <a:sym typeface="Calibri"/>
              </a:rPr>
              <a:t>Frumkin</a:t>
            </a:r>
            <a:r>
              <a:rPr lang="en-US" sz="300" b="0" i="0" u="none" strike="noStrike" cap="none" baseline="0" dirty="0">
                <a:solidFill>
                  <a:schemeClr val="dk1"/>
                </a:solidFill>
                <a:latin typeface="Calibri"/>
                <a:ea typeface="Calibri"/>
                <a:cs typeface="Calibri"/>
                <a:sym typeface="Calibri"/>
              </a:rPr>
              <a:t>, MD, </a:t>
            </a:r>
            <a:r>
              <a:rPr lang="en-US" sz="300" b="0" i="0" u="none" strike="noStrike" cap="none" baseline="0" dirty="0" err="1">
                <a:solidFill>
                  <a:schemeClr val="dk1"/>
                </a:solidFill>
                <a:latin typeface="Calibri"/>
                <a:ea typeface="Calibri"/>
                <a:cs typeface="Calibri"/>
                <a:sym typeface="Calibri"/>
              </a:rPr>
              <a:t>DrPHa</a:t>
            </a:r>
            <a:endParaRPr lang="en-US"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Jeremy Hess, MD, </a:t>
            </a:r>
            <a:r>
              <a:rPr lang="en-US" sz="300" b="0" i="0" u="none" strike="noStrike" cap="none" baseline="0" dirty="0" err="1">
                <a:solidFill>
                  <a:schemeClr val="dk1"/>
                </a:solidFill>
                <a:latin typeface="Calibri"/>
                <a:ea typeface="Calibri"/>
                <a:cs typeface="Calibri"/>
                <a:sym typeface="Calibri"/>
              </a:rPr>
              <a:t>MPHa,b</a:t>
            </a:r>
            <a:endParaRPr lang="en-US"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Stephen </a:t>
            </a:r>
            <a:r>
              <a:rPr lang="en-US" sz="300" b="0" i="0" u="none" strike="noStrike" cap="none" baseline="0" dirty="0" err="1">
                <a:solidFill>
                  <a:schemeClr val="dk1"/>
                </a:solidFill>
                <a:latin typeface="Calibri"/>
                <a:ea typeface="Calibri"/>
                <a:cs typeface="Calibri"/>
                <a:sym typeface="Calibri"/>
              </a:rPr>
              <a:t>Vindigni</a:t>
            </a:r>
            <a:r>
              <a:rPr lang="en-US" sz="300" b="0" i="0" u="none" strike="noStrike" cap="none" baseline="0" dirty="0">
                <a:solidFill>
                  <a:schemeClr val="dk1"/>
                </a:solidFill>
                <a:latin typeface="Calibri"/>
                <a:ea typeface="Calibri"/>
                <a:cs typeface="Calibri"/>
                <a:sym typeface="Calibri"/>
              </a:rPr>
              <a:t>, </a:t>
            </a:r>
            <a:r>
              <a:rPr lang="en-US" sz="300" b="0" i="0" u="none" strike="noStrike" cap="none" baseline="0" dirty="0" err="1">
                <a:solidFill>
                  <a:schemeClr val="dk1"/>
                </a:solidFill>
                <a:latin typeface="Calibri"/>
                <a:ea typeface="Calibri"/>
                <a:cs typeface="Calibri"/>
                <a:sym typeface="Calibri"/>
              </a:rPr>
              <a:t>MPHa,b</a:t>
            </a:r>
            <a:endParaRPr lang="en-US"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err="1">
                <a:solidFill>
                  <a:schemeClr val="dk1"/>
                </a:solidFill>
                <a:latin typeface="Calibri"/>
                <a:ea typeface="Calibri"/>
                <a:cs typeface="Calibri"/>
                <a:sym typeface="Calibri"/>
              </a:rPr>
              <a:t>aNational</a:t>
            </a:r>
            <a:r>
              <a:rPr lang="en-US" sz="300" b="0" i="0" u="none" strike="noStrike" cap="none" baseline="0" dirty="0">
                <a:solidFill>
                  <a:schemeClr val="dk1"/>
                </a:solidFill>
                <a:latin typeface="Calibri"/>
                <a:ea typeface="Calibri"/>
                <a:cs typeface="Calibri"/>
                <a:sym typeface="Calibri"/>
              </a:rPr>
              <a:t> Center for Environmental Health and Agency for Toxic Substances and Disease Registry, Centers for Disease Control and</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Prevention, Atlanta, GA</a:t>
            </a:r>
          </a:p>
          <a:p>
            <a:pPr marL="0" marR="0" lvl="0" indent="0" algn="l" rtl="0">
              <a:lnSpc>
                <a:spcPct val="80000"/>
              </a:lnSpc>
              <a:spcBef>
                <a:spcPts val="90"/>
              </a:spcBef>
              <a:spcAft>
                <a:spcPts val="0"/>
              </a:spcAft>
              <a:buSzPct val="25000"/>
              <a:buNone/>
            </a:pPr>
            <a:r>
              <a:rPr lang="en-US" sz="300" b="0" i="0" u="none" strike="noStrike" cap="none" baseline="0" dirty="0" err="1">
                <a:solidFill>
                  <a:schemeClr val="dk1"/>
                </a:solidFill>
                <a:latin typeface="Calibri"/>
                <a:ea typeface="Calibri"/>
                <a:cs typeface="Calibri"/>
                <a:sym typeface="Calibri"/>
              </a:rPr>
              <a:t>bEmory</a:t>
            </a:r>
            <a:r>
              <a:rPr lang="en-US" sz="300" b="0" i="0" u="none" strike="noStrike" cap="none" baseline="0" dirty="0">
                <a:solidFill>
                  <a:schemeClr val="dk1"/>
                </a:solidFill>
                <a:latin typeface="Calibri"/>
                <a:ea typeface="Calibri"/>
                <a:cs typeface="Calibri"/>
                <a:sym typeface="Calibri"/>
              </a:rPr>
              <a:t> Medical School, Atlanta, GA</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Address correspondence to: Howard </a:t>
            </a:r>
            <a:r>
              <a:rPr lang="en-US" sz="300" b="0" i="0" u="none" strike="noStrike" cap="none" baseline="0" dirty="0" err="1">
                <a:solidFill>
                  <a:schemeClr val="dk1"/>
                </a:solidFill>
                <a:latin typeface="Calibri"/>
                <a:ea typeface="Calibri"/>
                <a:cs typeface="Calibri"/>
                <a:sym typeface="Calibri"/>
              </a:rPr>
              <a:t>Frumkin</a:t>
            </a:r>
            <a:r>
              <a:rPr lang="en-US" sz="300" b="0" i="0" u="none" strike="noStrike" cap="none" baseline="0" dirty="0">
                <a:solidFill>
                  <a:schemeClr val="dk1"/>
                </a:solidFill>
                <a:latin typeface="Calibri"/>
                <a:ea typeface="Calibri"/>
                <a:cs typeface="Calibri"/>
                <a:sym typeface="Calibri"/>
              </a:rPr>
              <a:t>, MD, </a:t>
            </a:r>
            <a:r>
              <a:rPr lang="en-US" sz="300" b="0" i="0" u="none" strike="noStrike" cap="none" baseline="0" dirty="0" err="1">
                <a:solidFill>
                  <a:schemeClr val="dk1"/>
                </a:solidFill>
                <a:latin typeface="Calibri"/>
                <a:ea typeface="Calibri"/>
                <a:cs typeface="Calibri"/>
                <a:sym typeface="Calibri"/>
              </a:rPr>
              <a:t>DrPH</a:t>
            </a:r>
            <a:r>
              <a:rPr lang="en-US" sz="300" b="0" i="0" u="none" strike="noStrike" cap="none" baseline="0" dirty="0">
                <a:solidFill>
                  <a:schemeClr val="dk1"/>
                </a:solidFill>
                <a:latin typeface="Calibri"/>
                <a:ea typeface="Calibri"/>
                <a:cs typeface="Calibri"/>
                <a:sym typeface="Calibri"/>
              </a:rPr>
              <a:t>, National Center for Environmental Health and Agency for Toxic Substances</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and Disease Registry, Centers for Disease Control and Prevention, 4770 Buford Hwy., MS F-61, Atlanta, GA 30341-3717; tel. 770-488-0604;</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fax 770-488-3385; e-mail &lt;hfrumkin@cdc.gov&gt;.</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1" i="0" u="none" strike="noStrike" cap="none" baseline="0" dirty="0">
                <a:solidFill>
                  <a:schemeClr val="dk1"/>
                </a:solidFill>
                <a:latin typeface="Calibri"/>
                <a:ea typeface="Calibri"/>
                <a:cs typeface="Calibri"/>
                <a:sym typeface="Calibri"/>
              </a:rPr>
              <a:t>Consumption and Disposition</a:t>
            </a: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6"/>
              </a:rPr>
              <a:t>U.S. Petroleum Consumption</a:t>
            </a:r>
            <a:r>
              <a:rPr lang="en-US" sz="300" b="0" i="0" u="none" strike="noStrike" cap="none" baseline="0" dirty="0">
                <a:solidFill>
                  <a:schemeClr val="dk1"/>
                </a:solidFill>
                <a:latin typeface="Calibri"/>
                <a:ea typeface="Calibri"/>
                <a:cs typeface="Calibri"/>
                <a:sym typeface="Calibri"/>
              </a:rPr>
              <a:t>18,835,000 barrels/day</a:t>
            </a: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6"/>
              </a:rPr>
              <a:t>U.S. Motor Gasoline Consumption</a:t>
            </a:r>
            <a:r>
              <a:rPr lang="en-US" sz="300" b="0" i="0" u="none" strike="noStrike" cap="none" baseline="0" dirty="0">
                <a:solidFill>
                  <a:schemeClr val="dk1"/>
                </a:solidFill>
                <a:latin typeface="Calibri"/>
                <a:ea typeface="Calibri"/>
                <a:cs typeface="Calibri"/>
                <a:sym typeface="Calibri"/>
              </a:rPr>
              <a:t>8,736,000 barrels/day (377 million gallons/day)</a:t>
            </a: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7"/>
              </a:rPr>
              <a:t>Share of U.S. Oil Consumption for Transportation</a:t>
            </a:r>
            <a:r>
              <a:rPr lang="en-US" sz="300" b="0" i="0" u="none" strike="noStrike" cap="none" baseline="0" dirty="0">
                <a:solidFill>
                  <a:schemeClr val="dk1"/>
                </a:solidFill>
                <a:latin typeface="Calibri"/>
                <a:ea typeface="Calibri"/>
                <a:cs typeface="Calibri"/>
                <a:sym typeface="Calibri"/>
              </a:rPr>
              <a:t>71% (2011)</a:t>
            </a: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8"/>
              </a:rPr>
              <a:t>U.S. Total Petroleum Exports</a:t>
            </a:r>
            <a:r>
              <a:rPr lang="en-US" sz="300" b="0" i="0" u="none" strike="noStrike" cap="none" baseline="0" dirty="0">
                <a:solidFill>
                  <a:schemeClr val="dk1"/>
                </a:solidFill>
                <a:latin typeface="Calibri"/>
                <a:ea typeface="Calibri"/>
                <a:cs typeface="Calibri"/>
                <a:sym typeface="Calibri"/>
              </a:rPr>
              <a:t>2,924,000 barrels/day</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9"/>
              </a:rPr>
              <a:t>http://www.eia.gov/energyexplained/index.cfm?page=oil_home#tab2</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With the turmoil in the Middle East, it is more important than ever that, because the U.S. produced 13.9 billion gallons of ethanol last year, we used 485 million fewer barrels of imported oil. That is roughly equivalent to 13 percent of total U.S. crude oil imports, saving the American economy $49.7 billion. Without the RFS—and without ethanol production—the U.S. would have imported 52 percent of its oil last year. With the RFS—and with oil imports at 45 percent, their lowest level since 1996—the U.S. is less dependent on unstable or unfriendly regimes. </a:t>
            </a:r>
            <a:r>
              <a:rPr lang="en-US" sz="300" b="0" i="0" u="sng" strike="noStrike" cap="none" baseline="0" dirty="0">
                <a:solidFill>
                  <a:schemeClr val="hlink"/>
                </a:solidFill>
                <a:latin typeface="Calibri"/>
                <a:ea typeface="Calibri"/>
                <a:cs typeface="Calibri"/>
                <a:sym typeface="Calibri"/>
                <a:hlinkClick r:id="rId10"/>
              </a:rPr>
              <a:t>http://www.ethanolproducer.com/articles/9185/the-rfs-itundefineds-not-broke-donundefinedt-fix-it</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On the other hand:</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Why opt look at the power of zoning. In the Digest we have written about strategic feedstock reserves. Why? Because without reserves and zoning, who is going to make $2 food or $3 fuel when one can make $7 chemicals, $12 </a:t>
            </a:r>
            <a:r>
              <a:rPr lang="en-US" sz="300" b="0" i="0" u="none" strike="noStrike" cap="none" baseline="0" dirty="0" err="1">
                <a:solidFill>
                  <a:schemeClr val="dk1"/>
                </a:solidFill>
                <a:latin typeface="Calibri"/>
                <a:ea typeface="Calibri"/>
                <a:cs typeface="Calibri"/>
                <a:sym typeface="Calibri"/>
              </a:rPr>
              <a:t>nutraceuticals</a:t>
            </a:r>
            <a:r>
              <a:rPr lang="en-US" sz="300" b="0" i="0" u="none" strike="noStrike" cap="none" baseline="0" dirty="0">
                <a:solidFill>
                  <a:schemeClr val="dk1"/>
                </a:solidFill>
                <a:latin typeface="Calibri"/>
                <a:ea typeface="Calibri"/>
                <a:cs typeface="Calibri"/>
                <a:sym typeface="Calibri"/>
              </a:rPr>
              <a:t>, or convert land for even more to parking lots. It is inevitable that the market will embrace the higher-value opportunities — and these markets are so titanic that it is not as easy as you think to saturate them and move down the cost curve to other products. You can build an awful lot of </a:t>
            </a:r>
            <a:r>
              <a:rPr lang="en-US" sz="300" b="0" i="0" u="none" strike="noStrike" cap="none" baseline="0" dirty="0" err="1">
                <a:solidFill>
                  <a:schemeClr val="dk1"/>
                </a:solidFill>
                <a:latin typeface="Calibri"/>
                <a:ea typeface="Calibri"/>
                <a:cs typeface="Calibri"/>
                <a:sym typeface="Calibri"/>
              </a:rPr>
              <a:t>biorefineries</a:t>
            </a:r>
            <a:r>
              <a:rPr lang="en-US" sz="300" b="0" i="0" u="none" strike="noStrike" cap="none" baseline="0" dirty="0">
                <a:solidFill>
                  <a:schemeClr val="dk1"/>
                </a:solidFill>
                <a:latin typeface="Calibri"/>
                <a:ea typeface="Calibri"/>
                <a:cs typeface="Calibri"/>
                <a:sym typeface="Calibri"/>
              </a:rPr>
              <a:t> before you have run out of markets for </a:t>
            </a:r>
            <a:r>
              <a:rPr lang="en-US" sz="300" b="0" i="0" u="none" strike="noStrike" cap="none" baseline="0" dirty="0" err="1">
                <a:solidFill>
                  <a:schemeClr val="dk1"/>
                </a:solidFill>
                <a:latin typeface="Calibri"/>
                <a:ea typeface="Calibri"/>
                <a:cs typeface="Calibri"/>
                <a:sym typeface="Calibri"/>
              </a:rPr>
              <a:t>adipic</a:t>
            </a:r>
            <a:r>
              <a:rPr lang="en-US" sz="300" b="0" i="0" u="none" strike="noStrike" cap="none" baseline="0" dirty="0">
                <a:solidFill>
                  <a:schemeClr val="dk1"/>
                </a:solidFill>
                <a:latin typeface="Calibri"/>
                <a:ea typeface="Calibri"/>
                <a:cs typeface="Calibri"/>
                <a:sym typeface="Calibri"/>
              </a:rPr>
              <a:t> acid, or ethylene.</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…Regulate feedstock as the spectrum of scarce bandwidth that it is — and there will be feedstock for all products demanded by the market, and at fair prices.  </a:t>
            </a:r>
            <a:r>
              <a:rPr lang="en-US" sz="300" b="0" i="0" u="sng" strike="noStrike" cap="none" baseline="0" dirty="0">
                <a:solidFill>
                  <a:schemeClr val="hlink"/>
                </a:solidFill>
                <a:latin typeface="Calibri"/>
                <a:ea typeface="Calibri"/>
                <a:cs typeface="Calibri"/>
                <a:sym typeface="Calibri"/>
                <a:hlinkClick r:id="rId11"/>
              </a:rPr>
              <a:t>READ MORE</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Shape 1735"/>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736" name="Shape 173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90" name="Shape 290"/>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MTBE is believed to have entered the water supply from leaking underground storage tank systems including underground lines that contained gasoline and/or from surface spills at gas stations. Once in the ground, MTBE behaves differently from other gasoline constituents such as benzene . Unlike petroleum hydrocarbons, it is highly water soluble, not easily absorbed into soil, and is more resistant to biodegradation. Thus, with widespread use, MTBE has the potential to occur in high concentrations in groundwater, travel far from leak sources, and accumulate to become a concern for the entire region. </a:t>
            </a:r>
          </a:p>
          <a:p>
            <a:r>
              <a:rPr lang="en-US" dirty="0" smtClean="0"/>
              <a:t>http://www.cvwd.com/Documents-MTBE-Project.aspx </a:t>
            </a:r>
          </a:p>
          <a:p>
            <a:r>
              <a:rPr lang="en-US" dirty="0" smtClean="0"/>
              <a:t> http://www.epa.gov/mtbe/</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98" name="Shape 298"/>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This is a diagram of how production of oil has peaked in the US, while our need for petroleum fuels has increased, so we have to import oil that we can’t produce ourselves.   This same dynamic of oil fields being used up is going on around the world.  They don’t replenish, are not renewable.  When the oil is gone, the well doesn’t grow more.</a:t>
            </a:r>
          </a:p>
        </p:txBody>
      </p:sp>
      <p:sp>
        <p:nvSpPr>
          <p:cNvPr id="299" name="Shape 299"/>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18</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9" name="Shape 309"/>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650" b="0" i="0" u="none" strike="noStrike" cap="none" baseline="0">
                <a:solidFill>
                  <a:schemeClr val="dk1"/>
                </a:solidFill>
                <a:latin typeface="Calibri"/>
                <a:ea typeface="Calibri"/>
                <a:cs typeface="Calibri"/>
                <a:sym typeface="Calibri"/>
              </a:rPr>
              <a:t>2) This oil is fossil fuel.  It will run out some day.  Before it runs out, it becomes very difficult, dangerous and expensive to find and to extract.</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	Remember the oil spill in the Gulf of Mexico in 2010—drilling for oil very, very deep wells</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	Also the tar sands in Canada</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In Canada’s boreal forests, there are almost 3000 square miles of mineable oil sands. Getting to the oil sands means removing the forests. It means that large scale, heavy equipment moves into the landscape, removing the plants, impacting animal populations, and damaging soil, water and air. Shifting Sands documents the work in the oil sands with photos of the oil sands landscapes during and after this process. Some consider this to be a cost of oil production. Others consider this to be an environmental disaster.</a:t>
            </a:r>
          </a:p>
          <a:p>
            <a:pPr marL="0" marR="0" lvl="0" indent="0" algn="l" rtl="0">
              <a:lnSpc>
                <a:spcPct val="80000"/>
              </a:lnSpc>
              <a:spcBef>
                <a:spcPts val="195"/>
              </a:spcBef>
              <a:spcAft>
                <a:spcPts val="0"/>
              </a:spcAft>
              <a:buSzPct val="25000"/>
              <a:buNone/>
            </a:pPr>
            <a:r>
              <a:rPr lang="en-US" sz="650" b="0" i="0" u="sng" strike="noStrike" cap="none" baseline="0">
                <a:solidFill>
                  <a:schemeClr val="hlink"/>
                </a:solidFill>
                <a:latin typeface="Calibri"/>
                <a:ea typeface="Calibri"/>
                <a:cs typeface="Calibri"/>
                <a:sym typeface="Calibri"/>
                <a:hlinkClick r:id="rId3"/>
              </a:rPr>
              <a:t>http://www.decodedscience.com/the-tar-sands-fueling-controversy/4981</a:t>
            </a:r>
            <a:r>
              <a:rPr lang="en-US" sz="650" b="0" i="0" u="none" strike="noStrike" cap="none" baseline="0">
                <a:solidFill>
                  <a:schemeClr val="dk1"/>
                </a:solidFill>
                <a:latin typeface="Calibri"/>
                <a:ea typeface="Calibri"/>
                <a:cs typeface="Calibri"/>
                <a:sym typeface="Calibri"/>
              </a:rPr>
              <a:t>    by Tricia Edgar is a science writer and educator from the beautiful, wet Pacific Northwest. She has a Master’s degree in Environmental Management.</a:t>
            </a:r>
          </a:p>
          <a:p>
            <a:pPr marL="0" marR="0" lvl="0" indent="0" algn="l" rtl="0">
              <a:lnSpc>
                <a:spcPct val="80000"/>
              </a:lnSpc>
              <a:spcBef>
                <a:spcPts val="198"/>
              </a:spcBef>
              <a:spcAft>
                <a:spcPts val="0"/>
              </a:spcAft>
              <a:buNone/>
            </a:pPr>
            <a:endParaRPr sz="65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Map:  </a:t>
            </a:r>
            <a:r>
              <a:rPr lang="en-US" sz="650" b="0" i="0" u="sng" strike="noStrike" cap="none" baseline="0">
                <a:solidFill>
                  <a:schemeClr val="hlink"/>
                </a:solidFill>
                <a:latin typeface="Calibri"/>
                <a:ea typeface="Calibri"/>
                <a:cs typeface="Calibri"/>
                <a:sym typeface="Calibri"/>
                <a:hlinkClick r:id="rId4"/>
              </a:rPr>
              <a:t>http://www.google.com/imgres?hl=en&amp;sa=X&amp;biw=1280&amp;bih=685&amp;tbm=isch&amp;prmd=imvns&amp;tbnid=YeF5QzLiRLZv9M:&amp;imgrefurl=http://earthobservatory.nasa.gov/Study/BorealThreshold/&amp;docid=omIRY8y0hG362M&amp;imgurl=http://earthobservatory.nasa.gov/Features/BorealThreshold/Images/boreal_forest_map.gif&amp;w=428&amp;h=370&amp;ei=CkO0TrbAJM-CsgKimNnmAw&amp;zoom=1&amp;iact=hc&amp;vpx=607&amp;vpy=226&amp;dur=11401&amp;hovh=209&amp;hovw=241&amp;tx=103&amp;ty=113&amp;sig=117376384788423915804&amp;page=1&amp;tbnh=141&amp;tbnw=163&amp;start=0&amp;ndsp=18&amp;ved=1t:429,r:8,s:0</a:t>
            </a:r>
          </a:p>
          <a:p>
            <a:pPr marL="0" marR="0" lvl="0" indent="0" algn="l" rtl="0">
              <a:lnSpc>
                <a:spcPct val="80000"/>
              </a:lnSpc>
              <a:spcBef>
                <a:spcPts val="198"/>
              </a:spcBef>
              <a:spcAft>
                <a:spcPts val="0"/>
              </a:spcAft>
              <a:buNone/>
            </a:pPr>
            <a:endParaRPr sz="65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195"/>
              </a:spcBef>
              <a:spcAft>
                <a:spcPts val="0"/>
              </a:spcAft>
              <a:buSzPct val="25000"/>
              <a:buNone/>
            </a:pPr>
            <a:r>
              <a:rPr lang="en-US" sz="650" b="0" i="0" u="sng" strike="noStrike" cap="none" baseline="0">
                <a:solidFill>
                  <a:schemeClr val="hlink"/>
                </a:solidFill>
                <a:latin typeface="Calibri"/>
                <a:ea typeface="Calibri"/>
                <a:cs typeface="Calibri"/>
                <a:sym typeface="Calibri"/>
                <a:hlinkClick r:id="rId5"/>
              </a:rPr>
              <a:t>http://www.platts.com/RSSFeedDetailedNews/RSSFeed/Oil/8662080?WT.mc_id=&amp;WT.tsrc=Eloqua</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"The challenge for producers such as the UAE is to continue producing oil and gas from existing reservoirs while, at the same time, developing new opportunities," he said. "It is no secret that the days of easy oil are coming to an end. Increasingly we are being forced to go down the route of enhanced oil recovery and developing ultra sour oil and gas from complex reservoirs."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These challenges had turned the oil-rich region to become a center for development of new technologies and innovation, Hamli said, referring to the UAE's expansion into renewable energy and its decision to build the zero-carbon Masdar City in Abu Dhabi.</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"Our commitment to widening our domestic energy mix and promoting renewable energy does not mean that we have turned our backs to the oil industry," Hamli said.</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"Our growing population and fast-moving industrial developments have forced us to choose between continuing burning fossil fuels which would otherwise be exported and finding complementary energy solutions for use at home. We realized that by widening our domestic fuel mix, we could release more hydrocarbons for export," he added.</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The UAE has set a target of switching to nuclear power for 25% of its power generation requirements, Hamli said, adding that national peak demand for electricity was set to more than double by 2020 while demand for other forms of energy is growing.</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The UAE expects to have its first nuclear power station commissioned in 2017 while at the same time developing solar energy. Abu Dhabi has set a target of generating 7% of its energy needs from renewable sources including solar.</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"We believe that the best way of securing a sustainable economic future in a carbon constrained world is to develop a balanced portfolio of clean energy sources in which nuclear, renewable energy, oil and natural gas all have a role to play," Hamli said.</a:t>
            </a:r>
            <a:br>
              <a:rPr lang="en-US" sz="650" b="0" i="0" u="none" strike="noStrike" cap="none" baseline="0">
                <a:solidFill>
                  <a:schemeClr val="dk1"/>
                </a:solidFill>
                <a:latin typeface="Calibri"/>
                <a:ea typeface="Calibri"/>
                <a:cs typeface="Calibri"/>
                <a:sym typeface="Calibri"/>
              </a:rPr>
            </a:br>
            <a:endParaRPr lang="en-US" sz="65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98" name="Shape 19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Advanced Biofuels USA, a nonprofit educational organization advocates for the adoption of advanced biofuels as an energy security, military flexibility, economic development and climate change mitigation/pollution control solution.  Our key tool for accomplishing this is our web site, www.AdvancedBiofuelsUSA.org, a resource for everyone from opinion-leaders, decision-makers and legislators to industry professionals, investors, feedstock growers and researchers; as well as journalists, teachers and students.</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In addition, we prepare technology assessments, present briefing documents to Congressional staff, participate in international conferences on renewable fuels, provide both background and attributed interviews for a wide range of journalists and broadcast reporters, consult with international conference organizers, conduct presentations and lectures for civic and school groups, and provide general assistance to those interested in any facet of the world of advanced biofuels.</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199" name="Shape 199"/>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20" name="Shape 320"/>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2) This oil is fossil fuel.  It will run out some day.  Before it runs out, it becomes very difficult, dangerous and expensive to find and to extract.</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	Remember the oil spill in the Gulf of Mexico in 2010—drilling for oil very, very deep wells</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	Also the tar sands in Canada</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In Canada’s boreal forests, there are almost 3000 square miles of mineable oil sands. Getting to the oil sands means removing the forests. It means that large scale, heavy equipment moves into the landscape, removing the plants, impacting animal populations, and damaging soil, water and air. Shifting Sands documents the work in the oil sands with photos of the oil sands landscapes during and after this process. Some consider this to be a cost of oil production. Others consider this to be an environmental disaster.</a:t>
            </a:r>
          </a:p>
          <a:p>
            <a:pPr marL="0" marR="0" lvl="0" indent="0" algn="l" rtl="0">
              <a:spcBef>
                <a:spcPts val="360"/>
              </a:spcBef>
              <a:spcAft>
                <a:spcPts val="0"/>
              </a:spcAft>
              <a:buSzPct val="25000"/>
              <a:buNone/>
            </a:pPr>
            <a:r>
              <a:rPr lang="en-US" sz="1200" b="0" i="0" u="sng" strike="noStrike" cap="none" baseline="0" dirty="0">
                <a:solidFill>
                  <a:schemeClr val="hlink"/>
                </a:solidFill>
                <a:latin typeface="Calibri"/>
                <a:ea typeface="Calibri"/>
                <a:cs typeface="Calibri"/>
                <a:sym typeface="Calibri"/>
                <a:hlinkClick r:id="rId3"/>
              </a:rPr>
              <a:t>http://www.decodedscience.com/the-tar-sands-fueling-controversy/4981</a:t>
            </a:r>
            <a:r>
              <a:rPr lang="en-US" sz="1200" b="0" i="0" u="none" strike="noStrike" cap="none" baseline="0" dirty="0">
                <a:solidFill>
                  <a:schemeClr val="dk1"/>
                </a:solidFill>
                <a:latin typeface="Calibri"/>
                <a:ea typeface="Calibri"/>
                <a:cs typeface="Calibri"/>
                <a:sym typeface="Calibri"/>
              </a:rPr>
              <a:t>    by Tricia Edgar is a science writer and educator from the beautiful, wet Pacific Northwest. She has a Master’s degree in Environmental Management.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26" name="Shape 326"/>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Advanced Biofuels as part of a </a:t>
            </a:r>
            <a:r>
              <a:rPr lang="en-US" sz="1200" b="1" i="0" u="none" strike="noStrike" cap="none" baseline="0">
                <a:solidFill>
                  <a:schemeClr val="dk1"/>
                </a:solidFill>
                <a:latin typeface="Calibri"/>
                <a:ea typeface="Calibri"/>
                <a:cs typeface="Calibri"/>
                <a:sym typeface="Calibri"/>
              </a:rPr>
              <a:t>Climate Change mitigation </a:t>
            </a:r>
            <a:r>
              <a:rPr lang="en-US" sz="1200" b="0" i="0" u="none" strike="noStrike" cap="none" baseline="0">
                <a:solidFill>
                  <a:schemeClr val="dk1"/>
                </a:solidFill>
                <a:latin typeface="Calibri"/>
                <a:ea typeface="Calibri"/>
                <a:cs typeface="Calibri"/>
                <a:sym typeface="Calibri"/>
              </a:rPr>
              <a:t>solution</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  Not only will oil run out some day, but in the meantime burning hydrocarbons that used to be buried deep in the Earth releases carbon dioxide into the air.   More than we need to grow plants and to sustain life.  So it stays for very long time in the atmosphere causing climate change.  More about carbon cycle later.</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1" i="0" u="none" strike="noStrike" cap="none" baseline="0">
                <a:solidFill>
                  <a:schemeClr val="dk1"/>
                </a:solidFill>
                <a:latin typeface="Calibri"/>
                <a:ea typeface="Calibri"/>
                <a:cs typeface="Calibri"/>
                <a:sym typeface="Calibri"/>
              </a:rPr>
              <a:t>Less pollution </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Fuels like ethanol burn cleaner, don’t put as many pollutants into the air.</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In this country, mostly for transportation; but in other countries ethanol and biodiesel can replace wood and dung which put lots of soot into the air which also causes climate change.</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Carbon neutral:  use does not contribute to an increase in greenhouse gases.</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Suggestion:  Point out location of oil on the chart. And arrows coming from oil surface, brining stored/sequestered carbon to the sruface and releasing it; compare that to re-using/recyling carbon that is already released.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20" name="Shape 420"/>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fontAlgn="base"/>
            <a:r>
              <a:rPr lang="en-US" sz="1000" dirty="0" smtClean="0"/>
              <a:t>In 2014, the United States generated about 4,093 billion </a:t>
            </a:r>
            <a:r>
              <a:rPr lang="en-US" sz="1000" dirty="0" err="1" smtClean="0"/>
              <a:t>kilowatthours</a:t>
            </a:r>
            <a:r>
              <a:rPr lang="en-US" sz="1000" dirty="0" smtClean="0"/>
              <a:t> of electricity.</a:t>
            </a:r>
            <a:r>
              <a:rPr lang="en-US" sz="1000" baseline="30000" dirty="0" smtClean="0"/>
              <a:t>1  </a:t>
            </a:r>
            <a:r>
              <a:rPr lang="en-US" sz="1000" dirty="0" smtClean="0"/>
              <a:t>About 67% of the electricity generated was from fossil fuels (coal, natural gas, and petroleum).</a:t>
            </a:r>
          </a:p>
          <a:p>
            <a:pPr fontAlgn="base"/>
            <a:r>
              <a:rPr lang="en-US" sz="1000" dirty="0" smtClean="0"/>
              <a:t>Major energy sources and percent share of total U.S. electricity generation in 2014:</a:t>
            </a:r>
          </a:p>
          <a:p>
            <a:pPr fontAlgn="base"/>
            <a:r>
              <a:rPr lang="en-US" sz="1000" dirty="0" smtClean="0"/>
              <a:t>Coal = 39%</a:t>
            </a:r>
          </a:p>
          <a:p>
            <a:pPr fontAlgn="base"/>
            <a:r>
              <a:rPr lang="en-US" sz="1000" dirty="0" smtClean="0"/>
              <a:t>Natural gas = 27%</a:t>
            </a:r>
          </a:p>
          <a:p>
            <a:pPr fontAlgn="base"/>
            <a:r>
              <a:rPr lang="en-US" sz="1000" dirty="0" smtClean="0"/>
              <a:t>Nuclear = 19%</a:t>
            </a:r>
          </a:p>
          <a:p>
            <a:pPr fontAlgn="base"/>
            <a:r>
              <a:rPr lang="en-US" sz="1000" dirty="0" smtClean="0"/>
              <a:t>Hydropower = 6%</a:t>
            </a:r>
          </a:p>
          <a:p>
            <a:pPr fontAlgn="base"/>
            <a:r>
              <a:rPr lang="en-US" sz="1000" dirty="0" smtClean="0"/>
              <a:t>Other </a:t>
            </a:r>
            <a:r>
              <a:rPr lang="en-US" sz="1000" dirty="0" err="1" smtClean="0"/>
              <a:t>renewables</a:t>
            </a:r>
            <a:r>
              <a:rPr lang="en-US" sz="1000" dirty="0" smtClean="0"/>
              <a:t> = 7%</a:t>
            </a:r>
          </a:p>
          <a:p>
            <a:pPr lvl="1" fontAlgn="base"/>
            <a:r>
              <a:rPr lang="en-US" sz="1000" dirty="0" smtClean="0"/>
              <a:t>Biomass = 1.7%</a:t>
            </a:r>
          </a:p>
          <a:p>
            <a:pPr lvl="1" fontAlgn="base"/>
            <a:r>
              <a:rPr lang="en-US" sz="1000" dirty="0" smtClean="0"/>
              <a:t>Geothermal = 0.4%</a:t>
            </a:r>
          </a:p>
          <a:p>
            <a:pPr lvl="1" fontAlgn="base"/>
            <a:r>
              <a:rPr lang="en-US" sz="1000" dirty="0" smtClean="0"/>
              <a:t>Solar = 0.4%</a:t>
            </a:r>
          </a:p>
          <a:p>
            <a:pPr lvl="1" fontAlgn="base"/>
            <a:r>
              <a:rPr lang="en-US" sz="1000" dirty="0" smtClean="0"/>
              <a:t>Wind = 4.4%</a:t>
            </a:r>
          </a:p>
          <a:p>
            <a:pPr fontAlgn="base"/>
            <a:r>
              <a:rPr lang="en-US" sz="1000" dirty="0" smtClean="0"/>
              <a:t>Petroleum = 1%</a:t>
            </a:r>
          </a:p>
          <a:p>
            <a:pPr fontAlgn="base"/>
            <a:r>
              <a:rPr lang="en-US" sz="1000" dirty="0" smtClean="0"/>
              <a:t>Other gases &lt; 1%</a:t>
            </a:r>
          </a:p>
          <a:p>
            <a:pPr fontAlgn="base"/>
            <a:r>
              <a:rPr lang="en-US" sz="1000" baseline="30000" dirty="0" smtClean="0"/>
              <a:t>1 </a:t>
            </a:r>
            <a:r>
              <a:rPr lang="en-US" sz="1000" dirty="0" smtClean="0"/>
              <a:t>Preliminary data.</a:t>
            </a:r>
          </a:p>
          <a:p>
            <a:pPr fontAlgn="base"/>
            <a:r>
              <a:rPr lang="en-US" sz="1000" dirty="0" smtClean="0"/>
              <a:t>Learn more:</a:t>
            </a:r>
          </a:p>
          <a:p>
            <a:pPr fontAlgn="base"/>
            <a:r>
              <a:rPr lang="en-US" sz="1000" i="1" dirty="0" smtClean="0">
                <a:hlinkClick r:id="rId3"/>
              </a:rPr>
              <a:t>Monthly Energy Review</a:t>
            </a:r>
            <a:r>
              <a:rPr lang="en-US" sz="1000" dirty="0" smtClean="0">
                <a:hlinkClick r:id="rId3"/>
              </a:rPr>
              <a:t>: Electricity</a:t>
            </a:r>
            <a:endParaRPr lang="en-US" sz="1000" dirty="0" smtClean="0"/>
          </a:p>
          <a:p>
            <a:pPr fontAlgn="base"/>
            <a:r>
              <a:rPr lang="en-US" sz="1000" dirty="0" smtClean="0"/>
              <a:t>Last updated: March 31, 2015</a:t>
            </a:r>
          </a:p>
          <a:p>
            <a:pPr lvl="0">
              <a:spcBef>
                <a:spcPts val="0"/>
              </a:spcBef>
              <a:buSzPct val="25000"/>
            </a:pPr>
            <a:r>
              <a:rPr lang="en-US" dirty="0" smtClean="0">
                <a:solidFill>
                  <a:schemeClr val="dk1"/>
                </a:solidFill>
                <a:latin typeface="Calibri"/>
                <a:ea typeface="Calibri"/>
                <a:cs typeface="Calibri"/>
                <a:sym typeface="Calibri"/>
                <a:hlinkClick r:id="rId4"/>
              </a:rPr>
              <a:t>http://www.eia.gov/tools/faqs/faq.cfm?id=427&amp;t=3</a:t>
            </a:r>
            <a:r>
              <a:rPr lang="en-US" dirty="0" smtClean="0">
                <a:solidFill>
                  <a:schemeClr val="dk1"/>
                </a:solidFill>
                <a:latin typeface="Calibri"/>
                <a:ea typeface="Calibri"/>
                <a:cs typeface="Calibri"/>
                <a:sym typeface="Calibri"/>
              </a:rPr>
              <a:t> </a:t>
            </a:r>
            <a:endParaRPr lang="en-US" sz="1200" b="0" i="0" u="none" strike="noStrike" cap="none" baseline="0" dirty="0" smtClean="0">
              <a:solidFill>
                <a:schemeClr val="dk1"/>
              </a:solidFill>
              <a:latin typeface="Calibri"/>
              <a:ea typeface="Calibri"/>
              <a:cs typeface="Calibri"/>
              <a:sym typeface="Calibri"/>
            </a:endParaRPr>
          </a:p>
        </p:txBody>
      </p:sp>
      <p:sp>
        <p:nvSpPr>
          <p:cNvPr id="421" name="Shape 421"/>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22</a:t>
            </a:fld>
            <a:endParaRPr lang="en-US" sz="13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20" name="Shape 420"/>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fontAlgn="base"/>
            <a:r>
              <a:rPr lang="en-US" sz="1000" dirty="0" smtClean="0"/>
              <a:t>In 2014, the United States generated about 4,093 billion </a:t>
            </a:r>
            <a:r>
              <a:rPr lang="en-US" sz="1000" dirty="0" err="1" smtClean="0"/>
              <a:t>kilowatthours</a:t>
            </a:r>
            <a:r>
              <a:rPr lang="en-US" sz="1000" dirty="0" smtClean="0"/>
              <a:t> of electricity.</a:t>
            </a:r>
            <a:r>
              <a:rPr lang="en-US" sz="1000" baseline="30000" dirty="0" smtClean="0"/>
              <a:t>1  </a:t>
            </a:r>
            <a:r>
              <a:rPr lang="en-US" sz="1000" dirty="0" smtClean="0"/>
              <a:t>About 67% of the electricity generated was from fossil fuels (coal, natural gas, and petroleum).</a:t>
            </a:r>
          </a:p>
          <a:p>
            <a:pPr fontAlgn="base"/>
            <a:r>
              <a:rPr lang="en-US" sz="1000" dirty="0" smtClean="0"/>
              <a:t>Major energy sources and percent share of total U.S. electricity generation in 2014:</a:t>
            </a:r>
          </a:p>
          <a:p>
            <a:pPr fontAlgn="base"/>
            <a:r>
              <a:rPr lang="en-US" sz="1000" dirty="0" smtClean="0"/>
              <a:t>Coal = 39%</a:t>
            </a:r>
          </a:p>
          <a:p>
            <a:pPr fontAlgn="base"/>
            <a:r>
              <a:rPr lang="en-US" sz="1000" dirty="0" smtClean="0"/>
              <a:t>Natural gas = 27%</a:t>
            </a:r>
          </a:p>
          <a:p>
            <a:pPr fontAlgn="base"/>
            <a:r>
              <a:rPr lang="en-US" sz="1000" dirty="0" smtClean="0"/>
              <a:t>Nuclear = 19%</a:t>
            </a:r>
          </a:p>
          <a:p>
            <a:pPr fontAlgn="base"/>
            <a:r>
              <a:rPr lang="en-US" sz="1000" dirty="0" smtClean="0"/>
              <a:t>Hydropower = 6%</a:t>
            </a:r>
          </a:p>
          <a:p>
            <a:pPr fontAlgn="base"/>
            <a:r>
              <a:rPr lang="en-US" sz="1000" dirty="0" smtClean="0"/>
              <a:t>Other </a:t>
            </a:r>
            <a:r>
              <a:rPr lang="en-US" sz="1000" dirty="0" err="1" smtClean="0"/>
              <a:t>renewables</a:t>
            </a:r>
            <a:r>
              <a:rPr lang="en-US" sz="1000" dirty="0" smtClean="0"/>
              <a:t> = 7%</a:t>
            </a:r>
          </a:p>
          <a:p>
            <a:pPr lvl="1" fontAlgn="base"/>
            <a:r>
              <a:rPr lang="en-US" sz="1000" dirty="0" smtClean="0"/>
              <a:t>Biomass = 1.7%</a:t>
            </a:r>
          </a:p>
          <a:p>
            <a:pPr lvl="1" fontAlgn="base"/>
            <a:r>
              <a:rPr lang="en-US" sz="1000" dirty="0" smtClean="0"/>
              <a:t>Geothermal = 0.4%</a:t>
            </a:r>
          </a:p>
          <a:p>
            <a:pPr lvl="1" fontAlgn="base"/>
            <a:r>
              <a:rPr lang="en-US" sz="1000" dirty="0" smtClean="0"/>
              <a:t>Solar = 0.4%</a:t>
            </a:r>
          </a:p>
          <a:p>
            <a:pPr lvl="1" fontAlgn="base"/>
            <a:r>
              <a:rPr lang="en-US" sz="1000" dirty="0" smtClean="0"/>
              <a:t>Wind = 4.4%</a:t>
            </a:r>
          </a:p>
          <a:p>
            <a:pPr fontAlgn="base"/>
            <a:r>
              <a:rPr lang="en-US" sz="1000" dirty="0" smtClean="0"/>
              <a:t>Petroleum = 1%</a:t>
            </a:r>
          </a:p>
          <a:p>
            <a:pPr fontAlgn="base"/>
            <a:r>
              <a:rPr lang="en-US" sz="1000" dirty="0" smtClean="0"/>
              <a:t>Other gases &lt; 1%</a:t>
            </a:r>
          </a:p>
          <a:p>
            <a:pPr fontAlgn="base"/>
            <a:r>
              <a:rPr lang="en-US" sz="1000" baseline="30000" dirty="0" smtClean="0"/>
              <a:t>1 </a:t>
            </a:r>
            <a:r>
              <a:rPr lang="en-US" sz="1000" dirty="0" smtClean="0"/>
              <a:t>Preliminary data.</a:t>
            </a:r>
          </a:p>
          <a:p>
            <a:pPr fontAlgn="base"/>
            <a:r>
              <a:rPr lang="en-US" sz="1000" dirty="0" smtClean="0"/>
              <a:t>Learn more:</a:t>
            </a:r>
          </a:p>
          <a:p>
            <a:pPr fontAlgn="base"/>
            <a:r>
              <a:rPr lang="en-US" sz="1000" i="1" dirty="0" smtClean="0">
                <a:hlinkClick r:id="rId3"/>
              </a:rPr>
              <a:t>Monthly Energy Review</a:t>
            </a:r>
            <a:r>
              <a:rPr lang="en-US" sz="1000" dirty="0" smtClean="0">
                <a:hlinkClick r:id="rId3"/>
              </a:rPr>
              <a:t>: Electricity</a:t>
            </a:r>
            <a:endParaRPr lang="en-US" sz="1000" dirty="0" smtClean="0"/>
          </a:p>
          <a:p>
            <a:pPr fontAlgn="base"/>
            <a:r>
              <a:rPr lang="en-US" sz="1000" dirty="0" smtClean="0"/>
              <a:t>Last updated: March 31, 2015</a:t>
            </a:r>
          </a:p>
          <a:p>
            <a:pPr lvl="0">
              <a:spcBef>
                <a:spcPts val="0"/>
              </a:spcBef>
              <a:buSzPct val="25000"/>
            </a:pPr>
            <a:r>
              <a:rPr lang="en-US" dirty="0" smtClean="0">
                <a:solidFill>
                  <a:schemeClr val="dk1"/>
                </a:solidFill>
                <a:latin typeface="Calibri"/>
                <a:ea typeface="Calibri"/>
                <a:cs typeface="Calibri"/>
                <a:sym typeface="Calibri"/>
                <a:hlinkClick r:id="rId4"/>
              </a:rPr>
              <a:t>http://www.eia.gov/tools/faqs/faq.cfm?id=427&amp;t=3</a:t>
            </a:r>
            <a:r>
              <a:rPr lang="en-US" dirty="0" smtClean="0">
                <a:solidFill>
                  <a:schemeClr val="dk1"/>
                </a:solidFill>
                <a:latin typeface="Calibri"/>
                <a:ea typeface="Calibri"/>
                <a:cs typeface="Calibri"/>
                <a:sym typeface="Calibri"/>
              </a:rPr>
              <a:t> </a:t>
            </a:r>
            <a:endParaRPr lang="en-US" sz="1200" b="0" i="0" u="none" strike="noStrike" cap="none" baseline="0" dirty="0" smtClean="0">
              <a:solidFill>
                <a:schemeClr val="dk1"/>
              </a:solidFill>
              <a:latin typeface="Calibri"/>
              <a:ea typeface="Calibri"/>
              <a:cs typeface="Calibri"/>
              <a:sym typeface="Calibri"/>
            </a:endParaRPr>
          </a:p>
        </p:txBody>
      </p:sp>
      <p:sp>
        <p:nvSpPr>
          <p:cNvPr id="421" name="Shape 421"/>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23</a:t>
            </a:fld>
            <a:endParaRPr lang="en-US" sz="13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28" name="Shape 42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429" name="Shape 429"/>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24</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39" name="Shape 439"/>
          <p:cNvSpPr txBox="1">
            <a:spLocks noGrp="1"/>
          </p:cNvSpPr>
          <p:nvPr>
            <p:ph type="body" idx="1"/>
          </p:nvPr>
        </p:nvSpPr>
        <p:spPr>
          <a:xfrm>
            <a:off x="266700" y="4478689"/>
            <a:ext cx="6819900"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sng" strike="noStrike" cap="none" baseline="0" dirty="0">
                <a:solidFill>
                  <a:schemeClr val="hlink"/>
                </a:solidFill>
                <a:latin typeface="Calibri"/>
                <a:ea typeface="Calibri"/>
                <a:cs typeface="Calibri"/>
                <a:sym typeface="Calibri"/>
                <a:hlinkClick r:id="rId3"/>
              </a:rPr>
              <a:t> </a:t>
            </a:r>
          </a:p>
          <a:p>
            <a:pPr marL="0" marR="0" lvl="0" indent="0" algn="l" rtl="0">
              <a:spcBef>
                <a:spcPts val="360"/>
              </a:spcBef>
              <a:spcAft>
                <a:spcPts val="0"/>
              </a:spcAft>
              <a:buSzPct val="25000"/>
              <a:buNone/>
            </a:pPr>
            <a:r>
              <a:rPr lang="en-US" sz="1200" b="0" i="0" u="sng" strike="noStrike" cap="none" baseline="0" dirty="0">
                <a:solidFill>
                  <a:schemeClr val="hlink"/>
                </a:solidFill>
                <a:latin typeface="Calibri"/>
                <a:ea typeface="Calibri"/>
                <a:cs typeface="Calibri"/>
                <a:sym typeface="Calibri"/>
                <a:hlinkClick r:id="rId3"/>
              </a:rPr>
              <a:t>cleanfuelforthought.wordpress.com</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http://en.wikipedia.org/wiki/Citro%C3%ABn_Rosalie</a:t>
            </a:r>
          </a:p>
          <a:p>
            <a:pPr lvl="0">
              <a:buSzPct val="25000"/>
            </a:pPr>
            <a:r>
              <a:rPr lang="en-US" sz="1200" b="0" i="0" u="none" strike="noStrike" cap="none" baseline="0" dirty="0">
                <a:solidFill>
                  <a:schemeClr val="dk1"/>
                </a:solidFill>
                <a:latin typeface="Calibri"/>
                <a:ea typeface="Calibri"/>
                <a:cs typeface="Calibri"/>
                <a:sym typeface="Calibri"/>
                <a:hlinkClick r:id="rId4"/>
              </a:rPr>
              <a:t>http://</a:t>
            </a:r>
            <a:r>
              <a:rPr lang="en-US" sz="1200" b="0" i="0" u="none" strike="noStrike" cap="none" baseline="0" dirty="0" smtClean="0">
                <a:solidFill>
                  <a:schemeClr val="dk1"/>
                </a:solidFill>
                <a:latin typeface="Calibri"/>
                <a:ea typeface="Calibri"/>
                <a:cs typeface="Calibri"/>
                <a:sym typeface="Calibri"/>
                <a:hlinkClick r:id="rId4"/>
              </a:rPr>
              <a:t>www.fuel-testers.com/ethanol_fuel_history.html</a:t>
            </a:r>
            <a:r>
              <a:rPr lang="en-US" dirty="0" smtClean="0">
                <a:solidFill>
                  <a:schemeClr val="dk1"/>
                </a:solidFill>
                <a:latin typeface="Calibri"/>
                <a:ea typeface="Calibri"/>
                <a:cs typeface="Calibri"/>
                <a:sym typeface="Calibri"/>
              </a:rPr>
              <a:t>   </a:t>
            </a:r>
            <a:r>
              <a:rPr lang="en-US" dirty="0" smtClean="0">
                <a:solidFill>
                  <a:schemeClr val="dk1"/>
                </a:solidFill>
                <a:latin typeface="Calibri"/>
                <a:ea typeface="Calibri"/>
                <a:cs typeface="Calibri"/>
                <a:sym typeface="Calibri"/>
                <a:hlinkClick r:id="rId5"/>
              </a:rPr>
              <a:t>http://advancedbiofuelsusa.info/up-with-octane-and-down-with-aromatics-continuing-health-risks-with-petroleum-fuels-and-the-need-for-engine-efficiency/</a:t>
            </a:r>
            <a:r>
              <a:rPr lang="en-US" dirty="0" smtClean="0">
                <a:solidFill>
                  <a:schemeClr val="dk1"/>
                </a:solidFill>
                <a:latin typeface="Calibri"/>
                <a:ea typeface="Calibri"/>
                <a:cs typeface="Calibri"/>
                <a:sym typeface="Calibri"/>
              </a:rPr>
              <a:t>   good history</a:t>
            </a: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The Ford Model T was designed to run on corn ethanol.</a:t>
            </a:r>
          </a:p>
          <a:p>
            <a:pPr lvl="0">
              <a:buSzPct val="25000"/>
            </a:pPr>
            <a:r>
              <a:rPr lang="en-US" dirty="0" smtClean="0">
                <a:solidFill>
                  <a:srgbClr val="00B050"/>
                </a:solidFill>
                <a:latin typeface="Calibri"/>
                <a:ea typeface="Calibri"/>
                <a:cs typeface="Calibri"/>
                <a:sym typeface="Calibri"/>
              </a:rPr>
              <a:t> </a:t>
            </a:r>
            <a:r>
              <a:rPr lang="en-US" dirty="0" smtClean="0"/>
              <a:t>In 1933, Citroën introduced the Rosalie, the first commercially available passenger car with a </a:t>
            </a:r>
            <a:r>
              <a:rPr lang="en-US" u="sng" dirty="0" smtClean="0">
                <a:hlinkClick r:id="rId6" tooltip="Diesel engine"/>
              </a:rPr>
              <a:t>diesel engine</a:t>
            </a:r>
            <a:r>
              <a:rPr lang="en-US" dirty="0" smtClean="0"/>
              <a:t>, developed with </a:t>
            </a:r>
            <a:r>
              <a:rPr lang="en-US" dirty="0" smtClean="0">
                <a:hlinkClick r:id="rId7" tooltip="Harry Ricardo"/>
              </a:rPr>
              <a:t>Harry Ricardo</a:t>
            </a:r>
            <a:r>
              <a:rPr lang="en-US" dirty="0" smtClean="0"/>
              <a:t>. </a:t>
            </a:r>
            <a:r>
              <a:rPr lang="en-US" dirty="0" smtClean="0">
                <a:solidFill>
                  <a:srgbClr val="00B050"/>
                </a:solidFill>
                <a:latin typeface="Calibri"/>
                <a:ea typeface="Calibri"/>
                <a:cs typeface="Calibri"/>
                <a:sym typeface="Calibri"/>
              </a:rPr>
              <a:t>https://en.wikipedia.org/wiki/Citro%C3%ABn</a:t>
            </a:r>
            <a:endParaRPr lang="en-US" sz="1200" b="0" i="0" u="none" strike="noStrike" cap="none" baseline="0" dirty="0" smtClean="0">
              <a:solidFill>
                <a:srgbClr val="00B050"/>
              </a:solidFill>
              <a:latin typeface="Calibri"/>
              <a:ea typeface="Calibri"/>
              <a:cs typeface="Calibri"/>
              <a:sym typeface="Calibri"/>
            </a:endParaRPr>
          </a:p>
          <a:p>
            <a:pPr marL="0" marR="0" lvl="0" indent="0" algn="l" rtl="0">
              <a:spcBef>
                <a:spcPts val="360"/>
              </a:spcBef>
              <a:spcAft>
                <a:spcPts val="0"/>
              </a:spcAft>
              <a:buSzPct val="25000"/>
              <a:buNone/>
            </a:pPr>
            <a:endParaRPr lang="en-US" sz="1200" b="0" i="0" u="none" strike="noStrike" cap="none" baseline="0" dirty="0" smtClean="0">
              <a:solidFill>
                <a:srgbClr val="FFFF99"/>
              </a:solidFill>
              <a:latin typeface="Calibri"/>
              <a:ea typeface="Calibri"/>
              <a:cs typeface="Calibri"/>
              <a:sym typeface="Calibri"/>
            </a:endParaRPr>
          </a:p>
          <a:p>
            <a:r>
              <a:rPr lang="en-US" sz="1000" b="0" i="0" kern="1200" dirty="0" smtClean="0">
                <a:solidFill>
                  <a:schemeClr val="tx1"/>
                </a:solidFill>
                <a:latin typeface="+mn-lt"/>
                <a:ea typeface="+mn-ea"/>
                <a:cs typeface="+mn-cs"/>
              </a:rPr>
              <a:t>Inspired by </a:t>
            </a:r>
            <a:r>
              <a:rPr lang="en-US" sz="1000" b="0" i="0" kern="1200" dirty="0" err="1" smtClean="0">
                <a:solidFill>
                  <a:schemeClr val="tx1"/>
                </a:solidFill>
                <a:latin typeface="+mn-lt"/>
                <a:ea typeface="+mn-ea"/>
                <a:cs typeface="+mn-cs"/>
                <a:hlinkClick r:id="rId8"/>
              </a:rPr>
              <a:t>Sadi</a:t>
            </a:r>
            <a:r>
              <a:rPr lang="en-US" sz="1000" b="0" i="0" kern="1200" dirty="0" smtClean="0">
                <a:solidFill>
                  <a:schemeClr val="tx1"/>
                </a:solidFill>
                <a:latin typeface="+mn-lt"/>
                <a:ea typeface="+mn-ea"/>
                <a:cs typeface="+mn-cs"/>
                <a:hlinkClick r:id="rId8"/>
              </a:rPr>
              <a:t> Carnot</a:t>
            </a:r>
            <a:r>
              <a:rPr lang="en-US" sz="1000" b="0" i="0" kern="1200" dirty="0" smtClean="0">
                <a:solidFill>
                  <a:schemeClr val="tx1"/>
                </a:solidFill>
                <a:latin typeface="+mn-lt"/>
                <a:ea typeface="+mn-ea"/>
                <a:cs typeface="+mn-cs"/>
              </a:rPr>
              <a:t>'s writings to create a more efficient engine, he began working on his project in 1885, and eventually secured financial support from </a:t>
            </a:r>
            <a:r>
              <a:rPr lang="en-US" sz="1000" b="0" i="0" kern="1200" dirty="0" err="1" smtClean="0">
                <a:solidFill>
                  <a:schemeClr val="tx1"/>
                </a:solidFill>
                <a:latin typeface="+mn-lt"/>
                <a:ea typeface="+mn-ea"/>
                <a:cs typeface="+mn-cs"/>
              </a:rPr>
              <a:t>Maschinenfabrik</a:t>
            </a:r>
            <a:r>
              <a:rPr lang="en-US" sz="1000" b="0" i="0" kern="1200" dirty="0" smtClean="0">
                <a:solidFill>
                  <a:schemeClr val="tx1"/>
                </a:solidFill>
                <a:latin typeface="+mn-lt"/>
                <a:ea typeface="+mn-ea"/>
                <a:cs typeface="+mn-cs"/>
              </a:rPr>
              <a:t> Augsburg (forerunner of </a:t>
            </a:r>
            <a:r>
              <a:rPr lang="en-US" sz="1000" b="0" i="0" kern="1200" dirty="0" err="1" smtClean="0">
                <a:solidFill>
                  <a:schemeClr val="tx1"/>
                </a:solidFill>
                <a:latin typeface="+mn-lt"/>
                <a:ea typeface="+mn-ea"/>
                <a:cs typeface="+mn-cs"/>
              </a:rPr>
              <a:t>Maschinenfabrik</a:t>
            </a:r>
            <a:r>
              <a:rPr lang="en-US" sz="1000" b="0" i="0" kern="1200" dirty="0" smtClean="0">
                <a:solidFill>
                  <a:schemeClr val="tx1"/>
                </a:solidFill>
                <a:latin typeface="+mn-lt"/>
                <a:ea typeface="+mn-ea"/>
                <a:cs typeface="+mn-cs"/>
              </a:rPr>
              <a:t> Augsburg-</a:t>
            </a:r>
            <a:r>
              <a:rPr lang="en-US" sz="1000" b="0" i="0" kern="1200" dirty="0" err="1" smtClean="0">
                <a:solidFill>
                  <a:schemeClr val="tx1"/>
                </a:solidFill>
                <a:latin typeface="+mn-lt"/>
                <a:ea typeface="+mn-ea"/>
                <a:cs typeface="+mn-cs"/>
              </a:rPr>
              <a:t>Nürnberg</a:t>
            </a:r>
            <a:r>
              <a:rPr lang="en-US" sz="1000" b="0" i="0" kern="1200" dirty="0" smtClean="0">
                <a:solidFill>
                  <a:schemeClr val="tx1"/>
                </a:solidFill>
                <a:latin typeface="+mn-lt"/>
                <a:ea typeface="+mn-ea"/>
                <a:cs typeface="+mn-cs"/>
              </a:rPr>
              <a:t> and the present-day MAN Diesel) and Friedrich Krupp AG (now ThyssenKrupp). He received a patent for his heat-driven oil engine, now called the diesel engine, in 1892, and powered up the first working diesel engine — fueled by peanut oil — on 10 August 1893. After working out some problems with the design, he introduced a 25-horsepower, four-stroke, single cylinder compression engine in 1897, which gained widespread use after being displayed in the Munich Exhibition of 1898.</a:t>
            </a:r>
          </a:p>
          <a:p>
            <a:r>
              <a:rPr lang="en-US" sz="1000" b="0" i="0" kern="1200" dirty="0" smtClean="0">
                <a:solidFill>
                  <a:schemeClr val="tx1"/>
                </a:solidFill>
                <a:latin typeface="+mn-lt"/>
                <a:ea typeface="+mn-ea"/>
                <a:cs typeface="+mn-cs"/>
              </a:rPr>
              <a:t>The diesel engine is an internal-combustion, compression-ignition mechanism which works by heating fuels (either petroleum-based or bio-derived) and causing the fuel to ignite. Driven solely by high compression in its cylinders, the diesel engine is generally more energy-efficient, quieter, and needs less maintenance and repairs than other internal combustion engines. As Diesel himself wrote, "It is the diesel's higher compression ratio that leads to its greater fuel efficiency. Because the air is compressed, the combustion temperature is higher, and the gases will expand more after combustion, applying more pressure to the piston and crankshaft".</a:t>
            </a:r>
          </a:p>
          <a:p>
            <a:pPr marL="0" marR="0" lvl="0" indent="0" algn="l" rtl="0">
              <a:spcBef>
                <a:spcPts val="360"/>
              </a:spcBef>
              <a:spcAft>
                <a:spcPts val="0"/>
              </a:spcAft>
              <a:buSzPct val="25000"/>
              <a:buNone/>
            </a:pPr>
            <a:r>
              <a:rPr lang="en-US" sz="1000" b="0" i="0" u="none" strike="noStrike" cap="none" baseline="0" dirty="0" smtClean="0">
                <a:solidFill>
                  <a:srgbClr val="FFFF99"/>
                </a:solidFill>
                <a:latin typeface="Calibri"/>
                <a:ea typeface="Calibri"/>
                <a:cs typeface="Calibri"/>
                <a:sym typeface="Calibri"/>
              </a:rPr>
              <a:t>http://www.nndb.com/people/906/000082660/ </a:t>
            </a:r>
            <a:endParaRPr lang="en-US" sz="1000" b="0" i="0" u="none" strike="noStrike" cap="none" baseline="0" dirty="0">
              <a:solidFill>
                <a:srgbClr val="FFFF99"/>
              </a:solidFill>
              <a:latin typeface="Calibri"/>
              <a:ea typeface="Calibri"/>
              <a:cs typeface="Calibri"/>
              <a:sym typeface="Calibri"/>
            </a:endParaRPr>
          </a:p>
        </p:txBody>
      </p:sp>
      <p:sp>
        <p:nvSpPr>
          <p:cNvPr id="440" name="Shape 440"/>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25</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52" name="Shape 452"/>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90000"/>
              </a:lnSpc>
              <a:spcBef>
                <a:spcPts val="0"/>
              </a:spcBef>
              <a:spcAft>
                <a:spcPts val="0"/>
              </a:spcAft>
              <a:buSzPct val="25000"/>
              <a:buNone/>
            </a:pPr>
            <a:r>
              <a:rPr lang="en-US" sz="1100" b="0" i="0" u="none" strike="noStrike" cap="none" baseline="0" dirty="0">
                <a:solidFill>
                  <a:schemeClr val="dk1"/>
                </a:solidFill>
                <a:latin typeface="Times New Roman"/>
                <a:ea typeface="Times New Roman"/>
                <a:cs typeface="Times New Roman"/>
                <a:sym typeface="Times New Roman"/>
              </a:rPr>
              <a:t>Today, biofuels are used in your cars and trucks.  You can buy biofuels at the “gas” station.  Around the Washington DC area, almost all the regular gasoline is E10—or 10% ethanol, a </a:t>
            </a:r>
            <a:r>
              <a:rPr lang="en-US" sz="1100" b="0" i="0" u="none" strike="noStrike" cap="none" baseline="0" dirty="0" err="1">
                <a:solidFill>
                  <a:schemeClr val="dk1"/>
                </a:solidFill>
                <a:latin typeface="Times New Roman"/>
                <a:ea typeface="Times New Roman"/>
                <a:cs typeface="Times New Roman"/>
                <a:sym typeface="Times New Roman"/>
              </a:rPr>
              <a:t>biofuel</a:t>
            </a:r>
            <a:r>
              <a:rPr lang="en-US" sz="1100" b="0" i="0" u="none" strike="noStrike" cap="none" baseline="0" dirty="0">
                <a:solidFill>
                  <a:schemeClr val="dk1"/>
                </a:solidFill>
                <a:latin typeface="Times New Roman"/>
                <a:ea typeface="Times New Roman"/>
                <a:cs typeface="Times New Roman"/>
                <a:sym typeface="Times New Roman"/>
              </a:rPr>
              <a:t>; so 10% </a:t>
            </a:r>
            <a:r>
              <a:rPr lang="en-US" sz="1100" b="0" i="0" u="none" strike="noStrike" cap="none" baseline="0" dirty="0" err="1">
                <a:solidFill>
                  <a:schemeClr val="dk1"/>
                </a:solidFill>
                <a:latin typeface="Times New Roman"/>
                <a:ea typeface="Times New Roman"/>
                <a:cs typeface="Times New Roman"/>
                <a:sym typeface="Times New Roman"/>
              </a:rPr>
              <a:t>biofuel</a:t>
            </a:r>
            <a:r>
              <a:rPr lang="en-US" sz="1100" b="0" i="0" u="none" strike="noStrike" cap="none" baseline="0" dirty="0">
                <a:solidFill>
                  <a:schemeClr val="dk1"/>
                </a:solidFill>
                <a:latin typeface="Times New Roman"/>
                <a:ea typeface="Times New Roman"/>
                <a:cs typeface="Times New Roman"/>
                <a:sym typeface="Times New Roman"/>
              </a:rPr>
              <a:t>.  You can also buy biodiesel blends.  Usually 2-5% is biodiesel; but some people use 100% biodiesel, sometimes in farm equipment or in specially adapted cars and trucks.</a:t>
            </a:r>
          </a:p>
          <a:p>
            <a:pPr marL="0" marR="0" lvl="0" indent="0" algn="l" rtl="0">
              <a:lnSpc>
                <a:spcPct val="90000"/>
              </a:lnSpc>
              <a:spcBef>
                <a:spcPts val="333"/>
              </a:spcBef>
              <a:spcAft>
                <a:spcPts val="0"/>
              </a:spcAft>
              <a:buNone/>
            </a:pPr>
            <a:endParaRPr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0"/>
              </a:spcBef>
              <a:spcAft>
                <a:spcPts val="0"/>
              </a:spcAft>
              <a:buSzPct val="25000"/>
              <a:buNone/>
            </a:pPr>
            <a:r>
              <a:rPr lang="en-US" sz="1100" b="0" i="0" u="none" strike="noStrike" cap="none" baseline="0" dirty="0">
                <a:solidFill>
                  <a:schemeClr val="dk1"/>
                </a:solidFill>
                <a:latin typeface="Times New Roman"/>
                <a:ea typeface="Times New Roman"/>
                <a:cs typeface="Times New Roman"/>
                <a:sym typeface="Times New Roman"/>
              </a:rPr>
              <a:t>Race cars use </a:t>
            </a:r>
            <a:r>
              <a:rPr lang="en-US" sz="1100" b="0" i="0" u="none" strike="noStrike" cap="none" baseline="0" dirty="0" err="1">
                <a:solidFill>
                  <a:schemeClr val="dk1"/>
                </a:solidFill>
                <a:latin typeface="Times New Roman"/>
                <a:ea typeface="Times New Roman"/>
                <a:cs typeface="Times New Roman"/>
                <a:sym typeface="Times New Roman"/>
              </a:rPr>
              <a:t>biofuel—IndyCars</a:t>
            </a:r>
            <a:r>
              <a:rPr lang="en-US" sz="1100" b="0" i="0" u="none" strike="noStrike" cap="none" baseline="0" dirty="0">
                <a:solidFill>
                  <a:schemeClr val="dk1"/>
                </a:solidFill>
                <a:latin typeface="Times New Roman"/>
                <a:ea typeface="Times New Roman"/>
                <a:cs typeface="Times New Roman"/>
                <a:sym typeface="Times New Roman"/>
              </a:rPr>
              <a:t> use E98—almost 100% ethanol.  Do you know why they can’t use 100%?  Because someone might drink it; so they have to poison it with gasoline molecules so that it is used just for the cars; not for people.  Next year </a:t>
            </a:r>
            <a:r>
              <a:rPr lang="en-US" sz="1100" b="0" i="0" u="none" strike="noStrike" cap="none" baseline="0" dirty="0" err="1">
                <a:solidFill>
                  <a:schemeClr val="dk1"/>
                </a:solidFill>
                <a:latin typeface="Times New Roman"/>
                <a:ea typeface="Times New Roman"/>
                <a:cs typeface="Times New Roman"/>
                <a:sym typeface="Times New Roman"/>
              </a:rPr>
              <a:t>IndyCar</a:t>
            </a:r>
            <a:r>
              <a:rPr lang="en-US" sz="1100" b="0" i="0" u="none" strike="noStrike" cap="none" baseline="0" dirty="0">
                <a:solidFill>
                  <a:schemeClr val="dk1"/>
                </a:solidFill>
                <a:latin typeface="Times New Roman"/>
                <a:ea typeface="Times New Roman"/>
                <a:cs typeface="Times New Roman"/>
                <a:sym typeface="Times New Roman"/>
              </a:rPr>
              <a:t> will use E85, to develop engines and fuels that are closer to what is used on the street.</a:t>
            </a:r>
          </a:p>
          <a:p>
            <a:pPr marL="0" marR="0" lvl="0" indent="0" algn="l" rtl="0">
              <a:lnSpc>
                <a:spcPct val="90000"/>
              </a:lnSpc>
              <a:spcBef>
                <a:spcPts val="333"/>
              </a:spcBef>
              <a:spcAft>
                <a:spcPts val="0"/>
              </a:spcAft>
              <a:buNone/>
            </a:pPr>
            <a:endParaRPr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0"/>
              </a:spcBef>
              <a:spcAft>
                <a:spcPts val="0"/>
              </a:spcAft>
              <a:buSzPct val="25000"/>
              <a:buNone/>
            </a:pPr>
            <a:r>
              <a:rPr lang="en-US" sz="1100" b="0" i="0" u="none" strike="noStrike" cap="none" baseline="0" dirty="0">
                <a:solidFill>
                  <a:schemeClr val="dk1"/>
                </a:solidFill>
                <a:latin typeface="Times New Roman"/>
                <a:ea typeface="Times New Roman"/>
                <a:cs typeface="Times New Roman"/>
                <a:sym typeface="Times New Roman"/>
              </a:rPr>
              <a:t>NASCAR uses 15% ethanol this year.  They may increase the amount of ethanol that they use in the future.</a:t>
            </a:r>
          </a:p>
          <a:p>
            <a:pPr marL="0" marR="0" lvl="0" indent="0" algn="l" rtl="0">
              <a:lnSpc>
                <a:spcPct val="90000"/>
              </a:lnSpc>
              <a:spcBef>
                <a:spcPts val="333"/>
              </a:spcBef>
              <a:spcAft>
                <a:spcPts val="0"/>
              </a:spcAft>
              <a:buNone/>
            </a:pPr>
            <a:endParaRPr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0"/>
              </a:spcBef>
              <a:spcAft>
                <a:spcPts val="0"/>
              </a:spcAft>
              <a:buSzPct val="25000"/>
              <a:buNone/>
            </a:pPr>
            <a:r>
              <a:rPr lang="en-US" sz="1100" b="0" i="0" u="none" strike="noStrike" cap="none" baseline="0" dirty="0">
                <a:solidFill>
                  <a:schemeClr val="dk1"/>
                </a:solidFill>
                <a:latin typeface="Times New Roman"/>
                <a:ea typeface="Times New Roman"/>
                <a:cs typeface="Times New Roman"/>
                <a:sym typeface="Times New Roman"/>
              </a:rPr>
              <a:t>In the American Le Mans Series, some cars used bio-</a:t>
            </a:r>
            <a:r>
              <a:rPr lang="en-US" sz="1100" b="0" i="0" u="none" strike="noStrike" cap="none" baseline="0" dirty="0" err="1">
                <a:solidFill>
                  <a:schemeClr val="dk1"/>
                </a:solidFill>
                <a:latin typeface="Times New Roman"/>
                <a:ea typeface="Times New Roman"/>
                <a:cs typeface="Times New Roman"/>
                <a:sym typeface="Times New Roman"/>
              </a:rPr>
              <a:t>isobutanol</a:t>
            </a:r>
            <a:r>
              <a:rPr lang="en-US" sz="1100" b="0" i="0" u="none" strike="noStrike" cap="none" baseline="0" dirty="0">
                <a:solidFill>
                  <a:schemeClr val="dk1"/>
                </a:solidFill>
                <a:latin typeface="Times New Roman"/>
                <a:ea typeface="Times New Roman"/>
                <a:cs typeface="Times New Roman"/>
                <a:sym typeface="Times New Roman"/>
              </a:rPr>
              <a:t> (</a:t>
            </a:r>
            <a:r>
              <a:rPr lang="en-US" sz="1100" b="0" i="0" u="none" strike="noStrike" cap="none" baseline="0" dirty="0" err="1">
                <a:solidFill>
                  <a:schemeClr val="dk1"/>
                </a:solidFill>
                <a:latin typeface="Times New Roman"/>
                <a:ea typeface="Times New Roman"/>
                <a:cs typeface="Times New Roman"/>
                <a:sym typeface="Times New Roman"/>
              </a:rPr>
              <a:t>Butamax</a:t>
            </a:r>
            <a:r>
              <a:rPr lang="en-US" sz="1100" b="0" i="0" u="none" strike="noStrike" cap="none" baseline="0" dirty="0">
                <a:solidFill>
                  <a:schemeClr val="dk1"/>
                </a:solidFill>
                <a:latin typeface="Times New Roman"/>
                <a:ea typeface="Times New Roman"/>
                <a:cs typeface="Times New Roman"/>
                <a:sym typeface="Times New Roman"/>
              </a:rPr>
              <a:t>); some used E85; some used E10.  Some used diesel; Mazda’s </a:t>
            </a:r>
            <a:r>
              <a:rPr lang="en-US" sz="1100" b="0" i="0" u="none" strike="noStrike" cap="none" baseline="0" dirty="0" err="1">
                <a:solidFill>
                  <a:schemeClr val="dk1"/>
                </a:solidFill>
                <a:latin typeface="Times New Roman"/>
                <a:ea typeface="Times New Roman"/>
                <a:cs typeface="Times New Roman"/>
                <a:sym typeface="Times New Roman"/>
              </a:rPr>
              <a:t>SkyActiv</a:t>
            </a:r>
            <a:r>
              <a:rPr lang="en-US" sz="1100" b="0" i="0" u="none" strike="noStrike" cap="none" baseline="0" dirty="0">
                <a:solidFill>
                  <a:schemeClr val="dk1"/>
                </a:solidFill>
                <a:latin typeface="Times New Roman"/>
                <a:ea typeface="Times New Roman"/>
                <a:cs typeface="Times New Roman"/>
                <a:sym typeface="Times New Roman"/>
              </a:rPr>
              <a:t> engines used renewable diesel</a:t>
            </a:r>
            <a:r>
              <a:rPr lang="en-US" sz="1100" b="0" i="0" u="none" strike="noStrike" cap="none" baseline="0" dirty="0" smtClean="0">
                <a:solidFill>
                  <a:schemeClr val="dk1"/>
                </a:solidFill>
                <a:latin typeface="Times New Roman"/>
                <a:ea typeface="Times New Roman"/>
                <a:cs typeface="Times New Roman"/>
                <a:sym typeface="Times New Roman"/>
              </a:rPr>
              <a:t>.</a:t>
            </a:r>
          </a:p>
          <a:p>
            <a:pPr marL="0" marR="0" lvl="0" indent="0" algn="l" rtl="0">
              <a:lnSpc>
                <a:spcPct val="90000"/>
              </a:lnSpc>
              <a:spcBef>
                <a:spcPts val="330"/>
              </a:spcBef>
              <a:spcAft>
                <a:spcPts val="0"/>
              </a:spcAft>
              <a:buSzPct val="25000"/>
              <a:buNone/>
            </a:pPr>
            <a:endParaRPr lang="en-US" sz="1100" dirty="0" smtClean="0">
              <a:solidFill>
                <a:schemeClr val="dk1"/>
              </a:solidFill>
              <a:latin typeface="Times New Roman"/>
              <a:ea typeface="Times New Roman"/>
              <a:cs typeface="Times New Roman"/>
              <a:sym typeface="Times New Roman"/>
            </a:endParaRPr>
          </a:p>
          <a:p>
            <a:pPr marL="0" marR="0" lvl="0" indent="0" algn="l" rtl="0">
              <a:lnSpc>
                <a:spcPct val="90000"/>
              </a:lnSpc>
              <a:spcBef>
                <a:spcPts val="330"/>
              </a:spcBef>
              <a:spcAft>
                <a:spcPts val="0"/>
              </a:spcAft>
              <a:buSzPct val="25000"/>
              <a:buNone/>
            </a:pPr>
            <a:r>
              <a:rPr lang="en-US" sz="1100" b="0" i="0" u="none" strike="noStrike" cap="none" baseline="0" dirty="0" smtClean="0">
                <a:solidFill>
                  <a:schemeClr val="dk1"/>
                </a:solidFill>
                <a:latin typeface="Times New Roman"/>
                <a:ea typeface="Times New Roman"/>
                <a:cs typeface="Times New Roman"/>
                <a:sym typeface="Times New Roman"/>
              </a:rPr>
              <a:t>In 2016 the cars racing in the 24 hours at Le Mans use</a:t>
            </a:r>
            <a:r>
              <a:rPr lang="en-US" sz="1100" b="0" i="0" u="none" strike="noStrike" cap="none" dirty="0" smtClean="0">
                <a:solidFill>
                  <a:schemeClr val="dk1"/>
                </a:solidFill>
                <a:latin typeface="Times New Roman"/>
                <a:ea typeface="Times New Roman"/>
                <a:cs typeface="Times New Roman"/>
                <a:sym typeface="Times New Roman"/>
              </a:rPr>
              <a:t> E20.  20% ethanol.</a:t>
            </a:r>
            <a:endParaRPr lang="en-US"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3"/>
              </a:spcBef>
              <a:spcAft>
                <a:spcPts val="0"/>
              </a:spcAft>
              <a:buNone/>
            </a:pPr>
            <a:endParaRPr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0"/>
              </a:spcBef>
              <a:spcAft>
                <a:spcPts val="0"/>
              </a:spcAft>
              <a:buSzPct val="25000"/>
              <a:buNone/>
            </a:pPr>
            <a:r>
              <a:rPr lang="en-US" sz="1100" b="0" i="0" u="none" strike="noStrike" cap="none" baseline="0" dirty="0">
                <a:solidFill>
                  <a:schemeClr val="dk1"/>
                </a:solidFill>
                <a:latin typeface="Times New Roman"/>
                <a:ea typeface="Times New Roman"/>
                <a:cs typeface="Times New Roman"/>
                <a:sym typeface="Times New Roman"/>
              </a:rPr>
              <a:t>And some flights in Spain, Netherlands, Germany and Mexico use blends of </a:t>
            </a:r>
            <a:r>
              <a:rPr lang="en-US" sz="1100" b="0" i="0" u="none" strike="noStrike" cap="none" baseline="0" dirty="0" err="1">
                <a:solidFill>
                  <a:schemeClr val="dk1"/>
                </a:solidFill>
                <a:latin typeface="Times New Roman"/>
                <a:ea typeface="Times New Roman"/>
                <a:cs typeface="Times New Roman"/>
                <a:sym typeface="Times New Roman"/>
              </a:rPr>
              <a:t>biofuel</a:t>
            </a:r>
            <a:r>
              <a:rPr lang="en-US" sz="1100" b="0" i="0" u="none" strike="noStrike" cap="none" baseline="0" dirty="0">
                <a:solidFill>
                  <a:schemeClr val="dk1"/>
                </a:solidFill>
                <a:latin typeface="Times New Roman"/>
                <a:ea typeface="Times New Roman"/>
                <a:cs typeface="Times New Roman"/>
                <a:sym typeface="Times New Roman"/>
              </a:rPr>
              <a:t> and regular fuel; and commercial flights are starting in the US with Alaska Airlines and United/Continental being the first</a:t>
            </a:r>
            <a:r>
              <a:rPr lang="en-US" sz="1100" b="0" i="0" u="none" strike="noStrike" cap="none" baseline="0" dirty="0" smtClean="0">
                <a:solidFill>
                  <a:schemeClr val="dk1"/>
                </a:solidFill>
                <a:latin typeface="Times New Roman"/>
                <a:ea typeface="Times New Roman"/>
                <a:cs typeface="Times New Roman"/>
                <a:sym typeface="Times New Roman"/>
              </a:rPr>
              <a:t>.</a:t>
            </a:r>
            <a:endParaRPr lang="en-US"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3"/>
              </a:spcBef>
              <a:spcAft>
                <a:spcPts val="0"/>
              </a:spcAft>
              <a:buNone/>
            </a:pPr>
            <a:endParaRPr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0"/>
              </a:spcBef>
              <a:spcAft>
                <a:spcPts val="0"/>
              </a:spcAft>
              <a:buSzPct val="25000"/>
              <a:buNone/>
            </a:pPr>
            <a:r>
              <a:rPr lang="en-US" sz="1100" b="0" i="0" u="none" strike="noStrike" cap="none" baseline="0" dirty="0">
                <a:solidFill>
                  <a:schemeClr val="dk1"/>
                </a:solidFill>
                <a:latin typeface="Times New Roman"/>
                <a:ea typeface="Times New Roman"/>
                <a:cs typeface="Times New Roman"/>
                <a:sym typeface="Times New Roman"/>
              </a:rPr>
              <a:t>So, you do use biofuels today—just not so much advanced biofuels.   </a:t>
            </a:r>
          </a:p>
          <a:p>
            <a:pPr marL="0" marR="0" lvl="0" indent="0" algn="l" rtl="0">
              <a:lnSpc>
                <a:spcPct val="90000"/>
              </a:lnSpc>
              <a:spcBef>
                <a:spcPts val="333"/>
              </a:spcBef>
              <a:spcAft>
                <a:spcPts val="0"/>
              </a:spcAft>
              <a:buNone/>
            </a:pPr>
            <a:endParaRPr sz="1100" b="1" i="0" u="none" strike="noStrike" cap="none" baseline="0" dirty="0">
              <a:solidFill>
                <a:schemeClr val="dk1"/>
              </a:solidFill>
              <a:latin typeface="Times New Roman"/>
              <a:ea typeface="Times New Roman"/>
              <a:cs typeface="Times New Roman"/>
              <a:sym typeface="Times New Roman"/>
            </a:endParaRPr>
          </a:p>
        </p:txBody>
      </p:sp>
      <p:sp>
        <p:nvSpPr>
          <p:cNvPr id="453" name="Shape 453"/>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26</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3" name="Shape 463"/>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t>For more information:  Project Gaia:  </a:t>
            </a:r>
            <a:r>
              <a:rPr lang="en-US" dirty="0" smtClean="0">
                <a:hlinkClick r:id="rId3"/>
              </a:rPr>
              <a:t>https://projectgaia.com/</a:t>
            </a:r>
            <a:r>
              <a:rPr lang="en-US" dirty="0" smtClean="0"/>
              <a:t> </a:t>
            </a:r>
            <a:endParaRPr dirty="0"/>
          </a:p>
        </p:txBody>
      </p:sp>
      <p:sp>
        <p:nvSpPr>
          <p:cNvPr id="464" name="Shape 464"/>
          <p:cNvSpPr txBox="1">
            <a:spLocks noGrp="1"/>
          </p:cNvSpPr>
          <p:nvPr>
            <p:ph type="sldNum" idx="12"/>
          </p:nvPr>
        </p:nvSpPr>
        <p:spPr>
          <a:xfrm>
            <a:off x="4013894" y="8955820"/>
            <a:ext cx="3071099" cy="470700"/>
          </a:xfrm>
          <a:prstGeom prst="rect">
            <a:avLst/>
          </a:prstGeom>
        </p:spPr>
        <p:txBody>
          <a:bodyPr lIns="94350" tIns="47175" rIns="94350" bIns="4717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74" name="Shape 474"/>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u="sng">
                <a:solidFill>
                  <a:schemeClr val="hlink"/>
                </a:solidFill>
                <a:hlinkClick r:id="rId3"/>
              </a:rPr>
              <a:t>https://projectgaia.com/about/</a:t>
            </a:r>
            <a:r>
              <a:rPr lang="en-US"/>
              <a:t> </a:t>
            </a:r>
          </a:p>
        </p:txBody>
      </p:sp>
      <p:sp>
        <p:nvSpPr>
          <p:cNvPr id="475" name="Shape 475"/>
          <p:cNvSpPr txBox="1">
            <a:spLocks noGrp="1"/>
          </p:cNvSpPr>
          <p:nvPr>
            <p:ph type="sldNum" idx="12"/>
          </p:nvPr>
        </p:nvSpPr>
        <p:spPr>
          <a:xfrm>
            <a:off x="4013894" y="8955820"/>
            <a:ext cx="3071099" cy="470700"/>
          </a:xfrm>
          <a:prstGeom prst="rect">
            <a:avLst/>
          </a:prstGeom>
        </p:spPr>
        <p:txBody>
          <a:bodyPr lIns="94350" tIns="47175" rIns="94350" bIns="4717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84" name="Shape 484"/>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800" b="1" i="0" u="none" strike="noStrike" cap="none" baseline="0" dirty="0">
                <a:latin typeface="Times New Roman"/>
                <a:ea typeface="Times New Roman"/>
                <a:cs typeface="Times New Roman"/>
                <a:sym typeface="Times New Roman"/>
              </a:rPr>
              <a:t>Gasoline substitutes </a:t>
            </a:r>
          </a:p>
          <a:p>
            <a:pPr marL="457200" marR="0" lvl="1" indent="0" algn="l" rtl="0">
              <a:spcBef>
                <a:spcPts val="360"/>
              </a:spcBef>
              <a:spcAft>
                <a:spcPts val="0"/>
              </a:spcAft>
              <a:buClr>
                <a:srgbClr val="FFCCFF"/>
              </a:buClr>
              <a:buSzPct val="25000"/>
              <a:buFont typeface="Times New Roman"/>
              <a:buNone/>
            </a:pPr>
            <a:r>
              <a:rPr lang="en-US" sz="800" b="0" i="0" u="none" strike="noStrike" cap="none" baseline="0" dirty="0">
                <a:latin typeface="Times New Roman"/>
                <a:ea typeface="Times New Roman"/>
                <a:cs typeface="Times New Roman"/>
                <a:sym typeface="Times New Roman"/>
              </a:rPr>
              <a:t>(</a:t>
            </a:r>
            <a:r>
              <a:rPr lang="en-US" sz="800" b="0" i="0" u="none" strike="noStrike" cap="none" baseline="0" dirty="0" err="1">
                <a:latin typeface="Times New Roman"/>
                <a:ea typeface="Times New Roman"/>
                <a:cs typeface="Times New Roman"/>
                <a:sym typeface="Times New Roman"/>
              </a:rPr>
              <a:t>Grassoline</a:t>
            </a:r>
            <a:r>
              <a:rPr lang="en-US" sz="800" b="0" i="0" u="none" strike="noStrike" cap="none" baseline="0" dirty="0">
                <a:latin typeface="Times New Roman"/>
                <a:ea typeface="Times New Roman"/>
                <a:cs typeface="Times New Roman"/>
                <a:sym typeface="Times New Roman"/>
              </a:rPr>
              <a:t>; Green Crude)</a:t>
            </a:r>
          </a:p>
          <a:p>
            <a:pPr marL="0" marR="0" lvl="0" indent="0" algn="l" rtl="0">
              <a:spcBef>
                <a:spcPts val="360"/>
              </a:spcBef>
              <a:spcAft>
                <a:spcPts val="0"/>
              </a:spcAft>
              <a:buSzPct val="25000"/>
              <a:buNone/>
            </a:pPr>
            <a:r>
              <a:rPr lang="en-US" sz="800" b="1" i="0" u="none" strike="noStrike" cap="none" baseline="0" dirty="0">
                <a:latin typeface="Times New Roman"/>
                <a:ea typeface="Times New Roman"/>
                <a:cs typeface="Times New Roman"/>
                <a:sym typeface="Times New Roman"/>
              </a:rPr>
              <a:t>Biodiesel or renewable diesel </a:t>
            </a:r>
            <a:r>
              <a:rPr lang="en-US" sz="800" b="0" i="0" u="none" strike="noStrike" cap="none" baseline="0" dirty="0">
                <a:latin typeface="Times New Roman"/>
                <a:ea typeface="Times New Roman"/>
                <a:cs typeface="Times New Roman"/>
                <a:sym typeface="Times New Roman"/>
              </a:rPr>
              <a:t>from non-food </a:t>
            </a:r>
            <a:r>
              <a:rPr lang="en-US" sz="800" b="0" i="0" u="none" strike="noStrike" cap="none" baseline="0" dirty="0" err="1">
                <a:latin typeface="Times New Roman"/>
                <a:ea typeface="Times New Roman"/>
                <a:cs typeface="Times New Roman"/>
                <a:sym typeface="Times New Roman"/>
              </a:rPr>
              <a:t>feedstocks</a:t>
            </a:r>
            <a:endParaRPr lang="en-US" sz="800" b="0" i="0" u="none" strike="noStrike" cap="none" baseline="0" dirty="0">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800" b="1" i="0" u="none" strike="noStrike" cap="none" baseline="0" dirty="0">
                <a:latin typeface="Times New Roman"/>
                <a:ea typeface="Times New Roman"/>
                <a:cs typeface="Times New Roman"/>
                <a:sym typeface="Times New Roman"/>
              </a:rPr>
              <a:t>Jet fuel </a:t>
            </a:r>
            <a:r>
              <a:rPr lang="en-US" sz="800" b="0" i="0" u="none" strike="noStrike" cap="none" baseline="0" dirty="0">
                <a:latin typeface="Times New Roman"/>
                <a:ea typeface="Times New Roman"/>
                <a:cs typeface="Times New Roman"/>
                <a:sym typeface="Times New Roman"/>
              </a:rPr>
              <a:t>made from biomass or algae  </a:t>
            </a:r>
          </a:p>
          <a:p>
            <a:pPr marL="457200" marR="0" lvl="1" indent="0" algn="l" rtl="0">
              <a:spcBef>
                <a:spcPts val="360"/>
              </a:spcBef>
              <a:spcAft>
                <a:spcPts val="0"/>
              </a:spcAft>
              <a:buClr>
                <a:srgbClr val="FFCCFF"/>
              </a:buClr>
              <a:buSzPct val="25000"/>
              <a:buFont typeface="Times New Roman"/>
              <a:buNone/>
            </a:pPr>
            <a:r>
              <a:rPr lang="en-US" sz="800" b="0" i="0" u="none" strike="noStrike" cap="none" baseline="0" dirty="0">
                <a:latin typeface="Times New Roman"/>
                <a:ea typeface="Times New Roman"/>
                <a:cs typeface="Times New Roman"/>
                <a:sym typeface="Times New Roman"/>
              </a:rPr>
              <a:t>(JP-8; Commercial Aviation fuels)</a:t>
            </a:r>
          </a:p>
          <a:p>
            <a:pPr marL="0" marR="0" lvl="0" indent="0" algn="l" rtl="0">
              <a:spcBef>
                <a:spcPts val="360"/>
              </a:spcBef>
              <a:spcAft>
                <a:spcPts val="0"/>
              </a:spcAft>
              <a:buSzPct val="25000"/>
              <a:buNone/>
            </a:pPr>
            <a:r>
              <a:rPr lang="en-US" sz="800" b="1" i="0" u="none" strike="noStrike" cap="none" baseline="0" dirty="0">
                <a:latin typeface="Times New Roman"/>
                <a:ea typeface="Times New Roman"/>
                <a:cs typeface="Times New Roman"/>
                <a:sym typeface="Times New Roman"/>
              </a:rPr>
              <a:t>“Designer” fuels </a:t>
            </a:r>
            <a:r>
              <a:rPr lang="en-US" sz="800" b="0" i="0" u="none" strike="noStrike" cap="none" baseline="0" dirty="0">
                <a:latin typeface="Times New Roman"/>
                <a:ea typeface="Times New Roman"/>
                <a:cs typeface="Times New Roman"/>
                <a:sym typeface="Times New Roman"/>
              </a:rPr>
              <a:t>tailored to obtain the most efficient, most powerful performance from specific engines</a:t>
            </a:r>
          </a:p>
          <a:p>
            <a:pPr marL="0" marR="0" lvl="0" indent="0" algn="l" rtl="0">
              <a:spcBef>
                <a:spcPts val="360"/>
              </a:spcBef>
              <a:spcAft>
                <a:spcPts val="0"/>
              </a:spcAft>
              <a:buSzPct val="25000"/>
              <a:buNone/>
            </a:pPr>
            <a:r>
              <a:rPr lang="en-US" sz="800" b="0" i="0" u="none" strike="noStrike" cap="none" baseline="0" dirty="0">
                <a:latin typeface="Times New Roman"/>
                <a:ea typeface="Times New Roman"/>
                <a:cs typeface="Times New Roman"/>
                <a:sym typeface="Times New Roman"/>
              </a:rPr>
              <a:t>Hydrogen Carriers for </a:t>
            </a:r>
            <a:r>
              <a:rPr lang="en-US" sz="800" b="1" i="0" u="none" strike="noStrike" cap="none" baseline="0" dirty="0">
                <a:latin typeface="Times New Roman"/>
                <a:ea typeface="Times New Roman"/>
                <a:cs typeface="Times New Roman"/>
                <a:sym typeface="Times New Roman"/>
              </a:rPr>
              <a:t>Fuel Cells </a:t>
            </a:r>
          </a:p>
          <a:p>
            <a:pPr marL="0" marR="0" lvl="0" indent="0" algn="l" rtl="0">
              <a:spcBef>
                <a:spcPts val="360"/>
              </a:spcBef>
              <a:spcAft>
                <a:spcPts val="0"/>
              </a:spcAft>
              <a:buNone/>
            </a:pPr>
            <a:endParaRPr sz="800" b="1" i="0" u="none" strike="noStrike" cap="none" baseline="0" dirty="0">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800" b="1" i="0" u="none" strike="noStrike" cap="none" baseline="0" dirty="0">
                <a:latin typeface="Times New Roman"/>
                <a:ea typeface="Times New Roman"/>
                <a:cs typeface="Times New Roman"/>
                <a:sym typeface="Times New Roman"/>
              </a:rPr>
              <a:t>Tier 3 and E30 certification fuels</a:t>
            </a:r>
          </a:p>
          <a:p>
            <a:pPr marL="0" marR="0" lvl="0" indent="0" algn="l" rtl="0">
              <a:spcBef>
                <a:spcPts val="360"/>
              </a:spcBef>
              <a:spcAft>
                <a:spcPts val="0"/>
              </a:spcAft>
              <a:buNone/>
            </a:pPr>
            <a:endParaRPr sz="800" b="1" dirty="0">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800" dirty="0"/>
              <a:t>3.5-liter V6 </a:t>
            </a:r>
            <a:r>
              <a:rPr lang="en-US" sz="800" dirty="0" err="1"/>
              <a:t>EcoBoost</a:t>
            </a:r>
            <a:r>
              <a:rPr lang="en-US" sz="800" dirty="0"/>
              <a:t>® racing engine to the 2014 TUDOR United </a:t>
            </a:r>
            <a:r>
              <a:rPr lang="en-US" sz="800" dirty="0" err="1"/>
              <a:t>SportsCar</a:t>
            </a:r>
            <a:r>
              <a:rPr lang="en-US" sz="800" dirty="0"/>
              <a:t> Championship series. </a:t>
            </a:r>
          </a:p>
          <a:p>
            <a:pPr lvl="0" rtl="0">
              <a:lnSpc>
                <a:spcPct val="150000"/>
              </a:lnSpc>
              <a:spcBef>
                <a:spcPts val="0"/>
              </a:spcBef>
              <a:buClr>
                <a:schemeClr val="dk1"/>
              </a:buClr>
              <a:buSzPct val="100000"/>
              <a:buFont typeface="Arial"/>
              <a:buNone/>
            </a:pPr>
            <a:r>
              <a:rPr lang="en-US" sz="800" dirty="0"/>
              <a:t>The new engine, which will debut at the 2014 Rolex 24 At Daytona on Jan. 25-26 and run the entire 12-race season, will power a new-look Daytona Prototype car, created with Ford corporate design influence. Michael Shank Racing is on board as the first team to put </a:t>
            </a:r>
            <a:r>
              <a:rPr lang="en-US" sz="800" dirty="0" err="1"/>
              <a:t>EcoBoost</a:t>
            </a:r>
            <a:r>
              <a:rPr lang="en-US" sz="800" dirty="0"/>
              <a:t> power behind its DP car.</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“At Ford Racing, we really put great emphasis on racing production-based vehicles as well as production-based technologies,” says Jamie Allison, director, Ford Racing. “We’re proud to bring a direct-injected, twin-turbo 3.5-liter V6 </a:t>
            </a:r>
            <a:r>
              <a:rPr lang="en-US" sz="800" dirty="0" err="1"/>
              <a:t>EcoBoost</a:t>
            </a:r>
            <a:r>
              <a:rPr lang="en-US" sz="800" dirty="0"/>
              <a:t> engine to the United </a:t>
            </a:r>
            <a:r>
              <a:rPr lang="en-US" sz="800" dirty="0" err="1"/>
              <a:t>SportsCar</a:t>
            </a:r>
            <a:r>
              <a:rPr lang="en-US" sz="800" dirty="0"/>
              <a:t> Championship in a field of competitive V8-powered entries. We want to show Ford </a:t>
            </a:r>
            <a:r>
              <a:rPr lang="en-US" sz="800" dirty="0" err="1"/>
              <a:t>EcoBoost’s</a:t>
            </a:r>
            <a:r>
              <a:rPr lang="en-US" sz="800" dirty="0"/>
              <a:t> capabilities as an engine that provides both performance and fuel economy, on and off the track.”</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“This engine is the future,” says Doug Yates, CEO, Roush Yates Racing Engines. “This Ford </a:t>
            </a:r>
            <a:r>
              <a:rPr lang="en-US" sz="800" dirty="0" err="1"/>
              <a:t>EcoBoost</a:t>
            </a:r>
            <a:r>
              <a:rPr lang="en-US" sz="800" dirty="0"/>
              <a:t> engine includes all the newest technologies – direct injection, </a:t>
            </a:r>
            <a:r>
              <a:rPr lang="en-US" sz="800" dirty="0" err="1"/>
              <a:t>turbocharging</a:t>
            </a:r>
            <a:r>
              <a:rPr lang="en-US" sz="800" dirty="0"/>
              <a:t> and high efficiency. We’re looking at taking it to the next level through this sports car racing program.”</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A new Ford-inspired Riley Technologies Daytona Prototype car will accompany the 3.5-liter V6 </a:t>
            </a:r>
            <a:r>
              <a:rPr lang="en-US" sz="800" dirty="0" err="1"/>
              <a:t>EcoBoost</a:t>
            </a:r>
            <a:r>
              <a:rPr lang="en-US" sz="800" dirty="0"/>
              <a:t> in Daytona. The car’s body features enhanced Ford production vehicle design cues created by lead Ford production designer </a:t>
            </a:r>
            <a:r>
              <a:rPr lang="en-US" sz="800" dirty="0" err="1"/>
              <a:t>Garen</a:t>
            </a:r>
            <a:r>
              <a:rPr lang="en-US" sz="800" dirty="0"/>
              <a:t> </a:t>
            </a:r>
            <a:r>
              <a:rPr lang="en-US" sz="800" dirty="0" err="1"/>
              <a:t>Nicoghosian</a:t>
            </a:r>
            <a:r>
              <a:rPr lang="en-US" sz="800" dirty="0"/>
              <a:t> with aerodynamic support from Ford Racing chief aerodynamicist Bernie Marcus. </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“Ford Motor Company has taken today’s Daytona Prototype and injected into it unique Ford attributes and unique Ford design characteristics,” says Allison. “This </a:t>
            </a:r>
            <a:r>
              <a:rPr lang="en-US" sz="800" dirty="0" err="1"/>
              <a:t>EcoBoost</a:t>
            </a:r>
            <a:r>
              <a:rPr lang="en-US" sz="800" dirty="0"/>
              <a:t>-powered car is obviously adapted for racing applications with racing controls, but ultimately we’re running what we’re selling and selling what we’re running.”</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While the new engine will make its competitive racing debut at the highly anticipated 2014 Rolex 24 At Daytona, it will actually hit the Daytona track for the first time Oct. 9.</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In a joint effort between Michael Shank Racing, Ford Racing and Continental Tire, the 2012 Rolex 24 At Daytona championship team will aim to set a new track record at the “World Center of Speed” by eclipsing the 210.364 mph lap laid down Feb. 9, 1987, by NASCAR champion Bill Elliott, who pushed his Ford Thunderbird to the top of the speed charts in qualifying for the Daytona 500.</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“It’s really a privilege to have an opportunity to put your name in the record books like this,” says team owner Mike Shank. “It is almost inconceivable that this record has stood for such a long time, so it’s pretty special to be involved. We worked a long time to develop our relationship with Ford to be in a position to take on projects like this. Anytime you can get in the record books, it is a great opportunity and just builds on what this company has done.” </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“Ford Motor Company stands for innovation and leading-edge technology, so having a chance to debut our Ford </a:t>
            </a:r>
            <a:r>
              <a:rPr lang="en-US" sz="800" dirty="0" err="1"/>
              <a:t>EcoBoost</a:t>
            </a:r>
            <a:r>
              <a:rPr lang="en-US" sz="800" dirty="0"/>
              <a:t> technology in a high-visibility setting such as this record run attempt, as well as the entire 2014 USCC schedule with its iconic races, is great,” says Allison. “Through USCC racing and its fan outreach, we want to showcase how </a:t>
            </a:r>
            <a:r>
              <a:rPr lang="en-US" sz="800" dirty="0" err="1"/>
              <a:t>EcoBoost</a:t>
            </a:r>
            <a:r>
              <a:rPr lang="en-US" sz="800" dirty="0"/>
              <a:t> technology presents the combined benefits of performance and fuel efficiency – something all consumers would want in their vehicles.”</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Weather permitting, Michael Shank Racing will take to the track at 8 a.m. Oct. 9, to start building up speed for the record attempt.</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To prepare for the record run and upcoming season, the </a:t>
            </a:r>
            <a:r>
              <a:rPr lang="en-US" sz="800" dirty="0" err="1"/>
              <a:t>EcoBoost</a:t>
            </a:r>
            <a:r>
              <a:rPr lang="en-US" sz="800" dirty="0"/>
              <a:t> engine has recently undergone endurance testing at Ford’s Dynamometer Lab in Dearborn, Mich., specifically at the specialized 17G cell. Production and racing engineers from Ford and specialists from Roush Yates Racing Engines have collaborated to ensure the engine is ready for the upcoming season.</a:t>
            </a:r>
          </a:p>
          <a:p>
            <a:pPr marL="0" marR="0" lvl="0" indent="0" algn="l" rtl="0">
              <a:spcBef>
                <a:spcPts val="360"/>
              </a:spcBef>
              <a:spcAft>
                <a:spcPts val="0"/>
              </a:spcAft>
              <a:buSzPct val="25000"/>
              <a:buNone/>
            </a:pPr>
            <a:r>
              <a:rPr lang="en-US" sz="800" b="1" dirty="0">
                <a:latin typeface="Times New Roman"/>
                <a:ea typeface="Times New Roman"/>
                <a:cs typeface="Times New Roman"/>
                <a:sym typeface="Times New Roman"/>
              </a:rPr>
              <a:t>http://www.imsa.com/articles/ford-debut-new-ecoboost-race-engine-rolex-24</a:t>
            </a:r>
          </a:p>
        </p:txBody>
      </p:sp>
      <p:sp>
        <p:nvSpPr>
          <p:cNvPr id="485" name="Shape 485"/>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29</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Introduction</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What do you think of when you hear the word “</a:t>
            </a:r>
            <a:r>
              <a:rPr lang="en-US" sz="1200" b="0" i="0" u="none" strike="noStrike" cap="none" baseline="0" dirty="0" err="1">
                <a:solidFill>
                  <a:schemeClr val="dk1"/>
                </a:solidFill>
                <a:latin typeface="Calibri"/>
                <a:ea typeface="Calibri"/>
                <a:cs typeface="Calibri"/>
                <a:sym typeface="Calibri"/>
              </a:rPr>
              <a:t>biofuel</a:t>
            </a:r>
            <a:r>
              <a:rPr lang="en-US" sz="1200" b="0" i="0" u="none" strike="noStrike" cap="none" baseline="0" dirty="0">
                <a:solidFill>
                  <a:schemeClr val="dk1"/>
                </a:solidFill>
                <a:latin typeface="Calibri"/>
                <a:ea typeface="Calibri"/>
                <a:cs typeface="Calibri"/>
                <a:sym typeface="Calibri"/>
              </a:rPr>
              <a:t>?”</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This is what we are going to talk about</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At the end of the presentation, you should be able to answer these questions.  At least a little bit.</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ct val="25000"/>
              <a:buFont typeface="Calibri"/>
              <a:buNone/>
            </a:pPr>
            <a:r>
              <a:rPr lang="en-US" sz="1200" b="1" i="0" u="none" strike="noStrike" cap="none" baseline="0" dirty="0">
                <a:solidFill>
                  <a:srgbClr val="FF0000"/>
                </a:solidFill>
                <a:latin typeface="Calibri"/>
                <a:ea typeface="Calibri"/>
                <a:cs typeface="Calibri"/>
                <a:sym typeface="Calibri"/>
              </a:rPr>
              <a:t>Before we do anything else, “What does the word ‘</a:t>
            </a:r>
            <a:r>
              <a:rPr lang="en-US" sz="1200" b="1" i="0" u="none" strike="noStrike" cap="none" baseline="0" dirty="0" err="1">
                <a:solidFill>
                  <a:srgbClr val="FF0000"/>
                </a:solidFill>
                <a:latin typeface="Calibri"/>
                <a:ea typeface="Calibri"/>
                <a:cs typeface="Calibri"/>
                <a:sym typeface="Calibri"/>
              </a:rPr>
              <a:t>biofuel</a:t>
            </a:r>
            <a:r>
              <a:rPr lang="en-US" sz="1200" b="1" i="0" u="none" strike="noStrike" cap="none" baseline="0" dirty="0">
                <a:solidFill>
                  <a:srgbClr val="FF0000"/>
                </a:solidFill>
                <a:latin typeface="Calibri"/>
                <a:ea typeface="Calibri"/>
                <a:cs typeface="Calibri"/>
                <a:sym typeface="Calibri"/>
              </a:rPr>
              <a:t>’ mean to you?  What do you think of when you hear the word ‘</a:t>
            </a:r>
            <a:r>
              <a:rPr lang="en-US" sz="1200" b="1" i="0" u="none" strike="noStrike" cap="none" baseline="0" dirty="0" err="1">
                <a:solidFill>
                  <a:srgbClr val="FF0000"/>
                </a:solidFill>
                <a:latin typeface="Calibri"/>
                <a:ea typeface="Calibri"/>
                <a:cs typeface="Calibri"/>
                <a:sym typeface="Calibri"/>
              </a:rPr>
              <a:t>biofuel</a:t>
            </a:r>
            <a:r>
              <a:rPr lang="en-US" sz="1200" b="1" i="0" u="none" strike="noStrike" cap="none" baseline="0" dirty="0">
                <a:solidFill>
                  <a:srgbClr val="FF0000"/>
                </a:solidFill>
                <a:latin typeface="Calibri"/>
                <a:ea typeface="Calibri"/>
                <a:cs typeface="Calibri"/>
                <a:sym typeface="Calibri"/>
              </a:rPr>
              <a:t>’?”</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94" name="Shape 494"/>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1100" b="0" i="0" u="none" strike="noStrike" cap="none" baseline="0">
                <a:solidFill>
                  <a:schemeClr val="dk1"/>
                </a:solidFill>
                <a:latin typeface="Calibri"/>
                <a:ea typeface="Calibri"/>
                <a:cs typeface="Calibri"/>
                <a:sym typeface="Calibri"/>
              </a:rPr>
              <a:t>On March 25, 2010, the Air Force successfully conducted</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the first flight test of an aircraft powered by a 50-50</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camelina-based biofuel blend. As of mid-2011, 99</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percent of the Air Force fleet has been certified to fly on</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biofuel blends.15 The Air Force expects to complete all</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flight testing by February 2012 and all certifications by</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December 2012.</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The Navy also is actively engaged in testing and certifying</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advanced biofuels for planes and ships—flying the</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“Green Hornet” on a camelina-based jet fuel and floating</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Riverine Command Boat-Experimental (RCB-X) on a</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biofuel derived from algae.16</a:t>
            </a:r>
          </a:p>
          <a:p>
            <a:pPr marL="0" marR="0" lvl="0" indent="0" algn="l" rtl="0">
              <a:lnSpc>
                <a:spcPct val="80000"/>
              </a:lnSpc>
              <a:spcBef>
                <a:spcPts val="333"/>
              </a:spcBef>
              <a:spcAft>
                <a:spcPts val="0"/>
              </a:spcAft>
              <a:buNone/>
            </a:pPr>
            <a:endParaRPr sz="1100" b="1"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The Navy is planning to demonstrate a carrier strike group</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powered solely by alternative fuels in 2012. Dubbed the</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Great Green Fleet, the ships and planes are expected to</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conduct an extended mission in 2016, and all energy</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provided to operational platforms is to be 50 percent</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alternative by 2020.</a:t>
            </a:r>
          </a:p>
          <a:p>
            <a:pPr marL="0" marR="0" lvl="0" indent="0" algn="l" rtl="0">
              <a:lnSpc>
                <a:spcPct val="80000"/>
              </a:lnSpc>
              <a:spcBef>
                <a:spcPts val="333"/>
              </a:spcBef>
              <a:spcAft>
                <a:spcPts val="0"/>
              </a:spcAft>
              <a:buNone/>
            </a:pPr>
            <a:endParaRPr sz="1100" b="1" i="0" u="none" strike="noStrike" cap="none" baseline="0">
              <a:solidFill>
                <a:schemeClr val="dk1"/>
              </a:solidFill>
              <a:latin typeface="Times New Roman"/>
              <a:ea typeface="Times New Roman"/>
              <a:cs typeface="Times New Roman"/>
              <a:sym typeface="Times New Roman"/>
            </a:endParaRPr>
          </a:p>
          <a:p>
            <a:pPr marL="0" marR="0" lvl="0" indent="0" algn="l" rtl="0">
              <a:lnSpc>
                <a:spcPct val="80000"/>
              </a:lnSpc>
              <a:spcBef>
                <a:spcPts val="330"/>
              </a:spcBef>
              <a:spcAft>
                <a:spcPts val="0"/>
              </a:spcAft>
              <a:buSzPct val="25000"/>
              <a:buNone/>
            </a:pPr>
            <a:r>
              <a:rPr lang="en-US" sz="1100" b="1" i="0" u="none" strike="noStrike" cap="none" baseline="0">
                <a:solidFill>
                  <a:schemeClr val="dk1"/>
                </a:solidFill>
                <a:latin typeface="Times New Roman"/>
                <a:ea typeface="Times New Roman"/>
                <a:cs typeface="Times New Roman"/>
                <a:sym typeface="Times New Roman"/>
              </a:rPr>
              <a:t> </a:t>
            </a:r>
          </a:p>
        </p:txBody>
      </p:sp>
      <p:sp>
        <p:nvSpPr>
          <p:cNvPr id="495" name="Shape 495"/>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30</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03" name="Shape 50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850" b="0" i="0" u="none" strike="noStrike" cap="none" baseline="0">
                <a:solidFill>
                  <a:schemeClr val="dk1"/>
                </a:solidFill>
                <a:latin typeface="Calibri"/>
                <a:ea typeface="Calibri"/>
                <a:cs typeface="Calibri"/>
                <a:sym typeface="Calibri"/>
              </a:rPr>
              <a:t>On March 25, 2010, the Air Force successfully conducted</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the first flight test of an aircraft powered by a 50-50</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camelina-based biofuel blend. As of mid-2011, 99</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percent of the Air Force fleet has been certified to fly on</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biofuel blends.15 The Air Force expects to complete all</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flight testing by February 2012 and all certifications by</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December 2012.</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The Navy also is actively engaged in testing and certifying</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advanced biofuels for planes and ships—flying the</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“Green Hornet” on a camelina-based jet fuel and floating</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Riverine Command Boat-Experimental (RCB-X) on a</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biofuel derived from algae.16</a:t>
            </a:r>
          </a:p>
          <a:p>
            <a:pPr marL="0" marR="0" lvl="0" indent="0" algn="l" rtl="0">
              <a:lnSpc>
                <a:spcPct val="80000"/>
              </a:lnSpc>
              <a:spcBef>
                <a:spcPts val="252"/>
              </a:spcBef>
              <a:spcAft>
                <a:spcPts val="0"/>
              </a:spcAft>
              <a:buNone/>
            </a:pPr>
            <a:endParaRPr sz="850" b="1" i="0" u="none" strike="noStrike" cap="none" baseline="0">
              <a:solidFill>
                <a:schemeClr val="dk1"/>
              </a:solidFill>
              <a:latin typeface="Calibri"/>
              <a:ea typeface="Calibri"/>
              <a:cs typeface="Calibri"/>
              <a:sym typeface="Calibri"/>
            </a:endParaRP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The Navy demonstrated a carrier strike group</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powered solely by alternative fuels in 2012. Dubbed the</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Great Green Fleet, the ships and planes are expected to</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conduct an extended mission in 2016, and all energy</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provided to operational platforms is to be 50 percent</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alternative by 2020.</a:t>
            </a:r>
          </a:p>
          <a:p>
            <a:pPr marL="0" marR="0" lvl="0" indent="0" algn="l" rtl="0">
              <a:lnSpc>
                <a:spcPct val="80000"/>
              </a:lnSpc>
              <a:spcBef>
                <a:spcPts val="252"/>
              </a:spcBef>
              <a:spcAft>
                <a:spcPts val="0"/>
              </a:spcAft>
              <a:buNone/>
            </a:pPr>
            <a:endParaRPr sz="850" b="1" i="0" u="none" strike="noStrike" cap="none" baseline="0">
              <a:solidFill>
                <a:schemeClr val="dk1"/>
              </a:solidFill>
              <a:latin typeface="Times New Roman"/>
              <a:ea typeface="Times New Roman"/>
              <a:cs typeface="Times New Roman"/>
              <a:sym typeface="Times New Roman"/>
            </a:endParaRPr>
          </a:p>
          <a:p>
            <a:pPr marL="0" marR="0" lvl="0" indent="0" algn="l" rtl="0">
              <a:lnSpc>
                <a:spcPct val="80000"/>
              </a:lnSpc>
              <a:spcBef>
                <a:spcPts val="255"/>
              </a:spcBef>
              <a:spcAft>
                <a:spcPts val="0"/>
              </a:spcAft>
              <a:buSzPct val="25000"/>
              <a:buNone/>
            </a:pPr>
            <a:r>
              <a:rPr lang="en-US" sz="850" b="1" i="0" u="none" strike="noStrike" cap="none" baseline="0">
                <a:solidFill>
                  <a:schemeClr val="dk1"/>
                </a:solidFill>
                <a:latin typeface="Times New Roman"/>
                <a:ea typeface="Times New Roman"/>
                <a:cs typeface="Times New Roman"/>
                <a:sym typeface="Times New Roman"/>
              </a:rPr>
              <a:t>2014 </a:t>
            </a:r>
            <a:r>
              <a:rPr lang="en-US" sz="850" b="0" i="0" u="none" strike="noStrike" cap="none" baseline="0">
                <a:solidFill>
                  <a:schemeClr val="dk1"/>
                </a:solidFill>
                <a:latin typeface="Calibri"/>
                <a:ea typeface="Calibri"/>
                <a:cs typeface="Calibri"/>
                <a:sym typeface="Calibri"/>
              </a:rPr>
              <a:t> marks the first time the U.S. Navy is including biofuels in its annual procurement for bulk fuels.</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More details can be found at </a:t>
            </a:r>
            <a:r>
              <a:rPr lang="en-US" sz="850" b="0" i="0" u="sng" strike="noStrike" cap="none" baseline="0">
                <a:solidFill>
                  <a:schemeClr val="hlink"/>
                </a:solidFill>
                <a:latin typeface="Calibri"/>
                <a:ea typeface="Calibri"/>
                <a:cs typeface="Calibri"/>
                <a:sym typeface="Calibri"/>
                <a:hlinkClick r:id="rId3"/>
              </a:rPr>
              <a:t>https://www.fbo.gov</a:t>
            </a:r>
            <a:r>
              <a:rPr lang="en-US" sz="850" b="0" i="0" u="none" strike="noStrike" cap="none" baseline="0">
                <a:solidFill>
                  <a:schemeClr val="dk1"/>
                </a:solidFill>
                <a:latin typeface="Calibri"/>
                <a:ea typeface="Calibri"/>
                <a:cs typeface="Calibri"/>
                <a:sym typeface="Calibri"/>
              </a:rPr>
              <a:t>, solicitation number SP060014R0061.  </a:t>
            </a:r>
            <a:r>
              <a:rPr lang="en-US" sz="850" b="0" i="0" u="sng" strike="noStrike" cap="none" baseline="0">
                <a:solidFill>
                  <a:schemeClr val="hlink"/>
                </a:solidFill>
                <a:latin typeface="Calibri"/>
                <a:ea typeface="Calibri"/>
                <a:cs typeface="Calibri"/>
                <a:sym typeface="Calibri"/>
                <a:hlinkClick r:id="rId4"/>
              </a:rPr>
              <a:t>READ MORE</a:t>
            </a:r>
            <a:r>
              <a:rPr lang="en-US" sz="850" b="0" i="0" u="none" strike="noStrike" cap="none" baseline="0">
                <a:solidFill>
                  <a:schemeClr val="dk1"/>
                </a:solidFill>
                <a:latin typeface="Calibri"/>
                <a:ea typeface="Calibri"/>
                <a:cs typeface="Calibri"/>
                <a:sym typeface="Calibri"/>
              </a:rPr>
              <a:t> and </a:t>
            </a:r>
            <a:r>
              <a:rPr lang="en-US" sz="850" b="0" i="0" u="sng" strike="noStrike" cap="none" baseline="0">
                <a:solidFill>
                  <a:schemeClr val="hlink"/>
                </a:solidFill>
                <a:latin typeface="Calibri"/>
                <a:ea typeface="Calibri"/>
                <a:cs typeface="Calibri"/>
                <a:sym typeface="Calibri"/>
                <a:hlinkClick r:id="rId5"/>
              </a:rPr>
              <a:t>MORE</a:t>
            </a:r>
            <a:r>
              <a:rPr lang="en-US" sz="850" b="0" i="0" u="none" strike="noStrike" cap="none" baseline="0">
                <a:solidFill>
                  <a:schemeClr val="dk1"/>
                </a:solidFill>
                <a:latin typeface="Calibri"/>
                <a:ea typeface="Calibri"/>
                <a:cs typeface="Calibri"/>
                <a:sym typeface="Calibri"/>
              </a:rPr>
              <a:t> (Biofuels Digest; includes 10 backgrounders on the Navy’s biofuels’s program )</a:t>
            </a:r>
          </a:p>
          <a:p>
            <a:pPr marL="0" marR="0" lvl="0" indent="0" algn="l" rtl="0">
              <a:lnSpc>
                <a:spcPct val="80000"/>
              </a:lnSpc>
              <a:spcBef>
                <a:spcPts val="252"/>
              </a:spcBef>
              <a:spcAft>
                <a:spcPts val="0"/>
              </a:spcAft>
              <a:buNone/>
            </a:pPr>
            <a:endParaRPr sz="85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Washington, the Department of Defense has awarded $210 million under the Defense Production Act to Emerald Biofuels, Fulcrum BioEnergy and Red Rock Bio towards the construction of biorefineries that produce cost-competitive, drop-in military biofuels.</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Under the grants, the companies will build biorefineries to produce military spec fuel that is expected to cost the US military, on a weighted average, less than $3.50 per gallon — or cost competitive with petroleum-based fuels, with availability expected as soon as 2016, and have a 50 percent of greater reduction of emissions compared to conventional fuels.</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The biorefineries, once complete, will have a combined capacity for producing 100 million gallons of military-spec jet fuel and marine diesel.  </a:t>
            </a:r>
            <a:r>
              <a:rPr lang="en-US" sz="850" b="0" i="0" u="sng" strike="noStrike" cap="none" baseline="0">
                <a:solidFill>
                  <a:schemeClr val="hlink"/>
                </a:solidFill>
                <a:latin typeface="Calibri"/>
                <a:ea typeface="Calibri"/>
                <a:cs typeface="Calibri"/>
                <a:sym typeface="Calibri"/>
                <a:hlinkClick r:id="rId6"/>
              </a:rPr>
              <a:t>READ MORE</a:t>
            </a:r>
            <a:r>
              <a:rPr lang="en-US" sz="850" b="0" i="0" u="none" strike="noStrike" cap="none" baseline="0">
                <a:solidFill>
                  <a:schemeClr val="dk1"/>
                </a:solidFill>
                <a:latin typeface="Calibri"/>
                <a:ea typeface="Calibri"/>
                <a:cs typeface="Calibri"/>
                <a:sym typeface="Calibri"/>
              </a:rPr>
              <a:t> and </a:t>
            </a:r>
            <a:r>
              <a:rPr lang="en-US" sz="850" b="0" i="0" u="sng" strike="noStrike" cap="none" baseline="0">
                <a:solidFill>
                  <a:schemeClr val="hlink"/>
                </a:solidFill>
                <a:latin typeface="Calibri"/>
                <a:ea typeface="Calibri"/>
                <a:cs typeface="Calibri"/>
                <a:sym typeface="Calibri"/>
                <a:hlinkClick r:id="rId7"/>
              </a:rPr>
              <a:t>MORE </a:t>
            </a:r>
            <a:r>
              <a:rPr lang="en-US" sz="850" b="0" i="0" u="none" strike="noStrike" cap="none" baseline="0">
                <a:solidFill>
                  <a:schemeClr val="dk1"/>
                </a:solidFill>
                <a:latin typeface="Calibri"/>
                <a:ea typeface="Calibri"/>
                <a:cs typeface="Calibri"/>
                <a:sym typeface="Calibri"/>
              </a:rPr>
              <a:t>(US Department of Energy)</a:t>
            </a:r>
          </a:p>
          <a:p>
            <a:pPr marL="0" marR="0" lvl="0" indent="0" algn="l" rtl="0">
              <a:lnSpc>
                <a:spcPct val="80000"/>
              </a:lnSpc>
              <a:spcBef>
                <a:spcPts val="252"/>
              </a:spcBef>
              <a:spcAft>
                <a:spcPts val="0"/>
              </a:spcAft>
              <a:buNone/>
            </a:pPr>
            <a:endParaRPr sz="850" b="0" i="0" u="none" strike="noStrike" cap="none" baseline="0">
              <a:solidFill>
                <a:schemeClr val="dk1"/>
              </a:solidFill>
              <a:latin typeface="Calibri"/>
              <a:ea typeface="Calibri"/>
              <a:cs typeface="Calibri"/>
              <a:sym typeface="Calibri"/>
            </a:endParaRPr>
          </a:p>
        </p:txBody>
      </p:sp>
      <p:sp>
        <p:nvSpPr>
          <p:cNvPr id="504" name="Shape 50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14" name="Shape 514"/>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650" b="1" i="0" u="none" strike="noStrike" cap="none" baseline="0">
                <a:solidFill>
                  <a:schemeClr val="dk1"/>
                </a:solidFill>
                <a:latin typeface="Calibri"/>
                <a:ea typeface="Calibri"/>
                <a:cs typeface="Calibri"/>
                <a:sym typeface="Calibri"/>
              </a:rPr>
              <a:t>Orbital Completes First Operational Cargo Mission to International Space Station for NASA-- Cygnus Cargo Logistics Spacecraft Reenters Earth’s Atmosphere Over Pacific Ocean --</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 Company’s Next CRS Mission to ISS to Take Place in Early May --</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(Dulles, VA 19 February 2014) – Orbital Sciences Corporation (NYSE: ORB), one of the world’s leading space technology companies, today announced the successful completion of the first of eight CygnusTM operational cargo logistics spacecraft missions to the International Space Station (ISS) as part of the company’s $1.9 billion Commercial Resupply Services (CRS) contract with NASA. The Cygnus spacecraft unberthed from the ISS yesterday morning at 6:41 a.m. (EST), completing a 37-day stay at the orbiting laboratory. Today, Cygnus reentered Earth’s atmosphere over the Pacific Ocean east of New Zealand at approximately 1:20 p.m. (EST).</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“We are very proud to have a second flawless cargo mission to the space station brought to a successful conclusion this afternoon,” said Mr. David W. Thompson, Orbital’s Chairman and Chief Executive Officer. “Following Cygnus’ successful demonstration mission in late 2013 conducted under our COTS research and development partnership with NASA, the picture-perfect execution of the first operational mission is a great way to start the CRS contract. We are looking forward to the next Antares launch and Cygnus cargo delivery mission currently scheduled for early May.”</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The CRS-1 mission began on January 9, 2014 when Orbital’s AntaresTM rocket launched Cygnus into orbit from the Mid-Atlantic Regional Spaceport (MARS) located at NASA’s Wallops Flight Facility in eastern Virginia. Cygnus, which carried 2,780 lbs. (1,260 kg.) of cargo and science payloads, rendezvoused and berthed with the ISS three days later on January 12. Prior to its departure from the station, the astronauts loaded the cargo module with approximately 3,250 lbs. (1,477 kg.) of unneeded items for disposal.</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Under the CRS contract with NASA, Orbital is using Antares and Cygnus to deliver up to 44,000 lbs. (20,000 kg.) of cargo to the ISS over eight missions, including the CRS-1 flight just completed, through late 2016. For these missions, NASA will manifest a variety of essential items based on ISS program needs, including food, clothing, crew supplies, spare parts and equipment, and scientific experiments.</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Preparations are already well advanced for the next Cygnus cargo delivery flight, the CRS-2 mission, scheduled to take place in early May. The Antares rocket for the mission is now undergoing final assembly at Wallops Island, while the Cygnus spacecraft is being prepared for shipment to the Wallops launch site in mid-March. The CRS-2 flight is expected to deliver about 3,630 lbs. (1,650 kg.) of cargo to the Space Station.</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About Antares</a:t>
            </a: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The Antares medium-class launch vehicle represents a major increase in the payload launch capability that Orbital can provide to NASA, the U.S. Air Force and commercial customers compared to its heritage small-class space launch vehicles such as Pegasus, Taurus and Minotaur. The Antares rocket can launch spacecraft weighing up to 14,000 lbs. (6,400 kg.) into low-Earth orbit, as well as lighter-weight payloads into higher-energy orbits. Orbital’s newest launcher has completed three successful missions and is currently on-ramped to both the NASA Launch Services-2 and the U.S. Air Force’s Orbital/Suborbital Program-3 contracts, enabling the two largest U.S. government space launch customers to order Antares for “right-size and right-price” launch services for medium-class spacecraft. For more information on Antares, visit http://www.orbital.com/SpaceLaunch/Antares/.</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About Cygnus</a:t>
            </a: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Orbital developed the Cygnus cargo spacecraft as part of its Commercial Orbital Transportation Services (COTS) joint research and development initiative with NASA. Cygnus consists of a common Service Module (SM) designed and built by Orbital at its Dulles, VA manufacturing facilities, and a Pressurized Cargo Module (PCM), built by Thales Alenia Space under a subcontract from Orbital. The SM incorporates avionics, power and propulsion systems already successfully flown aboard dozens of Orbital’s LEOStar™ and GEOStar™ satellite products. The PCM is based on the Multi-Purpose Logistics Module (MPLM) used with the Space Shuttle. For more information on Cygnus, visit http://www.orbital.com/NewsInfo/Publications/Cygnus_fact.pdf.</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About Orbital</a:t>
            </a: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Orbital develops and manufactures small- and medium-class rockets and space systems for commercial, military and civil government customers. The company’s primary products are satellites and launch vehicles, including low-Earth orbit, geosynchronous-Earth orbit and planetary exploration spacecraft for communications, remote sensing, scientific and defense missions; human-rated space systems for Earth-orbit, lunar and other missions; ground- and air-launched rockets that deliver satellites into orbit; and missile defense systems that are used as interceptor and target vehicles. Orbital also provides satellite subsystems and space-related technical services to U.S. Government agencies and laboratories. More information about Orbital can be found at http://www.orbital.com. Follow the company on Twitter @OrbitalSciences.</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 # #    http://www.orbital.com/NewsInfo/release.asp?prid=1887</a:t>
            </a:r>
          </a:p>
        </p:txBody>
      </p:sp>
      <p:sp>
        <p:nvSpPr>
          <p:cNvPr id="515" name="Shape 515"/>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32</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45" name="Shape 245"/>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46" name="Shape 246"/>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33</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87450" y="708025"/>
            <a:ext cx="4711699" cy="35353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22" name="Shape 522"/>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There are three parts to making advanced biofuels:  feedstock—the stuff that goes into the recipe;  logistics—how do you get the feedstock from where it grows or is produced to the biorefinery; and the technology—how do you convert the feedstock into fuels.</a:t>
            </a:r>
          </a:p>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For example, how do you release the energy of the sun that has been captured in plants so that it can be productively used to move a car, truck, train or plane?</a:t>
            </a:r>
          </a:p>
        </p:txBody>
      </p:sp>
      <p:sp>
        <p:nvSpPr>
          <p:cNvPr id="523" name="Shape 523"/>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34</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1187450" y="708025"/>
            <a:ext cx="4711699" cy="35353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30" name="Shape 530"/>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There are three parts to making advanced biofuels:  feedstock—the stuff that goes into the recipe;  logistics—how do you get the feedstock from where it grows or is produced to the biorefinery; and the technology—how do you convert the feedstock into fuels.</a:t>
            </a:r>
          </a:p>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For example, how do you release the energy of the sun that has been captured in plants so that it can be productively used to move a car, truck, train or plane?</a:t>
            </a:r>
          </a:p>
        </p:txBody>
      </p:sp>
      <p:sp>
        <p:nvSpPr>
          <p:cNvPr id="531" name="Shape 531"/>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35</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46" name="Shape 546"/>
          <p:cNvSpPr txBox="1">
            <a:spLocks noGrp="1"/>
          </p:cNvSpPr>
          <p:nvPr>
            <p:ph type="body" idx="1"/>
          </p:nvPr>
        </p:nvSpPr>
        <p:spPr>
          <a:xfrm>
            <a:off x="664368" y="4414773"/>
            <a:ext cx="5668664" cy="4241739"/>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We’re just going to look at some pictures of the many things that could become advanced biofuels</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spcAft>
                <a:spcPts val="0"/>
              </a:spcAft>
              <a:buSzPct val="25000"/>
              <a:buNone/>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http://advancedbiofuelsusa.info/category/feedstocks/</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
        <p:nvSpPr>
          <p:cNvPr id="547" name="Shape 547"/>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36</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58" name="Shape 55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1" i="0" u="none" strike="noStrike" cap="none" baseline="0" dirty="0">
                <a:solidFill>
                  <a:schemeClr val="dk1"/>
                </a:solidFill>
                <a:latin typeface="Calibri"/>
                <a:ea typeface="Calibri"/>
                <a:cs typeface="Calibri"/>
                <a:sym typeface="Calibri"/>
              </a:rPr>
              <a:t>University of Maryland Center for Environmental Science</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($324,439) </a:t>
            </a:r>
            <a:r>
              <a:rPr lang="en-US" sz="1200" b="1" i="0" u="sng" strike="noStrike" cap="none" baseline="0" dirty="0" err="1">
                <a:solidFill>
                  <a:schemeClr val="hlink"/>
                </a:solidFill>
                <a:latin typeface="Calibri"/>
                <a:ea typeface="Calibri"/>
                <a:cs typeface="Calibri"/>
                <a:sym typeface="Calibri"/>
                <a:hlinkClick r:id="rId3"/>
              </a:rPr>
              <a:t>Feng</a:t>
            </a:r>
            <a:r>
              <a:rPr lang="en-US" sz="1200" b="1" i="0" u="sng" strike="noStrike" cap="none" baseline="0" dirty="0">
                <a:solidFill>
                  <a:schemeClr val="hlink"/>
                </a:solidFill>
                <a:latin typeface="Calibri"/>
                <a:ea typeface="Calibri"/>
                <a:cs typeface="Calibri"/>
                <a:sym typeface="Calibri"/>
                <a:hlinkClick r:id="rId3"/>
              </a:rPr>
              <a:t> Chen</a:t>
            </a:r>
            <a:r>
              <a:rPr lang="en-US" sz="1200" b="0" i="0" u="none" strike="noStrike" cap="none" baseline="0" dirty="0">
                <a:solidFill>
                  <a:schemeClr val="dk1"/>
                </a:solidFill>
                <a:latin typeface="Calibri"/>
                <a:ea typeface="Calibri"/>
                <a:cs typeface="Calibri"/>
                <a:sym typeface="Calibri"/>
              </a:rPr>
              <a:t>, associate professor, Institute of Marine &amp; Environmental Technology, works with </a:t>
            </a:r>
            <a:r>
              <a:rPr lang="en-US" sz="1200" b="1" i="0" u="none" strike="noStrike" cap="none" baseline="0" dirty="0">
                <a:solidFill>
                  <a:schemeClr val="dk1"/>
                </a:solidFill>
                <a:latin typeface="Calibri"/>
                <a:ea typeface="Calibri"/>
                <a:cs typeface="Calibri"/>
                <a:sym typeface="Calibri"/>
              </a:rPr>
              <a:t>Dayton-based </a:t>
            </a:r>
            <a:r>
              <a:rPr lang="en-US" sz="1200" b="1" i="0" u="sng" strike="noStrike" cap="none" baseline="0" dirty="0">
                <a:solidFill>
                  <a:schemeClr val="hlink"/>
                </a:solidFill>
                <a:latin typeface="Calibri"/>
                <a:ea typeface="Calibri"/>
                <a:cs typeface="Calibri"/>
                <a:sym typeface="Calibri"/>
                <a:hlinkClick r:id="rId4"/>
              </a:rPr>
              <a:t>HY-TEK Bio LLC</a:t>
            </a:r>
            <a:r>
              <a:rPr lang="en-US" sz="1200" b="0" i="0" u="none" strike="noStrike" cap="none" baseline="0" dirty="0">
                <a:solidFill>
                  <a:schemeClr val="dk1"/>
                </a:solidFill>
                <a:latin typeface="Calibri"/>
                <a:ea typeface="Calibri"/>
                <a:cs typeface="Calibri"/>
                <a:sym typeface="Calibri"/>
              </a:rPr>
              <a:t> to develop a system for extracting nutrients from chicken manure to speed the growth of microalgae, which HY-TEK Bio uses in its </a:t>
            </a:r>
            <a:r>
              <a:rPr lang="en-US" sz="1200" b="0" i="0" u="none" strike="noStrike" cap="none" baseline="0" dirty="0" err="1">
                <a:solidFill>
                  <a:schemeClr val="dk1"/>
                </a:solidFill>
                <a:latin typeface="Calibri"/>
                <a:ea typeface="Calibri"/>
                <a:cs typeface="Calibri"/>
                <a:sym typeface="Calibri"/>
              </a:rPr>
              <a:t>photobioreactor</a:t>
            </a:r>
            <a:r>
              <a:rPr lang="en-US" sz="1200" b="0" i="0" u="none" strike="noStrike" cap="none" baseline="0" dirty="0">
                <a:solidFill>
                  <a:schemeClr val="dk1"/>
                </a:solidFill>
                <a:latin typeface="Calibri"/>
                <a:ea typeface="Calibri"/>
                <a:cs typeface="Calibri"/>
                <a:sym typeface="Calibri"/>
              </a:rPr>
              <a:t>-based systems to mitigate greenhouse gas emissions on an industrial scale, and develop a bacteria-based process that will separate algae from water that will make harvesting algae fast and inexpensive.</a:t>
            </a:r>
          </a:p>
          <a:p>
            <a:pPr marL="0" marR="0" lvl="0" indent="0" algn="l" rtl="0">
              <a:spcBef>
                <a:spcPts val="360"/>
              </a:spcBef>
              <a:spcAft>
                <a:spcPts val="0"/>
              </a:spcAft>
              <a:buSzPct val="25000"/>
              <a:buFontTx/>
              <a:buChar char="-"/>
            </a:pPr>
            <a:r>
              <a:rPr lang="en-US" sz="1200" b="0" i="0" u="none" strike="noStrike" cap="none" baseline="0" dirty="0" smtClean="0">
                <a:solidFill>
                  <a:schemeClr val="dk1"/>
                </a:solidFill>
                <a:latin typeface="Calibri"/>
                <a:ea typeface="Calibri"/>
                <a:cs typeface="Calibri"/>
                <a:sym typeface="Calibri"/>
              </a:rPr>
              <a:t>See </a:t>
            </a:r>
            <a:r>
              <a:rPr lang="en-US" sz="1200" b="0" i="0" u="none" strike="noStrike" cap="none" baseline="0" dirty="0">
                <a:solidFill>
                  <a:schemeClr val="dk1"/>
                </a:solidFill>
                <a:latin typeface="Calibri"/>
                <a:ea typeface="Calibri"/>
                <a:cs typeface="Calibri"/>
                <a:sym typeface="Calibri"/>
              </a:rPr>
              <a:t>more at: </a:t>
            </a:r>
            <a:r>
              <a:rPr lang="en-US" sz="1200" b="0" i="0" u="none" strike="noStrike" cap="none" baseline="0" dirty="0">
                <a:solidFill>
                  <a:schemeClr val="dk1"/>
                </a:solidFill>
                <a:latin typeface="Calibri"/>
                <a:ea typeface="Calibri"/>
                <a:cs typeface="Calibri"/>
                <a:sym typeface="Calibri"/>
                <a:hlinkClick r:id="rId5"/>
              </a:rPr>
              <a:t>http://</a:t>
            </a:r>
            <a:r>
              <a:rPr lang="en-US" sz="1200" b="0" i="0" u="none" strike="noStrike" cap="none" baseline="0" dirty="0" smtClean="0">
                <a:solidFill>
                  <a:schemeClr val="dk1"/>
                </a:solidFill>
                <a:latin typeface="Calibri"/>
                <a:ea typeface="Calibri"/>
                <a:cs typeface="Calibri"/>
                <a:sym typeface="Calibri"/>
                <a:hlinkClick r:id="rId5"/>
              </a:rPr>
              <a:t>www.mtech.umd.edu/news/press_releases/mips_r52_release.html#sthash.1Zj3gA4S.dpuf</a:t>
            </a: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360"/>
              </a:spcBef>
              <a:spcAft>
                <a:spcPts val="0"/>
              </a:spcAft>
              <a:buSzPct val="25000"/>
              <a:buFontTx/>
              <a:buChar char="-"/>
            </a:pPr>
            <a:endParaRPr lang="en-US" dirty="0" smtClean="0">
              <a:solidFill>
                <a:schemeClr val="dk1"/>
              </a:solidFill>
              <a:latin typeface="Calibri"/>
              <a:ea typeface="Calibri"/>
              <a:cs typeface="Calibri"/>
              <a:sym typeface="Calibri"/>
            </a:endParaRPr>
          </a:p>
          <a:p>
            <a:pPr lvl="0">
              <a:buSzPct val="25000"/>
              <a:buFontTx/>
              <a:buChar char="-"/>
            </a:pPr>
            <a:r>
              <a:rPr lang="en-US" dirty="0" smtClean="0">
                <a:solidFill>
                  <a:schemeClr val="dk1"/>
                </a:solidFill>
                <a:latin typeface="Calibri"/>
                <a:ea typeface="Calibri"/>
                <a:cs typeface="Calibri"/>
                <a:sym typeface="Calibri"/>
                <a:hlinkClick r:id="rId6"/>
              </a:rPr>
              <a:t>http://advancedbiofuelsusa.info/category/feedstocks/</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
        <p:nvSpPr>
          <p:cNvPr id="559" name="Shape 559"/>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37</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1179513" y="674688"/>
            <a:ext cx="4714875" cy="35369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67" name="Shape 567"/>
          <p:cNvSpPr txBox="1">
            <a:spLocks noGrp="1"/>
          </p:cNvSpPr>
          <p:nvPr>
            <p:ph type="body" idx="1"/>
          </p:nvPr>
        </p:nvSpPr>
        <p:spPr>
          <a:xfrm>
            <a:off x="723900" y="4485481"/>
            <a:ext cx="5668664" cy="4241737"/>
          </a:xfrm>
          <a:prstGeom prst="rect">
            <a:avLst/>
          </a:prstGeom>
          <a:noFill/>
          <a:ln>
            <a:noFill/>
          </a:ln>
        </p:spPr>
        <p:txBody>
          <a:bodyPr lIns="94350" tIns="47175" rIns="94350" bIns="47175" anchor="t" anchorCtr="0">
            <a:noAutofit/>
          </a:bodyPr>
          <a:lstStyle/>
          <a:p>
            <a:pPr lvl="0">
              <a:spcBef>
                <a:spcPts val="0"/>
              </a:spcBef>
            </a:pPr>
            <a:r>
              <a:rPr lang="en-US" dirty="0" smtClean="0">
                <a:solidFill>
                  <a:schemeClr val="dk1"/>
                </a:solidFill>
                <a:latin typeface="Calibri"/>
                <a:ea typeface="Calibri"/>
                <a:cs typeface="Calibri"/>
                <a:sym typeface="Calibri"/>
                <a:hlinkClick r:id="rId3"/>
              </a:rPr>
              <a:t>http://advancedbiofuelsusa.info/tag/sorghum/</a:t>
            </a:r>
            <a:r>
              <a:rPr lang="en-US" dirty="0" smtClean="0">
                <a:solidFill>
                  <a:schemeClr val="dk1"/>
                </a:solidFill>
                <a:latin typeface="Calibri"/>
                <a:ea typeface="Calibri"/>
                <a:cs typeface="Calibri"/>
                <a:sym typeface="Calibri"/>
              </a:rPr>
              <a:t> </a:t>
            </a: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75" name="Shape 575"/>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Photos from the Penn State Energy Crop Library </a:t>
            </a:r>
            <a:r>
              <a:rPr lang="en-US" sz="1200" b="0" i="0" u="none" strike="noStrike" cap="none" baseline="0" dirty="0" smtClean="0">
                <a:solidFill>
                  <a:schemeClr val="dk1"/>
                </a:solidFill>
                <a:latin typeface="Calibri"/>
                <a:ea typeface="Calibri"/>
                <a:cs typeface="Calibri"/>
                <a:sym typeface="Calibri"/>
              </a:rPr>
              <a:t>fields</a:t>
            </a:r>
          </a:p>
          <a:p>
            <a:pPr marL="0" marR="0" lvl="0" indent="0" algn="l" rtl="0">
              <a:spcBef>
                <a:spcPts val="0"/>
              </a:spcBef>
              <a:spcAft>
                <a:spcPts val="0"/>
              </a:spcAft>
              <a:buSzPct val="25000"/>
              <a:buNone/>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http://advancedbiofuelsusa.info/tag/sunflower/</a:t>
            </a:r>
            <a:r>
              <a:rPr lang="en-US" dirty="0" smtClean="0">
                <a:solidFill>
                  <a:schemeClr val="dk1"/>
                </a:solidFill>
                <a:latin typeface="Calibri"/>
                <a:ea typeface="Calibri"/>
                <a:cs typeface="Calibri"/>
                <a:sym typeface="Calibri"/>
              </a:rPr>
              <a:t> </a:t>
            </a:r>
          </a:p>
          <a:p>
            <a:pPr lvl="0">
              <a:spcBef>
                <a:spcPts val="0"/>
              </a:spcBef>
              <a:buSzPct val="25000"/>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4"/>
              </a:rPr>
              <a:t>http://advancedbiofuelsusa.info/tag/jerusalem-artichoke/</a:t>
            </a:r>
            <a:r>
              <a:rPr lang="en-US" dirty="0" smtClean="0">
                <a:solidFill>
                  <a:schemeClr val="dk1"/>
                </a:solidFill>
                <a:latin typeface="Calibri"/>
                <a:ea typeface="Calibri"/>
                <a:cs typeface="Calibri"/>
                <a:sym typeface="Calibri"/>
              </a:rPr>
              <a:t> </a:t>
            </a:r>
          </a:p>
          <a:p>
            <a:pPr lvl="0">
              <a:spcBef>
                <a:spcPts val="0"/>
              </a:spcBef>
              <a:buSzPct val="25000"/>
            </a:pPr>
            <a:endParaRPr lang="en-US" sz="1200" b="0" i="0" u="none" strike="noStrike" cap="none" baseline="0" dirty="0" smtClean="0">
              <a:solidFill>
                <a:schemeClr val="dk1"/>
              </a:solidFill>
              <a:latin typeface="Calibri"/>
              <a:ea typeface="Calibri"/>
              <a:cs typeface="Calibri"/>
              <a:sym typeface="Calibri"/>
            </a:endParaRPr>
          </a:p>
          <a:p>
            <a:pPr lvl="0">
              <a:spcBef>
                <a:spcPts val="0"/>
              </a:spcBef>
              <a:buSzPct val="25000"/>
            </a:pP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Introduction</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What do you think of when you hear the word “</a:t>
            </a:r>
            <a:r>
              <a:rPr lang="en-US" sz="1200" b="0" i="0" u="none" strike="noStrike" cap="none" baseline="0" dirty="0" err="1">
                <a:solidFill>
                  <a:schemeClr val="dk1"/>
                </a:solidFill>
                <a:latin typeface="Calibri"/>
                <a:ea typeface="Calibri"/>
                <a:cs typeface="Calibri"/>
                <a:sym typeface="Calibri"/>
              </a:rPr>
              <a:t>biofuel</a:t>
            </a:r>
            <a:r>
              <a:rPr lang="en-US" sz="1200" b="0" i="0" u="none" strike="noStrike" cap="none" baseline="0" dirty="0">
                <a:solidFill>
                  <a:schemeClr val="dk1"/>
                </a:solidFill>
                <a:latin typeface="Calibri"/>
                <a:ea typeface="Calibri"/>
                <a:cs typeface="Calibri"/>
                <a:sym typeface="Calibri"/>
              </a:rPr>
              <a:t>?”</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This is what we are going to talk about</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At the end of the presentation, you should be able to answer these questions.  At least a little bit.</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ct val="25000"/>
              <a:buFont typeface="Calibri"/>
              <a:buNone/>
            </a:pPr>
            <a:r>
              <a:rPr lang="en-US" sz="1200" b="1" i="0" u="none" strike="noStrike" cap="none" baseline="0" dirty="0">
                <a:solidFill>
                  <a:srgbClr val="FF0000"/>
                </a:solidFill>
                <a:latin typeface="Calibri"/>
                <a:ea typeface="Calibri"/>
                <a:cs typeface="Calibri"/>
                <a:sym typeface="Calibri"/>
              </a:rPr>
              <a:t>Before we do anything else, “What does the word ‘</a:t>
            </a:r>
            <a:r>
              <a:rPr lang="en-US" sz="1200" b="1" i="0" u="none" strike="noStrike" cap="none" baseline="0" dirty="0" err="1">
                <a:solidFill>
                  <a:srgbClr val="FF0000"/>
                </a:solidFill>
                <a:latin typeface="Calibri"/>
                <a:ea typeface="Calibri"/>
                <a:cs typeface="Calibri"/>
                <a:sym typeface="Calibri"/>
              </a:rPr>
              <a:t>biofuel</a:t>
            </a:r>
            <a:r>
              <a:rPr lang="en-US" sz="1200" b="1" i="0" u="none" strike="noStrike" cap="none" baseline="0" dirty="0">
                <a:solidFill>
                  <a:srgbClr val="FF0000"/>
                </a:solidFill>
                <a:latin typeface="Calibri"/>
                <a:ea typeface="Calibri"/>
                <a:cs typeface="Calibri"/>
                <a:sym typeface="Calibri"/>
              </a:rPr>
              <a:t>’ mean to you?  What do you think of when you hear the word ‘</a:t>
            </a:r>
            <a:r>
              <a:rPr lang="en-US" sz="1200" b="1" i="0" u="none" strike="noStrike" cap="none" baseline="0" dirty="0" err="1">
                <a:solidFill>
                  <a:srgbClr val="FF0000"/>
                </a:solidFill>
                <a:latin typeface="Calibri"/>
                <a:ea typeface="Calibri"/>
                <a:cs typeface="Calibri"/>
                <a:sym typeface="Calibri"/>
              </a:rPr>
              <a:t>biofuel</a:t>
            </a:r>
            <a:r>
              <a:rPr lang="en-US" sz="1200" b="1" i="0" u="none" strike="noStrike" cap="none" baseline="0" dirty="0">
                <a:solidFill>
                  <a:srgbClr val="FF0000"/>
                </a:solidFill>
                <a:latin typeface="Calibri"/>
                <a:ea typeface="Calibri"/>
                <a:cs typeface="Calibri"/>
                <a:sym typeface="Calibri"/>
              </a:rPr>
              <a:t>’?”</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4</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85" name="Shape 585"/>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smtClean="0">
                <a:solidFill>
                  <a:schemeClr val="dk1"/>
                </a:solidFill>
                <a:latin typeface="Calibri"/>
                <a:ea typeface="Calibri"/>
                <a:cs typeface="Calibri"/>
                <a:sym typeface="Calibri"/>
              </a:rPr>
              <a:t>Canola/rapeseed</a:t>
            </a: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http://advancedbiofuelsusa.info/tag/canola/</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96" name="Shape 59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Grasses that grow as high as houses.</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Clarinet reeds are made out of giant reed plants.</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In the US this is considered an invasive species.  No federal funds are available to research using this as an energy crop in the US</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360"/>
              </a:spcBef>
              <a:spcAft>
                <a:spcPts val="0"/>
              </a:spcAft>
              <a:buSzPct val="25000"/>
              <a:buNone/>
            </a:pPr>
            <a:endParaRPr lang="en-US" dirty="0" smtClean="0">
              <a:solidFill>
                <a:schemeClr val="dk1"/>
              </a:solidFill>
              <a:latin typeface="Calibri"/>
              <a:ea typeface="Calibri"/>
              <a:cs typeface="Calibri"/>
              <a:sym typeface="Calibri"/>
            </a:endParaRPr>
          </a:p>
          <a:p>
            <a:pPr lvl="0">
              <a:buSzPct val="25000"/>
            </a:pPr>
            <a:r>
              <a:rPr lang="en-US" dirty="0" smtClean="0">
                <a:solidFill>
                  <a:schemeClr val="dk1"/>
                </a:solidFill>
                <a:latin typeface="Calibri"/>
                <a:ea typeface="Calibri"/>
                <a:cs typeface="Calibri"/>
                <a:sym typeface="Calibri"/>
                <a:hlinkClick r:id="rId3"/>
              </a:rPr>
              <a:t>http://advancedbiofuelsusa.info/tag/arundo/</a:t>
            </a:r>
            <a:r>
              <a:rPr lang="en-US" dirty="0" smtClean="0">
                <a:solidFill>
                  <a:schemeClr val="dk1"/>
                </a:solidFill>
                <a:latin typeface="Calibri"/>
                <a:ea typeface="Calibri"/>
                <a:cs typeface="Calibri"/>
                <a:sym typeface="Calibri"/>
              </a:rPr>
              <a:t> </a:t>
            </a:r>
          </a:p>
          <a:p>
            <a:pPr lvl="0">
              <a:buSzPct val="25000"/>
            </a:pPr>
            <a:endParaRPr lang="en-US" sz="1200" b="0" i="0" u="none" strike="noStrike" cap="none" baseline="0" dirty="0" smtClean="0">
              <a:solidFill>
                <a:schemeClr val="dk1"/>
              </a:solidFill>
              <a:latin typeface="Calibri"/>
              <a:ea typeface="Calibri"/>
              <a:cs typeface="Calibri"/>
              <a:sym typeface="Calibri"/>
            </a:endParaRPr>
          </a:p>
          <a:p>
            <a:pPr lvl="0">
              <a:buSzPct val="25000"/>
            </a:pPr>
            <a:r>
              <a:rPr lang="en-US" dirty="0" smtClean="0">
                <a:solidFill>
                  <a:schemeClr val="dk1"/>
                </a:solidFill>
                <a:latin typeface="Calibri"/>
                <a:ea typeface="Calibri"/>
                <a:cs typeface="Calibri"/>
                <a:sym typeface="Calibri"/>
                <a:hlinkClick r:id="rId4"/>
              </a:rPr>
              <a:t>http://advancedbiofuelsusa.info/tag/miscanthus/</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07" name="Shape 607"/>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Grasses that grow as high as houses</a:t>
            </a:r>
            <a:r>
              <a:rPr lang="en-US" sz="1200" b="0" i="0" u="none" strike="noStrike" cap="none" baseline="0" dirty="0" smtClean="0">
                <a:solidFill>
                  <a:schemeClr val="dk1"/>
                </a:solidFill>
                <a:latin typeface="Calibri"/>
                <a:ea typeface="Calibri"/>
                <a:cs typeface="Calibri"/>
                <a:sym typeface="Calibri"/>
              </a:rPr>
              <a:t>.</a:t>
            </a: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http://advancedbiofuelsusa.info/tag/phragmites/</a:t>
            </a:r>
            <a:r>
              <a:rPr lang="en-US" dirty="0" smtClean="0">
                <a:solidFill>
                  <a:schemeClr val="dk1"/>
                </a:solidFill>
                <a:latin typeface="Calibri"/>
                <a:ea typeface="Calibri"/>
                <a:cs typeface="Calibri"/>
                <a:sym typeface="Calibri"/>
              </a:rPr>
              <a:t> </a:t>
            </a:r>
          </a:p>
          <a:p>
            <a:pPr lvl="0">
              <a:spcBef>
                <a:spcPts val="0"/>
              </a:spcBef>
              <a:buSzPct val="25000"/>
            </a:pPr>
            <a:endParaRPr lang="en-US" sz="1200" b="0" i="0" u="none" strike="noStrike" cap="none" baseline="0"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4"/>
              </a:rPr>
              <a:t>https://en.wikipedia.org/wiki/Phragmites</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16" name="Shape 61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lvl="0">
              <a:spcBef>
                <a:spcPts val="0"/>
              </a:spcBef>
            </a:pPr>
            <a:r>
              <a:rPr lang="en-US" dirty="0" smtClean="0">
                <a:solidFill>
                  <a:schemeClr val="dk1"/>
                </a:solidFill>
                <a:latin typeface="Calibri"/>
                <a:ea typeface="Calibri"/>
                <a:cs typeface="Calibri"/>
                <a:sym typeface="Calibri"/>
                <a:hlinkClick r:id="rId3"/>
              </a:rPr>
              <a:t>http://advancedbiofuelsusa.info/tag/corn-stover/</a:t>
            </a:r>
            <a:r>
              <a:rPr lang="en-US" dirty="0" smtClean="0">
                <a:solidFill>
                  <a:schemeClr val="dk1"/>
                </a:solidFill>
                <a:latin typeface="Calibri"/>
                <a:ea typeface="Calibri"/>
                <a:cs typeface="Calibri"/>
                <a:sym typeface="Calibri"/>
              </a:rPr>
              <a:t> </a:t>
            </a: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26" name="Shape 62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This is a small sugar beet. Many get as big as soccer balls.  During harvest, people in the area know to drive far behind the trucks full of sugar beets as some bounce out of the truck and hit and break windshields</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spcAft>
                <a:spcPts val="0"/>
              </a:spcAft>
              <a:buSzPct val="25000"/>
              <a:buNone/>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http://advancedbiofuelsusa.info/tag/sugar-beet/</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35" name="Shape 635"/>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Not only is the grass growing higher than the height of the man, but the root system of the grass grows even longer than that.  So, when you talk about sustainability; places that need soil erosion control might be good candidates for growing </a:t>
            </a:r>
            <a:r>
              <a:rPr lang="en-US" sz="1200" b="0" i="0" u="none" strike="noStrike" cap="none" baseline="0" dirty="0" err="1">
                <a:solidFill>
                  <a:schemeClr val="dk1"/>
                </a:solidFill>
                <a:latin typeface="Calibri"/>
                <a:ea typeface="Calibri"/>
                <a:cs typeface="Calibri"/>
                <a:sym typeface="Calibri"/>
              </a:rPr>
              <a:t>switchgrass</a:t>
            </a:r>
            <a:r>
              <a:rPr lang="en-US" sz="1200" b="0" i="0" u="none" strike="noStrike" cap="none" baseline="0" dirty="0">
                <a:solidFill>
                  <a:schemeClr val="dk1"/>
                </a:solidFill>
                <a:latin typeface="Calibri"/>
                <a:ea typeface="Calibri"/>
                <a:cs typeface="Calibri"/>
                <a:sym typeface="Calibri"/>
              </a:rPr>
              <a:t> as an energy crop</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spcAft>
                <a:spcPts val="0"/>
              </a:spcAft>
              <a:buSzPct val="25000"/>
              <a:buNone/>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http://advancedbiofuelsusa.info/tag/switchgrass/</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42" name="Shape 642"/>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lvl="0">
              <a:spcBef>
                <a:spcPts val="0"/>
              </a:spcBef>
            </a:pPr>
            <a:r>
              <a:rPr lang="en-US" dirty="0" smtClean="0">
                <a:solidFill>
                  <a:schemeClr val="dk1"/>
                </a:solidFill>
                <a:latin typeface="Calibri"/>
                <a:ea typeface="Calibri"/>
                <a:cs typeface="Calibri"/>
                <a:sym typeface="Calibri"/>
                <a:hlinkClick r:id="rId3"/>
              </a:rPr>
              <a:t>http://advancedbiofuelsusa.info/tag/sorghum/</a:t>
            </a:r>
            <a:r>
              <a:rPr lang="en-US" dirty="0" smtClean="0">
                <a:solidFill>
                  <a:schemeClr val="dk1"/>
                </a:solidFill>
                <a:latin typeface="Calibri"/>
                <a:ea typeface="Calibri"/>
                <a:cs typeface="Calibri"/>
                <a:sym typeface="Calibri"/>
              </a:rPr>
              <a:t> </a:t>
            </a: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50" name="Shape 650"/>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lvl="0">
              <a:spcBef>
                <a:spcPts val="0"/>
              </a:spcBef>
            </a:pPr>
            <a:r>
              <a:rPr lang="en-US" dirty="0" smtClean="0">
                <a:solidFill>
                  <a:schemeClr val="dk1"/>
                </a:solidFill>
                <a:latin typeface="Calibri"/>
                <a:ea typeface="Calibri"/>
                <a:cs typeface="Calibri"/>
                <a:sym typeface="Calibri"/>
                <a:hlinkClick r:id="rId3"/>
              </a:rPr>
              <a:t>https://hort.purdue.edu/newcrop/afcm/kenaf.html</a:t>
            </a:r>
            <a:r>
              <a:rPr lang="en-US" dirty="0" smtClean="0">
                <a:solidFill>
                  <a:schemeClr val="dk1"/>
                </a:solidFill>
                <a:latin typeface="Calibri"/>
                <a:ea typeface="Calibri"/>
                <a:cs typeface="Calibri"/>
                <a:sym typeface="Calibri"/>
              </a:rPr>
              <a:t> </a:t>
            </a: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59" name="Shape 659"/>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Wood chips might be left-</a:t>
            </a:r>
            <a:r>
              <a:rPr lang="en-US" sz="1200" b="0" i="0" u="none" strike="noStrike" cap="none" baseline="0" dirty="0" err="1">
                <a:solidFill>
                  <a:schemeClr val="dk1"/>
                </a:solidFill>
                <a:latin typeface="Calibri"/>
                <a:ea typeface="Calibri"/>
                <a:cs typeface="Calibri"/>
                <a:sym typeface="Calibri"/>
              </a:rPr>
              <a:t>overs</a:t>
            </a:r>
            <a:r>
              <a:rPr lang="en-US" sz="1200" b="0" i="0" u="none" strike="noStrike" cap="none" baseline="0" dirty="0">
                <a:solidFill>
                  <a:schemeClr val="dk1"/>
                </a:solidFill>
                <a:latin typeface="Calibri"/>
                <a:ea typeface="Calibri"/>
                <a:cs typeface="Calibri"/>
                <a:sym typeface="Calibri"/>
              </a:rPr>
              <a:t> or residues of other forest products processes.  For example from sawmills.  Or from slash and waste at forest harvest sites—materials that would otherwise be burned </a:t>
            </a:r>
            <a:r>
              <a:rPr lang="en-US" sz="1200" b="0" i="0" u="none" strike="noStrike" cap="none" baseline="0" dirty="0" err="1">
                <a:solidFill>
                  <a:schemeClr val="dk1"/>
                </a:solidFill>
                <a:latin typeface="Calibri"/>
                <a:ea typeface="Calibri"/>
                <a:cs typeface="Calibri"/>
                <a:sym typeface="Calibri"/>
              </a:rPr>
              <a:t>int</a:t>
            </a:r>
            <a:r>
              <a:rPr lang="en-US" sz="1200" b="0" i="0" u="none" strike="noStrike" cap="none" baseline="0" dirty="0">
                <a:solidFill>
                  <a:schemeClr val="dk1"/>
                </a:solidFill>
                <a:latin typeface="Calibri"/>
                <a:ea typeface="Calibri"/>
                <a:cs typeface="Calibri"/>
                <a:sym typeface="Calibri"/>
              </a:rPr>
              <a:t> the open.  But then you have a logistics issue—getting the waste wood from the forest to the </a:t>
            </a:r>
            <a:r>
              <a:rPr lang="en-US" sz="1200" b="0" i="0" u="none" strike="noStrike" cap="none" baseline="0" dirty="0" err="1">
                <a:solidFill>
                  <a:schemeClr val="dk1"/>
                </a:solidFill>
                <a:latin typeface="Calibri"/>
                <a:ea typeface="Calibri"/>
                <a:cs typeface="Calibri"/>
                <a:sym typeface="Calibri"/>
              </a:rPr>
              <a:t>biorefinery</a:t>
            </a:r>
            <a:r>
              <a:rPr lang="en-US" sz="1200" b="0" i="0" u="none" strike="noStrike" cap="none" baseline="0" dirty="0">
                <a:solidFill>
                  <a:schemeClr val="dk1"/>
                </a:solidFill>
                <a:latin typeface="Calibri"/>
                <a:ea typeface="Calibri"/>
                <a:cs typeface="Calibri"/>
                <a:sym typeface="Calibri"/>
              </a:rPr>
              <a:t> for an economical price.</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You might also have purpose-grown wood, just as you have for some pulp/paper mills; especially when those have gone out of business</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360"/>
              </a:spcBef>
              <a:spcAft>
                <a:spcPts val="0"/>
              </a:spcAft>
              <a:buSzPct val="25000"/>
              <a:buNone/>
            </a:pPr>
            <a:endParaRPr lang="en-US" dirty="0" smtClean="0">
              <a:solidFill>
                <a:schemeClr val="dk1"/>
              </a:solidFill>
              <a:latin typeface="Calibri"/>
              <a:ea typeface="Calibri"/>
              <a:cs typeface="Calibri"/>
              <a:sym typeface="Calibri"/>
            </a:endParaRPr>
          </a:p>
          <a:p>
            <a:pPr lvl="0">
              <a:buSzPct val="25000"/>
            </a:pPr>
            <a:r>
              <a:rPr lang="en-US" dirty="0" smtClean="0">
                <a:solidFill>
                  <a:schemeClr val="dk1"/>
                </a:solidFill>
                <a:latin typeface="Calibri"/>
                <a:ea typeface="Calibri"/>
                <a:cs typeface="Calibri"/>
                <a:sym typeface="Calibri"/>
                <a:hlinkClick r:id="rId3"/>
              </a:rPr>
              <a:t>http://advancedbiofuelsusa.info/tag/woody-biomass/</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69" name="Shape 669"/>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hlinkClick r:id="rId3"/>
              </a:rPr>
              <a:t>http://www.crops4energy.co.uk/short-rotation-coppice-src</a:t>
            </a:r>
            <a:r>
              <a:rPr lang="en-US" sz="1200" b="0" i="0" u="none" strike="noStrike" cap="none" baseline="0" dirty="0" smtClean="0">
                <a:solidFill>
                  <a:schemeClr val="dk1"/>
                </a:solidFill>
                <a:latin typeface="Calibri"/>
                <a:ea typeface="Calibri"/>
                <a:cs typeface="Calibri"/>
                <a:sym typeface="Calibri"/>
                <a:hlinkClick r:id="rId3"/>
              </a:rPr>
              <a:t>/</a:t>
            </a:r>
            <a:r>
              <a:rPr lang="en-US" sz="1200" b="0" i="0" u="none" strike="noStrike" cap="none" baseline="0" dirty="0" smtClean="0">
                <a:solidFill>
                  <a:schemeClr val="dk1"/>
                </a:solidFill>
                <a:latin typeface="Calibri"/>
                <a:ea typeface="Calibri"/>
                <a:cs typeface="Calibri"/>
                <a:sym typeface="Calibri"/>
              </a:rPr>
              <a:t> </a:t>
            </a:r>
          </a:p>
          <a:p>
            <a:pPr marL="0" marR="0" lvl="0" indent="0" algn="l" rtl="0">
              <a:spcBef>
                <a:spcPts val="0"/>
              </a:spcBef>
              <a:spcAft>
                <a:spcPts val="0"/>
              </a:spcAft>
              <a:buSzPct val="25000"/>
              <a:buNone/>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4"/>
              </a:rPr>
              <a:t>http://advancedbiofuelsusa.info/tag/willow/</a:t>
            </a:r>
            <a:r>
              <a:rPr lang="en-US" dirty="0" smtClean="0">
                <a:solidFill>
                  <a:schemeClr val="dk1"/>
                </a:solidFill>
                <a:latin typeface="Calibri"/>
                <a:ea typeface="Calibri"/>
                <a:cs typeface="Calibri"/>
                <a:sym typeface="Calibri"/>
              </a:rPr>
              <a:t> </a:t>
            </a:r>
          </a:p>
          <a:p>
            <a:pPr lvl="0">
              <a:spcBef>
                <a:spcPts val="0"/>
              </a:spcBef>
              <a:buSzPct val="25000"/>
            </a:pPr>
            <a:endParaRPr lang="en-US" sz="1200" b="0" i="0" u="none" strike="noStrike" cap="none" baseline="0"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5"/>
              </a:rPr>
              <a:t>http://advancedbiofuelsusa.info/tag/poplar/</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Introduction</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What do you think of when you hear the word “</a:t>
            </a:r>
            <a:r>
              <a:rPr lang="en-US" sz="1200" b="0" i="0" u="none" strike="noStrike" cap="none" baseline="0" dirty="0" err="1">
                <a:solidFill>
                  <a:schemeClr val="dk1"/>
                </a:solidFill>
                <a:latin typeface="Calibri"/>
                <a:ea typeface="Calibri"/>
                <a:cs typeface="Calibri"/>
                <a:sym typeface="Calibri"/>
              </a:rPr>
              <a:t>biofuel</a:t>
            </a:r>
            <a:r>
              <a:rPr lang="en-US" sz="1200" b="0" i="0" u="none" strike="noStrike" cap="none" baseline="0" dirty="0">
                <a:solidFill>
                  <a:schemeClr val="dk1"/>
                </a:solidFill>
                <a:latin typeface="Calibri"/>
                <a:ea typeface="Calibri"/>
                <a:cs typeface="Calibri"/>
                <a:sym typeface="Calibri"/>
              </a:rPr>
              <a:t>?”</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This is what we are going to talk about</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At the end of the presentation, you should be able to answer these questions.  At least a little bit.</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ct val="25000"/>
              <a:buFont typeface="Calibri"/>
              <a:buNone/>
            </a:pPr>
            <a:r>
              <a:rPr lang="en-US" sz="1200" b="1" i="0" u="none" strike="noStrike" cap="none" baseline="0" dirty="0">
                <a:solidFill>
                  <a:srgbClr val="FF0000"/>
                </a:solidFill>
                <a:latin typeface="Calibri"/>
                <a:ea typeface="Calibri"/>
                <a:cs typeface="Calibri"/>
                <a:sym typeface="Calibri"/>
              </a:rPr>
              <a:t>Before we do anything else, “What does the word ‘</a:t>
            </a:r>
            <a:r>
              <a:rPr lang="en-US" sz="1200" b="1" i="0" u="none" strike="noStrike" cap="none" baseline="0" dirty="0" err="1">
                <a:solidFill>
                  <a:srgbClr val="FF0000"/>
                </a:solidFill>
                <a:latin typeface="Calibri"/>
                <a:ea typeface="Calibri"/>
                <a:cs typeface="Calibri"/>
                <a:sym typeface="Calibri"/>
              </a:rPr>
              <a:t>biofuel</a:t>
            </a:r>
            <a:r>
              <a:rPr lang="en-US" sz="1200" b="1" i="0" u="none" strike="noStrike" cap="none" baseline="0" dirty="0">
                <a:solidFill>
                  <a:srgbClr val="FF0000"/>
                </a:solidFill>
                <a:latin typeface="Calibri"/>
                <a:ea typeface="Calibri"/>
                <a:cs typeface="Calibri"/>
                <a:sym typeface="Calibri"/>
              </a:rPr>
              <a:t>’ mean to you?  What do you think of when you hear the word ‘</a:t>
            </a:r>
            <a:r>
              <a:rPr lang="en-US" sz="1200" b="1" i="0" u="none" strike="noStrike" cap="none" baseline="0" dirty="0" err="1">
                <a:solidFill>
                  <a:srgbClr val="FF0000"/>
                </a:solidFill>
                <a:latin typeface="Calibri"/>
                <a:ea typeface="Calibri"/>
                <a:cs typeface="Calibri"/>
                <a:sym typeface="Calibri"/>
              </a:rPr>
              <a:t>biofuel</a:t>
            </a:r>
            <a:r>
              <a:rPr lang="en-US" sz="1200" b="1" i="0" u="none" strike="noStrike" cap="none" baseline="0" dirty="0">
                <a:solidFill>
                  <a:srgbClr val="FF0000"/>
                </a:solidFill>
                <a:latin typeface="Calibri"/>
                <a:ea typeface="Calibri"/>
                <a:cs typeface="Calibri"/>
                <a:sym typeface="Calibri"/>
              </a:rPr>
              <a:t>’?”</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78" name="Shape 67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lvl="0">
              <a:spcBef>
                <a:spcPts val="0"/>
              </a:spcBef>
            </a:pPr>
            <a:r>
              <a:rPr lang="en-US" dirty="0" smtClean="0">
                <a:solidFill>
                  <a:schemeClr val="dk1"/>
                </a:solidFill>
                <a:latin typeface="Calibri"/>
                <a:ea typeface="Calibri"/>
                <a:cs typeface="Calibri"/>
                <a:sym typeface="Calibri"/>
                <a:hlinkClick r:id="rId3"/>
              </a:rPr>
              <a:t>http://advancedbiofuelsusa.info/tag/msw-municipal-solid-waste/</a:t>
            </a:r>
            <a:r>
              <a:rPr lang="en-US" dirty="0" smtClean="0">
                <a:solidFill>
                  <a:schemeClr val="dk1"/>
                </a:solidFill>
                <a:latin typeface="Calibri"/>
                <a:ea typeface="Calibri"/>
                <a:cs typeface="Calibri"/>
                <a:sym typeface="Calibri"/>
              </a:rPr>
              <a:t> </a:t>
            </a: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88" name="Shape 68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There are lots of different ways to grow algae</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spcAft>
                <a:spcPts val="0"/>
              </a:spcAft>
              <a:buSzPct val="25000"/>
              <a:buNone/>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http://advancedbiofuelsusa.info/tag/algae/</a:t>
            </a:r>
            <a:r>
              <a:rPr lang="en-US" dirty="0" smtClean="0">
                <a:solidFill>
                  <a:schemeClr val="dk1"/>
                </a:solidFill>
                <a:latin typeface="Calibri"/>
                <a:ea typeface="Calibri"/>
                <a:cs typeface="Calibri"/>
                <a:sym typeface="Calibri"/>
              </a:rPr>
              <a:t> </a:t>
            </a:r>
          </a:p>
          <a:p>
            <a:pPr lvl="0">
              <a:spcBef>
                <a:spcPts val="0"/>
              </a:spcBef>
              <a:buSzPct val="25000"/>
            </a:pPr>
            <a:endParaRPr lang="en-US" sz="1200" b="0" i="0" u="none" strike="noStrike" cap="none" baseline="0"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rPr>
              <a:t>Also</a:t>
            </a:r>
          </a:p>
          <a:p>
            <a:pPr lvl="0">
              <a:spcBef>
                <a:spcPts val="0"/>
              </a:spcBef>
              <a:buSzPct val="25000"/>
            </a:pPr>
            <a:r>
              <a:rPr lang="en-US" dirty="0" smtClean="0">
                <a:solidFill>
                  <a:schemeClr val="dk1"/>
                </a:solidFill>
                <a:latin typeface="Calibri"/>
                <a:ea typeface="Calibri"/>
                <a:cs typeface="Calibri"/>
                <a:sym typeface="Calibri"/>
                <a:hlinkClick r:id="rId4"/>
              </a:rPr>
              <a:t>http://advancedbiofuelsusa.info/tag/seaweed-macroalgae/</a:t>
            </a:r>
            <a:r>
              <a:rPr lang="en-US" dirty="0" smtClean="0">
                <a:solidFill>
                  <a:schemeClr val="dk1"/>
                </a:solidFill>
                <a:latin typeface="Calibri"/>
                <a:ea typeface="Calibri"/>
                <a:cs typeface="Calibri"/>
                <a:sym typeface="Calibri"/>
              </a:rPr>
              <a:t> </a:t>
            </a:r>
          </a:p>
          <a:p>
            <a:pPr lvl="0">
              <a:spcBef>
                <a:spcPts val="0"/>
              </a:spcBef>
              <a:buSzPct val="25000"/>
            </a:pPr>
            <a:endParaRPr lang="en-US" sz="1200" b="0" i="0" u="none" strike="noStrike" cap="none" baseline="0"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5"/>
              </a:rPr>
              <a:t>http://advancedbiofuelsusa.info/tag/cyanobacteria/</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96" name="Shape 69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lvl="0" rtl="0">
              <a:lnSpc>
                <a:spcPct val="115000"/>
              </a:lnSpc>
              <a:spcBef>
                <a:spcPts val="400"/>
              </a:spcBef>
              <a:buClr>
                <a:schemeClr val="dk1"/>
              </a:buClr>
              <a:buSzPct val="91666"/>
              <a:buFont typeface="Arial"/>
              <a:buNone/>
            </a:pPr>
            <a:r>
              <a:rPr lang="en-US" sz="1200" b="0" i="0" u="none" strike="noStrike" cap="none" baseline="0" dirty="0">
                <a:solidFill>
                  <a:srgbClr val="FFFFFF"/>
                </a:solidFill>
                <a:latin typeface="Arial"/>
                <a:ea typeface="Arial"/>
                <a:cs typeface="Arial"/>
                <a:sym typeface="Arial"/>
              </a:rPr>
              <a:t>“</a:t>
            </a:r>
            <a:r>
              <a:rPr lang="en-US" sz="1200" b="0" i="0" u="none" strike="noStrike" cap="none" baseline="0" dirty="0" err="1">
                <a:solidFill>
                  <a:srgbClr val="FFFFFF"/>
                </a:solidFill>
                <a:latin typeface="Arial"/>
                <a:ea typeface="Arial"/>
                <a:cs typeface="Arial"/>
                <a:sym typeface="Arial"/>
              </a:rPr>
              <a:t>Fleshings</a:t>
            </a:r>
            <a:r>
              <a:rPr lang="en-US" sz="1200" b="0" i="0" u="none" strike="noStrike" cap="none" baseline="0" dirty="0">
                <a:solidFill>
                  <a:srgbClr val="FFFFFF"/>
                </a:solidFill>
                <a:latin typeface="Arial"/>
                <a:ea typeface="Arial"/>
                <a:cs typeface="Arial"/>
                <a:sym typeface="Arial"/>
              </a:rPr>
              <a:t>” (leftover subcutaneous ligament and fat) from leather production are a source of </a:t>
            </a:r>
            <a:r>
              <a:rPr lang="en-US" sz="1200" b="0" i="0" u="none" strike="noStrike" cap="none" baseline="0" dirty="0" err="1">
                <a:solidFill>
                  <a:srgbClr val="FFFFFF"/>
                </a:solidFill>
                <a:latin typeface="Arial"/>
                <a:ea typeface="Arial"/>
                <a:cs typeface="Arial"/>
                <a:sym typeface="Arial"/>
              </a:rPr>
              <a:t>biofuel</a:t>
            </a:r>
            <a:r>
              <a:rPr lang="en-US" sz="1200" b="0" i="0" u="none" strike="noStrike" cap="none" baseline="0" dirty="0">
                <a:solidFill>
                  <a:srgbClr val="FFFFFF"/>
                </a:solidFill>
                <a:latin typeface="Arial"/>
                <a:ea typeface="Arial"/>
                <a:cs typeface="Arial"/>
                <a:sym typeface="Arial"/>
              </a:rPr>
              <a:t>. The sludge would otherwise turn toxic and be burned, </a:t>
            </a:r>
            <a:r>
              <a:rPr lang="en-US" sz="1200" b="0" i="0" u="none" strike="noStrike" cap="none" baseline="0" dirty="0" err="1">
                <a:solidFill>
                  <a:srgbClr val="FFFFFF"/>
                </a:solidFill>
                <a:latin typeface="Arial"/>
                <a:ea typeface="Arial"/>
                <a:cs typeface="Arial"/>
                <a:sym typeface="Arial"/>
              </a:rPr>
              <a:t>g</a:t>
            </a:r>
            <a:r>
              <a:rPr lang="en-US" b="1" dirty="0" err="1">
                <a:solidFill>
                  <a:srgbClr val="43AD49"/>
                </a:solidFill>
              </a:rPr>
              <a:t>Tamil</a:t>
            </a:r>
            <a:r>
              <a:rPr lang="en-US" b="1" dirty="0">
                <a:solidFill>
                  <a:srgbClr val="43AD49"/>
                </a:solidFill>
              </a:rPr>
              <a:t> Nadu to Have World’s First </a:t>
            </a:r>
            <a:r>
              <a:rPr lang="en-US" b="1" dirty="0" err="1">
                <a:solidFill>
                  <a:srgbClr val="43AD49"/>
                </a:solidFill>
              </a:rPr>
              <a:t>Biorefinery</a:t>
            </a:r>
            <a:r>
              <a:rPr lang="en-US" b="1" dirty="0">
                <a:solidFill>
                  <a:srgbClr val="43AD49"/>
                </a:solidFill>
              </a:rPr>
              <a:t> Using Tannery Waste</a:t>
            </a:r>
          </a:p>
          <a:p>
            <a:pPr lvl="0" rtl="0">
              <a:lnSpc>
                <a:spcPct val="115000"/>
              </a:lnSpc>
              <a:spcBef>
                <a:spcPts val="0"/>
              </a:spcBef>
              <a:spcAft>
                <a:spcPts val="1100"/>
              </a:spcAft>
              <a:buClr>
                <a:schemeClr val="dk1"/>
              </a:buClr>
              <a:buSzPct val="137500"/>
              <a:buFont typeface="Arial"/>
              <a:buNone/>
            </a:pPr>
            <a:r>
              <a:rPr lang="en-US" sz="800" dirty="0">
                <a:solidFill>
                  <a:srgbClr val="384741"/>
                </a:solidFill>
              </a:rPr>
              <a:t>Submitted by </a:t>
            </a:r>
            <a:r>
              <a:rPr lang="en-US" sz="800" dirty="0">
                <a:solidFill>
                  <a:srgbClr val="2C2C2C"/>
                </a:solidFill>
                <a:hlinkClick r:id="rId3"/>
              </a:rPr>
              <a:t>admin</a:t>
            </a:r>
            <a:r>
              <a:rPr lang="en-US" sz="800" dirty="0">
                <a:solidFill>
                  <a:srgbClr val="384741"/>
                </a:solidFill>
              </a:rPr>
              <a:t> on June 26, 2012 – 7:00 </a:t>
            </a:r>
            <a:r>
              <a:rPr lang="en-US" sz="800" dirty="0" err="1">
                <a:solidFill>
                  <a:srgbClr val="384741"/>
                </a:solidFill>
              </a:rPr>
              <a:t>pm</a:t>
            </a:r>
            <a:r>
              <a:rPr lang="en-US" sz="800" dirty="0" err="1">
                <a:solidFill>
                  <a:srgbClr val="2C2C2C"/>
                </a:solidFill>
                <a:hlinkClick r:id="rId4"/>
              </a:rPr>
              <a:t>No</a:t>
            </a:r>
            <a:r>
              <a:rPr lang="en-US" sz="800" dirty="0">
                <a:solidFill>
                  <a:srgbClr val="2C2C2C"/>
                </a:solidFill>
                <a:hlinkClick r:id="rId4"/>
              </a:rPr>
              <a:t> Comment</a:t>
            </a:r>
          </a:p>
          <a:p>
            <a:pPr lvl="0" rtl="0">
              <a:lnSpc>
                <a:spcPct val="150000"/>
              </a:lnSpc>
              <a:spcBef>
                <a:spcPts val="0"/>
              </a:spcBef>
              <a:spcAft>
                <a:spcPts val="1100"/>
              </a:spcAft>
              <a:buClr>
                <a:schemeClr val="dk1"/>
              </a:buClr>
              <a:buSzPct val="122222"/>
              <a:buFont typeface="Arial"/>
              <a:buNone/>
            </a:pPr>
            <a:r>
              <a:rPr lang="en-US" sz="900" dirty="0">
                <a:solidFill>
                  <a:srgbClr val="384741"/>
                </a:solidFill>
              </a:rPr>
              <a:t>by Kumar </a:t>
            </a:r>
            <a:r>
              <a:rPr lang="en-US" sz="900" dirty="0" err="1">
                <a:solidFill>
                  <a:srgbClr val="384741"/>
                </a:solidFill>
              </a:rPr>
              <a:t>Chellappan</a:t>
            </a:r>
            <a:r>
              <a:rPr lang="en-US" sz="900" dirty="0">
                <a:solidFill>
                  <a:srgbClr val="384741"/>
                </a:solidFill>
              </a:rPr>
              <a:t> (Daily News and Analysis India)    Tamil Nadu will be home to the world’s first </a:t>
            </a:r>
            <a:r>
              <a:rPr lang="en-US" sz="900" dirty="0" err="1">
                <a:solidFill>
                  <a:srgbClr val="384741"/>
                </a:solidFill>
              </a:rPr>
              <a:t>biorefinery</a:t>
            </a:r>
            <a:r>
              <a:rPr lang="en-US" sz="900" dirty="0">
                <a:solidFill>
                  <a:srgbClr val="384741"/>
                </a:solidFill>
              </a:rPr>
              <a:t> which will use solid waste generated from tanneries in Vellore district.</a:t>
            </a:r>
          </a:p>
          <a:p>
            <a:pPr lvl="0" rtl="0">
              <a:lnSpc>
                <a:spcPct val="150000"/>
              </a:lnSpc>
              <a:spcBef>
                <a:spcPts val="0"/>
              </a:spcBef>
              <a:spcAft>
                <a:spcPts val="1100"/>
              </a:spcAft>
              <a:buClr>
                <a:schemeClr val="dk1"/>
              </a:buClr>
              <a:buSzPct val="122222"/>
              <a:buFont typeface="Arial"/>
              <a:buNone/>
            </a:pPr>
            <a:r>
              <a:rPr lang="en-US" sz="900" dirty="0">
                <a:solidFill>
                  <a:srgbClr val="384741"/>
                </a:solidFill>
              </a:rPr>
              <a:t>The Central Leather Research Institute (CLRI) at Chennai, a unit of the Council for Scientific and Industrial Research (CSIR) has succeeded in developing a </a:t>
            </a:r>
            <a:r>
              <a:rPr lang="en-US" sz="900" dirty="0" err="1">
                <a:solidFill>
                  <a:srgbClr val="384741"/>
                </a:solidFill>
              </a:rPr>
              <a:t>biorefinery</a:t>
            </a:r>
            <a:r>
              <a:rPr lang="en-US" sz="900" dirty="0">
                <a:solidFill>
                  <a:srgbClr val="384741"/>
                </a:solidFill>
              </a:rPr>
              <a:t> which will produce biodiesel, </a:t>
            </a:r>
            <a:r>
              <a:rPr lang="en-US" sz="900" dirty="0" err="1">
                <a:solidFill>
                  <a:srgbClr val="384741"/>
                </a:solidFill>
              </a:rPr>
              <a:t>bioethanol</a:t>
            </a:r>
            <a:r>
              <a:rPr lang="en-US" sz="900" dirty="0">
                <a:solidFill>
                  <a:srgbClr val="384741"/>
                </a:solidFill>
              </a:rPr>
              <a:t>, </a:t>
            </a:r>
            <a:r>
              <a:rPr lang="en-US" sz="900" dirty="0" err="1">
                <a:solidFill>
                  <a:srgbClr val="384741"/>
                </a:solidFill>
              </a:rPr>
              <a:t>biohydrogen</a:t>
            </a:r>
            <a:r>
              <a:rPr lang="en-US" sz="900" dirty="0">
                <a:solidFill>
                  <a:srgbClr val="384741"/>
                </a:solidFill>
              </a:rPr>
              <a:t> and </a:t>
            </a:r>
            <a:r>
              <a:rPr lang="en-US" sz="900" dirty="0" err="1">
                <a:solidFill>
                  <a:srgbClr val="384741"/>
                </a:solidFill>
              </a:rPr>
              <a:t>biomethane</a:t>
            </a:r>
            <a:r>
              <a:rPr lang="en-US" sz="900" dirty="0">
                <a:solidFill>
                  <a:srgbClr val="384741"/>
                </a:solidFill>
              </a:rPr>
              <a:t>.</a:t>
            </a:r>
          </a:p>
          <a:p>
            <a:pPr lvl="0" rtl="0">
              <a:lnSpc>
                <a:spcPct val="150000"/>
              </a:lnSpc>
              <a:spcBef>
                <a:spcPts val="0"/>
              </a:spcBef>
              <a:spcAft>
                <a:spcPts val="1100"/>
              </a:spcAft>
              <a:buClr>
                <a:schemeClr val="dk1"/>
              </a:buClr>
              <a:buSzPct val="122222"/>
              <a:buFont typeface="Arial"/>
              <a:buNone/>
            </a:pPr>
            <a:r>
              <a:rPr lang="en-US" sz="900" dirty="0">
                <a:solidFill>
                  <a:srgbClr val="384741"/>
                </a:solidFill>
              </a:rPr>
              <a:t>“With this bio refinery we will ensure that tanneries across the country do not discharge any kind of solid waste. There will not be any waste to be discharged because we will use it as raw materials,” </a:t>
            </a:r>
            <a:r>
              <a:rPr lang="en-US" sz="900" dirty="0" err="1">
                <a:solidFill>
                  <a:srgbClr val="384741"/>
                </a:solidFill>
              </a:rPr>
              <a:t>Palani</a:t>
            </a:r>
            <a:r>
              <a:rPr lang="en-US" sz="900" dirty="0">
                <a:solidFill>
                  <a:srgbClr val="384741"/>
                </a:solidFill>
              </a:rPr>
              <a:t> </a:t>
            </a:r>
            <a:r>
              <a:rPr lang="en-US" sz="900" dirty="0" err="1">
                <a:solidFill>
                  <a:srgbClr val="384741"/>
                </a:solidFill>
              </a:rPr>
              <a:t>Shanmugam</a:t>
            </a:r>
            <a:r>
              <a:rPr lang="en-US" sz="900" dirty="0">
                <a:solidFill>
                  <a:srgbClr val="384741"/>
                </a:solidFill>
              </a:rPr>
              <a:t> (42), the CLRI scientist who designed the refinery told </a:t>
            </a:r>
            <a:r>
              <a:rPr lang="en-US" sz="900" i="1" dirty="0">
                <a:solidFill>
                  <a:srgbClr val="384741"/>
                </a:solidFill>
              </a:rPr>
              <a:t>DNA</a:t>
            </a:r>
            <a:r>
              <a:rPr lang="en-US" sz="900" dirty="0">
                <a:solidFill>
                  <a:srgbClr val="384741"/>
                </a:solidFill>
              </a:rPr>
              <a:t>. </a:t>
            </a:r>
            <a:r>
              <a:rPr lang="en-US" sz="900" dirty="0">
                <a:solidFill>
                  <a:srgbClr val="2C2C2C"/>
                </a:solidFill>
                <a:hlinkClick r:id="rId5"/>
              </a:rPr>
              <a:t>READ MORE</a:t>
            </a:r>
          </a:p>
          <a:p>
            <a:pPr marL="0" marR="0" lvl="0" indent="0" algn="l" rtl="0">
              <a:lnSpc>
                <a:spcPct val="100000"/>
              </a:lnSpc>
              <a:spcBef>
                <a:spcPts val="0"/>
              </a:spcBef>
              <a:spcAft>
                <a:spcPts val="0"/>
              </a:spcAft>
              <a:buClr>
                <a:srgbClr val="FFFFFF"/>
              </a:buClr>
              <a:buSzPct val="25000"/>
              <a:buFont typeface="Arial"/>
              <a:buNone/>
            </a:pPr>
            <a:r>
              <a:rPr lang="en-US" sz="900" dirty="0" smtClean="0">
                <a:solidFill>
                  <a:srgbClr val="2C2C2C"/>
                </a:solidFill>
                <a:hlinkClick r:id="rId5"/>
              </a:rPr>
              <a:t>http</a:t>
            </a:r>
            <a:r>
              <a:rPr lang="en-US" sz="900" dirty="0">
                <a:solidFill>
                  <a:srgbClr val="2C2C2C"/>
                </a:solidFill>
                <a:hlinkClick r:id="rId5"/>
              </a:rPr>
              <a:t>://www.dnaindia.com/india/report_tamil-nadu-to-have-worlds-first-biorefinery_1706301</a:t>
            </a:r>
          </a:p>
          <a:p>
            <a:pPr marL="0" marR="0" lvl="0" indent="0" algn="l" rtl="0">
              <a:lnSpc>
                <a:spcPct val="100000"/>
              </a:lnSpc>
              <a:spcBef>
                <a:spcPts val="360"/>
              </a:spcBef>
              <a:spcAft>
                <a:spcPts val="0"/>
              </a:spcAft>
              <a:buClr>
                <a:srgbClr val="FFFFFF"/>
              </a:buClr>
              <a:buFont typeface="Arial"/>
              <a:buNone/>
            </a:pPr>
            <a:endParaRPr sz="1200" dirty="0">
              <a:solidFill>
                <a:srgbClr val="FFFFFF"/>
              </a:solidFill>
            </a:endParaRPr>
          </a:p>
          <a:p>
            <a:pPr marL="0" marR="0" lvl="0" indent="0" algn="l" rtl="0">
              <a:lnSpc>
                <a:spcPct val="100000"/>
              </a:lnSpc>
              <a:spcBef>
                <a:spcPts val="360"/>
              </a:spcBef>
              <a:spcAft>
                <a:spcPts val="0"/>
              </a:spcAft>
              <a:buClr>
                <a:schemeClr val="dk1"/>
              </a:buClr>
              <a:buFont typeface="Calibri"/>
              <a:buNone/>
            </a:pPr>
            <a:endParaRPr sz="1200" b="0" i="0" u="none" strike="noStrike" cap="none" baseline="0" dirty="0">
              <a:solidFill>
                <a:srgbClr val="FFFFFF"/>
              </a:solidFill>
              <a:latin typeface="Arial"/>
              <a:ea typeface="Arial"/>
              <a:cs typeface="Arial"/>
              <a:sym typeface="Arial"/>
            </a:endParaRP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697" name="Shape 697"/>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52</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txBox="1">
            <a:spLocks noGrp="1"/>
          </p:cNvSpPr>
          <p:nvPr>
            <p:ph type="body" idx="1"/>
          </p:nvPr>
        </p:nvSpPr>
        <p:spPr>
          <a:xfrm>
            <a:off x="708968" y="4478689"/>
            <a:ext cx="5668664" cy="4241737"/>
          </a:xfrm>
          <a:prstGeom prst="rect">
            <a:avLst/>
          </a:prstGeom>
        </p:spPr>
        <p:txBody>
          <a:bodyPr lIns="91425" tIns="91425" rIns="91425" bIns="91425" anchor="t" anchorCtr="0">
            <a:noAutofit/>
          </a:bodyPr>
          <a:lstStyle/>
          <a:p>
            <a:pPr>
              <a:spcBef>
                <a:spcPts val="0"/>
              </a:spcBef>
              <a:buNone/>
            </a:pPr>
            <a:r>
              <a:rPr lang="en-US" dirty="0" smtClean="0">
                <a:hlinkClick r:id="rId3"/>
              </a:rPr>
              <a:t>http://advancedbiofuelsusa.info/tag/used-cooking-oil/</a:t>
            </a:r>
            <a:endParaRPr lang="en-US" dirty="0" smtClean="0"/>
          </a:p>
          <a:p>
            <a:pPr>
              <a:spcBef>
                <a:spcPts val="0"/>
              </a:spcBef>
              <a:buNone/>
            </a:pPr>
            <a:endParaRPr dirty="0"/>
          </a:p>
        </p:txBody>
      </p:sp>
      <p:sp>
        <p:nvSpPr>
          <p:cNvPr id="707" name="Shape 70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txBox="1">
            <a:spLocks noGrp="1"/>
          </p:cNvSpPr>
          <p:nvPr>
            <p:ph type="body" idx="1"/>
          </p:nvPr>
        </p:nvSpPr>
        <p:spPr>
          <a:xfrm>
            <a:off x="708968" y="4478689"/>
            <a:ext cx="5668664" cy="4241737"/>
          </a:xfrm>
          <a:prstGeom prst="rect">
            <a:avLst/>
          </a:prstGeom>
        </p:spPr>
        <p:txBody>
          <a:bodyPr lIns="91425" tIns="91425" rIns="91425" bIns="91425" anchor="t" anchorCtr="0">
            <a:noAutofit/>
          </a:bodyPr>
          <a:lstStyle/>
          <a:p>
            <a:pPr rtl="0">
              <a:spcBef>
                <a:spcPts val="0"/>
              </a:spcBef>
              <a:buNone/>
            </a:pPr>
            <a:r>
              <a:rPr lang="en-US" u="sng">
                <a:solidFill>
                  <a:schemeClr val="hlink"/>
                </a:solidFill>
                <a:hlinkClick r:id="rId3"/>
              </a:rPr>
              <a:t>http://www.greentechlead.com/news/clean-energy-opens-lng-fueling-station-in-seville-ohio-to-support-truck-fleet-operated-by-dillon-transport-serving-owens-corning-826</a:t>
            </a:r>
          </a:p>
          <a:p>
            <a:pPr rtl="0">
              <a:spcBef>
                <a:spcPts val="0"/>
              </a:spcBef>
              <a:buNone/>
            </a:pPr>
            <a:endParaRPr/>
          </a:p>
          <a:p>
            <a:pPr lvl="0" rtl="0">
              <a:spcBef>
                <a:spcPts val="0"/>
              </a:spcBef>
              <a:buClr>
                <a:schemeClr val="dk1"/>
              </a:buClr>
              <a:buSzPct val="110000"/>
              <a:buFont typeface="Arial"/>
              <a:buNone/>
            </a:pPr>
            <a:r>
              <a:rPr lang="en-US" sz="1000">
                <a:solidFill>
                  <a:srgbClr val="444444"/>
                </a:solidFill>
              </a:rPr>
              <a:t>The opening</a:t>
            </a:r>
          </a:p>
          <a:p>
            <a:pPr lvl="0" rtl="0">
              <a:spcBef>
                <a:spcPts val="0"/>
              </a:spcBef>
              <a:buClr>
                <a:schemeClr val="dk1"/>
              </a:buClr>
              <a:buSzPct val="110000"/>
              <a:buFont typeface="Arial"/>
              <a:buNone/>
            </a:pPr>
            <a:r>
              <a:rPr lang="en-US" sz="1000">
                <a:solidFill>
                  <a:srgbClr val="444444"/>
                </a:solidFill>
              </a:rPr>
              <a:t>of this new Clean Energy LNG truck fueling station, the first in the industrial</a:t>
            </a:r>
          </a:p>
          <a:p>
            <a:pPr lvl="0" rtl="0">
              <a:spcBef>
                <a:spcPts val="0"/>
              </a:spcBef>
              <a:buClr>
                <a:schemeClr val="dk1"/>
              </a:buClr>
              <a:buSzPct val="110000"/>
              <a:buFont typeface="Arial"/>
              <a:buNone/>
            </a:pPr>
            <a:r>
              <a:rPr lang="en-US" sz="1000">
                <a:solidFill>
                  <a:srgbClr val="444444"/>
                </a:solidFill>
              </a:rPr>
              <a:t>heartland of America, is a major step toward realizing our program to create a</a:t>
            </a:r>
          </a:p>
          <a:p>
            <a:pPr lvl="0" rtl="0">
              <a:spcBef>
                <a:spcPts val="0"/>
              </a:spcBef>
              <a:buClr>
                <a:schemeClr val="dk1"/>
              </a:buClr>
              <a:buSzPct val="110000"/>
              <a:buFont typeface="Arial"/>
              <a:buNone/>
            </a:pPr>
            <a:r>
              <a:rPr lang="en-US" sz="1000">
                <a:solidFill>
                  <a:srgbClr val="444444"/>
                </a:solidFill>
              </a:rPr>
              <a:t>national LNG fueling infrastructure that will extend along major truck routes</a:t>
            </a:r>
          </a:p>
          <a:p>
            <a:pPr rtl="0">
              <a:spcBef>
                <a:spcPts val="0"/>
              </a:spcBef>
              <a:buNone/>
            </a:pPr>
            <a:r>
              <a:rPr lang="en-US" sz="1000">
                <a:solidFill>
                  <a:srgbClr val="444444"/>
                </a:solidFill>
              </a:rPr>
              <a:t>nationwide.</a:t>
            </a:r>
          </a:p>
          <a:p>
            <a:pPr rtl="0">
              <a:spcBef>
                <a:spcPts val="0"/>
              </a:spcBef>
              <a:buNone/>
            </a:pPr>
            <a:endParaRPr sz="1000">
              <a:solidFill>
                <a:srgbClr val="444444"/>
              </a:solidFill>
            </a:endParaRPr>
          </a:p>
          <a:p>
            <a:pPr>
              <a:spcBef>
                <a:spcPts val="0"/>
              </a:spcBef>
              <a:buNone/>
            </a:pPr>
            <a:r>
              <a:rPr lang="en-US" sz="1000" u="sng">
                <a:solidFill>
                  <a:schemeClr val="hlink"/>
                </a:solidFill>
                <a:hlinkClick r:id="rId4"/>
              </a:rPr>
              <a:t>http://www.quasarenergygroup.com/pages/cng.html</a:t>
            </a:r>
            <a:r>
              <a:rPr lang="en-US" sz="1000">
                <a:solidFill>
                  <a:srgbClr val="444444"/>
                </a:solidFill>
              </a:rPr>
              <a:t> </a:t>
            </a:r>
          </a:p>
        </p:txBody>
      </p:sp>
      <p:sp>
        <p:nvSpPr>
          <p:cNvPr id="716" name="Shape 71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Shape 724"/>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25" name="Shape 725"/>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1100" b="0" i="0" u="none" strike="noStrike" cap="none" baseline="0">
                <a:solidFill>
                  <a:schemeClr val="dk1"/>
                </a:solidFill>
                <a:latin typeface="Calibri"/>
                <a:ea typeface="Calibri"/>
                <a:cs typeface="Calibri"/>
                <a:sym typeface="Calibri"/>
              </a:rPr>
              <a:t>Joule </a:t>
            </a:r>
            <a:r>
              <a:rPr lang="en-US" sz="1100" b="0" i="0" u="sng" strike="noStrike" cap="none" baseline="0">
                <a:solidFill>
                  <a:schemeClr val="hlink"/>
                </a:solidFill>
                <a:latin typeface="Calibri"/>
                <a:ea typeface="Calibri"/>
                <a:cs typeface="Calibri"/>
                <a:sym typeface="Calibri"/>
                <a:hlinkClick r:id="rId3"/>
              </a:rPr>
              <a:t>Sunflow-E</a:t>
            </a:r>
            <a:r>
              <a:rPr lang="en-US" sz="1100" b="0" i="0" u="none" strike="noStrike" cap="none" baseline="0">
                <a:solidFill>
                  <a:schemeClr val="dk1"/>
                </a:solidFill>
                <a:latin typeface="Calibri"/>
                <a:ea typeface="Calibri"/>
                <a:cs typeface="Calibri"/>
                <a:sym typeface="Calibri"/>
              </a:rPr>
              <a:t> and Joule </a:t>
            </a:r>
            <a:r>
              <a:rPr lang="en-US" sz="1100" b="0" i="0" u="sng" strike="noStrike" cap="none" baseline="0">
                <a:solidFill>
                  <a:schemeClr val="hlink"/>
                </a:solidFill>
                <a:latin typeface="Calibri"/>
                <a:ea typeface="Calibri"/>
                <a:cs typeface="Calibri"/>
                <a:sym typeface="Calibri"/>
                <a:hlinkClick r:id="rId4"/>
              </a:rPr>
              <a:t>Sunflow-D</a:t>
            </a:r>
            <a:r>
              <a:rPr lang="en-US" sz="1100" b="0" i="0" u="none" strike="noStrike" cap="none" baseline="0">
                <a:solidFill>
                  <a:schemeClr val="dk1"/>
                </a:solidFill>
                <a:latin typeface="Calibri"/>
                <a:ea typeface="Calibri"/>
                <a:cs typeface="Calibri"/>
                <a:sym typeface="Calibri"/>
              </a:rPr>
              <a:t> are derived directly from sunlight and waste CO</a:t>
            </a:r>
            <a:r>
              <a:rPr lang="en-US" sz="1100" b="0" i="0" u="none" strike="noStrike" cap="none" baseline="-25000">
                <a:solidFill>
                  <a:schemeClr val="dk1"/>
                </a:solidFill>
                <a:latin typeface="Calibri"/>
                <a:ea typeface="Calibri"/>
                <a:cs typeface="Calibri"/>
                <a:sym typeface="Calibri"/>
              </a:rPr>
              <a:t>2</a:t>
            </a:r>
            <a:r>
              <a:rPr lang="en-US" sz="1100" b="0" i="0" u="none" strike="noStrike" cap="none" baseline="0">
                <a:solidFill>
                  <a:schemeClr val="dk1"/>
                </a:solidFill>
                <a:latin typeface="Calibri"/>
                <a:ea typeface="Calibri"/>
                <a:cs typeface="Calibri"/>
                <a:sym typeface="Calibri"/>
              </a:rPr>
              <a:t>, without costly  biomass intermediates or complex processing.</a:t>
            </a:r>
          </a:p>
          <a:p>
            <a:pPr marL="0" marR="0" lvl="0" indent="0" algn="l" rtl="0">
              <a:lnSpc>
                <a:spcPct val="80000"/>
              </a:lnSpc>
              <a:spcBef>
                <a:spcPts val="330"/>
              </a:spcBef>
              <a:spcAft>
                <a:spcPts val="0"/>
              </a:spcAft>
              <a:buSzPct val="25000"/>
              <a:buNone/>
            </a:pPr>
            <a:r>
              <a:rPr lang="en-US" sz="1100" b="1" i="0" u="none" strike="noStrike" cap="none" baseline="0">
                <a:solidFill>
                  <a:schemeClr val="dk1"/>
                </a:solidFill>
                <a:latin typeface="Calibri"/>
                <a:ea typeface="Calibri"/>
                <a:cs typeface="Calibri"/>
                <a:sym typeface="Calibri"/>
              </a:rPr>
              <a:t>Scale:</a:t>
            </a:r>
            <a:r>
              <a:rPr lang="en-US" sz="1100" b="0" i="0" u="none" strike="noStrike" cap="none" baseline="0">
                <a:solidFill>
                  <a:schemeClr val="dk1"/>
                </a:solidFill>
                <a:latin typeface="Calibri"/>
                <a:ea typeface="Calibri"/>
                <a:cs typeface="Calibri"/>
                <a:sym typeface="Calibri"/>
              </a:rPr>
              <a:t> Our lack of feedstock constraints and our modular system allow rapid scale-up to meet global demand.</a:t>
            </a:r>
          </a:p>
          <a:p>
            <a:pPr marL="0" marR="0" lvl="0" indent="0" algn="l" rtl="0">
              <a:lnSpc>
                <a:spcPct val="80000"/>
              </a:lnSpc>
              <a:spcBef>
                <a:spcPts val="330"/>
              </a:spcBef>
              <a:spcAft>
                <a:spcPts val="0"/>
              </a:spcAft>
              <a:buSzPct val="25000"/>
              <a:buNone/>
            </a:pPr>
            <a:r>
              <a:rPr lang="en-US" sz="1100" b="1" i="0" u="none" strike="noStrike" cap="none" baseline="0">
                <a:solidFill>
                  <a:schemeClr val="dk1"/>
                </a:solidFill>
                <a:latin typeface="Calibri"/>
                <a:ea typeface="Calibri"/>
                <a:cs typeface="Calibri"/>
                <a:sym typeface="Calibri"/>
              </a:rPr>
              <a:t>Efficiency:</a:t>
            </a:r>
            <a:r>
              <a:rPr lang="en-US" sz="1100" b="0" i="0" u="none" strike="noStrike" cap="none" baseline="0">
                <a:solidFill>
                  <a:schemeClr val="dk1"/>
                </a:solidFill>
                <a:latin typeface="Calibri"/>
                <a:ea typeface="Calibri"/>
                <a:cs typeface="Calibri"/>
                <a:sym typeface="Calibri"/>
              </a:rPr>
              <a:t> Our direct, continuous process maximizes areal efficiency, with ultimate productivity targets of 25,000 gallons of Sunflow-E and 15,000 gallons of Sunflow-D per acre annually.</a:t>
            </a:r>
          </a:p>
          <a:p>
            <a:pPr marL="0" marR="0" lvl="0" indent="0" algn="l" rtl="0">
              <a:lnSpc>
                <a:spcPct val="80000"/>
              </a:lnSpc>
              <a:spcBef>
                <a:spcPts val="330"/>
              </a:spcBef>
              <a:spcAft>
                <a:spcPts val="0"/>
              </a:spcAft>
              <a:buSzPct val="25000"/>
              <a:buNone/>
            </a:pPr>
            <a:r>
              <a:rPr lang="en-US" sz="1100" b="1" i="0" u="none" strike="noStrike" cap="none" baseline="0">
                <a:solidFill>
                  <a:schemeClr val="dk1"/>
                </a:solidFill>
                <a:latin typeface="Calibri"/>
                <a:ea typeface="Calibri"/>
                <a:cs typeface="Calibri"/>
                <a:sym typeface="Calibri"/>
              </a:rPr>
              <a:t>Cost:</a:t>
            </a:r>
            <a:r>
              <a:rPr lang="en-US" sz="1100" b="0" i="0" u="none" strike="noStrike" cap="none" baseline="0">
                <a:solidFill>
                  <a:schemeClr val="dk1"/>
                </a:solidFill>
                <a:latin typeface="Calibri"/>
                <a:ea typeface="Calibri"/>
                <a:cs typeface="Calibri"/>
                <a:sym typeface="Calibri"/>
              </a:rPr>
              <a:t> At full-scale commercial production, we target costs as low as $1.28/gal Sunflow-E and $50/bbl Sunflow-D, excluding subsidies and including capital costs.</a:t>
            </a:r>
          </a:p>
          <a:p>
            <a:pPr marL="0" marR="0" lvl="0" indent="0" algn="l" rtl="0">
              <a:lnSpc>
                <a:spcPct val="80000"/>
              </a:lnSpc>
              <a:spcBef>
                <a:spcPts val="330"/>
              </a:spcBef>
              <a:spcAft>
                <a:spcPts val="0"/>
              </a:spcAft>
              <a:buSzPct val="25000"/>
              <a:buNone/>
            </a:pPr>
            <a:r>
              <a:rPr lang="en-US" sz="1100" b="1" i="0" u="none" strike="noStrike" cap="none" baseline="0">
                <a:solidFill>
                  <a:schemeClr val="dk1"/>
                </a:solidFill>
                <a:latin typeface="Calibri"/>
                <a:ea typeface="Calibri"/>
                <a:cs typeface="Calibri"/>
                <a:sym typeface="Calibri"/>
              </a:rPr>
              <a:t>Infrastructure readiness:</a:t>
            </a:r>
            <a:r>
              <a:rPr lang="en-US" sz="1100" b="0" i="0" u="none" strike="noStrike" cap="none" baseline="0">
                <a:solidFill>
                  <a:schemeClr val="dk1"/>
                </a:solidFill>
                <a:latin typeface="Calibri"/>
                <a:ea typeface="Calibri"/>
                <a:cs typeface="Calibri"/>
                <a:sym typeface="Calibri"/>
              </a:rPr>
              <a:t> Our products are inherently compatible with existing fuel infrastructure without chemical processing.</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Joule Sunflow-E will be commercially available in 2014, with Joule Sunflow-D to follow.</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 similar example, a way to get to ethanol directly from algae—Algenol.</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Direct solar fuel technologies utilize photosynthetic microorganisms to produce liquid fuels and fuel precursors directly from solar energy. In most cases, the microorganisms can work as biocatalysts to continuously produce fuels such as liquid hydrocarbons.</a:t>
            </a:r>
          </a:p>
          <a:p>
            <a:pPr marL="0" marR="0" lvl="0" indent="0" algn="l" rtl="0">
              <a:lnSpc>
                <a:spcPct val="80000"/>
              </a:lnSpc>
              <a:spcBef>
                <a:spcPts val="330"/>
              </a:spcBef>
              <a:spcAft>
                <a:spcPts val="0"/>
              </a:spcAft>
              <a:buSzPct val="25000"/>
              <a:buNone/>
            </a:pPr>
            <a:r>
              <a:rPr lang="en-US" sz="1100" b="1" i="0" u="none" strike="noStrike" cap="none" baseline="0">
                <a:solidFill>
                  <a:schemeClr val="dk1"/>
                </a:solidFill>
                <a:latin typeface="Calibri"/>
                <a:ea typeface="Calibri"/>
                <a:cs typeface="Calibri"/>
                <a:sym typeface="Calibri"/>
              </a:rPr>
              <a:t>Direct Solar Fuels - Projects</a:t>
            </a:r>
          </a:p>
          <a:p>
            <a:pPr marL="0" marR="0" lvl="0" indent="0" algn="l" rtl="0">
              <a:lnSpc>
                <a:spcPct val="80000"/>
              </a:lnSpc>
              <a:spcBef>
                <a:spcPts val="330"/>
              </a:spcBef>
              <a:spcAft>
                <a:spcPts val="0"/>
              </a:spcAft>
              <a:buSzPct val="25000"/>
              <a:buNone/>
            </a:pPr>
            <a:r>
              <a:rPr lang="en-US" sz="1100" b="1" i="0" u="sng" strike="noStrike" cap="none" baseline="0">
                <a:solidFill>
                  <a:schemeClr val="hlink"/>
                </a:solidFill>
                <a:latin typeface="Calibri"/>
                <a:ea typeface="Calibri"/>
                <a:cs typeface="Calibri"/>
                <a:sym typeface="Calibri"/>
                <a:hlinkClick r:id="rId5"/>
              </a:rPr>
              <a:t>Arizona State University: Turning Bacteria into Fuel</a:t>
            </a:r>
          </a:p>
          <a:p>
            <a:pPr marL="0" marR="0" lvl="0" indent="0" algn="l" rtl="0">
              <a:lnSpc>
                <a:spcPct val="80000"/>
              </a:lnSpc>
              <a:spcBef>
                <a:spcPts val="330"/>
              </a:spcBef>
              <a:spcAft>
                <a:spcPts val="0"/>
              </a:spcAft>
              <a:buSzPct val="25000"/>
              <a:buNone/>
            </a:pPr>
            <a:r>
              <a:rPr lang="en-US" sz="1100" b="1" i="0" u="sng" strike="noStrike" cap="none" baseline="0">
                <a:solidFill>
                  <a:schemeClr val="hlink"/>
                </a:solidFill>
                <a:latin typeface="Calibri"/>
                <a:ea typeface="Calibri"/>
                <a:cs typeface="Calibri"/>
                <a:sym typeface="Calibri"/>
                <a:hlinkClick r:id="rId6"/>
              </a:rPr>
              <a:t>Iowa State University: A Genetically Tractable Microalgal Platform for Advanced Biofuel Production</a:t>
            </a:r>
            <a:r>
              <a:rPr lang="en-US" sz="1100" b="0" i="0" u="none" strike="noStrike" cap="none" baseline="0">
                <a:solidFill>
                  <a:schemeClr val="dk1"/>
                </a:solidFill>
                <a:latin typeface="Calibri"/>
                <a:ea typeface="Calibri"/>
                <a:cs typeface="Calibri"/>
                <a:sym typeface="Calibri"/>
              </a:rPr>
              <a:t> </a:t>
            </a:r>
          </a:p>
          <a:p>
            <a:pPr marL="0" marR="0" lvl="0" indent="0" algn="l" rtl="0">
              <a:lnSpc>
                <a:spcPct val="80000"/>
              </a:lnSpc>
              <a:spcBef>
                <a:spcPts val="330"/>
              </a:spcBef>
              <a:spcAft>
                <a:spcPts val="0"/>
              </a:spcAft>
              <a:buSzPct val="25000"/>
              <a:buNone/>
            </a:pPr>
            <a:r>
              <a:rPr lang="en-US" sz="1100" b="1" i="0" u="sng" strike="noStrike" cap="none" baseline="0">
                <a:solidFill>
                  <a:schemeClr val="hlink"/>
                </a:solidFill>
                <a:latin typeface="Calibri"/>
                <a:ea typeface="Calibri"/>
                <a:cs typeface="Calibri"/>
                <a:sym typeface="Calibri"/>
                <a:hlinkClick r:id="rId7"/>
              </a:rPr>
              <a:t>Sun Catalytix: Energy from Water and Sunlight</a:t>
            </a:r>
          </a:p>
          <a:p>
            <a:pPr marL="0" marR="0" lvl="0" indent="0" algn="l" rtl="0">
              <a:lnSpc>
                <a:spcPct val="80000"/>
              </a:lnSpc>
              <a:spcBef>
                <a:spcPts val="330"/>
              </a:spcBef>
              <a:spcAft>
                <a:spcPts val="0"/>
              </a:spcAft>
              <a:buSzPct val="25000"/>
              <a:buNone/>
            </a:pPr>
            <a:r>
              <a:rPr lang="en-US" sz="1100" b="1" i="0" u="sng" strike="noStrike" cap="none" baseline="0">
                <a:solidFill>
                  <a:schemeClr val="hlink"/>
                </a:solidFill>
                <a:latin typeface="Calibri"/>
                <a:ea typeface="Calibri"/>
                <a:cs typeface="Calibri"/>
                <a:sym typeface="Calibri"/>
                <a:hlinkClick r:id="rId8"/>
              </a:rPr>
              <a:t>University of Minnesota: Biofuel from Bacteria and Sunlight</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p:txBody>
      </p:sp>
      <p:sp>
        <p:nvSpPr>
          <p:cNvPr id="726" name="Shape 726"/>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55</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a:spLocks noGrp="1" noRot="1" noChangeAspect="1"/>
          </p:cNvSpPr>
          <p:nvPr>
            <p:ph type="sldImg" idx="2"/>
          </p:nvPr>
        </p:nvSpPr>
        <p:spPr>
          <a:xfrm>
            <a:off x="1187450" y="708025"/>
            <a:ext cx="4711699" cy="35353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33" name="Shape 73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There are three parts to making advanced biofuels:  feedstock—the stuff that goes into the recipe;  logistics—how do you get the feedstock from where it grows or is produced to the biorefinery; and the technology—how do you convert the feedstock into fuels.</a:t>
            </a:r>
          </a:p>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For example, how do you release the energy of the sun that has been captured in plants so that it can be productively used to move a car, truck, train or plane?</a:t>
            </a:r>
          </a:p>
        </p:txBody>
      </p:sp>
      <p:sp>
        <p:nvSpPr>
          <p:cNvPr id="734" name="Shape 73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56</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a:spLocks noGrp="1" noRot="1" noChangeAspect="1"/>
          </p:cNvSpPr>
          <p:nvPr>
            <p:ph type="sldImg" idx="2"/>
          </p:nvPr>
        </p:nvSpPr>
        <p:spPr>
          <a:xfrm>
            <a:off x="1187450" y="708025"/>
            <a:ext cx="4711699" cy="35353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42" name="Shape 742"/>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Shape 748"/>
          <p:cNvSpPr>
            <a:spLocks noGrp="1" noRot="1" noChangeAspect="1"/>
          </p:cNvSpPr>
          <p:nvPr>
            <p:ph type="sldImg" idx="2"/>
          </p:nvPr>
        </p:nvSpPr>
        <p:spPr>
          <a:xfrm>
            <a:off x="1187450" y="708025"/>
            <a:ext cx="4711800" cy="3535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49" name="Shape 749"/>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There are three parts to making advanced biofuels:  feedstock—the stuff that goes into the recipe;  logistics—how do you get the feedstock from where it grows or is produced to the biorefinery; and the technology—how do you convert the feedstock into fuels.</a:t>
            </a:r>
          </a:p>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For example, how do you release the energy of the sun that has been captured in plants so that it can be productively used to move a car, truck, train or plane?</a:t>
            </a:r>
          </a:p>
        </p:txBody>
      </p:sp>
      <p:sp>
        <p:nvSpPr>
          <p:cNvPr id="750" name="Shape 750"/>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58</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Shape 75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759" name="Shape 759"/>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hlinkClick r:id="rId3"/>
              </a:rPr>
              <a:t>http://</a:t>
            </a:r>
            <a:r>
              <a:rPr lang="en-US" sz="1200" b="0" i="0" u="none" strike="noStrike" cap="none" baseline="0" dirty="0" smtClean="0">
                <a:solidFill>
                  <a:schemeClr val="dk1"/>
                </a:solidFill>
                <a:latin typeface="Calibri"/>
                <a:ea typeface="Calibri"/>
                <a:cs typeface="Calibri"/>
                <a:sym typeface="Calibri"/>
                <a:hlinkClick r:id="rId3"/>
              </a:rPr>
              <a:t>www.energy.gov/eere/articles/five-harvesting-technologies-are-making-biofuels-more-competitive-marketplace</a:t>
            </a:r>
            <a:r>
              <a:rPr lang="en-US" sz="1200" b="0" i="0" u="none" strike="noStrike" cap="none" baseline="0"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
        <p:nvSpPr>
          <p:cNvPr id="760" name="Shape 760"/>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59</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r>
              <a:rPr lang="en-US" dirty="0" smtClean="0"/>
              <a:t>Overview</a:t>
            </a:r>
          </a:p>
          <a:p>
            <a:r>
              <a:rPr lang="en-US" dirty="0" smtClean="0"/>
              <a:t>Quick review of basic presentation, reasons for how it's organized</a:t>
            </a:r>
          </a:p>
          <a:p>
            <a:r>
              <a:rPr lang="en-US" dirty="0" smtClean="0"/>
              <a:t>Start with a question to assess level of understanding, attitudes toward biofuels</a:t>
            </a:r>
          </a:p>
          <a:p>
            <a:r>
              <a:rPr lang="en-US" dirty="0" smtClean="0"/>
              <a:t>Explanation of flexibility of basic presentation, geared to specific audience</a:t>
            </a:r>
          </a:p>
          <a:p>
            <a:r>
              <a:rPr lang="en-US" dirty="0" smtClean="0"/>
              <a:t>Sneak peak at "extra" slides available for more in-depth exploration of specific areas</a:t>
            </a:r>
          </a:p>
          <a:p>
            <a:r>
              <a:rPr lang="en-US" dirty="0" smtClean="0"/>
              <a:t>	Engines/fuels</a:t>
            </a:r>
          </a:p>
          <a:p>
            <a:r>
              <a:rPr lang="en-US" dirty="0" smtClean="0"/>
              <a:t>	Conversion technologies</a:t>
            </a:r>
          </a:p>
          <a:p>
            <a:r>
              <a:rPr lang="en-US" dirty="0" smtClean="0"/>
              <a:t>List of other resources</a:t>
            </a:r>
          </a:p>
          <a:p>
            <a:r>
              <a:rPr lang="en-US" dirty="0" smtClean="0"/>
              <a:t>		</a:t>
            </a:r>
          </a:p>
          <a:p>
            <a:r>
              <a:rPr lang="en-US" dirty="0" smtClean="0"/>
              <a:t>Anju </a:t>
            </a:r>
            <a:r>
              <a:rPr lang="en-US" dirty="0" err="1" smtClean="0"/>
              <a:t>Dahiya's</a:t>
            </a:r>
            <a:r>
              <a:rPr lang="en-US" dirty="0" smtClean="0"/>
              <a:t> book (Bioenergy) and  Commercializing </a:t>
            </a:r>
            <a:r>
              <a:rPr lang="en-US" dirty="0" err="1" smtClean="0"/>
              <a:t>Bioproducts</a:t>
            </a:r>
            <a:r>
              <a:rPr lang="en-US" dirty="0" smtClean="0"/>
              <a:t> book</a:t>
            </a:r>
          </a:p>
          <a:p>
            <a:endParaRPr lang="en-US" dirty="0" smtClean="0"/>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6</a:t>
            </a:fld>
            <a:endParaRPr lang="en-US" sz="13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769" name="Shape 769"/>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hlinkClick r:id="rId3"/>
              </a:rPr>
              <a:t>http://</a:t>
            </a:r>
            <a:r>
              <a:rPr lang="en-US" sz="1200" b="0" i="0" u="none" strike="noStrike" cap="none" baseline="0" dirty="0" smtClean="0">
                <a:solidFill>
                  <a:schemeClr val="dk1"/>
                </a:solidFill>
                <a:latin typeface="Calibri"/>
                <a:ea typeface="Calibri"/>
                <a:cs typeface="Calibri"/>
                <a:sym typeface="Calibri"/>
                <a:hlinkClick r:id="rId3"/>
              </a:rPr>
              <a:t>www.energy.gov/eere/articles/five-harvesting-technologies-are-making-biofuels-more-competitive-marketplace</a:t>
            </a:r>
            <a:r>
              <a:rPr lang="en-US" sz="1200" b="0" i="0" u="none" strike="noStrike" cap="none" baseline="0"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
        <p:nvSpPr>
          <p:cNvPr id="770" name="Shape 770"/>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60</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78" name="Shape 778"/>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endParaRPr/>
          </a:p>
        </p:txBody>
      </p:sp>
      <p:sp>
        <p:nvSpPr>
          <p:cNvPr id="779" name="Shape 779"/>
          <p:cNvSpPr txBox="1">
            <a:spLocks noGrp="1"/>
          </p:cNvSpPr>
          <p:nvPr>
            <p:ph type="sldNum" idx="12"/>
          </p:nvPr>
        </p:nvSpPr>
        <p:spPr>
          <a:xfrm>
            <a:off x="4013894" y="8955820"/>
            <a:ext cx="3071099" cy="470700"/>
          </a:xfrm>
          <a:prstGeom prst="rect">
            <a:avLst/>
          </a:prstGeom>
        </p:spPr>
        <p:txBody>
          <a:bodyPr lIns="94350" tIns="47175" rIns="94350" bIns="4717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Shape 785"/>
          <p:cNvSpPr>
            <a:spLocks noGrp="1" noRot="1" noChangeAspect="1"/>
          </p:cNvSpPr>
          <p:nvPr>
            <p:ph type="sldImg" idx="2"/>
          </p:nvPr>
        </p:nvSpPr>
        <p:spPr>
          <a:xfrm>
            <a:off x="1187450" y="708025"/>
            <a:ext cx="4711699" cy="35353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86" name="Shape 78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There are three parts to making advanced biofuels:  feedstock—the stuff that goes into the recipe;  logistics—how do you get the feedstock from where it grows or is produced to the biorefinery; and the technology—how do you convert the feedstock into fuels.</a:t>
            </a:r>
          </a:p>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For example, how do you release the energy of the sun that has been captured in plants so that it can be productively used to move a car, truck, train or plane?</a:t>
            </a:r>
          </a:p>
        </p:txBody>
      </p:sp>
      <p:sp>
        <p:nvSpPr>
          <p:cNvPr id="787" name="Shape 787"/>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62</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98" name="Shape 79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1100" b="0" i="0" u="none" strike="noStrike" cap="none" baseline="0">
                <a:solidFill>
                  <a:schemeClr val="dk1"/>
                </a:solidFill>
                <a:latin typeface="Calibri"/>
                <a:ea typeface="Calibri"/>
                <a:cs typeface="Calibri"/>
                <a:sym typeface="Calibri"/>
              </a:rPr>
              <a:t>Now we get to the technology piece.</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These are names of processes that take the feedstock and make it into biofuels or the building blocks for biofuels.</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Explain enzymes—like the saliva in your mouth</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Explain fermentation—</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Explain ethanol.  Ask class—what is ethanol?  What in everyday life has ethanol in it?  You may need to prompt by using the word “alcohol.”</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Make clear that the ethanol molecules in fuel are the same chemically as the ones in beer, wine, spirits.  The process for converting sugars and starches into ethanol is fermentation.  The process for getting the ethanol concentrated—getting the water out—is distillation.</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Especially if local history includes production of moonshine, explain that corn ethanol is the same corn ethanol currently used commercially in fuel.  If time permits, can introduce the idea of the difference in value and the difference in transportation costs between dried corn kernals and processed corn into whiskey/moonshine.   If a history lesson is in order, refer to the Whiskey Rebellion dealt with by George Washington.</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For more detail on process technologies, word search in Advanced Biofuels USA’s web site.</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Shape 80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06" name="Shape 806"/>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hlinkClick r:id="rId3"/>
              </a:rPr>
              <a:t>http://advancedbiofuelsusa.info/category/aviation/</a:t>
            </a:r>
            <a:r>
              <a:rPr lang="en-US" dirty="0" smtClean="0"/>
              <a:t> </a:t>
            </a:r>
            <a:endParaRPr dirty="0"/>
          </a:p>
        </p:txBody>
      </p:sp>
      <p:sp>
        <p:nvSpPr>
          <p:cNvPr id="807" name="Shape 807"/>
          <p:cNvSpPr txBox="1">
            <a:spLocks noGrp="1"/>
          </p:cNvSpPr>
          <p:nvPr>
            <p:ph type="sldNum" idx="12"/>
          </p:nvPr>
        </p:nvSpPr>
        <p:spPr>
          <a:xfrm>
            <a:off x="4013894" y="8955820"/>
            <a:ext cx="3071099" cy="470700"/>
          </a:xfrm>
          <a:prstGeom prst="rect">
            <a:avLst/>
          </a:prstGeom>
        </p:spPr>
        <p:txBody>
          <a:bodyPr lIns="94350" tIns="47175" rIns="94350" bIns="4717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Shape 813"/>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hlinkClick r:id="rId3"/>
              </a:rPr>
              <a:t>http://advancedbiofuelsusa.info/category/aviation/</a:t>
            </a:r>
            <a:r>
              <a:rPr lang="en-US" dirty="0" smtClean="0"/>
              <a:t> </a:t>
            </a:r>
            <a:endParaRPr dirty="0"/>
          </a:p>
        </p:txBody>
      </p:sp>
      <p:sp>
        <p:nvSpPr>
          <p:cNvPr id="814" name="Shape 81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Shape 820"/>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t> </a:t>
            </a:r>
            <a:r>
              <a:rPr lang="en-US" dirty="0" smtClean="0">
                <a:hlinkClick r:id="rId3"/>
              </a:rPr>
              <a:t>http://advancedbiofuelsusa.info/category/aviation/</a:t>
            </a:r>
            <a:r>
              <a:rPr lang="en-US" dirty="0" smtClean="0"/>
              <a:t> </a:t>
            </a:r>
            <a:endParaRPr dirty="0"/>
          </a:p>
        </p:txBody>
      </p:sp>
      <p:sp>
        <p:nvSpPr>
          <p:cNvPr id="821" name="Shape 82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30" name="Shape 830"/>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smtClean="0">
                <a:solidFill>
                  <a:schemeClr val="dk1"/>
                </a:solidFill>
                <a:latin typeface="Calibri"/>
                <a:ea typeface="Calibri"/>
                <a:cs typeface="Calibri"/>
                <a:sym typeface="Calibri"/>
              </a:rPr>
              <a:t>PARENT COMPANY NOW IN BANKRUPTCY FOR THIS FACILITY Fully </a:t>
            </a:r>
            <a:r>
              <a:rPr lang="en-US" sz="1200" b="0" i="0" u="none" strike="noStrike" cap="none" baseline="0" dirty="0">
                <a:solidFill>
                  <a:schemeClr val="dk1"/>
                </a:solidFill>
                <a:latin typeface="Calibri"/>
                <a:ea typeface="Calibri"/>
                <a:cs typeface="Calibri"/>
                <a:sym typeface="Calibri"/>
              </a:rPr>
              <a:t>owned (100%) by </a:t>
            </a:r>
            <a:r>
              <a:rPr lang="en-US" sz="1200" b="0" i="0" u="none" strike="noStrike" cap="none" baseline="0" dirty="0" err="1">
                <a:solidFill>
                  <a:schemeClr val="dk1"/>
                </a:solidFill>
                <a:latin typeface="Calibri"/>
                <a:ea typeface="Calibri"/>
                <a:cs typeface="Calibri"/>
                <a:sym typeface="Calibri"/>
              </a:rPr>
              <a:t>Abengoa</a:t>
            </a:r>
            <a:r>
              <a:rPr lang="en-US" sz="1200" b="0" i="0" u="none" strike="noStrike" cap="none" baseline="0" dirty="0">
                <a:solidFill>
                  <a:schemeClr val="dk1"/>
                </a:solidFill>
                <a:latin typeface="Calibri"/>
                <a:ea typeface="Calibri"/>
                <a:cs typeface="Calibri"/>
                <a:sym typeface="Calibri"/>
              </a:rPr>
              <a:t> </a:t>
            </a:r>
            <a:r>
              <a:rPr lang="en-US" sz="1200" b="0" i="0" u="none" strike="noStrike" cap="none" baseline="0" dirty="0" err="1">
                <a:solidFill>
                  <a:schemeClr val="dk1"/>
                </a:solidFill>
                <a:latin typeface="Calibri"/>
                <a:ea typeface="Calibri"/>
                <a:cs typeface="Calibri"/>
                <a:sym typeface="Calibri"/>
              </a:rPr>
              <a:t>Bioenergía</a:t>
            </a:r>
            <a:r>
              <a:rPr lang="en-US" sz="1200" b="0" i="0" u="none" strike="noStrike" cap="none" baseline="0" dirty="0">
                <a:solidFill>
                  <a:schemeClr val="dk1"/>
                </a:solidFill>
                <a:latin typeface="Calibri"/>
                <a:ea typeface="Calibri"/>
                <a:cs typeface="Calibri"/>
                <a:sym typeface="Calibri"/>
              </a:rPr>
              <a:t>.</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Annual installed </a:t>
            </a:r>
            <a:r>
              <a:rPr lang="en-US" sz="1200" b="0" i="0" u="none" strike="noStrike" cap="none" baseline="0" dirty="0" err="1">
                <a:solidFill>
                  <a:schemeClr val="dk1"/>
                </a:solidFill>
                <a:latin typeface="Calibri"/>
                <a:ea typeface="Calibri"/>
                <a:cs typeface="Calibri"/>
                <a:sym typeface="Calibri"/>
              </a:rPr>
              <a:t>bioethanol</a:t>
            </a:r>
            <a:r>
              <a:rPr lang="en-US" sz="1200" b="0" i="0" u="none" strike="noStrike" cap="none" baseline="0" dirty="0">
                <a:solidFill>
                  <a:schemeClr val="dk1"/>
                </a:solidFill>
                <a:latin typeface="Calibri"/>
                <a:ea typeface="Calibri"/>
                <a:cs typeface="Calibri"/>
                <a:sym typeface="Calibri"/>
              </a:rPr>
              <a:t> production capacity of 25 </a:t>
            </a:r>
            <a:r>
              <a:rPr lang="en-US" sz="1200" b="0" i="0" u="none" strike="noStrike" cap="none" baseline="0" dirty="0" err="1">
                <a:solidFill>
                  <a:schemeClr val="dk1"/>
                </a:solidFill>
                <a:latin typeface="Calibri"/>
                <a:ea typeface="Calibri"/>
                <a:cs typeface="Calibri"/>
                <a:sym typeface="Calibri"/>
              </a:rPr>
              <a:t>Mgal</a:t>
            </a:r>
            <a:r>
              <a:rPr lang="en-US" sz="1200" b="0" i="0" u="none" strike="noStrike" cap="none" baseline="0" dirty="0">
                <a:solidFill>
                  <a:schemeClr val="dk1"/>
                </a:solidFill>
                <a:latin typeface="Calibri"/>
                <a:ea typeface="Calibri"/>
                <a:cs typeface="Calibri"/>
                <a:sym typeface="Calibri"/>
              </a:rPr>
              <a:t>.</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Biomass consumption of 1,000 tons daily which includes the fuel for electricity co-generation.</a:t>
            </a:r>
          </a:p>
          <a:p>
            <a:pPr marL="0" marR="0" lvl="0" indent="0" algn="l" rtl="0">
              <a:spcBef>
                <a:spcPts val="360"/>
              </a:spcBef>
              <a:spcAft>
                <a:spcPts val="0"/>
              </a:spcAft>
              <a:buSzPct val="25000"/>
              <a:buNone/>
            </a:pPr>
            <a:r>
              <a:rPr lang="en-US" sz="1200" b="0" i="0" u="none" strike="noStrike" cap="none" baseline="0" dirty="0" err="1">
                <a:solidFill>
                  <a:schemeClr val="dk1"/>
                </a:solidFill>
                <a:latin typeface="Calibri"/>
                <a:ea typeface="Calibri"/>
                <a:cs typeface="Calibri"/>
                <a:sym typeface="Calibri"/>
              </a:rPr>
              <a:t>Abengoa</a:t>
            </a:r>
            <a:r>
              <a:rPr lang="en-US" sz="1200" b="0" i="0" u="none" strike="noStrike" cap="none" baseline="0" dirty="0">
                <a:solidFill>
                  <a:schemeClr val="dk1"/>
                </a:solidFill>
                <a:latin typeface="Calibri"/>
                <a:ea typeface="Calibri"/>
                <a:cs typeface="Calibri"/>
                <a:sym typeface="Calibri"/>
              </a:rPr>
              <a:t> Bioenergy Biomass of Kansas is a project to build a plant for the production of 25 </a:t>
            </a:r>
            <a:r>
              <a:rPr lang="en-US" sz="1200" b="0" i="0" u="none" strike="noStrike" cap="none" baseline="0" dirty="0" err="1">
                <a:solidFill>
                  <a:schemeClr val="dk1"/>
                </a:solidFill>
                <a:latin typeface="Calibri"/>
                <a:ea typeface="Calibri"/>
                <a:cs typeface="Calibri"/>
                <a:sym typeface="Calibri"/>
              </a:rPr>
              <a:t>Mgal</a:t>
            </a:r>
            <a:r>
              <a:rPr lang="en-US" sz="1200" b="0" i="0" u="none" strike="noStrike" cap="none" baseline="0" dirty="0">
                <a:solidFill>
                  <a:schemeClr val="dk1"/>
                </a:solidFill>
                <a:latin typeface="Calibri"/>
                <a:ea typeface="Calibri"/>
                <a:cs typeface="Calibri"/>
                <a:sym typeface="Calibri"/>
              </a:rPr>
              <a:t> (100 ML) of cellulosic ethanol and 22 MW of renewable energy from biomass (mixture of agricultural waste, non-feed energy crops and wood waste). The plant will be located to the west of Hugoton, state of Kansas, and will create 65 permanent jobs.</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The construction of the Hugoton plant began in July 2011.  Grand opening scheduled for late 2014. </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dirty="0">
                <a:solidFill>
                  <a:schemeClr val="accent3">
                    <a:lumMod val="75000"/>
                  </a:schemeClr>
                </a:solidFill>
                <a:latin typeface="Calibri"/>
                <a:ea typeface="Calibri"/>
                <a:cs typeface="Calibri"/>
                <a:sym typeface="Calibri"/>
              </a:rPr>
              <a:t>POET-DSM </a:t>
            </a:r>
            <a:r>
              <a:rPr lang="en-US" sz="1200" b="0" i="0" u="none" strike="noStrike" cap="none" baseline="0" dirty="0">
                <a:solidFill>
                  <a:schemeClr val="dk1"/>
                </a:solidFill>
                <a:latin typeface="Calibri"/>
                <a:ea typeface="Calibri"/>
                <a:cs typeface="Calibri"/>
                <a:sym typeface="Calibri"/>
              </a:rPr>
              <a:t>Advanced Biofuels intends to globally license an integrated technology package that converts corn crop residue to cellulosic bio-ethanol to third parties, as well as the other 26 existing corn ethanol plants in POET's network. - See more at: http://poetdsm.com/about#sthash.MCvHGz9l.dpuf      Grand opening was early September 2014  </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831" name="Shape 831"/>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67</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42" name="Shape 842"/>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850" b="0" i="0" u="none" strike="noStrike" cap="none" baseline="0">
                <a:solidFill>
                  <a:schemeClr val="dk1"/>
                </a:solidFill>
                <a:latin typeface="Calibri"/>
                <a:ea typeface="Calibri"/>
                <a:cs typeface="Calibri"/>
                <a:sym typeface="Calibri"/>
              </a:rPr>
              <a:t>30 million gallons of cellulosic ethanol per year at Nevada, IA  </a:t>
            </a:r>
          </a:p>
          <a:p>
            <a:pPr marL="0" marR="0" lvl="0" indent="0" algn="l" rtl="0">
              <a:lnSpc>
                <a:spcPct val="80000"/>
              </a:lnSpc>
              <a:spcBef>
                <a:spcPts val="252"/>
              </a:spcBef>
              <a:spcAft>
                <a:spcPts val="0"/>
              </a:spcAft>
              <a:buNone/>
            </a:pPr>
            <a:endParaRPr sz="85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INEOS Bio uses an advanced thermochemical and biochemical bioethanol technology, which can convert cellulose, hemi-cellulose and lignin efficiently to clean bioethanol. It delivers more than 90% Greenhouse gas savings compared to gasoline (petrol), is cost-competitive and is independent of food production. The INEOS Bio bioethanol is expected to make a significant contribution to the growth in the European and North American bioethanol market.</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Central to the INEOS Bio technology platform is a highly selective, highly efficient, proprietary biochemical conversion of synthesis gas* to ethanol. The inspired use of a bacterial biocatalyst is the essential key to unlocking the value chains from a variety of low-cost, waste carbon materials through synthesis gas to:</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Clean renewable advanced biofuel</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Valuable chemical intermediates such as ethylene for polyethylene manufacture</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A process of continuous innovation has transformed a simple concept into a world leading commercial technology. Our proprietary biocatalyst far out-performs any known, conventional catalyst for the transformation of synthesis gas to fuels. </a:t>
            </a:r>
          </a:p>
          <a:p>
            <a:pPr marL="0" marR="0" lvl="0" indent="0" algn="l" rtl="0">
              <a:lnSpc>
                <a:spcPct val="80000"/>
              </a:lnSpc>
              <a:spcBef>
                <a:spcPts val="252"/>
              </a:spcBef>
              <a:spcAft>
                <a:spcPts val="0"/>
              </a:spcAft>
              <a:buNone/>
            </a:pPr>
            <a:endParaRPr sz="85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September 2014:  In a report filed by the State of Florida in recent months and obtained by The Digest, it was disclosed that “although the [INEOS Bio New Planet Energy] facility in Vero Beach, Florida is officially operating, very little fermentation or production of ethanol from the production fermentor has occurred, primarily because of the sensitivity of the bio-organisms in the fermentation process to high levels of [hydrogen cyanide] in the syngas.”</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As a result, “installation of a HCN scrubber is essential for the fermentation process to be successful.”</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According to INEOS Bio, the company remains highly committed to the project and sees the emergence of the problem with high HCN levels as the kind of challenge under at-scale operating conditions that exemplifies first-of-kind technology and that companies like INEOS have the team, technologies, and time to address.   </a:t>
            </a:r>
            <a:r>
              <a:rPr lang="en-US" sz="850" b="0" i="0" u="sng" strike="noStrike" cap="none" baseline="0">
                <a:solidFill>
                  <a:schemeClr val="hlink"/>
                </a:solidFill>
                <a:latin typeface="Calibri"/>
                <a:ea typeface="Calibri"/>
                <a:cs typeface="Calibri"/>
                <a:sym typeface="Calibri"/>
                <a:hlinkClick r:id="rId3"/>
              </a:rPr>
              <a:t>READ MORE</a:t>
            </a:r>
            <a:r>
              <a:rPr lang="en-US" sz="850" b="0" i="0" u="none" strike="noStrike" cap="none" baseline="0">
                <a:solidFill>
                  <a:schemeClr val="dk1"/>
                </a:solidFill>
                <a:latin typeface="Calibri"/>
                <a:ea typeface="Calibri"/>
                <a:cs typeface="Calibri"/>
                <a:sym typeface="Calibri"/>
              </a:rPr>
              <a:t> and </a:t>
            </a:r>
            <a:r>
              <a:rPr lang="en-US" sz="850" b="0" i="0" u="sng" strike="noStrike" cap="none" baseline="0">
                <a:solidFill>
                  <a:schemeClr val="hlink"/>
                </a:solidFill>
                <a:latin typeface="Calibri"/>
                <a:ea typeface="Calibri"/>
                <a:cs typeface="Calibri"/>
                <a:sym typeface="Calibri"/>
                <a:hlinkClick r:id="rId4"/>
              </a:rPr>
              <a:t>MORE</a:t>
            </a:r>
            <a:r>
              <a:rPr lang="en-US" sz="850" b="0" i="0" u="none" strike="noStrike" cap="none" baseline="0">
                <a:solidFill>
                  <a:schemeClr val="dk1"/>
                </a:solidFill>
                <a:latin typeface="Calibri"/>
                <a:ea typeface="Calibri"/>
                <a:cs typeface="Calibri"/>
                <a:sym typeface="Calibri"/>
              </a:rPr>
              <a:t> and </a:t>
            </a:r>
            <a:r>
              <a:rPr lang="en-US" sz="850" b="0" i="0" u="sng" strike="noStrike" cap="none" baseline="0">
                <a:solidFill>
                  <a:schemeClr val="hlink"/>
                </a:solidFill>
                <a:latin typeface="Calibri"/>
                <a:ea typeface="Calibri"/>
                <a:cs typeface="Calibri"/>
                <a:sym typeface="Calibri"/>
                <a:hlinkClick r:id="rId5"/>
              </a:rPr>
              <a:t>MORE</a:t>
            </a:r>
            <a:r>
              <a:rPr lang="en-US" sz="850" b="0" i="0" u="none" strike="noStrike" cap="none" baseline="0">
                <a:solidFill>
                  <a:schemeClr val="dk1"/>
                </a:solidFill>
                <a:latin typeface="Calibri"/>
                <a:ea typeface="Calibri"/>
                <a:cs typeface="Calibri"/>
                <a:sym typeface="Calibri"/>
              </a:rPr>
              <a:t> (INEOS Bio)</a:t>
            </a:r>
          </a:p>
          <a:p>
            <a:pPr marL="0" marR="0" lvl="0" indent="0" algn="l" rtl="0">
              <a:lnSpc>
                <a:spcPct val="80000"/>
              </a:lnSpc>
              <a:spcBef>
                <a:spcPts val="252"/>
              </a:spcBef>
              <a:spcAft>
                <a:spcPts val="0"/>
              </a:spcAft>
              <a:buNone/>
            </a:pPr>
            <a:endParaRPr sz="85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Also Quad County Corn Processors produced ethanol from corn-kernel fiber at its bolt-on facility in Galva, Iowa. http://www.ethanolrfa.org/news/entry/rfa-lauds-quad-county-corn-processors-at-the-grand-opening-of-cellulosic/ </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Syngenta and Quad County Corn Processors (QCCP) are collaborating to produce cellulosic ethanol from corn kernels as well as to license the technology to other ethanol plants. The first-of-its-kind technology is known as Adding Cellulosic Ethanol and was developed by QCCP, who expects to produce one million gallons of cellulosic ethanol in 2014 and two million gallons in 2015.</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This breakthrough was made possible through the integration of </a:t>
            </a:r>
            <a:r>
              <a:rPr lang="en-US" sz="850" b="0" i="0" u="sng" strike="noStrike" cap="none" baseline="0">
                <a:solidFill>
                  <a:schemeClr val="hlink"/>
                </a:solidFill>
                <a:latin typeface="Calibri"/>
                <a:ea typeface="Calibri"/>
                <a:cs typeface="Calibri"/>
                <a:sym typeface="Calibri"/>
                <a:hlinkClick r:id="rId6"/>
              </a:rPr>
              <a:t>Adding Cellulosic Ethanol technology at QCCP</a:t>
            </a:r>
            <a:r>
              <a:rPr lang="en-US" sz="850" b="0" i="0" u="none" strike="noStrike" cap="none" baseline="0">
                <a:solidFill>
                  <a:schemeClr val="dk1"/>
                </a:solidFill>
                <a:latin typeface="Calibri"/>
                <a:ea typeface="Calibri"/>
                <a:cs typeface="Calibri"/>
                <a:sym typeface="Calibri"/>
              </a:rPr>
              <a:t>, a 35 million gallon per year capacity ethanol production facility. The introduction of the technology will enable QCCP to increase ethanol yield per bushel by six percent, produce an additional two million gallons of cellulosic ethanol per year and realize a number of other important benefits including increased production of corn oil and distillers grains (DDGs). http://domesticfuel.com/2014/07/14/qccp-syngenta-collaboration-produces-cellulosic-ethanol/ </a:t>
            </a:r>
          </a:p>
          <a:p>
            <a:pPr marL="0" marR="0" lvl="0" indent="0" algn="l" rtl="0">
              <a:lnSpc>
                <a:spcPct val="80000"/>
              </a:lnSpc>
              <a:spcBef>
                <a:spcPts val="252"/>
              </a:spcBef>
              <a:spcAft>
                <a:spcPts val="0"/>
              </a:spcAft>
              <a:buNone/>
            </a:pPr>
            <a:endParaRPr sz="850" b="0" i="0" u="none" strike="noStrike" cap="none" baseline="0">
              <a:solidFill>
                <a:schemeClr val="dk1"/>
              </a:solidFill>
              <a:latin typeface="Calibri"/>
              <a:ea typeface="Calibri"/>
              <a:cs typeface="Calibri"/>
              <a:sym typeface="Calibri"/>
            </a:endParaRPr>
          </a:p>
        </p:txBody>
      </p:sp>
      <p:sp>
        <p:nvSpPr>
          <p:cNvPr id="843" name="Shape 843"/>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68</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55" name="Shape 855"/>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90000"/>
              </a:lnSpc>
              <a:spcBef>
                <a:spcPts val="0"/>
              </a:spcBef>
              <a:spcAft>
                <a:spcPts val="0"/>
              </a:spcAft>
              <a:buSzPct val="25000"/>
              <a:buNone/>
            </a:pPr>
            <a:r>
              <a:rPr lang="en-US" sz="1100" b="0" i="0" u="none" strike="noStrike" cap="none" baseline="0">
                <a:solidFill>
                  <a:schemeClr val="dk1"/>
                </a:solidFill>
                <a:latin typeface="Calibri"/>
                <a:ea typeface="Calibri"/>
                <a:cs typeface="Calibri"/>
                <a:sym typeface="Calibri"/>
              </a:rPr>
              <a:t>Situated in fields outside the city of Crescentino, it is the first plant in the world to be designed and built to produce bioethanol from agricultural residues and energy crops at commercial scale using enzymatic conversion  Beta Renewables, a global leader in cellulosic biofuels and part of the M&amp;G Group, and Novozymes, the world’s largest producer of industrial enzymes, marked on October 9 2013 the official opening in Northern Italy of the world’s largest advanced biofuels facility</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http://biomassmagazine.com/articles/9540/commercial-scale-cellulosic-ethanol-refinery-opens-in-italy/ </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 http://advancedbiofuelsusa.info/granbio-starts-cellulosic-ethanol-production-at-21-million-gallon-plant-in-alagoas-brazil</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The 2G ethanol produced by GranBio is the cleanest fuel produced on a commercial scale in the world in carbon intensity – 7.55 gCO2/MJ, as confirmed by the Air Resources Board in California.  No other fuel produced on a large scale is better for the environment and reversing climate change than that of GranBio, the first producer of 2G ethanol to have the carbon footprint approved by the American agency.</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GranBio developed a system to harvest, store and process 400,000 metric tons of straw per year …</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GranBio and Caeté, from the group Carlos Lyra, created a partnership for the integrated production of steam and electricity.  Installed next to Bioflex 1, the co-generation system is fed by sugarcane bagasse and lignin – a byproduct of producing second-generation ethanol.  This is an unprecedented bioenergy solution in Brazil, the first time lignin is being used to this purpose in the sugar-based alcohol industry.</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p:txBody>
      </p:sp>
      <p:sp>
        <p:nvSpPr>
          <p:cNvPr id="856" name="Shape 856"/>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69</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7</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64" name="Shape 864"/>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hlinkClick r:id="rId3"/>
              </a:rPr>
              <a:t>http://www.biofuelsdigest.com/bdigest/2014/10/21/industrial-biotechnologys-2014-in-pictures-the-year-of-steel</a:t>
            </a:r>
            <a:r>
              <a:rPr lang="en-US" sz="1200" b="0" i="0" u="none" strike="noStrike" cap="none" baseline="0" dirty="0" smtClean="0">
                <a:solidFill>
                  <a:schemeClr val="dk1"/>
                </a:solidFill>
                <a:latin typeface="Calibri"/>
                <a:ea typeface="Calibri"/>
                <a:cs typeface="Calibri"/>
                <a:sym typeface="Calibri"/>
                <a:hlinkClick r:id="rId3"/>
              </a:rPr>
              <a: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for photos of each of these projects </a:t>
            </a: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baseline="0" dirty="0" smtClean="0">
                <a:solidFill>
                  <a:schemeClr val="dk1"/>
                </a:solidFill>
                <a:latin typeface="Calibri"/>
                <a:ea typeface="Calibri"/>
                <a:cs typeface="Calibri"/>
                <a:sym typeface="Calibri"/>
                <a:hlinkClick r:id="rId4"/>
              </a:rPr>
              <a:t>http://www.dupont.com/corporate-functions/media-center/press-releases/dupont-celebrates-opening-of-worlds-largest-cellulosic-ethanol-plant.html</a:t>
            </a:r>
            <a:r>
              <a:rPr lang="en-US" sz="1200" b="0" i="0" u="none" strike="noStrike" cap="none" baseline="0"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
        <p:nvSpPr>
          <p:cNvPr id="865" name="Shape 865"/>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70</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a:spLocks noGrp="1" noRot="1" noChangeAspect="1"/>
          </p:cNvSpPr>
          <p:nvPr>
            <p:ph type="sldImg" idx="2"/>
          </p:nvPr>
        </p:nvSpPr>
        <p:spPr>
          <a:xfrm>
            <a:off x="1187450" y="708025"/>
            <a:ext cx="4711800" cy="3535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872" name="Shape 872"/>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873" name="Shape 873"/>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71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Shape 880"/>
          <p:cNvSpPr>
            <a:spLocks noGrp="1" noRot="1" noChangeAspect="1"/>
          </p:cNvSpPr>
          <p:nvPr>
            <p:ph type="sldImg" idx="2"/>
          </p:nvPr>
        </p:nvSpPr>
        <p:spPr>
          <a:xfrm>
            <a:off x="1187450" y="708025"/>
            <a:ext cx="4711800" cy="3535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881" name="Shape 881"/>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And construction and startup of new advanced biofuel biorefineries are creating thousands of new jobs, many of them also union jobs, for others in different regions of the country. One new cellulosic biorefinery has had as many as 1,000 workers on site as it nears the start of production this year. That means welders, boilermakers, pipe fitters and more are finding new jobs. </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With construction of our commercial-scale cellulosic ethanol facility nearing completion, we stand by our commitment to this industry and to helping the United States lead the world in the production of advanced renewable transportation fuel. Commercialization of the cellulosic biofuels industry is not only supporting farmers - it's also adding jobs right here in the state of Iowa. Be a part of one of the first  and largest commercial-scale biorefineries by joining the DuPont cellulosic ethanol facility in Nevada, Iowa!  </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We're currently looking for self-motivated candidates to join us for this unique career opportunity:</a:t>
            </a:r>
          </a:p>
          <a:p>
            <a:pPr marL="0" marR="0" lvl="0" indent="0" algn="l" rtl="0">
              <a:spcBef>
                <a:spcPts val="360"/>
              </a:spcBef>
              <a:spcAft>
                <a:spcPts val="0"/>
              </a:spcAft>
              <a:buSzPct val="25000"/>
              <a:buNone/>
            </a:pPr>
            <a:r>
              <a:rPr lang="en-US" sz="1200" b="1" i="0" u="sng" strike="noStrike" cap="none" baseline="0">
                <a:solidFill>
                  <a:schemeClr val="hlink"/>
                </a:solidFill>
                <a:latin typeface="Calibri"/>
                <a:ea typeface="Calibri"/>
                <a:cs typeface="Calibri"/>
                <a:sym typeface="Calibri"/>
                <a:hlinkClick r:id="rId3"/>
              </a:rPr>
              <a:t>Process Technician</a:t>
            </a:r>
          </a:p>
          <a:p>
            <a:pPr marL="0" marR="0" lvl="0" indent="0" algn="l" rtl="0">
              <a:spcBef>
                <a:spcPts val="360"/>
              </a:spcBef>
              <a:spcAft>
                <a:spcPts val="0"/>
              </a:spcAft>
              <a:buSzPct val="25000"/>
              <a:buNone/>
            </a:pPr>
            <a:r>
              <a:rPr lang="en-US" sz="1200" b="1" i="0" u="sng" strike="noStrike" cap="none" baseline="0">
                <a:solidFill>
                  <a:schemeClr val="hlink"/>
                </a:solidFill>
                <a:latin typeface="Calibri"/>
                <a:ea typeface="Calibri"/>
                <a:cs typeface="Calibri"/>
                <a:sym typeface="Calibri"/>
                <a:hlinkClick r:id="rId4"/>
              </a:rPr>
              <a:t>Maintenance Technician</a:t>
            </a:r>
          </a:p>
          <a:p>
            <a:pPr marL="0" marR="0" lvl="0" indent="0" algn="l" rtl="0">
              <a:spcBef>
                <a:spcPts val="360"/>
              </a:spcBef>
              <a:spcAft>
                <a:spcPts val="0"/>
              </a:spcAft>
              <a:buSzPct val="25000"/>
              <a:buNone/>
            </a:pPr>
            <a:r>
              <a:rPr lang="en-US" sz="1200" b="1" i="0" u="sng" strike="noStrike" cap="none" baseline="0">
                <a:solidFill>
                  <a:schemeClr val="hlink"/>
                </a:solidFill>
                <a:latin typeface="Calibri"/>
                <a:ea typeface="Calibri"/>
                <a:cs typeface="Calibri"/>
                <a:sym typeface="Calibri"/>
                <a:hlinkClick r:id="rId5"/>
              </a:rPr>
              <a:t>Lab Technician</a:t>
            </a:r>
          </a:p>
          <a:p>
            <a:pPr marL="0" marR="0" lvl="0" indent="0" algn="l" rtl="0">
              <a:spcBef>
                <a:spcPts val="360"/>
              </a:spcBef>
              <a:spcAft>
                <a:spcPts val="0"/>
              </a:spcAft>
              <a:buSzPct val="25000"/>
              <a:buNone/>
            </a:pPr>
            <a:r>
              <a:rPr lang="en-US" sz="1200" b="1" i="0" u="sng" strike="noStrike" cap="none" baseline="0">
                <a:solidFill>
                  <a:schemeClr val="hlink"/>
                </a:solidFill>
                <a:latin typeface="Calibri"/>
                <a:ea typeface="Calibri"/>
                <a:cs typeface="Calibri"/>
                <a:sym typeface="Calibri"/>
                <a:hlinkClick r:id="rId6"/>
              </a:rPr>
              <a:t>Material Handler</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Shape 888"/>
          <p:cNvSpPr>
            <a:spLocks noGrp="1" noRot="1" noChangeAspect="1"/>
          </p:cNvSpPr>
          <p:nvPr>
            <p:ph type="sldImg" idx="2"/>
          </p:nvPr>
        </p:nvSpPr>
        <p:spPr>
          <a:xfrm>
            <a:off x="1187450" y="708025"/>
            <a:ext cx="4711699" cy="35353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89" name="Shape 889"/>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US" sz="1200" b="0" i="0" u="none" strike="noStrike" cap="none" baseline="0" dirty="0">
                <a:solidFill>
                  <a:srgbClr val="FF0000"/>
                </a:solidFill>
                <a:latin typeface="Calibri"/>
                <a:ea typeface="Calibri"/>
                <a:cs typeface="Calibri"/>
                <a:sym typeface="Calibri"/>
              </a:rPr>
              <a:t>Spend some time on this slide.  If you remember anything from this presentation, I hope you have in mind the stories and the photo of this page.</a:t>
            </a:r>
          </a:p>
          <a:p>
            <a:pPr marL="0" marR="0" lvl="0" indent="0" algn="l" rtl="0">
              <a:lnSpc>
                <a:spcPct val="100000"/>
              </a:lnSpc>
              <a:spcBef>
                <a:spcPts val="360"/>
              </a:spcBef>
              <a:spcAft>
                <a:spcPts val="0"/>
              </a:spcAft>
              <a:buClr>
                <a:schemeClr val="dk1"/>
              </a:buClr>
              <a:buFont typeface="Calibri"/>
              <a:buNone/>
            </a:pPr>
            <a:endParaRPr sz="1200" b="0" i="0" u="none" strike="noStrike" cap="none" baseline="0" dirty="0">
              <a:solidFill>
                <a:srgbClr val="FF0000"/>
              </a:solidFill>
              <a:latin typeface="Calibri"/>
              <a:ea typeface="Calibri"/>
              <a:cs typeface="Calibri"/>
              <a:sym typeface="Calibri"/>
            </a:endParaRPr>
          </a:p>
          <a:p>
            <a:pPr marL="0" marR="0" lvl="0" indent="0" algn="l" rtl="0">
              <a:lnSpc>
                <a:spcPct val="100000"/>
              </a:lnSpc>
              <a:spcBef>
                <a:spcPts val="360"/>
              </a:spcBef>
              <a:spcAft>
                <a:spcPts val="0"/>
              </a:spcAft>
              <a:buClr>
                <a:srgbClr val="FF0000"/>
              </a:buClr>
              <a:buSzPct val="25000"/>
              <a:buFont typeface="Calibri"/>
              <a:buNone/>
            </a:pPr>
            <a:r>
              <a:rPr lang="en-US" sz="1200" b="0" i="0" u="none" strike="noStrike" cap="none" baseline="0" dirty="0">
                <a:solidFill>
                  <a:srgbClr val="FF0000"/>
                </a:solidFill>
                <a:latin typeface="Calibri"/>
                <a:ea typeface="Calibri"/>
                <a:cs typeface="Calibri"/>
                <a:sym typeface="Calibri"/>
              </a:rPr>
              <a:t>Tell York, PA Farm Show story.</a:t>
            </a:r>
          </a:p>
          <a:p>
            <a:pPr marL="0" marR="0" lvl="0" indent="0" algn="l" rtl="0">
              <a:lnSpc>
                <a:spcPct val="100000"/>
              </a:lnSpc>
              <a:spcBef>
                <a:spcPts val="360"/>
              </a:spcBef>
              <a:spcAft>
                <a:spcPts val="0"/>
              </a:spcAft>
              <a:buClr>
                <a:schemeClr val="dk1"/>
              </a:buClr>
              <a:buFont typeface="Calibri"/>
              <a:buNone/>
            </a:pPr>
            <a:endParaRPr sz="1200" b="0" i="0" u="none" strike="noStrike" cap="none" baseline="0" dirty="0">
              <a:solidFill>
                <a:srgbClr val="FF0000"/>
              </a:solidFill>
              <a:latin typeface="Calibri"/>
              <a:ea typeface="Calibri"/>
              <a:cs typeface="Calibri"/>
              <a:sym typeface="Calibri"/>
            </a:endParaRPr>
          </a:p>
          <a:p>
            <a:pPr marL="0" marR="0" lvl="0" indent="0" algn="l" rtl="0">
              <a:lnSpc>
                <a:spcPct val="100000"/>
              </a:lnSpc>
              <a:spcBef>
                <a:spcPts val="360"/>
              </a:spcBef>
              <a:spcAft>
                <a:spcPts val="0"/>
              </a:spcAft>
              <a:buClr>
                <a:srgbClr val="FF0000"/>
              </a:buClr>
              <a:buSzPct val="25000"/>
              <a:buFont typeface="Calibri"/>
              <a:buNone/>
            </a:pPr>
            <a:r>
              <a:rPr lang="en-US" sz="1200" b="0" i="0" u="none" strike="noStrike" cap="none" baseline="0" dirty="0">
                <a:solidFill>
                  <a:srgbClr val="FF0000"/>
                </a:solidFill>
                <a:latin typeface="Calibri"/>
                <a:ea typeface="Calibri"/>
                <a:cs typeface="Calibri"/>
                <a:sym typeface="Calibri"/>
              </a:rPr>
              <a:t>Distributed (or decentralized)/Centralized production of precursors or intermediates at a location away from large scale integrated </a:t>
            </a:r>
            <a:r>
              <a:rPr lang="en-US" sz="1200" b="0" i="0" u="none" strike="noStrike" cap="none" baseline="0" dirty="0" err="1">
                <a:solidFill>
                  <a:srgbClr val="FF0000"/>
                </a:solidFill>
                <a:latin typeface="Calibri"/>
                <a:ea typeface="Calibri"/>
                <a:cs typeface="Calibri"/>
                <a:sym typeface="Calibri"/>
              </a:rPr>
              <a:t>biorefineries</a:t>
            </a:r>
            <a:r>
              <a:rPr lang="en-US" sz="1200" b="0" i="0" u="none" strike="noStrike" cap="none" baseline="0" dirty="0">
                <a:solidFill>
                  <a:srgbClr val="FF0000"/>
                </a:solidFill>
                <a:latin typeface="Calibri"/>
                <a:ea typeface="Calibri"/>
                <a:cs typeface="Calibri"/>
                <a:sym typeface="Calibri"/>
              </a:rPr>
              <a:t>.</a:t>
            </a:r>
          </a:p>
          <a:p>
            <a:pPr marL="0" marR="0" lvl="0" indent="0" algn="l" rtl="0">
              <a:lnSpc>
                <a:spcPct val="100000"/>
              </a:lnSpc>
              <a:spcBef>
                <a:spcPts val="360"/>
              </a:spcBef>
              <a:spcAft>
                <a:spcPts val="0"/>
              </a:spcAft>
              <a:buClr>
                <a:schemeClr val="dk1"/>
              </a:buClr>
              <a:buFont typeface="Calibri"/>
              <a:buNone/>
            </a:pPr>
            <a:endParaRPr sz="1200" b="1" i="0" u="none" strike="noStrike" cap="none" baseline="0" dirty="0">
              <a:solidFill>
                <a:srgbClr val="FF0000"/>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890" name="Shape 890"/>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73</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Shape 934"/>
          <p:cNvSpPr>
            <a:spLocks noGrp="1" noRot="1" noChangeAspect="1"/>
          </p:cNvSpPr>
          <p:nvPr>
            <p:ph type="sldImg" idx="2"/>
          </p:nvPr>
        </p:nvSpPr>
        <p:spPr>
          <a:xfrm>
            <a:off x="1187450" y="708025"/>
            <a:ext cx="4711699" cy="35353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935" name="Shape 935"/>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Here’s generally where those processes or technologies fall into the steps of getting from feedstock to fuel or other product.</a:t>
            </a:r>
          </a:p>
        </p:txBody>
      </p:sp>
      <p:sp>
        <p:nvSpPr>
          <p:cNvPr id="936" name="Shape 936"/>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74</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45" name="Shape 245"/>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46" name="Shape 246"/>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75</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a:spLocks noGrp="1" noRot="1" noChangeAspect="1"/>
          </p:cNvSpPr>
          <p:nvPr>
            <p:ph type="sldImg" idx="2"/>
          </p:nvPr>
        </p:nvSpPr>
        <p:spPr>
          <a:xfrm>
            <a:off x="1223962" y="673100"/>
            <a:ext cx="4713287" cy="35353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953" name="Shape 95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1000" b="0" i="0" u="none" strike="noStrike" cap="none" baseline="0">
                <a:solidFill>
                  <a:schemeClr val="dk1"/>
                </a:solidFill>
                <a:latin typeface="Calibri"/>
                <a:ea typeface="Calibri"/>
                <a:cs typeface="Calibri"/>
                <a:sym typeface="Calibri"/>
              </a:rPr>
              <a:t>So, those are the reasons of why BIOFUELS in general are important; why </a:t>
            </a:r>
            <a:r>
              <a:rPr lang="en-US" sz="1000" b="1" i="0" u="none" strike="noStrike" cap="none" baseline="0">
                <a:solidFill>
                  <a:schemeClr val="dk1"/>
                </a:solidFill>
                <a:latin typeface="Calibri"/>
                <a:ea typeface="Calibri"/>
                <a:cs typeface="Calibri"/>
                <a:sym typeface="Calibri"/>
              </a:rPr>
              <a:t>Advanced </a:t>
            </a:r>
            <a:r>
              <a:rPr lang="en-US" sz="1000" b="0" i="0" u="none" strike="noStrike" cap="none" baseline="0">
                <a:solidFill>
                  <a:schemeClr val="dk1"/>
                </a:solidFill>
                <a:latin typeface="Calibri"/>
                <a:ea typeface="Calibri"/>
                <a:cs typeface="Calibri"/>
                <a:sym typeface="Calibri"/>
              </a:rPr>
              <a:t>Biofuels?</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0" i="0" u="none" strike="noStrike" cap="none" baseline="0">
                <a:solidFill>
                  <a:schemeClr val="dk1"/>
                </a:solidFill>
                <a:latin typeface="Calibri"/>
                <a:ea typeface="Calibri"/>
                <a:cs typeface="Calibri"/>
                <a:sym typeface="Calibri"/>
              </a:rPr>
              <a:t>That has to do with sustainability.  We’ll talk about this in more detail later and you’ll do an exercise too.</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0" i="0" u="none" strike="noStrike" cap="none" baseline="0">
                <a:solidFill>
                  <a:schemeClr val="dk1"/>
                </a:solidFill>
                <a:latin typeface="Calibri"/>
                <a:ea typeface="Calibri"/>
                <a:cs typeface="Calibri"/>
                <a:sym typeface="Calibri"/>
              </a:rPr>
              <a:t>For now, what does sustainable mean?</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0" i="0" u="none" strike="noStrike" cap="none" baseline="0">
                <a:solidFill>
                  <a:schemeClr val="dk1"/>
                </a:solidFill>
                <a:latin typeface="Calibri"/>
                <a:ea typeface="Calibri"/>
                <a:cs typeface="Calibri"/>
                <a:sym typeface="Calibri"/>
              </a:rPr>
              <a:t>Endurance</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0" i="0" u="none" strike="noStrike" cap="none" baseline="0">
                <a:solidFill>
                  <a:schemeClr val="dk1"/>
                </a:solidFill>
                <a:latin typeface="Calibri"/>
                <a:ea typeface="Calibri"/>
                <a:cs typeface="Calibri"/>
                <a:sym typeface="Calibri"/>
              </a:rPr>
              <a:t>Lasts for a long time.  Or, you can keep doing something over and over without it degrading.  Or, in a way, it has continued life or existence</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0" i="0" u="none" strike="noStrike" cap="none" baseline="0">
                <a:solidFill>
                  <a:schemeClr val="dk1"/>
                </a:solidFill>
                <a:latin typeface="Calibri"/>
                <a:ea typeface="Calibri"/>
                <a:cs typeface="Calibri"/>
                <a:sym typeface="Calibri"/>
              </a:rPr>
              <a:t>So, when we talk about sustainability and biofuels, we mean that they have to have economic viability over a long term; have to allow or enable the environment to be unharmed or helped; and have to have social acceptance, fit into the fabric of a culture.  We’ll talk about some examples later.  Just tuck that in the back of your mind for now.</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0" i="0" u="none" strike="noStrike" cap="none" baseline="0">
                <a:solidFill>
                  <a:schemeClr val="dk1"/>
                </a:solidFill>
                <a:latin typeface="Calibri"/>
                <a:ea typeface="Calibri"/>
                <a:cs typeface="Calibri"/>
                <a:sym typeface="Calibri"/>
              </a:rPr>
              <a:t>Advanced biofuels are the ones that are more sustainable, do less damage to the environment, while still being economical to produce and that meet the demands of the society for social values such as the ones we talked about before—energy security, for example.</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1" i="0" u="none" strike="noStrike" cap="none" baseline="0">
                <a:solidFill>
                  <a:schemeClr val="dk1"/>
                </a:solidFill>
                <a:latin typeface="Calibri"/>
                <a:ea typeface="Calibri"/>
                <a:cs typeface="Calibri"/>
                <a:sym typeface="Calibri"/>
              </a:rPr>
              <a:t>Sustainability</a:t>
            </a:r>
            <a:r>
              <a:rPr lang="en-US" sz="1000" b="0" i="0" u="none" strike="noStrike" cap="none" baseline="0">
                <a:solidFill>
                  <a:schemeClr val="dk1"/>
                </a:solidFill>
                <a:latin typeface="Calibri"/>
                <a:ea typeface="Calibri"/>
                <a:cs typeface="Calibri"/>
                <a:sym typeface="Calibri"/>
              </a:rPr>
              <a:t> is the capacity to endure. For humans, sustainability is the long-term maintenance of well being, which has environmental, economic, and social dimensions, and encompasses the concept of </a:t>
            </a:r>
            <a:r>
              <a:rPr lang="en-US" sz="1000" b="0" i="0" u="sng" strike="noStrike" cap="none" baseline="0">
                <a:solidFill>
                  <a:schemeClr val="hlink"/>
                </a:solidFill>
                <a:latin typeface="Calibri"/>
                <a:ea typeface="Calibri"/>
                <a:cs typeface="Calibri"/>
                <a:sym typeface="Calibri"/>
                <a:hlinkClick r:id="rId3"/>
              </a:rPr>
              <a:t>stewardship</a:t>
            </a:r>
            <a:r>
              <a:rPr lang="en-US" sz="1000" b="0" i="0" u="none" strike="noStrike" cap="none" baseline="0">
                <a:solidFill>
                  <a:schemeClr val="dk1"/>
                </a:solidFill>
                <a:latin typeface="Calibri"/>
                <a:ea typeface="Calibri"/>
                <a:cs typeface="Calibri"/>
                <a:sym typeface="Calibri"/>
              </a:rPr>
              <a:t>, the responsible management of </a:t>
            </a:r>
            <a:r>
              <a:rPr lang="en-US" sz="1000" b="0" i="0" u="sng" strike="noStrike" cap="none" baseline="0">
                <a:solidFill>
                  <a:schemeClr val="hlink"/>
                </a:solidFill>
                <a:latin typeface="Calibri"/>
                <a:ea typeface="Calibri"/>
                <a:cs typeface="Calibri"/>
                <a:sym typeface="Calibri"/>
                <a:hlinkClick r:id="rId4"/>
              </a:rPr>
              <a:t>resource use</a:t>
            </a:r>
            <a:r>
              <a:rPr lang="en-US" sz="1000" b="0" i="0" u="none" strike="noStrike" cap="none" baseline="0">
                <a:solidFill>
                  <a:schemeClr val="dk1"/>
                </a:solidFill>
                <a:latin typeface="Calibri"/>
                <a:ea typeface="Calibri"/>
                <a:cs typeface="Calibri"/>
                <a:sym typeface="Calibri"/>
              </a:rPr>
              <a:t>. In </a:t>
            </a:r>
            <a:r>
              <a:rPr lang="en-US" sz="1000" b="0" i="0" u="sng" strike="noStrike" cap="none" baseline="0">
                <a:solidFill>
                  <a:schemeClr val="hlink"/>
                </a:solidFill>
                <a:latin typeface="Calibri"/>
                <a:ea typeface="Calibri"/>
                <a:cs typeface="Calibri"/>
                <a:sym typeface="Calibri"/>
                <a:hlinkClick r:id="rId5"/>
              </a:rPr>
              <a:t>ecology</a:t>
            </a:r>
            <a:r>
              <a:rPr lang="en-US" sz="1000" b="0" i="0" u="none" strike="noStrike" cap="none" baseline="0">
                <a:solidFill>
                  <a:schemeClr val="dk1"/>
                </a:solidFill>
                <a:latin typeface="Calibri"/>
                <a:ea typeface="Calibri"/>
                <a:cs typeface="Calibri"/>
                <a:sym typeface="Calibri"/>
              </a:rPr>
              <a:t>, sustainability describes how biological systems remain </a:t>
            </a:r>
            <a:r>
              <a:rPr lang="en-US" sz="1000" b="0" i="0" u="sng" strike="noStrike" cap="none" baseline="0">
                <a:solidFill>
                  <a:schemeClr val="hlink"/>
                </a:solidFill>
                <a:latin typeface="Calibri"/>
                <a:ea typeface="Calibri"/>
                <a:cs typeface="Calibri"/>
                <a:sym typeface="Calibri"/>
                <a:hlinkClick r:id="rId6"/>
              </a:rPr>
              <a:t>diverse</a:t>
            </a:r>
            <a:r>
              <a:rPr lang="en-US" sz="1000" b="0" i="0" u="none" strike="noStrike" cap="none" baseline="0">
                <a:solidFill>
                  <a:schemeClr val="dk1"/>
                </a:solidFill>
                <a:latin typeface="Calibri"/>
                <a:ea typeface="Calibri"/>
                <a:cs typeface="Calibri"/>
                <a:sym typeface="Calibri"/>
              </a:rPr>
              <a:t> and productive over time, a necessary precondition for human well-being. Long-lived and healthy </a:t>
            </a:r>
            <a:r>
              <a:rPr lang="en-US" sz="1000" b="0" i="0" u="sng" strike="noStrike" cap="none" baseline="0">
                <a:solidFill>
                  <a:schemeClr val="hlink"/>
                </a:solidFill>
                <a:latin typeface="Calibri"/>
                <a:ea typeface="Calibri"/>
                <a:cs typeface="Calibri"/>
                <a:sym typeface="Calibri"/>
                <a:hlinkClick r:id="rId7"/>
              </a:rPr>
              <a:t>wetlands</a:t>
            </a:r>
            <a:r>
              <a:rPr lang="en-US" sz="1000" b="0" i="0" u="none" strike="noStrike" cap="none" baseline="0">
                <a:solidFill>
                  <a:schemeClr val="dk1"/>
                </a:solidFill>
                <a:latin typeface="Calibri"/>
                <a:ea typeface="Calibri"/>
                <a:cs typeface="Calibri"/>
                <a:sym typeface="Calibri"/>
              </a:rPr>
              <a:t> and </a:t>
            </a:r>
            <a:r>
              <a:rPr lang="en-US" sz="1000" b="0" i="0" u="sng" strike="noStrike" cap="none" baseline="0">
                <a:solidFill>
                  <a:schemeClr val="hlink"/>
                </a:solidFill>
                <a:latin typeface="Calibri"/>
                <a:ea typeface="Calibri"/>
                <a:cs typeface="Calibri"/>
                <a:sym typeface="Calibri"/>
                <a:hlinkClick r:id="rId8"/>
              </a:rPr>
              <a:t>forests</a:t>
            </a:r>
            <a:r>
              <a:rPr lang="en-US" sz="1000" b="0" i="0" u="none" strike="noStrike" cap="none" baseline="0">
                <a:solidFill>
                  <a:schemeClr val="dk1"/>
                </a:solidFill>
                <a:latin typeface="Calibri"/>
                <a:ea typeface="Calibri"/>
                <a:cs typeface="Calibri"/>
                <a:sym typeface="Calibri"/>
              </a:rPr>
              <a:t> are examples of sustainable biological systems (from Wikipedia)</a:t>
            </a:r>
          </a:p>
        </p:txBody>
      </p:sp>
      <p:sp>
        <p:nvSpPr>
          <p:cNvPr id="954" name="Shape 95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76</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964" name="Shape 964"/>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Here are some concepts that might be considered when talking about economic aspects of sustainability.  You might not have used these words, but probably included at least one of these ideas in your discussion.</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The inflection point</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Credit worthy feedstock supplier, 15 year terms   US $50/tonne</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Demonstration of technology at scale</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Credit worthy offtake partner 10-15 years  (tough for airlines, although they say they will buy whatever can be produce and although they seem stable, they don’t have good balance sheets from the perspective of financiers)</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Parity with $80 oil, unsubsidizied on comparable BTUs</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(Jim Lane, Biofuels Digest  11 1006)</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965" name="Shape 965"/>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77</a:t>
            </a:fld>
            <a:endParaRPr lang="en-US" sz="1300" b="0" i="0" u="none" strike="noStrike" cap="none" baseline="0">
              <a:solidFill>
                <a:schemeClr val="dk1"/>
              </a:solidFill>
              <a:latin typeface="Calibri"/>
              <a:ea typeface="Calibri"/>
              <a:cs typeface="Calibri"/>
              <a:sym typeface="Calibri"/>
            </a:endParaRPr>
          </a:p>
        </p:txBody>
      </p:sp>
      <p:pic>
        <p:nvPicPr>
          <p:cNvPr id="966" name="Shape 966"/>
          <p:cNvPicPr preferRelativeResize="0"/>
          <p:nvPr/>
        </p:nvPicPr>
        <p:blipFill rotWithShape="1">
          <a:blip r:embed="rId3">
            <a:alphaModFix/>
          </a:blip>
          <a:srcRect/>
          <a:stretch/>
        </p:blipFill>
        <p:spPr>
          <a:xfrm>
            <a:off x="4355305" y="673439"/>
            <a:ext cx="1550193" cy="3516854"/>
          </a:xfrm>
          <a:prstGeom prst="rect">
            <a:avLst/>
          </a:prstGeom>
          <a:noFill/>
          <a:ln>
            <a:noFill/>
          </a:ln>
        </p:spPr>
      </p:pic>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Shape 98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986" name="Shape 986"/>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300" b="0" i="0" u="none" strike="noStrike" cap="none" baseline="0">
                <a:solidFill>
                  <a:schemeClr val="dk1"/>
                </a:solidFill>
                <a:latin typeface="Calibri"/>
                <a:ea typeface="Calibri"/>
                <a:cs typeface="Calibri"/>
                <a:sym typeface="Calibri"/>
              </a:rPr>
              <a:t>We are not just trying to put oil companies out of business. In addition to national energy security, the underlying reason for all of this is the crisis we face due to climate change.</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RFS one was predicated on the idea that the oil companies would transition to become fuel companies; by forcing them to blend renewables into their product, some assumed that they would finance the development of these fuel products—diversify into renewables.</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Instead, they fight tooth and nail to preserve their old market as they knew it rather than look to the future; see themselves as “oil men” rather than “fuel providers” or fuel and chemical precursor providers</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All of the above; should be “all of the above ground”</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Advanced Biofuels as part of an </a:t>
            </a:r>
            <a:r>
              <a:rPr lang="en-US" sz="300" b="1" i="0" u="none" strike="noStrike" cap="none" baseline="0">
                <a:solidFill>
                  <a:schemeClr val="dk1"/>
                </a:solidFill>
                <a:latin typeface="Calibri"/>
                <a:ea typeface="Calibri"/>
                <a:cs typeface="Calibri"/>
                <a:sym typeface="Calibri"/>
              </a:rPr>
              <a:t>Energy Security solution.</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1)  Something as important to everyday life as the power to help you move from place to place.</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If you put control of that power in the hands of other countries, you become vulnerable.  If those other countries want to make you do something that you don’t want to do, they can just squeeze your supply of oil and make life difficult.</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For examples, early 1970’s oil embargo lead to lines of cars at gas stations.</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In your memory, then lines at gas stations after Hurricane Katrina knocked out a lot of gasoline production and distribution.  That kind of disruption is a vulnerability.  It’s better to make your fuel at home.</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If we can replace a good portion of that oil that is used for transportation by making our own transportation fuels, we minimize that liability.</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1" i="0" u="none" strike="noStrike" cap="none" baseline="0">
                <a:solidFill>
                  <a:schemeClr val="dk1"/>
                </a:solidFill>
                <a:latin typeface="Calibri"/>
                <a:ea typeface="Calibri"/>
                <a:cs typeface="Calibri"/>
                <a:sym typeface="Calibri"/>
              </a:rPr>
              <a:t>Energy Security</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About two-thirds of U.S. petroleum demand is in the transportation sector. Approximately half of U.S. petroleum is imported. Depending heavily on foreign petroleum supplies puts the United States at risk for trade deficits, supply disruption, and price changes. The Renewable Fuels Association's </a:t>
            </a:r>
            <a:r>
              <a:rPr lang="en-US" sz="300" b="0" i="0" u="sng" strike="noStrike" cap="none" baseline="0">
                <a:solidFill>
                  <a:schemeClr val="hlink"/>
                </a:solidFill>
                <a:latin typeface="Calibri"/>
                <a:ea typeface="Calibri"/>
                <a:cs typeface="Calibri"/>
                <a:sym typeface="Calibri"/>
                <a:hlinkClick r:id="rId3"/>
              </a:rPr>
              <a:t>2012 Ethanol Industry Outlook</a:t>
            </a:r>
            <a:r>
              <a:rPr lang="en-US" sz="300" b="0" i="1" u="sng" strike="noStrike" cap="none" baseline="0">
                <a:solidFill>
                  <a:schemeClr val="hlink"/>
                </a:solidFill>
                <a:latin typeface="Calibri"/>
                <a:ea typeface="Calibri"/>
                <a:cs typeface="Calibri"/>
                <a:sym typeface="Calibri"/>
                <a:hlinkClick r:id="rId3"/>
              </a:rPr>
              <a:t>(PDF)</a:t>
            </a:r>
            <a:r>
              <a:rPr lang="en-US" sz="300" b="0" i="0" u="none" strike="noStrike" cap="none" baseline="0">
                <a:solidFill>
                  <a:schemeClr val="dk1"/>
                </a:solidFill>
                <a:latin typeface="Calibri"/>
                <a:ea typeface="Calibri"/>
                <a:cs typeface="Calibri"/>
                <a:sym typeface="Calibri"/>
              </a:rPr>
              <a:t> calculated that in 2011 the ethanol industry replaced the gasoline produced from more than 485 million barrels of imported oil. Ethanol represents 25% of domestically produced and refined motor fuel for gasoline engines.</a:t>
            </a: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4"/>
              </a:rPr>
              <a:t>http://www.afdc.energy.gov/fuels/ethanol_benefits.html</a:t>
            </a:r>
            <a:r>
              <a:rPr lang="en-US" sz="300" b="0" i="0" u="none" strike="noStrike" cap="none" baseline="0">
                <a:solidFill>
                  <a:schemeClr val="dk1"/>
                </a:solidFill>
                <a:latin typeface="Calibri"/>
                <a:ea typeface="Calibri"/>
                <a:cs typeface="Calibri"/>
                <a:sym typeface="Calibri"/>
              </a:rPr>
              <a:t>  US DOE Alternative Fuels Data Center</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POLICY Discussion:  Non-monitizable value of trying to first transition from petroleum transportation fuels:  energy security, military flexibility, economic development, climate change mitigation, pollution control.</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If we were not-policy directed, but rather marketing/financing directed; initial emphasis would have been on plastics, fiber, film.  Greater margins, smaller scale for greater returns.</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Problem has been that “fuels first” policy was articulated, but insufficiently funded.</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In 2009:  However, the majority of petroleum now extracted—</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in the range of 85%—is used to produce fuels. Most of</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these are transportation fuels such as gasoline, diesel</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fuel, and jet fuel, while some, such as fuel oil, liquefied</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petroleum gas, and propane, are used for heating</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and power generation. Petroleum accounts for more</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than 90% of transportation fuel, but only for 2% of</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electricity generation. When refined, a 42-gallon barrel</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of crude oil yields about 20 gallons of gasoline, 10</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gallons of diesel fuel and heating oil, four gallons of</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jet fuel, and smaller amounts of other products.</a:t>
            </a: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5"/>
              </a:rPr>
              <a:t>http://www.publichealthreports.org/userfiles/124_1/5-19.pdf</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 5</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Energy and Public Health:</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The Challenge of Peak Petroleum</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Howard Frumkin, MD, DrPHa</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Jeremy Hess, MD, MPHa,b</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Stephen Vindigni, MPHa,b</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aNational Center for Environmental Health and Agency for Toxic Substances and Disease Registry, Centers for Disease Control and</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Prevention, Atlanta, GA</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bEmory Medical School, Atlanta, GA</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Address correspondence to: Howard Frumkin, MD, DrPH, National Center for Environmental Health and Agency for Toxic Substances</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and Disease Registry, Centers for Disease Control and Prevention, 4770 Buford Hwy., MS F-61, Atlanta, GA 30341-3717; tel. 770-488-0604;</a:t>
            </a: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fax 770-488-3385; e-mail &lt;hfrumkin@cdc.gov&gt;.</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1" i="0" u="none" strike="noStrike" cap="none" baseline="0">
                <a:solidFill>
                  <a:schemeClr val="dk1"/>
                </a:solidFill>
                <a:latin typeface="Calibri"/>
                <a:ea typeface="Calibri"/>
                <a:cs typeface="Calibri"/>
                <a:sym typeface="Calibri"/>
              </a:rPr>
              <a:t>Consumption and Disposition</a:t>
            </a: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6"/>
              </a:rPr>
              <a:t>U.S. Petroleum Consumption</a:t>
            </a:r>
            <a:r>
              <a:rPr lang="en-US" sz="300" b="0" i="0" u="none" strike="noStrike" cap="none" baseline="0">
                <a:solidFill>
                  <a:schemeClr val="dk1"/>
                </a:solidFill>
                <a:latin typeface="Calibri"/>
                <a:ea typeface="Calibri"/>
                <a:cs typeface="Calibri"/>
                <a:sym typeface="Calibri"/>
              </a:rPr>
              <a:t>18,835,000 barrels/day</a:t>
            </a: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6"/>
              </a:rPr>
              <a:t>U.S. Motor Gasoline Consumption</a:t>
            </a:r>
            <a:r>
              <a:rPr lang="en-US" sz="300" b="0" i="0" u="none" strike="noStrike" cap="none" baseline="0">
                <a:solidFill>
                  <a:schemeClr val="dk1"/>
                </a:solidFill>
                <a:latin typeface="Calibri"/>
                <a:ea typeface="Calibri"/>
                <a:cs typeface="Calibri"/>
                <a:sym typeface="Calibri"/>
              </a:rPr>
              <a:t>8,736,000 barrels/day (377 million gallons/day)</a:t>
            </a: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7"/>
              </a:rPr>
              <a:t>Share of U.S. Oil Consumption for Transportation</a:t>
            </a:r>
            <a:r>
              <a:rPr lang="en-US" sz="300" b="0" i="0" u="none" strike="noStrike" cap="none" baseline="0">
                <a:solidFill>
                  <a:schemeClr val="dk1"/>
                </a:solidFill>
                <a:latin typeface="Calibri"/>
                <a:ea typeface="Calibri"/>
                <a:cs typeface="Calibri"/>
                <a:sym typeface="Calibri"/>
              </a:rPr>
              <a:t>71% (2011)</a:t>
            </a: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8"/>
              </a:rPr>
              <a:t>U.S. Total Petroleum Exports</a:t>
            </a:r>
            <a:r>
              <a:rPr lang="en-US" sz="300" b="0" i="0" u="none" strike="noStrike" cap="none" baseline="0">
                <a:solidFill>
                  <a:schemeClr val="dk1"/>
                </a:solidFill>
                <a:latin typeface="Calibri"/>
                <a:ea typeface="Calibri"/>
                <a:cs typeface="Calibri"/>
                <a:sym typeface="Calibri"/>
              </a:rPr>
              <a:t>2,924,000 barrels/day</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sng" strike="noStrike" cap="none" baseline="0">
                <a:solidFill>
                  <a:schemeClr val="hlink"/>
                </a:solidFill>
                <a:latin typeface="Calibri"/>
                <a:ea typeface="Calibri"/>
                <a:cs typeface="Calibri"/>
                <a:sym typeface="Calibri"/>
                <a:hlinkClick r:id="rId9"/>
              </a:rPr>
              <a:t>http://www.eia.gov/energyexplained/index.cfm?page=oil_home#tab2</a:t>
            </a:r>
          </a:p>
          <a:p>
            <a:pPr marL="0" marR="0" lvl="0" indent="0" algn="l" rtl="0">
              <a:lnSpc>
                <a:spcPct val="80000"/>
              </a:lnSpc>
              <a:spcBef>
                <a:spcPts val="90"/>
              </a:spcBef>
              <a:spcAft>
                <a:spcPts val="0"/>
              </a:spcAft>
              <a:buNone/>
            </a:pPr>
            <a:endParaRPr sz="3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a:solidFill>
                  <a:schemeClr val="dk1"/>
                </a:solidFill>
                <a:latin typeface="Calibri"/>
                <a:ea typeface="Calibri"/>
                <a:cs typeface="Calibri"/>
                <a:sym typeface="Calibri"/>
              </a:rPr>
              <a:t>With the turmoil in the Middle East, it is more important than ever that, because the U.S. produced 13.9 billion gallons of ethanol last year, we used 485 million fewer barrels of imported oil. That is roughly equivalent to 13 percent of total U.S. crude oil imports, saving the American economy $49.7 billion. Without the RFS—and without ethanol production—the U.S. would have imported 52 percent of its oil last year. With the RFS—and with oil imports at 45 percent, their lowest level since 1996—the U.S. is less dependent on unstable or unfriendly regimes. </a:t>
            </a:r>
            <a:r>
              <a:rPr lang="en-US" sz="300" b="0" i="0" u="sng" strike="noStrike" cap="none" baseline="0">
                <a:solidFill>
                  <a:schemeClr val="hlink"/>
                </a:solidFill>
                <a:latin typeface="Calibri"/>
                <a:ea typeface="Calibri"/>
                <a:cs typeface="Calibri"/>
                <a:sym typeface="Calibri"/>
                <a:hlinkClick r:id="rId10"/>
              </a:rPr>
              <a:t>http://www.ethanolproducer.com/articles/9185/the-rfs-itundefineds-not-broke-donundefinedt-fix-it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Shape 99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000" name="Shape 1000"/>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This is the logistics part of the economic question.  This is where thinking about changing the biomass closer to the original location becomes an important consideration.  </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Then </a:t>
            </a:r>
            <a:r>
              <a:rPr lang="en-US" sz="1200" b="0" i="0" u="none" strike="noStrike" cap="none" baseline="0" dirty="0" err="1">
                <a:solidFill>
                  <a:schemeClr val="dk1"/>
                </a:solidFill>
                <a:latin typeface="Calibri"/>
                <a:ea typeface="Calibri"/>
                <a:cs typeface="Calibri"/>
                <a:sym typeface="Calibri"/>
              </a:rPr>
              <a:t>biorefineries</a:t>
            </a:r>
            <a:r>
              <a:rPr lang="en-US" sz="1200" b="0" i="0" u="none" strike="noStrike" cap="none" baseline="0" dirty="0">
                <a:solidFill>
                  <a:schemeClr val="dk1"/>
                </a:solidFill>
                <a:latin typeface="Calibri"/>
                <a:ea typeface="Calibri"/>
                <a:cs typeface="Calibri"/>
                <a:sym typeface="Calibri"/>
              </a:rPr>
              <a:t> can be built at larger scale which makes them more economical to operate  (and think of social aspects of having many </a:t>
            </a:r>
            <a:r>
              <a:rPr lang="en-US" sz="1200" b="0" i="0" u="none" strike="noStrike" cap="none" baseline="0" dirty="0" err="1">
                <a:solidFill>
                  <a:schemeClr val="dk1"/>
                </a:solidFill>
                <a:latin typeface="Calibri"/>
                <a:ea typeface="Calibri"/>
                <a:cs typeface="Calibri"/>
                <a:sym typeface="Calibri"/>
              </a:rPr>
              <a:t>biorefineries</a:t>
            </a:r>
            <a:r>
              <a:rPr lang="en-US" sz="1200" b="0" i="0" u="none" strike="noStrike" cap="none" baseline="0" dirty="0">
                <a:solidFill>
                  <a:schemeClr val="dk1"/>
                </a:solidFill>
                <a:latin typeface="Calibri"/>
                <a:ea typeface="Calibri"/>
                <a:cs typeface="Calibri"/>
                <a:sym typeface="Calibri"/>
              </a:rPr>
              <a:t> in many towns—people might say—not in my backyard).</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Right now, </a:t>
            </a:r>
            <a:r>
              <a:rPr lang="en-US" sz="1200" b="0" i="0" u="none" strike="noStrike" cap="none" baseline="0" dirty="0" smtClean="0">
                <a:solidFill>
                  <a:schemeClr val="dk1"/>
                </a:solidFill>
                <a:latin typeface="Calibri"/>
                <a:ea typeface="Calibri"/>
                <a:cs typeface="Calibri"/>
                <a:sym typeface="Calibri"/>
              </a:rPr>
              <a:t>research continues into </a:t>
            </a:r>
            <a:r>
              <a:rPr lang="en-US" sz="1200" b="0" i="0" u="none" strike="noStrike" cap="none" baseline="0" dirty="0">
                <a:solidFill>
                  <a:schemeClr val="dk1"/>
                </a:solidFill>
                <a:latin typeface="Calibri"/>
                <a:ea typeface="Calibri"/>
                <a:cs typeface="Calibri"/>
                <a:sym typeface="Calibri"/>
              </a:rPr>
              <a:t>conversion to intermediaries or precursors that can be transported easier and cheaper.  See next slide.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15" name="Shape 215"/>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16" name="Shape 216"/>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8</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Shape 101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015" name="Shape 1015"/>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650" b="1" i="0" u="none" strike="noStrike" cap="none" baseline="0">
                <a:solidFill>
                  <a:schemeClr val="dk1"/>
                </a:solidFill>
                <a:latin typeface="Calibri"/>
                <a:ea typeface="Calibri"/>
                <a:cs typeface="Calibri"/>
                <a:sym typeface="Calibri"/>
              </a:rPr>
              <a:t>Biofuel/Bioproduct Biomass Grower Decision Tool Box</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 </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Need for the Tool Box</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 </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In order to meet expanding national needs for the production of non-food crop biofuels, biomass production will have to be substantially increased without decreasing food or forest product production. In large part, this increase in biomass will have to come from perennial grasses, energy crops, and non-forest product managed stands. Specific programs proposed for increasing bioenergy biomass production include:</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 </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Intercropping,</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Prairie Recovery,</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Pastureland Preservation, </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Grass Land Cropping, and</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Forest Harvesting  </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 </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Since the economic margins of growing biomass for commodity biofuels are thin, it is of prime importance that growers have a reliable source of information on the best species/strains to grow and what their expected yields would be. In most cases, yields are not only a product of macroclimate conditions, but also of microenvironmental conditions including rain fall, soil conditions, and runoff. Questions that growers need to have answered would include:</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 </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What species/strains are suitable for their land?</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What is the minimum tonnage/acre needed for profitable cropping?</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What is the ratio of yield to nutrient inputs?</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What is the minimum acreage needed to be profitable?</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 </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Tool Box Design</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 </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Answers to these questions could be provided by a grower-oriented decision making tool box. The decision making model would be statistically based and would use a database composed of: in-field production data, USDA and state soil condition data, NOAA climatological information, and demand and price information from biofuel/bioproducts markets and technologies. Information would be presented to the grower using maps and charts. Users would have the ability to enter data for specific parameters and could choose output types. Output options would include graphs depicting ranges and what/if solutions.</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 </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Objective/Work Program for Phase 1Funding</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 </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The objective of Phase 1 funding would be to determine the data needs and the programming requirements for the Biomass Grower Decision Tool Box. In order to reduce production and maintenance costs and to maximize existing resources, the starting point for this project could be the knowledge base already existing in University of Minnesota, College of Food, Agricultural and National Resources  FINBIN Farm Financial Database. On the successful completion of a Phase 1 design study, a pilot program would be developed and tested on a state or regional basis. Once that has been accomplished the program would expand to a national scope.</a:t>
            </a:r>
          </a:p>
          <a:p>
            <a:pPr marL="0" marR="0" lvl="0" indent="0" algn="l" rtl="0">
              <a:lnSpc>
                <a:spcPct val="80000"/>
              </a:lnSpc>
              <a:spcBef>
                <a:spcPts val="198"/>
              </a:spcBef>
              <a:spcAft>
                <a:spcPts val="0"/>
              </a:spcAft>
              <a:buNone/>
            </a:pPr>
            <a:endParaRPr sz="650" b="0" i="0" u="none" strike="noStrike" cap="none" baseline="0">
              <a:solidFill>
                <a:schemeClr val="dk1"/>
              </a:solidFill>
              <a:latin typeface="Calibri"/>
              <a:ea typeface="Calibri"/>
              <a:cs typeface="Calibri"/>
              <a:sym typeface="Calibri"/>
            </a:endParaRPr>
          </a:p>
        </p:txBody>
      </p:sp>
      <p:sp>
        <p:nvSpPr>
          <p:cNvPr id="1016" name="Shape 1016"/>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80</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Shape 1026"/>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027" name="Shape 1027"/>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Shape 1035"/>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036" name="Shape 103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Carbon neutral:  use does not contribute to an increase in greenhouse gases.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Shape 104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050" name="Shape 1050"/>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051" name="Shape 1051"/>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83</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Shape 1063"/>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064" name="Shape 1064"/>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Shape 1070"/>
          <p:cNvSpPr>
            <a:spLocks noGrp="1" noRot="1" noChangeAspect="1"/>
          </p:cNvSpPr>
          <p:nvPr>
            <p:ph type="sldImg" idx="2"/>
          </p:nvPr>
        </p:nvSpPr>
        <p:spPr>
          <a:xfrm>
            <a:off x="1223962" y="673100"/>
            <a:ext cx="4713299" cy="3535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071" name="Shape 1071"/>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1000" b="0" i="0" u="none" strike="noStrike" cap="none" baseline="0">
                <a:solidFill>
                  <a:schemeClr val="dk1"/>
                </a:solidFill>
                <a:latin typeface="Calibri"/>
                <a:ea typeface="Calibri"/>
                <a:cs typeface="Calibri"/>
                <a:sym typeface="Calibri"/>
              </a:rPr>
              <a:t>So, those are the reasons of why BIOFUELS in general are important; why </a:t>
            </a:r>
            <a:r>
              <a:rPr lang="en-US" sz="1000" b="1" i="0" u="none" strike="noStrike" cap="none" baseline="0">
                <a:solidFill>
                  <a:schemeClr val="dk1"/>
                </a:solidFill>
                <a:latin typeface="Calibri"/>
                <a:ea typeface="Calibri"/>
                <a:cs typeface="Calibri"/>
                <a:sym typeface="Calibri"/>
              </a:rPr>
              <a:t>Advanced </a:t>
            </a:r>
            <a:r>
              <a:rPr lang="en-US" sz="1000" b="0" i="0" u="none" strike="noStrike" cap="none" baseline="0">
                <a:solidFill>
                  <a:schemeClr val="dk1"/>
                </a:solidFill>
                <a:latin typeface="Calibri"/>
                <a:ea typeface="Calibri"/>
                <a:cs typeface="Calibri"/>
                <a:sym typeface="Calibri"/>
              </a:rPr>
              <a:t>Biofuels?</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0" i="0" u="none" strike="noStrike" cap="none" baseline="0">
                <a:solidFill>
                  <a:schemeClr val="dk1"/>
                </a:solidFill>
                <a:latin typeface="Calibri"/>
                <a:ea typeface="Calibri"/>
                <a:cs typeface="Calibri"/>
                <a:sym typeface="Calibri"/>
              </a:rPr>
              <a:t>That has to do with sustainability.  We’ll talk about this in more detail later and you’ll do an exercise too.</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0" i="0" u="none" strike="noStrike" cap="none" baseline="0">
                <a:solidFill>
                  <a:schemeClr val="dk1"/>
                </a:solidFill>
                <a:latin typeface="Calibri"/>
                <a:ea typeface="Calibri"/>
                <a:cs typeface="Calibri"/>
                <a:sym typeface="Calibri"/>
              </a:rPr>
              <a:t>For now, what does sustainable mean?</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0" i="0" u="none" strike="noStrike" cap="none" baseline="0">
                <a:solidFill>
                  <a:schemeClr val="dk1"/>
                </a:solidFill>
                <a:latin typeface="Calibri"/>
                <a:ea typeface="Calibri"/>
                <a:cs typeface="Calibri"/>
                <a:sym typeface="Calibri"/>
              </a:rPr>
              <a:t>Endurance</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0" i="0" u="none" strike="noStrike" cap="none" baseline="0">
                <a:solidFill>
                  <a:schemeClr val="dk1"/>
                </a:solidFill>
                <a:latin typeface="Calibri"/>
                <a:ea typeface="Calibri"/>
                <a:cs typeface="Calibri"/>
                <a:sym typeface="Calibri"/>
              </a:rPr>
              <a:t>Lasts for a long time.  Or, you can keep doing something over and over without it degrading.  Or, in a way, it has continued life or existence</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0" i="0" u="none" strike="noStrike" cap="none" baseline="0">
                <a:solidFill>
                  <a:schemeClr val="dk1"/>
                </a:solidFill>
                <a:latin typeface="Calibri"/>
                <a:ea typeface="Calibri"/>
                <a:cs typeface="Calibri"/>
                <a:sym typeface="Calibri"/>
              </a:rPr>
              <a:t>So, when we talk about sustainability and biofuels, we mean that they have to have economic viability over a long term; have to allow or enable the environment to be unharmed or helped; and have to have social acceptance, fit into the fabric of a culture.  We’ll talk about some examples later.  Just tuck that in the back of your mind for now.</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0" i="0" u="none" strike="noStrike" cap="none" baseline="0">
                <a:solidFill>
                  <a:schemeClr val="dk1"/>
                </a:solidFill>
                <a:latin typeface="Calibri"/>
                <a:ea typeface="Calibri"/>
                <a:cs typeface="Calibri"/>
                <a:sym typeface="Calibri"/>
              </a:rPr>
              <a:t>Advanced biofuels are the ones that are more sustainable, do less damage to the environment, while still being economical to produce and that meet the demands of the society for social values such as the ones we talked about before—energy security, for example.</a:t>
            </a:r>
          </a:p>
          <a:p>
            <a:pPr marL="0" marR="0" lvl="0" indent="0" algn="l" rtl="0">
              <a:lnSpc>
                <a:spcPct val="80000"/>
              </a:lnSpc>
              <a:spcBef>
                <a:spcPts val="306"/>
              </a:spcBef>
              <a:spcAft>
                <a:spcPts val="0"/>
              </a:spcAft>
              <a:buNone/>
            </a:pPr>
            <a:endParaRPr sz="10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00"/>
              </a:spcBef>
              <a:spcAft>
                <a:spcPts val="0"/>
              </a:spcAft>
              <a:buSzPct val="25000"/>
              <a:buNone/>
            </a:pPr>
            <a:r>
              <a:rPr lang="en-US" sz="1000" b="1" i="0" u="none" strike="noStrike" cap="none" baseline="0">
                <a:solidFill>
                  <a:schemeClr val="dk1"/>
                </a:solidFill>
                <a:latin typeface="Calibri"/>
                <a:ea typeface="Calibri"/>
                <a:cs typeface="Calibri"/>
                <a:sym typeface="Calibri"/>
              </a:rPr>
              <a:t>Sustainability</a:t>
            </a:r>
            <a:r>
              <a:rPr lang="en-US" sz="1000" b="0" i="0" u="none" strike="noStrike" cap="none" baseline="0">
                <a:solidFill>
                  <a:schemeClr val="dk1"/>
                </a:solidFill>
                <a:latin typeface="Calibri"/>
                <a:ea typeface="Calibri"/>
                <a:cs typeface="Calibri"/>
                <a:sym typeface="Calibri"/>
              </a:rPr>
              <a:t> is the capacity to endure. For humans, sustainability is the long-term maintenance of well being, which has environmental, economic, and social dimensions, and encompasses the concept of </a:t>
            </a:r>
            <a:r>
              <a:rPr lang="en-US" sz="1000" b="0" i="0" u="sng" strike="noStrike" cap="none" baseline="0">
                <a:solidFill>
                  <a:schemeClr val="hlink"/>
                </a:solidFill>
                <a:latin typeface="Calibri"/>
                <a:ea typeface="Calibri"/>
                <a:cs typeface="Calibri"/>
                <a:sym typeface="Calibri"/>
                <a:hlinkClick r:id="rId3"/>
              </a:rPr>
              <a:t>stewardship</a:t>
            </a:r>
            <a:r>
              <a:rPr lang="en-US" sz="1000" b="0" i="0" u="none" strike="noStrike" cap="none" baseline="0">
                <a:solidFill>
                  <a:schemeClr val="dk1"/>
                </a:solidFill>
                <a:latin typeface="Calibri"/>
                <a:ea typeface="Calibri"/>
                <a:cs typeface="Calibri"/>
                <a:sym typeface="Calibri"/>
              </a:rPr>
              <a:t>, the responsible management of </a:t>
            </a:r>
            <a:r>
              <a:rPr lang="en-US" sz="1000" b="0" i="0" u="sng" strike="noStrike" cap="none" baseline="0">
                <a:solidFill>
                  <a:schemeClr val="hlink"/>
                </a:solidFill>
                <a:latin typeface="Calibri"/>
                <a:ea typeface="Calibri"/>
                <a:cs typeface="Calibri"/>
                <a:sym typeface="Calibri"/>
                <a:hlinkClick r:id="rId4"/>
              </a:rPr>
              <a:t>resource use</a:t>
            </a:r>
            <a:r>
              <a:rPr lang="en-US" sz="1000" b="0" i="0" u="none" strike="noStrike" cap="none" baseline="0">
                <a:solidFill>
                  <a:schemeClr val="dk1"/>
                </a:solidFill>
                <a:latin typeface="Calibri"/>
                <a:ea typeface="Calibri"/>
                <a:cs typeface="Calibri"/>
                <a:sym typeface="Calibri"/>
              </a:rPr>
              <a:t>. In </a:t>
            </a:r>
            <a:r>
              <a:rPr lang="en-US" sz="1000" b="0" i="0" u="sng" strike="noStrike" cap="none" baseline="0">
                <a:solidFill>
                  <a:schemeClr val="hlink"/>
                </a:solidFill>
                <a:latin typeface="Calibri"/>
                <a:ea typeface="Calibri"/>
                <a:cs typeface="Calibri"/>
                <a:sym typeface="Calibri"/>
                <a:hlinkClick r:id="rId5"/>
              </a:rPr>
              <a:t>ecology</a:t>
            </a:r>
            <a:r>
              <a:rPr lang="en-US" sz="1000" b="0" i="0" u="none" strike="noStrike" cap="none" baseline="0">
                <a:solidFill>
                  <a:schemeClr val="dk1"/>
                </a:solidFill>
                <a:latin typeface="Calibri"/>
                <a:ea typeface="Calibri"/>
                <a:cs typeface="Calibri"/>
                <a:sym typeface="Calibri"/>
              </a:rPr>
              <a:t>, sustainability describes how biological systems remain </a:t>
            </a:r>
            <a:r>
              <a:rPr lang="en-US" sz="1000" b="0" i="0" u="sng" strike="noStrike" cap="none" baseline="0">
                <a:solidFill>
                  <a:schemeClr val="hlink"/>
                </a:solidFill>
                <a:latin typeface="Calibri"/>
                <a:ea typeface="Calibri"/>
                <a:cs typeface="Calibri"/>
                <a:sym typeface="Calibri"/>
                <a:hlinkClick r:id="rId6"/>
              </a:rPr>
              <a:t>diverse</a:t>
            </a:r>
            <a:r>
              <a:rPr lang="en-US" sz="1000" b="0" i="0" u="none" strike="noStrike" cap="none" baseline="0">
                <a:solidFill>
                  <a:schemeClr val="dk1"/>
                </a:solidFill>
                <a:latin typeface="Calibri"/>
                <a:ea typeface="Calibri"/>
                <a:cs typeface="Calibri"/>
                <a:sym typeface="Calibri"/>
              </a:rPr>
              <a:t> and productive over time, a necessary precondition for human well-being. Long-lived and healthy </a:t>
            </a:r>
            <a:r>
              <a:rPr lang="en-US" sz="1000" b="0" i="0" u="sng" strike="noStrike" cap="none" baseline="0">
                <a:solidFill>
                  <a:schemeClr val="hlink"/>
                </a:solidFill>
                <a:latin typeface="Calibri"/>
                <a:ea typeface="Calibri"/>
                <a:cs typeface="Calibri"/>
                <a:sym typeface="Calibri"/>
                <a:hlinkClick r:id="rId7"/>
              </a:rPr>
              <a:t>wetlands</a:t>
            </a:r>
            <a:r>
              <a:rPr lang="en-US" sz="1000" b="0" i="0" u="none" strike="noStrike" cap="none" baseline="0">
                <a:solidFill>
                  <a:schemeClr val="dk1"/>
                </a:solidFill>
                <a:latin typeface="Calibri"/>
                <a:ea typeface="Calibri"/>
                <a:cs typeface="Calibri"/>
                <a:sym typeface="Calibri"/>
              </a:rPr>
              <a:t> and </a:t>
            </a:r>
            <a:r>
              <a:rPr lang="en-US" sz="1000" b="0" i="0" u="sng" strike="noStrike" cap="none" baseline="0">
                <a:solidFill>
                  <a:schemeClr val="hlink"/>
                </a:solidFill>
                <a:latin typeface="Calibri"/>
                <a:ea typeface="Calibri"/>
                <a:cs typeface="Calibri"/>
                <a:sym typeface="Calibri"/>
                <a:hlinkClick r:id="rId8"/>
              </a:rPr>
              <a:t>forests</a:t>
            </a:r>
            <a:r>
              <a:rPr lang="en-US" sz="1000" b="0" i="0" u="none" strike="noStrike" cap="none" baseline="0">
                <a:solidFill>
                  <a:schemeClr val="dk1"/>
                </a:solidFill>
                <a:latin typeface="Calibri"/>
                <a:ea typeface="Calibri"/>
                <a:cs typeface="Calibri"/>
                <a:sym typeface="Calibri"/>
              </a:rPr>
              <a:t> are examples of sustainable biological systems (from Wikipedia)</a:t>
            </a:r>
          </a:p>
        </p:txBody>
      </p:sp>
      <p:sp>
        <p:nvSpPr>
          <p:cNvPr id="1072" name="Shape 1072"/>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85</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Shape 108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082" name="Shape 1082"/>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These are some of the questions that come up when thinking about sustainability from an environmental point of view.</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Take each question one at a time.</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First, how can growing crops help the environment?  Think about the switchgrass.</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How can growing crops hurt the environment?  What have you heard about fertilizers and the dead zones in the Chesapeake Bay or Gulf of Mexico?</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How can using forest products help the environment?</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	Think about preventing forest fires through good forest management</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How can it hurt the environment?  You may have heard of harming the rainforests by cutting them down for agriculture purposes.</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Same kind of questions and thoughts for the other topics.  Or you can talk about others, too.</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Shape 109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093" name="Shape 1093"/>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This group gets to discuss a question dealing with social sustainability.  How do advanced biofuels fit into the culture? </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First, think about the ways we use land in this culture.   What do we use land for?  </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Then think about who gets to decide how that land is used?</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What about the residues from an industry?  Like food processing?  Who decides how those are used—or not used and thrown away?  </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What if you as a community wanted to change that?  What would you do?</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If your community has a landfill problem—the landfill is getting full and the community is discussing what to do with the waste—what might you recommend that they consider?  How does that process of recommending what is considered happen?</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Think about public hearings, zoning, planning commissions, protest marches, petition drives, what else?  Running for office?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88</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Shape 1550"/>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551" name="Shape 1551"/>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90000"/>
              </a:lnSpc>
              <a:spcBef>
                <a:spcPts val="0"/>
              </a:spcBef>
              <a:spcAft>
                <a:spcPts val="0"/>
              </a:spcAft>
              <a:buSzPct val="25000"/>
              <a:buNone/>
            </a:pPr>
            <a:r>
              <a:rPr lang="en-US" sz="1100" b="0" i="0" u="none" strike="noStrike" cap="none" baseline="0">
                <a:solidFill>
                  <a:schemeClr val="dk1"/>
                </a:solidFill>
                <a:latin typeface="Calibri"/>
                <a:ea typeface="Calibri"/>
                <a:cs typeface="Calibri"/>
                <a:sym typeface="Calibri"/>
              </a:rPr>
              <a:t>Break up into small groups to discuss this issue related to economic sustainability.</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Remember, sustainability means endurance, long lasting; of, relating to, or being a method of harvesting or using a resource so that the resource is not depleted or permanently damaged</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As well as: </a:t>
            </a:r>
            <a:r>
              <a:rPr lang="en-US" sz="1100" b="0" i="1" u="none" strike="noStrike" cap="none" baseline="0">
                <a:solidFill>
                  <a:schemeClr val="dk1"/>
                </a:solidFill>
                <a:latin typeface="Calibri"/>
                <a:ea typeface="Calibri"/>
                <a:cs typeface="Calibri"/>
                <a:sym typeface="Calibri"/>
              </a:rPr>
              <a:t>Sustainability is a way of working and living that balances immediate needs for commerce, living, habitation, food, transportation, energy and entertainment with future needs for these resources and systems as well as the liveliness and support of nature, natural resources and future generations.</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When considering this question, think about the residues from sugar production from sugar beets; think about getting the slash from forests; the large bales of grass or corn stover and corn cobs from the field to the biorefinery.  </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What will you use?</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What kind of costs are involved in the transportation?</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Do you have to move it in the condition it is in in the field or processing plant?</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If you could change it, what do you think would help make answering this question easier?</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What ways is fuel moved from the refinery to the place where people put it into cars and trucks?</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Any problems with that that you have heard of?</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26" name="Shape 22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227" name="Shape 227"/>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9</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Shape 1550"/>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551" name="Shape 1551"/>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90000"/>
              </a:lnSpc>
              <a:spcBef>
                <a:spcPts val="0"/>
              </a:spcBef>
              <a:spcAft>
                <a:spcPts val="0"/>
              </a:spcAft>
              <a:buSzPct val="25000"/>
              <a:buNone/>
            </a:pPr>
            <a:r>
              <a:rPr lang="en-US" sz="1100" b="0" i="0" u="none" strike="noStrike" cap="none" baseline="0">
                <a:solidFill>
                  <a:schemeClr val="dk1"/>
                </a:solidFill>
                <a:latin typeface="Calibri"/>
                <a:ea typeface="Calibri"/>
                <a:cs typeface="Calibri"/>
                <a:sym typeface="Calibri"/>
              </a:rPr>
              <a:t>Break up into small groups to discuss this issue related to economic sustainability.</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Remember, sustainability means endurance, long lasting; of, relating to, or being a method of harvesting or using a resource so that the resource is not depleted or permanently damaged</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As well as: </a:t>
            </a:r>
            <a:r>
              <a:rPr lang="en-US" sz="1100" b="0" i="1" u="none" strike="noStrike" cap="none" baseline="0">
                <a:solidFill>
                  <a:schemeClr val="dk1"/>
                </a:solidFill>
                <a:latin typeface="Calibri"/>
                <a:ea typeface="Calibri"/>
                <a:cs typeface="Calibri"/>
                <a:sym typeface="Calibri"/>
              </a:rPr>
              <a:t>Sustainability is a way of working and living that balances immediate needs for commerce, living, habitation, food, transportation, energy and entertainment with future needs for these resources and systems as well as the liveliness and support of nature, natural resources and future generations.</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When considering this question, think about the residues from sugar production from sugar beets; think about getting the slash from forests; the large bales of grass or corn stover and corn cobs from the field to the biorefinery.  </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What will you use?</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What kind of costs are involved in the transportation?</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Do you have to move it in the condition it is in in the field or processing plant?</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If you could change it, what do you think would help make answering this question easier?</a:t>
            </a:r>
          </a:p>
          <a:p>
            <a:pPr marL="0" marR="0" lvl="0" indent="0" algn="l" rtl="0">
              <a:lnSpc>
                <a:spcPct val="9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What ways is fuel moved from the refinery to the place where people put it into cars and trucks?</a:t>
            </a:r>
          </a:p>
          <a:p>
            <a:pPr marL="0" marR="0" lvl="0" indent="0" algn="l" rtl="0">
              <a:lnSpc>
                <a:spcPct val="9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Any problems with that that you have heard of?</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91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TextEdit="1"/>
          </p:cNvSpPr>
          <p:nvPr>
            <p:ph type="sldImg"/>
          </p:nvPr>
        </p:nvSpPr>
        <p:spPr bwMode="auto">
          <a:xfrm>
            <a:off x="1187450" y="708025"/>
            <a:ext cx="4711700" cy="3535363"/>
          </a:xfrm>
          <a:noFill/>
          <a:ln>
            <a:solidFill>
              <a:srgbClr val="000000"/>
            </a:solidFill>
            <a:miter lim="800000"/>
            <a:headEnd/>
            <a:tailEnd/>
          </a:ln>
        </p:spPr>
      </p:sp>
      <p:sp>
        <p:nvSpPr>
          <p:cNvPr id="13721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Break up into small groups to discuss this issue related to economic sustainability.</a:t>
            </a:r>
          </a:p>
          <a:p>
            <a:r>
              <a:rPr lang="en-US" dirty="0" smtClean="0"/>
              <a:t>Remember, sustainability means endurance,</a:t>
            </a:r>
            <a:r>
              <a:rPr lang="en-US" baseline="0" dirty="0" smtClean="0"/>
              <a:t> long lasting; </a:t>
            </a:r>
            <a:r>
              <a:rPr lang="en-US" sz="1200" b="0" i="0" kern="1200" dirty="0" smtClean="0">
                <a:solidFill>
                  <a:schemeClr val="tx1"/>
                </a:solidFill>
                <a:latin typeface="+mn-lt"/>
                <a:ea typeface="+mn-ea"/>
                <a:cs typeface="Arial" charset="0"/>
              </a:rPr>
              <a:t>of, relating to, or being a method of harvesting or using a resource so that the resource is not depleted or permanently damaged</a:t>
            </a:r>
            <a:endParaRPr lang="en-US" baseline="0" dirty="0" smtClean="0"/>
          </a:p>
          <a:p>
            <a:r>
              <a:rPr lang="en-US" baseline="0" dirty="0" smtClean="0"/>
              <a:t>As well as: </a:t>
            </a:r>
            <a:r>
              <a:rPr lang="en-US" sz="1200" b="0" i="1" kern="1200" dirty="0" smtClean="0">
                <a:solidFill>
                  <a:schemeClr val="tx1"/>
                </a:solidFill>
                <a:latin typeface="+mn-lt"/>
                <a:ea typeface="+mn-ea"/>
                <a:cs typeface="Arial" charset="0"/>
              </a:rPr>
              <a:t>Sustainability is a way of working and living that balances immediate needs for commerce, living, habitation, food, transportation, energy and entertainment with future needs for these resources and systems as well as the liveliness and support of nature, natural resources and future generations.</a:t>
            </a:r>
            <a:endParaRPr lang="en-US" baseline="0" dirty="0" smtClean="0"/>
          </a:p>
          <a:p>
            <a:endParaRPr lang="en-US" baseline="0" dirty="0" smtClean="0"/>
          </a:p>
          <a:p>
            <a:r>
              <a:rPr lang="en-US" baseline="0" dirty="0" smtClean="0"/>
              <a:t>When considering this question, think about the residues from sugar production from sugar beets; think about getting the slash from forests; the large bales of grass or corn </a:t>
            </a:r>
            <a:r>
              <a:rPr lang="en-US" baseline="0" dirty="0" err="1" smtClean="0"/>
              <a:t>stover</a:t>
            </a:r>
            <a:r>
              <a:rPr lang="en-US" baseline="0" dirty="0" smtClean="0"/>
              <a:t> and corn cobs from the field to the </a:t>
            </a:r>
            <a:r>
              <a:rPr lang="en-US" baseline="0" dirty="0" err="1" smtClean="0"/>
              <a:t>biorefinery</a:t>
            </a:r>
            <a:r>
              <a:rPr lang="en-US" baseline="0" dirty="0" smtClean="0"/>
              <a:t>.  </a:t>
            </a:r>
          </a:p>
          <a:p>
            <a:endParaRPr lang="en-US" baseline="0" dirty="0" smtClean="0"/>
          </a:p>
          <a:p>
            <a:r>
              <a:rPr lang="en-US" baseline="0" dirty="0" smtClean="0"/>
              <a:t>What will you use?</a:t>
            </a:r>
          </a:p>
          <a:p>
            <a:r>
              <a:rPr lang="en-US" baseline="0" dirty="0" smtClean="0"/>
              <a:t>What kind of costs are involved in the transportation?</a:t>
            </a:r>
          </a:p>
          <a:p>
            <a:r>
              <a:rPr lang="en-US" baseline="0" dirty="0" smtClean="0"/>
              <a:t>Do you have to move it in the condition it is in in the field or processing plant?</a:t>
            </a:r>
          </a:p>
          <a:p>
            <a:r>
              <a:rPr lang="en-US" baseline="0" dirty="0" smtClean="0"/>
              <a:t>If you could change it, what do you think would help make answering this question easier?</a:t>
            </a:r>
          </a:p>
          <a:p>
            <a:endParaRPr lang="en-US" baseline="0" dirty="0" smtClean="0"/>
          </a:p>
          <a:p>
            <a:r>
              <a:rPr lang="en-US" baseline="0" dirty="0" smtClean="0"/>
              <a:t>What ways is fuel moved from the refinery to the place where people put it into cars and trucks?</a:t>
            </a:r>
          </a:p>
          <a:p>
            <a:r>
              <a:rPr lang="en-US" baseline="0" dirty="0" smtClean="0"/>
              <a:t>Any problems with that that you have heard of?</a:t>
            </a:r>
            <a:endParaRPr lang="en-US"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TextEdit="1"/>
          </p:cNvSpPr>
          <p:nvPr>
            <p:ph type="sldImg"/>
          </p:nvPr>
        </p:nvSpPr>
        <p:spPr bwMode="auto">
          <a:xfrm>
            <a:off x="1187450" y="708025"/>
            <a:ext cx="4711700" cy="3535363"/>
          </a:xfrm>
          <a:noFill/>
          <a:ln>
            <a:solidFill>
              <a:srgbClr val="000000"/>
            </a:solidFill>
            <a:miter lim="800000"/>
            <a:headEnd/>
            <a:tailEnd/>
          </a:ln>
        </p:spPr>
      </p:sp>
      <p:sp>
        <p:nvSpPr>
          <p:cNvPr id="13721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Break up into small groups to discuss this issue related to economic sustainability.</a:t>
            </a:r>
          </a:p>
          <a:p>
            <a:endParaRPr lang="en-US" dirty="0" smtClean="0"/>
          </a:p>
          <a:p>
            <a:r>
              <a:rPr lang="en-US" dirty="0" smtClean="0"/>
              <a:t>Remember, sustainability means endurance,</a:t>
            </a:r>
            <a:r>
              <a:rPr lang="en-US" baseline="0" dirty="0" smtClean="0"/>
              <a:t> long lasting; </a:t>
            </a:r>
            <a:r>
              <a:rPr lang="en-US" sz="1200" b="0" i="0" kern="1200" dirty="0" smtClean="0">
                <a:solidFill>
                  <a:schemeClr val="tx1"/>
                </a:solidFill>
                <a:latin typeface="+mn-lt"/>
                <a:ea typeface="+mn-ea"/>
                <a:cs typeface="Arial" charset="0"/>
              </a:rPr>
              <a:t>of, relating to, or being a method of harvesting or using a resource so that the resource is not depleted or permanently damaged</a:t>
            </a:r>
            <a:endParaRPr lang="en-US" baseline="0" dirty="0" smtClean="0"/>
          </a:p>
          <a:p>
            <a:r>
              <a:rPr lang="en-US" baseline="0" dirty="0" smtClean="0"/>
              <a:t>As well as: </a:t>
            </a:r>
            <a:r>
              <a:rPr lang="en-US" sz="1200" b="0" i="1" kern="1200" dirty="0" smtClean="0">
                <a:solidFill>
                  <a:schemeClr val="tx1"/>
                </a:solidFill>
                <a:latin typeface="+mn-lt"/>
                <a:ea typeface="+mn-ea"/>
                <a:cs typeface="Arial" charset="0"/>
              </a:rPr>
              <a:t>Sustainability is a way of working and living that balances immediate needs for commerce, living, habitation, food, transportation, energy and entertainment with future needs for these resources and systems as well as the liveliness and support of nature, natural resources and future generations.</a:t>
            </a:r>
            <a:endParaRPr lang="en-US" baseline="0" dirty="0" smtClean="0"/>
          </a:p>
          <a:p>
            <a:endParaRPr lang="en-US" baseline="0" dirty="0" smtClean="0"/>
          </a:p>
          <a:p>
            <a:r>
              <a:rPr lang="en-US" baseline="0" dirty="0" smtClean="0"/>
              <a:t>When considering this question, think about the residues from sugar production from sugar beets; think about getting the slash from forests; the large bales of grass or corn </a:t>
            </a:r>
            <a:r>
              <a:rPr lang="en-US" baseline="0" dirty="0" err="1" smtClean="0"/>
              <a:t>stover</a:t>
            </a:r>
            <a:r>
              <a:rPr lang="en-US" baseline="0" dirty="0" smtClean="0"/>
              <a:t> and corn cobs from the field to the </a:t>
            </a:r>
            <a:r>
              <a:rPr lang="en-US" baseline="0" dirty="0" err="1" smtClean="0"/>
              <a:t>biorefinery</a:t>
            </a:r>
            <a:r>
              <a:rPr lang="en-US" baseline="0" dirty="0" smtClean="0"/>
              <a:t>.  </a:t>
            </a:r>
          </a:p>
          <a:p>
            <a:r>
              <a:rPr lang="en-US" baseline="0" dirty="0" smtClean="0"/>
              <a:t>What will you use?</a:t>
            </a:r>
          </a:p>
          <a:p>
            <a:r>
              <a:rPr lang="en-US" baseline="0" dirty="0" smtClean="0"/>
              <a:t>What kind of costs are involved in the transportation?</a:t>
            </a:r>
          </a:p>
          <a:p>
            <a:r>
              <a:rPr lang="en-US" baseline="0" dirty="0" smtClean="0"/>
              <a:t>Do you have to move it in the condition it is in in the field or processing plant?</a:t>
            </a:r>
          </a:p>
          <a:p>
            <a:r>
              <a:rPr lang="en-US" baseline="0" dirty="0" smtClean="0"/>
              <a:t>If you could change it, what do you think would help make answering this question easier?</a:t>
            </a:r>
          </a:p>
          <a:p>
            <a:endParaRPr lang="en-US" baseline="0" dirty="0" smtClean="0"/>
          </a:p>
          <a:p>
            <a:r>
              <a:rPr lang="en-US" baseline="0" dirty="0" smtClean="0"/>
              <a:t>What ways is fuel moved from the refinery to the place where people put it into cars and trucks?</a:t>
            </a:r>
          </a:p>
          <a:p>
            <a:r>
              <a:rPr lang="en-US" baseline="0" dirty="0" smtClean="0"/>
              <a:t>Any problems with that that you have heard of?</a:t>
            </a:r>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94</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Shape 111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118" name="Shape 1118"/>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1119" name="Shape 1119"/>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95</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Shape 1170"/>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171" name="Shape 1171"/>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1172" name="Shape 1172"/>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96</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Shape 1170"/>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171" name="Shape 1171"/>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1172" name="Shape 1172"/>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97</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363" name="Shape 136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364" name="Shape 136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98</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normAutofit/>
          </a:bodyPr>
          <a:lstStyle/>
          <a:p>
            <a:r>
              <a:rPr lang="en-US" dirty="0" smtClean="0"/>
              <a:t>Look</a:t>
            </a:r>
            <a:r>
              <a:rPr lang="en-US" baseline="0" dirty="0" smtClean="0"/>
              <a:t> back at </a:t>
            </a:r>
            <a:r>
              <a:rPr lang="en-US" baseline="0" dirty="0" err="1" smtClean="0"/>
              <a:t>feedstocks</a:t>
            </a:r>
            <a:r>
              <a:rPr lang="en-US" baseline="0" dirty="0" smtClean="0"/>
              <a:t> we have discussed.  Think of their characteristics.   Describe.</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
        <p:cNvGrpSpPr/>
        <p:nvPr/>
      </p:nvGrpSpPr>
      <p:grpSpPr>
        <a:xfrm>
          <a:off x="0" y="0"/>
          <a:ext cx="0" cy="0"/>
          <a:chOff x="0" y="0"/>
          <a:chExt cx="0" cy="0"/>
        </a:xfrm>
      </p:grpSpPr>
      <p:sp>
        <p:nvSpPr>
          <p:cNvPr id="15" name="Shape 1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6" name="Shape 1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7" name="Shape 1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78" name="Shape 78"/>
          <p:cNvSpPr txBox="1">
            <a:spLocks noGrp="1"/>
          </p:cNvSpPr>
          <p:nvPr>
            <p:ph type="body" idx="1"/>
          </p:nvPr>
        </p:nvSpPr>
        <p:spPr>
          <a:xfrm rot="5400000">
            <a:off x="3594100" y="700088"/>
            <a:ext cx="4525963" cy="6326186"/>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79" name="Shape 7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0" name="Shape 8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5303837" y="2409825"/>
            <a:ext cx="5851525" cy="158115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84" name="Shape 84"/>
          <p:cNvSpPr txBox="1">
            <a:spLocks noGrp="1"/>
          </p:cNvSpPr>
          <p:nvPr>
            <p:ph type="body" idx="1"/>
          </p:nvPr>
        </p:nvSpPr>
        <p:spPr>
          <a:xfrm rot="5400000">
            <a:off x="2064543" y="904081"/>
            <a:ext cx="5851525" cy="4592637"/>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85" name="Shape 8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6" name="Shape 8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7" name="Shape 8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90" name="Shape 90"/>
          <p:cNvSpPr txBox="1">
            <a:spLocks noGrp="1"/>
          </p:cNvSpPr>
          <p:nvPr>
            <p:ph type="body" idx="1"/>
          </p:nvPr>
        </p:nvSpPr>
        <p:spPr>
          <a:xfrm>
            <a:off x="2693988" y="1600200"/>
            <a:ext cx="3086099"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91" name="Shape 91"/>
          <p:cNvSpPr txBox="1">
            <a:spLocks noGrp="1"/>
          </p:cNvSpPr>
          <p:nvPr>
            <p:ph type="body" idx="2"/>
          </p:nvPr>
        </p:nvSpPr>
        <p:spPr>
          <a:xfrm>
            <a:off x="5932487" y="1600200"/>
            <a:ext cx="3087687"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92" name="Shape 9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3" name="Shape 9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4" name="Shape 9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51" name="Shape 51"/>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53" name="Shape 53"/>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 name="Shape 5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103" name="Shape 103"/>
          <p:cNvSpPr txBox="1">
            <a:spLocks noGrp="1"/>
          </p:cNvSpPr>
          <p:nvPr>
            <p:ph type="body" idx="1"/>
          </p:nvPr>
        </p:nvSpPr>
        <p:spPr>
          <a:xfrm>
            <a:off x="2693988" y="1600200"/>
            <a:ext cx="6326186"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104" name="Shape 10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5" name="Shape 105"/>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6" name="Shape 10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Shape 108"/>
          <p:cNvSpPr txBox="1">
            <a:spLocks noGrp="1"/>
          </p:cNvSpPr>
          <p:nvPr>
            <p:ph type="ctrTitle"/>
          </p:nvPr>
        </p:nvSpPr>
        <p:spPr>
          <a:xfrm>
            <a:off x="2701925" y="2130425"/>
            <a:ext cx="4800600" cy="1470024"/>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109" name="Shape 109"/>
          <p:cNvSpPr txBox="1">
            <a:spLocks noGrp="1"/>
          </p:cNvSpPr>
          <p:nvPr>
            <p:ph type="subTitle" idx="1"/>
          </p:nvPr>
        </p:nvSpPr>
        <p:spPr>
          <a:xfrm>
            <a:off x="2701925" y="3886200"/>
            <a:ext cx="4114800" cy="1752600"/>
          </a:xfrm>
          <a:prstGeom prst="rect">
            <a:avLst/>
          </a:prstGeom>
          <a:noFill/>
          <a:ln>
            <a:noFill/>
          </a:ln>
        </p:spPr>
        <p:txBody>
          <a:bodyPr lIns="91425" tIns="91425" rIns="91425" bIns="91425" anchor="t" anchorCtr="0"/>
          <a:lstStyle>
            <a:lvl1pPr marL="0" marR="0" indent="0" algn="l" rtl="0">
              <a:spcBef>
                <a:spcPts val="480"/>
              </a:spcBef>
              <a:spcAft>
                <a:spcPts val="0"/>
              </a:spcAft>
              <a:buClr>
                <a:srgbClr val="FFFFFF"/>
              </a:buClr>
              <a:buFont typeface="Arial"/>
              <a:buNone/>
              <a:defRPr/>
            </a:lvl1pPr>
            <a:lvl2pPr marL="742950" marR="0" indent="-133350" algn="l" rtl="0">
              <a:spcBef>
                <a:spcPts val="480"/>
              </a:spcBef>
              <a:spcAft>
                <a:spcPts val="0"/>
              </a:spcAft>
              <a:buClr>
                <a:schemeClr val="lt1"/>
              </a:buClr>
              <a:buFont typeface="Arial"/>
              <a:buChar char="•"/>
              <a:defRPr/>
            </a:lvl2pPr>
            <a:lvl3pPr marL="1143000" marR="0" indent="-76200" algn="l" rtl="0">
              <a:spcBef>
                <a:spcPts val="480"/>
              </a:spcBef>
              <a:spcAft>
                <a:spcPts val="0"/>
              </a:spcAft>
              <a:buClr>
                <a:schemeClr val="lt1"/>
              </a:buClr>
              <a:buFont typeface="Arial"/>
              <a:buChar char="•"/>
              <a:defRPr/>
            </a:lvl3pPr>
            <a:lvl4pPr marL="1600200" marR="0" indent="-76200" algn="l" rtl="0">
              <a:spcBef>
                <a:spcPts val="480"/>
              </a:spcBef>
              <a:spcAft>
                <a:spcPts val="0"/>
              </a:spcAft>
              <a:buClr>
                <a:schemeClr val="lt1"/>
              </a:buClr>
              <a:buFont typeface="Arial"/>
              <a:buChar char="•"/>
              <a:defRPr/>
            </a:lvl4pPr>
            <a:lvl5pPr marL="2057400" marR="0" indent="-76200" algn="l" rtl="0">
              <a:spcBef>
                <a:spcPts val="480"/>
              </a:spcBef>
              <a:spcAft>
                <a:spcPts val="0"/>
              </a:spcAft>
              <a:buClr>
                <a:schemeClr val="lt1"/>
              </a:buClr>
              <a:buFont typeface="Arial"/>
              <a:buChar char="•"/>
              <a:defRPr/>
            </a:lvl5pPr>
            <a:lvl6pPr marL="2514600" marR="0" indent="-76200" algn="l" rtl="0">
              <a:spcBef>
                <a:spcPts val="480"/>
              </a:spcBef>
              <a:spcAft>
                <a:spcPts val="0"/>
              </a:spcAft>
              <a:buClr>
                <a:schemeClr val="lt1"/>
              </a:buClr>
              <a:buFont typeface="Arial"/>
              <a:buChar char="•"/>
              <a:defRPr/>
            </a:lvl6pPr>
            <a:lvl7pPr marL="2971800" marR="0" indent="-76200" algn="l" rtl="0">
              <a:spcBef>
                <a:spcPts val="480"/>
              </a:spcBef>
              <a:spcAft>
                <a:spcPts val="0"/>
              </a:spcAft>
              <a:buClr>
                <a:schemeClr val="lt1"/>
              </a:buClr>
              <a:buFont typeface="Arial"/>
              <a:buChar char="•"/>
              <a:defRPr/>
            </a:lvl7pPr>
            <a:lvl8pPr marL="3429000" marR="0" indent="-76200" algn="l" rtl="0">
              <a:spcBef>
                <a:spcPts val="480"/>
              </a:spcBef>
              <a:spcAft>
                <a:spcPts val="0"/>
              </a:spcAft>
              <a:buClr>
                <a:schemeClr val="lt1"/>
              </a:buClr>
              <a:buFont typeface="Arial"/>
              <a:buChar char="•"/>
              <a:defRPr/>
            </a:lvl8pPr>
            <a:lvl9pPr marL="3886200" marR="0" indent="-76200" algn="l" rtl="0">
              <a:spcBef>
                <a:spcPts val="480"/>
              </a:spcBef>
              <a:spcAft>
                <a:spcPts val="0"/>
              </a:spcAft>
              <a:buClr>
                <a:schemeClr val="lt1"/>
              </a:buClr>
              <a:buFont typeface="Arial"/>
              <a:buChar char="•"/>
              <a:defRPr/>
            </a:lvl9pPr>
          </a:lstStyle>
          <a:p>
            <a:endParaRPr/>
          </a:p>
        </p:txBody>
      </p:sp>
      <p:sp>
        <p:nvSpPr>
          <p:cNvPr id="110" name="Shape 11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11" name="Shape 11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12" name="Shape 11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5" name="Shape 11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16" name="Shape 11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17" name="Shape 11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18" name="Shape 11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121" name="Shape 121"/>
          <p:cNvSpPr txBox="1">
            <a:spLocks noGrp="1"/>
          </p:cNvSpPr>
          <p:nvPr>
            <p:ph type="body" idx="1"/>
          </p:nvPr>
        </p:nvSpPr>
        <p:spPr>
          <a:xfrm>
            <a:off x="2693988" y="1600200"/>
            <a:ext cx="30860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2" name="Shape 122"/>
          <p:cNvSpPr txBox="1">
            <a:spLocks noGrp="1"/>
          </p:cNvSpPr>
          <p:nvPr>
            <p:ph type="body" idx="2"/>
          </p:nvPr>
        </p:nvSpPr>
        <p:spPr>
          <a:xfrm>
            <a:off x="5932487" y="1600200"/>
            <a:ext cx="3087687"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 name="Shape 12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4" name="Shape 12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5" name="Shape 12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8" name="Shape 12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29" name="Shape 12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0" name="Shape 13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31" name="Shape 13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2" name="Shape 13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3" name="Shape 13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4" name="Shape 13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137" name="Shape 13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8" name="Shape 13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9" name="Shape 13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22" name="Shape 2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3" name="Shape 2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0"/>
        <p:cNvGrpSpPr/>
        <p:nvPr/>
      </p:nvGrpSpPr>
      <p:grpSpPr>
        <a:xfrm>
          <a:off x="0" y="0"/>
          <a:ext cx="0" cy="0"/>
          <a:chOff x="0" y="0"/>
          <a:chExt cx="0" cy="0"/>
        </a:xfrm>
      </p:grpSpPr>
      <p:sp>
        <p:nvSpPr>
          <p:cNvPr id="141" name="Shape 14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42" name="Shape 14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43" name="Shape 14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6" name="Shape 14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7" name="Shape 14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48" name="Shape 14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49" name="Shape 14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50" name="Shape 15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3" name="Shape 153"/>
          <p:cNvSpPr>
            <a:spLocks noGrp="1"/>
          </p:cNvSpPr>
          <p:nvPr>
            <p:ph type="pic" idx="2"/>
          </p:nvPr>
        </p:nvSpPr>
        <p:spPr>
          <a:xfrm>
            <a:off x="1792288" y="612775"/>
            <a:ext cx="5486399" cy="4114800"/>
          </a:xfrm>
          <a:prstGeom prst="rect">
            <a:avLst/>
          </a:prstGeom>
          <a:noFill/>
          <a:ln>
            <a:noFill/>
          </a:ln>
        </p:spPr>
      </p:sp>
      <p:sp>
        <p:nvSpPr>
          <p:cNvPr id="154" name="Shape 15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55" name="Shape 15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56" name="Shape 15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57" name="Shape 15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160" name="Shape 160"/>
          <p:cNvSpPr txBox="1">
            <a:spLocks noGrp="1"/>
          </p:cNvSpPr>
          <p:nvPr>
            <p:ph type="body" idx="1"/>
          </p:nvPr>
        </p:nvSpPr>
        <p:spPr>
          <a:xfrm rot="5400000">
            <a:off x="3594100" y="700088"/>
            <a:ext cx="4525963" cy="6326186"/>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161" name="Shape 16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62" name="Shape 16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63" name="Shape 16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rot="5400000">
            <a:off x="5303837" y="2409825"/>
            <a:ext cx="5851525" cy="158115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166" name="Shape 166"/>
          <p:cNvSpPr txBox="1">
            <a:spLocks noGrp="1"/>
          </p:cNvSpPr>
          <p:nvPr>
            <p:ph type="body" idx="1"/>
          </p:nvPr>
        </p:nvSpPr>
        <p:spPr>
          <a:xfrm rot="5400000">
            <a:off x="2064543" y="904081"/>
            <a:ext cx="5851525" cy="4592637"/>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167" name="Shape 16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68" name="Shape 16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69" name="Shape 16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172" name="Shape 172"/>
          <p:cNvSpPr txBox="1">
            <a:spLocks noGrp="1"/>
          </p:cNvSpPr>
          <p:nvPr>
            <p:ph type="body" idx="1"/>
          </p:nvPr>
        </p:nvSpPr>
        <p:spPr>
          <a:xfrm>
            <a:off x="2693988" y="1600200"/>
            <a:ext cx="3086099"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173" name="Shape 173"/>
          <p:cNvSpPr txBox="1">
            <a:spLocks noGrp="1"/>
          </p:cNvSpPr>
          <p:nvPr>
            <p:ph type="body" idx="2"/>
          </p:nvPr>
        </p:nvSpPr>
        <p:spPr>
          <a:xfrm>
            <a:off x="5932487" y="1600200"/>
            <a:ext cx="3087687"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174" name="Shape 17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75" name="Shape 175"/>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76" name="Shape 17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2693988" y="274637"/>
            <a:ext cx="6326186" cy="5851525"/>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179" name="Shape 17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0" name="Shape 18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1" name="Shape 18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27" name="Shape 27"/>
          <p:cNvSpPr txBox="1">
            <a:spLocks noGrp="1"/>
          </p:cNvSpPr>
          <p:nvPr>
            <p:ph type="body" idx="1"/>
          </p:nvPr>
        </p:nvSpPr>
        <p:spPr>
          <a:xfrm>
            <a:off x="2693988" y="1600200"/>
            <a:ext cx="6326186"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28" name="Shape 2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9" name="Shape 2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33" name="Shape 33"/>
          <p:cNvSpPr txBox="1">
            <a:spLocks noGrp="1"/>
          </p:cNvSpPr>
          <p:nvPr>
            <p:ph type="body" idx="1"/>
          </p:nvPr>
        </p:nvSpPr>
        <p:spPr>
          <a:xfrm>
            <a:off x="2693988" y="1600200"/>
            <a:ext cx="30860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5932487" y="1600200"/>
            <a:ext cx="3087687"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6" name="Shape 3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40" name="Shape 4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1" name="Shape 4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2" name="Shape 4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2693988" y="274637"/>
            <a:ext cx="6326186" cy="5851525"/>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45" name="Shape 4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alphaModFix/>
          </a:blip>
          <a:stretch>
            <a:fillRect/>
          </a:stretch>
        </a:blipFill>
        <a:effectLst/>
      </p:bgPr>
    </p:bg>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2701925" y="2130425"/>
            <a:ext cx="4800600" cy="1470024"/>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59" name="Shape 59"/>
          <p:cNvSpPr txBox="1">
            <a:spLocks noGrp="1"/>
          </p:cNvSpPr>
          <p:nvPr>
            <p:ph type="subTitle" idx="1"/>
          </p:nvPr>
        </p:nvSpPr>
        <p:spPr>
          <a:xfrm>
            <a:off x="2701925" y="3886200"/>
            <a:ext cx="4114800" cy="1752600"/>
          </a:xfrm>
          <a:prstGeom prst="rect">
            <a:avLst/>
          </a:prstGeom>
          <a:noFill/>
          <a:ln>
            <a:noFill/>
          </a:ln>
        </p:spPr>
        <p:txBody>
          <a:bodyPr lIns="91425" tIns="91425" rIns="91425" bIns="91425" anchor="t" anchorCtr="0"/>
          <a:lstStyle>
            <a:lvl1pPr marL="0" marR="0" indent="0" algn="l" rtl="0">
              <a:spcBef>
                <a:spcPts val="480"/>
              </a:spcBef>
              <a:spcAft>
                <a:spcPts val="0"/>
              </a:spcAft>
              <a:buClr>
                <a:srgbClr val="FFFFFF"/>
              </a:buClr>
              <a:buFont typeface="Arial"/>
              <a:buNone/>
              <a:defRPr/>
            </a:lvl1pPr>
            <a:lvl2pPr marL="742950" marR="0" indent="-133350" algn="l" rtl="0">
              <a:spcBef>
                <a:spcPts val="480"/>
              </a:spcBef>
              <a:spcAft>
                <a:spcPts val="0"/>
              </a:spcAft>
              <a:buClr>
                <a:schemeClr val="lt1"/>
              </a:buClr>
              <a:buFont typeface="Arial"/>
              <a:buChar char="•"/>
              <a:defRPr/>
            </a:lvl2pPr>
            <a:lvl3pPr marL="1143000" marR="0" indent="-76200" algn="l" rtl="0">
              <a:spcBef>
                <a:spcPts val="480"/>
              </a:spcBef>
              <a:spcAft>
                <a:spcPts val="0"/>
              </a:spcAft>
              <a:buClr>
                <a:schemeClr val="lt1"/>
              </a:buClr>
              <a:buFont typeface="Arial"/>
              <a:buChar char="•"/>
              <a:defRPr/>
            </a:lvl3pPr>
            <a:lvl4pPr marL="1600200" marR="0" indent="-76200" algn="l" rtl="0">
              <a:spcBef>
                <a:spcPts val="480"/>
              </a:spcBef>
              <a:spcAft>
                <a:spcPts val="0"/>
              </a:spcAft>
              <a:buClr>
                <a:schemeClr val="lt1"/>
              </a:buClr>
              <a:buFont typeface="Arial"/>
              <a:buChar char="•"/>
              <a:defRPr/>
            </a:lvl4pPr>
            <a:lvl5pPr marL="2057400" marR="0" indent="-76200" algn="l" rtl="0">
              <a:spcBef>
                <a:spcPts val="480"/>
              </a:spcBef>
              <a:spcAft>
                <a:spcPts val="0"/>
              </a:spcAft>
              <a:buClr>
                <a:schemeClr val="lt1"/>
              </a:buClr>
              <a:buFont typeface="Arial"/>
              <a:buChar char="•"/>
              <a:defRPr/>
            </a:lvl5pPr>
            <a:lvl6pPr marL="2514600" marR="0" indent="-76200" algn="l" rtl="0">
              <a:spcBef>
                <a:spcPts val="480"/>
              </a:spcBef>
              <a:spcAft>
                <a:spcPts val="0"/>
              </a:spcAft>
              <a:buClr>
                <a:schemeClr val="lt1"/>
              </a:buClr>
              <a:buFont typeface="Arial"/>
              <a:buChar char="•"/>
              <a:defRPr/>
            </a:lvl6pPr>
            <a:lvl7pPr marL="2971800" marR="0" indent="-76200" algn="l" rtl="0">
              <a:spcBef>
                <a:spcPts val="480"/>
              </a:spcBef>
              <a:spcAft>
                <a:spcPts val="0"/>
              </a:spcAft>
              <a:buClr>
                <a:schemeClr val="lt1"/>
              </a:buClr>
              <a:buFont typeface="Arial"/>
              <a:buChar char="•"/>
              <a:defRPr/>
            </a:lvl7pPr>
            <a:lvl8pPr marL="3429000" marR="0" indent="-76200" algn="l" rtl="0">
              <a:spcBef>
                <a:spcPts val="480"/>
              </a:spcBef>
              <a:spcAft>
                <a:spcPts val="0"/>
              </a:spcAft>
              <a:buClr>
                <a:schemeClr val="lt1"/>
              </a:buClr>
              <a:buFont typeface="Arial"/>
              <a:buChar char="•"/>
              <a:defRPr/>
            </a:lvl8pPr>
            <a:lvl9pPr marL="3886200" marR="0" indent="-76200" algn="l" rtl="0">
              <a:spcBef>
                <a:spcPts val="480"/>
              </a:spcBef>
              <a:spcAft>
                <a:spcPts val="0"/>
              </a:spcAft>
              <a:buClr>
                <a:schemeClr val="lt1"/>
              </a:buClr>
              <a:buFont typeface="Arial"/>
              <a:buChar char="•"/>
              <a:defRPr/>
            </a:lvl9pPr>
          </a:lstStyle>
          <a:p>
            <a:endParaRPr/>
          </a:p>
        </p:txBody>
      </p:sp>
      <p:sp>
        <p:nvSpPr>
          <p:cNvPr id="60" name="Shape 6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1" name="Shape 6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66" name="Shape 6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7" name="Shape 6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8" name="Shape 6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2"/>
          </p:nvPr>
        </p:nvSpPr>
        <p:spPr>
          <a:xfrm>
            <a:off x="1792288" y="612775"/>
            <a:ext cx="5486399" cy="4114800"/>
          </a:xfrm>
          <a:prstGeom prst="rect">
            <a:avLst/>
          </a:prstGeom>
          <a:noFill/>
          <a:ln>
            <a:noFill/>
          </a:ln>
        </p:spPr>
      </p:sp>
      <p:sp>
        <p:nvSpPr>
          <p:cNvPr id="72" name="Shape 7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73" name="Shape 7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4" name="Shape 7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alphaModFix/>
          </a:blip>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10" name="Shape 10"/>
          <p:cNvSpPr txBox="1">
            <a:spLocks noGrp="1"/>
          </p:cNvSpPr>
          <p:nvPr>
            <p:ph type="body" idx="1"/>
          </p:nvPr>
        </p:nvSpPr>
        <p:spPr>
          <a:xfrm>
            <a:off x="2693988" y="1600200"/>
            <a:ext cx="6326186" cy="4525963"/>
          </a:xfrm>
          <a:prstGeom prst="rect">
            <a:avLst/>
          </a:prstGeom>
          <a:noFill/>
          <a:ln>
            <a:noFill/>
          </a:ln>
        </p:spPr>
        <p:txBody>
          <a:bodyPr lIns="91425" tIns="91425" rIns="91425" bIns="91425" anchor="t" anchorCtr="0"/>
          <a:lstStyle>
            <a:lvl1pPr marL="342900" marR="0" indent="-190500" algn="l" rtl="0">
              <a:spcBef>
                <a:spcPts val="480"/>
              </a:spcBef>
              <a:spcAft>
                <a:spcPts val="0"/>
              </a:spcAft>
              <a:buClr>
                <a:schemeClr val="lt1"/>
              </a:buClr>
              <a:buFont typeface="Arial"/>
              <a:buChar char="•"/>
              <a:defRPr/>
            </a:lvl1pPr>
            <a:lvl2pPr marL="742950" marR="0" indent="-133350" algn="l" rtl="0">
              <a:spcBef>
                <a:spcPts val="480"/>
              </a:spcBef>
              <a:spcAft>
                <a:spcPts val="0"/>
              </a:spcAft>
              <a:buClr>
                <a:schemeClr val="lt1"/>
              </a:buClr>
              <a:buFont typeface="Arial"/>
              <a:buChar char="•"/>
              <a:defRPr/>
            </a:lvl2pPr>
            <a:lvl3pPr marL="1143000" marR="0" indent="-76200" algn="l" rtl="0">
              <a:spcBef>
                <a:spcPts val="480"/>
              </a:spcBef>
              <a:spcAft>
                <a:spcPts val="0"/>
              </a:spcAft>
              <a:buClr>
                <a:schemeClr val="lt1"/>
              </a:buClr>
              <a:buFont typeface="Arial"/>
              <a:buChar char="•"/>
              <a:defRPr/>
            </a:lvl3pPr>
            <a:lvl4pPr marL="1600200" marR="0" indent="-76200" algn="l" rtl="0">
              <a:spcBef>
                <a:spcPts val="480"/>
              </a:spcBef>
              <a:spcAft>
                <a:spcPts val="0"/>
              </a:spcAft>
              <a:buClr>
                <a:schemeClr val="lt1"/>
              </a:buClr>
              <a:buFont typeface="Arial"/>
              <a:buChar char="•"/>
              <a:defRPr/>
            </a:lvl4pPr>
            <a:lvl5pPr marL="2057400" marR="0" indent="-76200" algn="l" rtl="0">
              <a:spcBef>
                <a:spcPts val="480"/>
              </a:spcBef>
              <a:spcAft>
                <a:spcPts val="0"/>
              </a:spcAft>
              <a:buClr>
                <a:schemeClr val="lt1"/>
              </a:buClr>
              <a:buFont typeface="Arial"/>
              <a:buChar char="•"/>
              <a:defRPr/>
            </a:lvl5pPr>
            <a:lvl6pPr marL="2514600" marR="0" indent="-76200" algn="l" rtl="0">
              <a:spcBef>
                <a:spcPts val="480"/>
              </a:spcBef>
              <a:spcAft>
                <a:spcPts val="0"/>
              </a:spcAft>
              <a:buClr>
                <a:schemeClr val="lt1"/>
              </a:buClr>
              <a:buFont typeface="Arial"/>
              <a:buChar char="•"/>
              <a:defRPr/>
            </a:lvl6pPr>
            <a:lvl7pPr marL="2971800" marR="0" indent="-76200" algn="l" rtl="0">
              <a:spcBef>
                <a:spcPts val="480"/>
              </a:spcBef>
              <a:spcAft>
                <a:spcPts val="0"/>
              </a:spcAft>
              <a:buClr>
                <a:schemeClr val="lt1"/>
              </a:buClr>
              <a:buFont typeface="Arial"/>
              <a:buChar char="•"/>
              <a:defRPr/>
            </a:lvl7pPr>
            <a:lvl8pPr marL="3429000" marR="0" indent="-76200" algn="l" rtl="0">
              <a:spcBef>
                <a:spcPts val="480"/>
              </a:spcBef>
              <a:spcAft>
                <a:spcPts val="0"/>
              </a:spcAft>
              <a:buClr>
                <a:schemeClr val="lt1"/>
              </a:buClr>
              <a:buFont typeface="Arial"/>
              <a:buChar char="•"/>
              <a:defRPr/>
            </a:lvl8pPr>
            <a:lvl9pPr marL="3886200" marR="0" indent="-76200" algn="l" rtl="0">
              <a:spcBef>
                <a:spcPts val="480"/>
              </a:spcBef>
              <a:spcAft>
                <a:spcPts val="0"/>
              </a:spcAft>
              <a:buClr>
                <a:schemeClr val="lt1"/>
              </a:buClr>
              <a:buFont typeface="Arial"/>
              <a:buChar char="•"/>
              <a:defRPr/>
            </a:lvl9pPr>
          </a:lstStyle>
          <a:p>
            <a:endParaRPr/>
          </a:p>
        </p:txBody>
      </p:sp>
      <p:sp>
        <p:nvSpPr>
          <p:cNvPr id="11" name="Shape 1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76" r:id="rId13"/>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5">
            <a:alphaModFix/>
          </a:blip>
          <a:stretch>
            <a:fillRect/>
          </a:stretch>
        </a:blipFill>
        <a:effectLst/>
      </p:bgPr>
    </p:bg>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97" name="Shape 97"/>
          <p:cNvSpPr txBox="1">
            <a:spLocks noGrp="1"/>
          </p:cNvSpPr>
          <p:nvPr>
            <p:ph type="body" idx="1"/>
          </p:nvPr>
        </p:nvSpPr>
        <p:spPr>
          <a:xfrm>
            <a:off x="2693988" y="1600200"/>
            <a:ext cx="6326186" cy="4525963"/>
          </a:xfrm>
          <a:prstGeom prst="rect">
            <a:avLst/>
          </a:prstGeom>
          <a:noFill/>
          <a:ln>
            <a:noFill/>
          </a:ln>
        </p:spPr>
        <p:txBody>
          <a:bodyPr lIns="91425" tIns="91425" rIns="91425" bIns="91425" anchor="t" anchorCtr="0"/>
          <a:lstStyle>
            <a:lvl1pPr marL="342900" marR="0" indent="-190500" algn="l" rtl="0">
              <a:spcBef>
                <a:spcPts val="480"/>
              </a:spcBef>
              <a:spcAft>
                <a:spcPts val="0"/>
              </a:spcAft>
              <a:buClr>
                <a:schemeClr val="lt1"/>
              </a:buClr>
              <a:buFont typeface="Arial"/>
              <a:buChar char="•"/>
              <a:defRPr/>
            </a:lvl1pPr>
            <a:lvl2pPr marL="742950" marR="0" indent="-133350" algn="l" rtl="0">
              <a:spcBef>
                <a:spcPts val="480"/>
              </a:spcBef>
              <a:spcAft>
                <a:spcPts val="0"/>
              </a:spcAft>
              <a:buClr>
                <a:schemeClr val="lt1"/>
              </a:buClr>
              <a:buFont typeface="Arial"/>
              <a:buChar char="•"/>
              <a:defRPr/>
            </a:lvl2pPr>
            <a:lvl3pPr marL="1143000" marR="0" indent="-76200" algn="l" rtl="0">
              <a:spcBef>
                <a:spcPts val="480"/>
              </a:spcBef>
              <a:spcAft>
                <a:spcPts val="0"/>
              </a:spcAft>
              <a:buClr>
                <a:schemeClr val="lt1"/>
              </a:buClr>
              <a:buFont typeface="Arial"/>
              <a:buChar char="•"/>
              <a:defRPr/>
            </a:lvl3pPr>
            <a:lvl4pPr marL="1600200" marR="0" indent="-76200" algn="l" rtl="0">
              <a:spcBef>
                <a:spcPts val="480"/>
              </a:spcBef>
              <a:spcAft>
                <a:spcPts val="0"/>
              </a:spcAft>
              <a:buClr>
                <a:schemeClr val="lt1"/>
              </a:buClr>
              <a:buFont typeface="Arial"/>
              <a:buChar char="•"/>
              <a:defRPr/>
            </a:lvl4pPr>
            <a:lvl5pPr marL="2057400" marR="0" indent="-76200" algn="l" rtl="0">
              <a:spcBef>
                <a:spcPts val="480"/>
              </a:spcBef>
              <a:spcAft>
                <a:spcPts val="0"/>
              </a:spcAft>
              <a:buClr>
                <a:schemeClr val="lt1"/>
              </a:buClr>
              <a:buFont typeface="Arial"/>
              <a:buChar char="•"/>
              <a:defRPr/>
            </a:lvl5pPr>
            <a:lvl6pPr marL="2514600" marR="0" indent="-76200" algn="l" rtl="0">
              <a:spcBef>
                <a:spcPts val="480"/>
              </a:spcBef>
              <a:spcAft>
                <a:spcPts val="0"/>
              </a:spcAft>
              <a:buClr>
                <a:schemeClr val="lt1"/>
              </a:buClr>
              <a:buFont typeface="Arial"/>
              <a:buChar char="•"/>
              <a:defRPr/>
            </a:lvl6pPr>
            <a:lvl7pPr marL="2971800" marR="0" indent="-76200" algn="l" rtl="0">
              <a:spcBef>
                <a:spcPts val="480"/>
              </a:spcBef>
              <a:spcAft>
                <a:spcPts val="0"/>
              </a:spcAft>
              <a:buClr>
                <a:schemeClr val="lt1"/>
              </a:buClr>
              <a:buFont typeface="Arial"/>
              <a:buChar char="•"/>
              <a:defRPr/>
            </a:lvl7pPr>
            <a:lvl8pPr marL="3429000" marR="0" indent="-76200" algn="l" rtl="0">
              <a:spcBef>
                <a:spcPts val="480"/>
              </a:spcBef>
              <a:spcAft>
                <a:spcPts val="0"/>
              </a:spcAft>
              <a:buClr>
                <a:schemeClr val="lt1"/>
              </a:buClr>
              <a:buFont typeface="Arial"/>
              <a:buChar char="•"/>
              <a:defRPr/>
            </a:lvl8pPr>
            <a:lvl9pPr marL="3886200" marR="0" indent="-76200" algn="l" rtl="0">
              <a:spcBef>
                <a:spcPts val="480"/>
              </a:spcBef>
              <a:spcAft>
                <a:spcPts val="0"/>
              </a:spcAft>
              <a:buClr>
                <a:schemeClr val="lt1"/>
              </a:buClr>
              <a:buFont typeface="Arial"/>
              <a:buChar char="•"/>
              <a:defRPr/>
            </a:lvl9pPr>
          </a:lstStyle>
          <a:p>
            <a:endParaRPr/>
          </a:p>
        </p:txBody>
      </p:sp>
      <p:sp>
        <p:nvSpPr>
          <p:cNvPr id="98" name="Shape 9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9" name="Shape 9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0" name="Shape 10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spcAft>
                <a:spcPts val="0"/>
              </a:spcAft>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dvancedbiofuelsusa.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78.jpe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79.jpeg"/></Relationships>
</file>

<file path=ppt/slides/_rels/slide10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3.xml"/><Relationship Id="rId1" Type="http://schemas.openxmlformats.org/officeDocument/2006/relationships/slideLayout" Target="../slideLayouts/slideLayout1.xml"/><Relationship Id="rId5" Type="http://schemas.openxmlformats.org/officeDocument/2006/relationships/image" Target="../media/image151.jpeg"/><Relationship Id="rId4" Type="http://schemas.openxmlformats.org/officeDocument/2006/relationships/image" Target="../media/image180.jpe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image" Target="../media/image134.jpeg"/><Relationship Id="rId4" Type="http://schemas.openxmlformats.org/officeDocument/2006/relationships/image" Target="../media/image181.jpe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128.jpeg"/></Relationships>
</file>

<file path=ppt/slides/_rels/slide10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73.jpe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7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9.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26.xml"/><Relationship Id="rId1" Type="http://schemas.openxmlformats.org/officeDocument/2006/relationships/slideLayout" Target="../slideLayouts/slideLayout13.xml"/><Relationship Id="rId4" Type="http://schemas.openxmlformats.org/officeDocument/2006/relationships/image" Target="../media/image190.jpeg"/></Relationships>
</file>

<file path=ppt/slides/_rels/slide12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118.jpeg"/><Relationship Id="rId2" Type="http://schemas.openxmlformats.org/officeDocument/2006/relationships/notesSlide" Target="../notesSlides/notesSlide127.xml"/><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54.jpeg"/><Relationship Id="rId4" Type="http://schemas.openxmlformats.org/officeDocument/2006/relationships/image" Target="../media/image69.jpeg"/></Relationships>
</file>

<file path=ppt/slides/_rels/slide12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28.xml"/><Relationship Id="rId1" Type="http://schemas.openxmlformats.org/officeDocument/2006/relationships/slideLayout" Target="../slideLayouts/slideLayout13.xml"/><Relationship Id="rId5" Type="http://schemas.openxmlformats.org/officeDocument/2006/relationships/image" Target="../media/image192.jpeg"/><Relationship Id="rId4" Type="http://schemas.openxmlformats.org/officeDocument/2006/relationships/image" Target="../media/image5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29.xml"/><Relationship Id="rId1" Type="http://schemas.openxmlformats.org/officeDocument/2006/relationships/slideLayout" Target="../slideLayouts/slideLayout13.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3" Type="http://schemas.openxmlformats.org/officeDocument/2006/relationships/hyperlink" Target="http://energy.agwired.com/2014/05/09/rep-conaway-re-introductes-anti-biofuel-amendents/" TargetMode="External"/><Relationship Id="rId2" Type="http://schemas.openxmlformats.org/officeDocument/2006/relationships/notesSlide" Target="../notesSlides/notesSlide130.xml"/><Relationship Id="rId1" Type="http://schemas.openxmlformats.org/officeDocument/2006/relationships/slideLayout" Target="../slideLayouts/slideLayout13.xml"/><Relationship Id="rId4" Type="http://schemas.openxmlformats.org/officeDocument/2006/relationships/image" Target="../media/image65.jpeg"/></Relationships>
</file>

<file path=ppt/slides/_rels/slide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hyperlink" Target="http://thedailyshow.cc.com/videos/n5dnf3/an-energy-independent-future" TargetMode="External"/><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197.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198.jpeg"/></Relationships>
</file>

<file path=ppt/slides/_rels/slide13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3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01.jpeg"/></Relationships>
</file>

<file path=ppt/slides/_rels/slide1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5.gif"/><Relationship Id="rId2" Type="http://schemas.openxmlformats.org/officeDocument/2006/relationships/notesSlide" Target="../notesSlides/notesSlide139.xml"/><Relationship Id="rId1" Type="http://schemas.openxmlformats.org/officeDocument/2006/relationships/slideLayout" Target="../slideLayouts/slideLayout1.xml"/><Relationship Id="rId6" Type="http://schemas.openxmlformats.org/officeDocument/2006/relationships/image" Target="../media/image204.png"/><Relationship Id="rId5" Type="http://schemas.openxmlformats.org/officeDocument/2006/relationships/image" Target="../media/image203.gif"/><Relationship Id="rId4" Type="http://schemas.openxmlformats.org/officeDocument/2006/relationships/image" Target="../media/image202.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206.png"/></Relationships>
</file>

<file path=ppt/slides/_rels/slide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5.xml"/><Relationship Id="rId1" Type="http://schemas.openxmlformats.org/officeDocument/2006/relationships/slideLayout" Target="../slideLayouts/slideLayout3.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6.xml"/><Relationship Id="rId1" Type="http://schemas.openxmlformats.org/officeDocument/2006/relationships/slideLayout" Target="../slideLayouts/slideLayout3.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8" Type="http://schemas.openxmlformats.org/officeDocument/2006/relationships/image" Target="../media/image209.jpeg"/><Relationship Id="rId3" Type="http://schemas.openxmlformats.org/officeDocument/2006/relationships/image" Target="../media/image63.jpeg"/><Relationship Id="rId7" Type="http://schemas.openxmlformats.org/officeDocument/2006/relationships/image" Target="../media/image94.jpeg"/><Relationship Id="rId2" Type="http://schemas.openxmlformats.org/officeDocument/2006/relationships/notesSlide" Target="../notesSlides/notesSlide148.xml"/><Relationship Id="rId1" Type="http://schemas.openxmlformats.org/officeDocument/2006/relationships/slideLayout" Target="../slideLayouts/slideLayout1.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3.png"/><Relationship Id="rId9" Type="http://schemas.openxmlformats.org/officeDocument/2006/relationships/image" Target="../media/image8.jpe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5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5.gif"/></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hyperlink" Target="http://www.advancedbiofuelsusa.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jpeg"/><Relationship Id="rId2" Type="http://schemas.openxmlformats.org/officeDocument/2006/relationships/notesSlide" Target="../notesSlides/notesSlide22.xml"/><Relationship Id="rId16" Type="http://schemas.openxmlformats.org/officeDocument/2006/relationships/image" Target="../media/image46.gif"/><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jpe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jpeg"/><Relationship Id="rId2" Type="http://schemas.openxmlformats.org/officeDocument/2006/relationships/notesSlide" Target="../notesSlides/notesSlide23.xml"/><Relationship Id="rId16" Type="http://schemas.openxmlformats.org/officeDocument/2006/relationships/image" Target="../media/image46.gif"/><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jpe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3.png"/><Relationship Id="rId7"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2.jpeg"/><Relationship Id="rId11" Type="http://schemas.openxmlformats.org/officeDocument/2006/relationships/image" Target="../media/image76.jpeg"/><Relationship Id="rId5" Type="http://schemas.openxmlformats.org/officeDocument/2006/relationships/image" Target="../media/image71.jpeg"/><Relationship Id="rId10" Type="http://schemas.openxmlformats.org/officeDocument/2006/relationships/image" Target="../media/image3.png"/><Relationship Id="rId4" Type="http://schemas.openxmlformats.org/officeDocument/2006/relationships/image" Target="../media/image70.jpeg"/><Relationship Id="rId9"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85.jpeg"/><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90.jpeg"/><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93.jpeg"/><Relationship Id="rId5" Type="http://schemas.openxmlformats.org/officeDocument/2006/relationships/image" Target="../media/image3.png"/><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95.jpe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97.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98.jpeg"/></Relationships>
</file>

<file path=ppt/slides/_rels/slide49.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69.jpe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openxmlformats.org/officeDocument/2006/relationships/image" Target="../media/image105.jpeg"/><Relationship Id="rId4" Type="http://schemas.openxmlformats.org/officeDocument/2006/relationships/image" Target="../media/image104.jpeg"/></Relationships>
</file>

<file path=ppt/slides/_rels/slide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124.jpe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29.jpeg"/></Relationships>
</file>

<file path=ppt/slides/_rels/slide6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131.jpeg"/></Relationships>
</file>

<file path=ppt/slides/_rels/slide6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134.jpeg"/><Relationship Id="rId4" Type="http://schemas.openxmlformats.org/officeDocument/2006/relationships/image" Target="../media/image133.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46.jpeg"/><Relationship Id="rId3" Type="http://schemas.openxmlformats.org/officeDocument/2006/relationships/image" Target="../media/image136.jpeg"/><Relationship Id="rId7" Type="http://schemas.openxmlformats.org/officeDocument/2006/relationships/image" Target="../media/image140.jpeg"/><Relationship Id="rId12" Type="http://schemas.openxmlformats.org/officeDocument/2006/relationships/image" Target="../media/image145.jpeg"/><Relationship Id="rId17" Type="http://schemas.openxmlformats.org/officeDocument/2006/relationships/image" Target="../media/image149.jpeg"/><Relationship Id="rId2" Type="http://schemas.openxmlformats.org/officeDocument/2006/relationships/notesSlide" Target="../notesSlides/notesSlide74.xml"/><Relationship Id="rId16"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139.jpeg"/><Relationship Id="rId11" Type="http://schemas.openxmlformats.org/officeDocument/2006/relationships/image" Target="../media/image144.jpeg"/><Relationship Id="rId5" Type="http://schemas.openxmlformats.org/officeDocument/2006/relationships/image" Target="../media/image138.jpeg"/><Relationship Id="rId15" Type="http://schemas.openxmlformats.org/officeDocument/2006/relationships/image" Target="../media/image148.jpeg"/><Relationship Id="rId10" Type="http://schemas.openxmlformats.org/officeDocument/2006/relationships/image" Target="../media/image143.jpeg"/><Relationship Id="rId4" Type="http://schemas.openxmlformats.org/officeDocument/2006/relationships/image" Target="../media/image137.jpeg"/><Relationship Id="rId9" Type="http://schemas.openxmlformats.org/officeDocument/2006/relationships/image" Target="../media/image142.png"/><Relationship Id="rId14" Type="http://schemas.openxmlformats.org/officeDocument/2006/relationships/image" Target="../media/image147.jpe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51.jpeg"/><Relationship Id="rId5" Type="http://schemas.openxmlformats.org/officeDocument/2006/relationships/image" Target="../media/image20.jpeg"/><Relationship Id="rId4" Type="http://schemas.openxmlformats.org/officeDocument/2006/relationships/image" Target="../media/image150.jpe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55.jpeg"/><Relationship Id="rId5" Type="http://schemas.openxmlformats.org/officeDocument/2006/relationships/image" Target="../media/image3.png"/><Relationship Id="rId4" Type="http://schemas.openxmlformats.org/officeDocument/2006/relationships/image" Target="../media/image15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8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165.jpeg"/><Relationship Id="rId5" Type="http://schemas.openxmlformats.org/officeDocument/2006/relationships/image" Target="../media/image3.png"/><Relationship Id="rId4" Type="http://schemas.openxmlformats.org/officeDocument/2006/relationships/image" Target="../media/image164.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94.jpe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69.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68.jpeg"/><Relationship Id="rId5" Type="http://schemas.openxmlformats.org/officeDocument/2006/relationships/image" Target="../media/image3.png"/><Relationship Id="rId4" Type="http://schemas.openxmlformats.org/officeDocument/2006/relationships/image" Target="../media/image167.jpe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75.jpe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17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ctrTitle"/>
          </p:nvPr>
        </p:nvSpPr>
        <p:spPr>
          <a:xfrm>
            <a:off x="685800" y="381000"/>
            <a:ext cx="7772400" cy="4267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6600" b="1" i="0" u="none" strike="noStrike" cap="none" baseline="0">
                <a:solidFill>
                  <a:schemeClr val="lt2"/>
                </a:solidFill>
                <a:latin typeface="Arial"/>
                <a:ea typeface="Arial"/>
                <a:cs typeface="Arial"/>
                <a:sym typeface="Arial"/>
              </a:rPr>
              <a:t>Advanced Biofuels</a:t>
            </a:r>
            <a:br>
              <a:rPr lang="en-US" sz="6600" b="1" i="0" u="none" strike="noStrike" cap="none" baseline="0">
                <a:solidFill>
                  <a:schemeClr val="lt2"/>
                </a:solidFill>
                <a:latin typeface="Arial"/>
                <a:ea typeface="Arial"/>
                <a:cs typeface="Arial"/>
                <a:sym typeface="Arial"/>
              </a:rPr>
            </a:br>
            <a:r>
              <a:rPr lang="en-US" sz="6600" b="1" i="0" u="none" strike="noStrike" cap="none" baseline="0">
                <a:solidFill>
                  <a:schemeClr val="lt2"/>
                </a:solidFill>
                <a:latin typeface="Arial"/>
                <a:ea typeface="Arial"/>
                <a:cs typeface="Arial"/>
                <a:sym typeface="Arial"/>
              </a:rPr>
              <a:t>A Truly Sustainable Renewable Future</a:t>
            </a:r>
          </a:p>
        </p:txBody>
      </p:sp>
      <p:sp>
        <p:nvSpPr>
          <p:cNvPr id="184" name="Shape 184"/>
          <p:cNvSpPr txBox="1">
            <a:spLocks noGrp="1"/>
          </p:cNvSpPr>
          <p:nvPr>
            <p:ph type="subTitle" idx="1"/>
          </p:nvPr>
        </p:nvSpPr>
        <p:spPr>
          <a:xfrm>
            <a:off x="4224339" y="5257800"/>
            <a:ext cx="4919661" cy="1600200"/>
          </a:xfrm>
          <a:prstGeom prst="rect">
            <a:avLst/>
          </a:prstGeom>
          <a:noFill/>
          <a:ln>
            <a:noFill/>
          </a:ln>
        </p:spPr>
        <p:txBody>
          <a:bodyPr lIns="91425" tIns="45700" rIns="91425" bIns="45700" anchor="t" anchorCtr="0">
            <a:noAutofit/>
          </a:bodyPr>
          <a:lstStyle/>
          <a:p>
            <a:pPr marL="0" marR="0" lvl="0" indent="0" algn="r" rtl="0">
              <a:spcBef>
                <a:spcPts val="320"/>
              </a:spcBef>
              <a:spcAft>
                <a:spcPts val="0"/>
              </a:spcAft>
              <a:buClr>
                <a:srgbClr val="FFFFFF"/>
              </a:buClr>
              <a:buSzPct val="25000"/>
              <a:buFont typeface="Arial"/>
              <a:buNone/>
            </a:pPr>
            <a:r>
              <a:rPr lang="en-US" sz="1600" b="1" i="0" u="none" strike="noStrike" cap="none" baseline="0" dirty="0" smtClean="0">
                <a:solidFill>
                  <a:srgbClr val="FFFFCC"/>
                </a:solidFill>
                <a:latin typeface="Arial"/>
                <a:ea typeface="Arial"/>
                <a:cs typeface="Arial"/>
                <a:sym typeface="Arial"/>
              </a:rPr>
              <a:t>Advanced </a:t>
            </a:r>
            <a:r>
              <a:rPr lang="en-US" sz="1600" b="1" i="0" u="none" strike="noStrike" cap="none" baseline="0" dirty="0">
                <a:solidFill>
                  <a:srgbClr val="FFFFCC"/>
                </a:solidFill>
                <a:latin typeface="Arial"/>
                <a:ea typeface="Arial"/>
                <a:cs typeface="Arial"/>
                <a:sym typeface="Arial"/>
              </a:rPr>
              <a:t>Biofuels USA</a:t>
            </a:r>
          </a:p>
          <a:p>
            <a:pPr marL="0" marR="0" lvl="0" indent="0" algn="r" rtl="0">
              <a:spcBef>
                <a:spcPts val="320"/>
              </a:spcBef>
              <a:spcAft>
                <a:spcPts val="0"/>
              </a:spcAft>
              <a:buClr>
                <a:srgbClr val="FFFFFF"/>
              </a:buClr>
              <a:buSzPct val="25000"/>
              <a:buFont typeface="Arial"/>
              <a:buNone/>
            </a:pPr>
            <a:r>
              <a:rPr lang="en-US" sz="1600" b="1" i="0" u="sng" strike="noStrike" cap="none" baseline="0" dirty="0">
                <a:solidFill>
                  <a:schemeClr val="hlink"/>
                </a:solidFill>
                <a:latin typeface="Arial"/>
                <a:ea typeface="Arial"/>
                <a:cs typeface="Arial"/>
                <a:sym typeface="Arial"/>
                <a:hlinkClick r:id="rId3"/>
              </a:rPr>
              <a:t>www.AdvancedBiofuelsUSA.org</a:t>
            </a:r>
          </a:p>
          <a:p>
            <a:pPr marL="0" marR="0" lvl="0" indent="0" algn="r" rtl="0">
              <a:spcBef>
                <a:spcPts val="320"/>
              </a:spcBef>
              <a:spcAft>
                <a:spcPts val="0"/>
              </a:spcAft>
              <a:buClr>
                <a:srgbClr val="FFFFFF"/>
              </a:buClr>
              <a:buSzPct val="25000"/>
              <a:buFont typeface="Arial"/>
              <a:buNone/>
            </a:pPr>
            <a:r>
              <a:rPr lang="en-US" sz="1600" b="1" i="0" u="none" strike="noStrike" cap="none" baseline="0" dirty="0" smtClean="0">
                <a:solidFill>
                  <a:srgbClr val="FFFFCC"/>
                </a:solidFill>
                <a:latin typeface="Arial"/>
                <a:ea typeface="Arial"/>
                <a:cs typeface="Arial"/>
                <a:sym typeface="Arial"/>
              </a:rPr>
              <a:t>301-644-1395</a:t>
            </a:r>
          </a:p>
          <a:p>
            <a:pPr marL="0" marR="0" lvl="0" indent="0" algn="r" rtl="0">
              <a:spcBef>
                <a:spcPts val="320"/>
              </a:spcBef>
              <a:spcAft>
                <a:spcPts val="0"/>
              </a:spcAft>
              <a:buClr>
                <a:srgbClr val="FFFFFF"/>
              </a:buClr>
              <a:buSzPct val="25000"/>
              <a:buFont typeface="Arial"/>
              <a:buNone/>
            </a:pPr>
            <a:endParaRPr lang="en-US" sz="1600" b="1" dirty="0" smtClean="0">
              <a:solidFill>
                <a:srgbClr val="FFFFCC"/>
              </a:solidFill>
            </a:endParaRPr>
          </a:p>
        </p:txBody>
      </p:sp>
      <p:pic>
        <p:nvPicPr>
          <p:cNvPr id="185" name="Shape 185"/>
          <p:cNvPicPr preferRelativeResize="0"/>
          <p:nvPr/>
        </p:nvPicPr>
        <p:blipFill rotWithShape="1">
          <a:blip r:embed="rId4">
            <a:alphaModFix/>
          </a:blip>
          <a:srcRect/>
          <a:stretch/>
        </p:blipFill>
        <p:spPr>
          <a:xfrm>
            <a:off x="381000" y="4953000"/>
            <a:ext cx="2590800" cy="1388956"/>
          </a:xfrm>
          <a:prstGeom prst="rect">
            <a:avLst/>
          </a:prstGeom>
          <a:noFill/>
          <a:ln>
            <a:noFill/>
          </a:ln>
        </p:spPr>
      </p:pic>
      <p:sp>
        <p:nvSpPr>
          <p:cNvPr id="186" name="Shape 186"/>
          <p:cNvSpPr txBox="1"/>
          <p:nvPr/>
        </p:nvSpPr>
        <p:spPr>
          <a:xfrm>
            <a:off x="-762000" y="533400"/>
            <a:ext cx="624839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p:cNvPicPr preferRelativeResize="0"/>
          <p:nvPr/>
        </p:nvPicPr>
        <p:blipFill rotWithShape="1">
          <a:blip r:embed="rId3">
            <a:alphaModFix/>
          </a:blip>
          <a:srcRect/>
          <a:stretch/>
        </p:blipFill>
        <p:spPr>
          <a:xfrm>
            <a:off x="5892800" y="304800"/>
            <a:ext cx="3251199" cy="2438399"/>
          </a:xfrm>
          <a:prstGeom prst="rect">
            <a:avLst/>
          </a:prstGeom>
          <a:ln>
            <a:noFill/>
          </a:ln>
          <a:effectLst>
            <a:softEdge rad="112500"/>
          </a:effectLst>
        </p:spPr>
      </p:pic>
      <p:sp>
        <p:nvSpPr>
          <p:cNvPr id="230" name="Shape 230"/>
          <p:cNvSpPr txBox="1">
            <a:spLocks noGrp="1"/>
          </p:cNvSpPr>
          <p:nvPr>
            <p:ph type="title"/>
          </p:nvPr>
        </p:nvSpPr>
        <p:spPr>
          <a:xfrm>
            <a:off x="152400" y="152400"/>
            <a:ext cx="5714999" cy="266699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b="1" i="0" u="none" strike="noStrike" cap="none" baseline="0" dirty="0">
                <a:solidFill>
                  <a:srgbClr val="FFFF00"/>
                </a:solidFill>
                <a:latin typeface="Arial"/>
                <a:ea typeface="Arial"/>
                <a:cs typeface="Arial"/>
                <a:sym typeface="Arial"/>
              </a:rPr>
              <a:t>Corn-based</a:t>
            </a:r>
            <a:r>
              <a:rPr lang="en-US" sz="2800" b="0" i="0" u="none" strike="noStrike" cap="none" baseline="0" dirty="0">
                <a:solidFill>
                  <a:srgbClr val="FFFF00"/>
                </a:solidFill>
                <a:latin typeface="Arial"/>
                <a:ea typeface="Arial"/>
                <a:cs typeface="Arial"/>
                <a:sym typeface="Arial"/>
              </a:rPr>
              <a:t> ethanol (nearly 200 proof moonshine or 100% ethanol) is </a:t>
            </a:r>
            <a:r>
              <a:rPr lang="en-US" sz="2800" b="1" i="0" u="none" strike="noStrike" cap="none" baseline="0" dirty="0">
                <a:solidFill>
                  <a:srgbClr val="FFFF00"/>
                </a:solidFill>
                <a:latin typeface="Arial"/>
                <a:ea typeface="Arial"/>
                <a:cs typeface="Arial"/>
                <a:sym typeface="Arial"/>
              </a:rPr>
              <a:t>one of </a:t>
            </a:r>
            <a:r>
              <a:rPr lang="en-US" sz="2800" b="0" i="0" u="none" strike="noStrike" cap="none" baseline="0" dirty="0">
                <a:solidFill>
                  <a:srgbClr val="FFFF00"/>
                </a:solidFill>
                <a:latin typeface="Arial"/>
                <a:ea typeface="Arial"/>
                <a:cs typeface="Arial"/>
                <a:sym typeface="Arial"/>
              </a:rPr>
              <a:t>the few currently commercially available biofuels you can buy for vehicles in the US today.</a:t>
            </a:r>
          </a:p>
        </p:txBody>
      </p:sp>
      <p:sp>
        <p:nvSpPr>
          <p:cNvPr id="231" name="Shape 231"/>
          <p:cNvSpPr txBox="1">
            <a:spLocks noGrp="1"/>
          </p:cNvSpPr>
          <p:nvPr>
            <p:ph type="body" idx="1"/>
          </p:nvPr>
        </p:nvSpPr>
        <p:spPr>
          <a:xfrm>
            <a:off x="457200" y="2895600"/>
            <a:ext cx="7924799" cy="32766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Arial"/>
              <a:buChar char="•"/>
            </a:pPr>
            <a:r>
              <a:rPr lang="en-US" sz="3200" b="0" i="0" u="none" strike="noStrike" cap="none" baseline="0" dirty="0">
                <a:solidFill>
                  <a:schemeClr val="lt1"/>
                </a:solidFill>
                <a:latin typeface="Arial"/>
                <a:ea typeface="Arial"/>
                <a:cs typeface="Arial"/>
                <a:sym typeface="Arial"/>
              </a:rPr>
              <a:t>And the ethanol molecule is part of many other things too.   </a:t>
            </a: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Arial"/>
              <a:ea typeface="Arial"/>
              <a:cs typeface="Arial"/>
              <a:sym typeface="Arial"/>
            </a:endParaRPr>
          </a:p>
          <a:p>
            <a:pPr marL="342900" marR="0" lvl="0" indent="-342900" algn="l" rtl="0">
              <a:spcBef>
                <a:spcPts val="48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Wine</a:t>
            </a:r>
          </a:p>
          <a:p>
            <a:pPr marL="342900" marR="0" lvl="0" indent="-342900" algn="l" rtl="0">
              <a:spcBef>
                <a:spcPts val="48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Beer</a:t>
            </a:r>
          </a:p>
          <a:p>
            <a:pPr marL="342900" marR="0" lvl="0" indent="-342900" algn="l" rtl="0">
              <a:spcBef>
                <a:spcPts val="48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Whiskey</a:t>
            </a:r>
          </a:p>
          <a:p>
            <a:pPr marL="342900" marR="0" lvl="0" indent="-342900" algn="l" rtl="0">
              <a:spcBef>
                <a:spcPts val="480"/>
              </a:spcBef>
              <a:spcAft>
                <a:spcPts val="0"/>
              </a:spcAft>
              <a:buClr>
                <a:schemeClr val="lt1"/>
              </a:buClr>
              <a:buFont typeface="Arial"/>
              <a:buNone/>
            </a:pPr>
            <a:endParaRPr sz="2400" b="0" i="0" u="none" strike="noStrike" cap="none" baseline="0" dirty="0">
              <a:solidFill>
                <a:schemeClr val="lt1"/>
              </a:solidFill>
              <a:latin typeface="Arial"/>
              <a:ea typeface="Arial"/>
              <a:cs typeface="Arial"/>
              <a:sym typeface="Arial"/>
            </a:endParaRPr>
          </a:p>
        </p:txBody>
      </p:sp>
      <p:pic>
        <p:nvPicPr>
          <p:cNvPr id="232" name="Shape 232"/>
          <p:cNvPicPr preferRelativeResize="0"/>
          <p:nvPr/>
        </p:nvPicPr>
        <p:blipFill rotWithShape="1">
          <a:blip r:embed="rId4">
            <a:alphaModFix/>
          </a:blip>
          <a:srcRect/>
          <a:stretch/>
        </p:blipFill>
        <p:spPr>
          <a:xfrm>
            <a:off x="3810000" y="3505200"/>
            <a:ext cx="3048000" cy="2286000"/>
          </a:xfrm>
          <a:prstGeom prst="rect">
            <a:avLst/>
          </a:prstGeom>
          <a:ln>
            <a:noFill/>
          </a:ln>
          <a:effectLst>
            <a:softEdge rad="112500"/>
          </a:effectLst>
        </p:spPr>
      </p:pic>
      <p:pic>
        <p:nvPicPr>
          <p:cNvPr id="233" name="Shape 233"/>
          <p:cNvPicPr preferRelativeResize="0"/>
          <p:nvPr/>
        </p:nvPicPr>
        <p:blipFill rotWithShape="1">
          <a:blip r:embed="rId5">
            <a:alphaModFix/>
          </a:blip>
          <a:srcRect/>
          <a:stretch/>
        </p:blipFill>
        <p:spPr>
          <a:xfrm>
            <a:off x="5867400" y="4114800"/>
            <a:ext cx="2936278" cy="1952624"/>
          </a:xfrm>
          <a:prstGeom prst="rect">
            <a:avLst/>
          </a:prstGeom>
          <a:ln>
            <a:noFill/>
          </a:ln>
          <a:effectLst>
            <a:softEdge rad="112500"/>
          </a:effectLst>
        </p:spPr>
      </p:pic>
      <p:sp>
        <p:nvSpPr>
          <p:cNvPr id="8" name="TextBox 7"/>
          <p:cNvSpPr txBox="1"/>
          <p:nvPr/>
        </p:nvSpPr>
        <p:spPr>
          <a:xfrm>
            <a:off x="228600" y="5943600"/>
            <a:ext cx="8686800" cy="830997"/>
          </a:xfrm>
          <a:prstGeom prst="rect">
            <a:avLst/>
          </a:prstGeom>
          <a:noFill/>
        </p:spPr>
        <p:txBody>
          <a:bodyPr wrap="square" rtlCol="0">
            <a:spAutoFit/>
          </a:bodyPr>
          <a:lstStyle/>
          <a:p>
            <a:r>
              <a:rPr lang="en-US" sz="2400" dirty="0" smtClean="0">
                <a:solidFill>
                  <a:schemeClr val="bg1">
                    <a:lumMod val="95000"/>
                  </a:schemeClr>
                </a:solidFill>
              </a:rPr>
              <a:t>AND, </a:t>
            </a:r>
            <a:r>
              <a:rPr lang="en-US" sz="2400" b="1" dirty="0" smtClean="0">
                <a:solidFill>
                  <a:schemeClr val="bg1">
                    <a:lumMod val="95000"/>
                  </a:schemeClr>
                </a:solidFill>
              </a:rPr>
              <a:t>ethanol can be made from many things</a:t>
            </a:r>
            <a:r>
              <a:rPr lang="en-US" sz="2400" dirty="0" smtClean="0">
                <a:solidFill>
                  <a:schemeClr val="bg1">
                    <a:lumMod val="95000"/>
                  </a:schemeClr>
                </a:solidFill>
              </a:rPr>
              <a:t>, not just corn.  More on that later….</a:t>
            </a:r>
            <a:endParaRPr lang="en-US" sz="2400" dirty="0">
              <a:solidFill>
                <a:schemeClr val="bg1">
                  <a:lumMod val="95000"/>
                </a:schemeClr>
              </a:solidFill>
            </a:endParaRPr>
          </a:p>
        </p:txBody>
      </p:sp>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Shape 1366"/>
          <p:cNvSpPr txBox="1">
            <a:spLocks noGrp="1"/>
          </p:cNvSpPr>
          <p:nvPr>
            <p:ph type="title" idx="4294967295"/>
          </p:nvPr>
        </p:nvSpPr>
        <p:spPr>
          <a:xfrm>
            <a:off x="217799" y="244075"/>
            <a:ext cx="8926199" cy="1555799"/>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005828"/>
                </a:solidFill>
                <a:latin typeface="Times New Roman"/>
                <a:ea typeface="Times New Roman"/>
                <a:cs typeface="Times New Roman"/>
                <a:sym typeface="Times New Roman"/>
              </a:rPr>
              <a:t> </a:t>
            </a:r>
            <a:r>
              <a:rPr lang="en-US" sz="3200" b="1" i="0" u="none" strike="noStrike" cap="none" baseline="0">
                <a:solidFill>
                  <a:srgbClr val="FFFF99"/>
                </a:solidFill>
                <a:latin typeface="Times New Roman"/>
                <a:ea typeface="Times New Roman"/>
                <a:cs typeface="Times New Roman"/>
                <a:sym typeface="Times New Roman"/>
              </a:rPr>
              <a:t>Making Plant Biomass </a:t>
            </a:r>
            <a:br>
              <a:rPr lang="en-US" sz="3200" b="1" i="0" u="none" strike="noStrike" cap="none" baseline="0">
                <a:solidFill>
                  <a:srgbClr val="FFFF99"/>
                </a:solidFill>
                <a:latin typeface="Times New Roman"/>
                <a:ea typeface="Times New Roman"/>
                <a:cs typeface="Times New Roman"/>
                <a:sym typeface="Times New Roman"/>
              </a:rPr>
            </a:br>
            <a:r>
              <a:rPr lang="en-US" sz="3200" b="1" i="0" u="none" strike="noStrike" cap="none" baseline="0">
                <a:solidFill>
                  <a:srgbClr val="FFFF99"/>
                </a:solidFill>
                <a:latin typeface="Times New Roman"/>
                <a:ea typeface="Times New Roman"/>
                <a:cs typeface="Times New Roman"/>
                <a:sym typeface="Times New Roman"/>
              </a:rPr>
              <a:t>Available for Biofuel Production </a:t>
            </a:r>
            <a:br>
              <a:rPr lang="en-US" sz="3200" b="1" i="0" u="none" strike="noStrike" cap="none" baseline="0">
                <a:solidFill>
                  <a:srgbClr val="FFFF99"/>
                </a:solidFill>
                <a:latin typeface="Times New Roman"/>
                <a:ea typeface="Times New Roman"/>
                <a:cs typeface="Times New Roman"/>
                <a:sym typeface="Times New Roman"/>
              </a:rPr>
            </a:br>
            <a:r>
              <a:rPr lang="en-US" sz="3200" b="1" i="0" u="sng" strike="noStrike" cap="none" baseline="0">
                <a:solidFill>
                  <a:srgbClr val="FFFF99"/>
                </a:solidFill>
                <a:latin typeface="Times New Roman"/>
                <a:ea typeface="Times New Roman"/>
                <a:cs typeface="Times New Roman"/>
                <a:sym typeface="Times New Roman"/>
              </a:rPr>
              <a:t>Sugar </a:t>
            </a:r>
            <a:r>
              <a:rPr lang="en-US" sz="3200" b="0" i="0" u="sng" strike="noStrike" cap="none" baseline="0">
                <a:solidFill>
                  <a:srgbClr val="FFFF99"/>
                </a:solidFill>
                <a:latin typeface="Times New Roman"/>
                <a:ea typeface="Times New Roman"/>
                <a:cs typeface="Times New Roman"/>
                <a:sym typeface="Times New Roman"/>
              </a:rPr>
              <a:t>Availability in </a:t>
            </a:r>
            <a:r>
              <a:rPr lang="en-US" sz="3200" b="1" i="0" u="sng" strike="noStrike" cap="none" baseline="0">
                <a:solidFill>
                  <a:srgbClr val="FFFF99"/>
                </a:solidFill>
                <a:latin typeface="Times New Roman"/>
                <a:ea typeface="Times New Roman"/>
                <a:cs typeface="Times New Roman"/>
                <a:sym typeface="Times New Roman"/>
              </a:rPr>
              <a:t>Plant Cell Walls</a:t>
            </a:r>
          </a:p>
        </p:txBody>
      </p:sp>
      <p:sp>
        <p:nvSpPr>
          <p:cNvPr id="1367" name="Shape 1367"/>
          <p:cNvSpPr txBox="1">
            <a:spLocks noGrp="1"/>
          </p:cNvSpPr>
          <p:nvPr>
            <p:ph type="body" idx="4294967295"/>
          </p:nvPr>
        </p:nvSpPr>
        <p:spPr>
          <a:xfrm>
            <a:off x="4114800" y="2279475"/>
            <a:ext cx="5181600" cy="37338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Additional “simple” sugars are available in </a:t>
            </a:r>
            <a:r>
              <a:rPr lang="en-US" sz="2400" b="1" i="0" u="none" strike="noStrike" cap="none" baseline="0" dirty="0">
                <a:solidFill>
                  <a:srgbClr val="FFCCFF"/>
                </a:solidFill>
                <a:latin typeface="Times New Roman"/>
                <a:ea typeface="Times New Roman"/>
                <a:cs typeface="Times New Roman"/>
                <a:sym typeface="Times New Roman"/>
              </a:rPr>
              <a:t>plant and tree cell walls</a:t>
            </a:r>
            <a:r>
              <a:rPr lang="en-US" sz="2400" b="1" i="0" u="none" strike="noStrike" cap="none" baseline="0" dirty="0">
                <a:solidFill>
                  <a:schemeClr val="lt1"/>
                </a:solidFill>
                <a:latin typeface="Times New Roman"/>
                <a:ea typeface="Times New Roman"/>
                <a:cs typeface="Times New Roman"/>
                <a:sym typeface="Times New Roman"/>
              </a:rPr>
              <a:t>, </a:t>
            </a:r>
            <a:r>
              <a:rPr lang="en-US" sz="2400" b="0" i="0" u="none" strike="noStrike" cap="none" baseline="0" dirty="0">
                <a:solidFill>
                  <a:schemeClr val="lt1"/>
                </a:solidFill>
                <a:latin typeface="Times New Roman"/>
                <a:ea typeface="Times New Roman"/>
                <a:cs typeface="Times New Roman"/>
                <a:sym typeface="Times New Roman"/>
              </a:rPr>
              <a:t>but are in more </a:t>
            </a:r>
            <a:r>
              <a:rPr lang="en-US" sz="2400" b="1" i="0" u="none" strike="noStrike" cap="none" baseline="0" dirty="0">
                <a:solidFill>
                  <a:srgbClr val="FFCCFF"/>
                </a:solidFill>
                <a:latin typeface="Times New Roman"/>
                <a:ea typeface="Times New Roman"/>
                <a:cs typeface="Times New Roman"/>
                <a:sym typeface="Times New Roman"/>
              </a:rPr>
              <a:t>complex forms</a:t>
            </a:r>
            <a:r>
              <a:rPr lang="en-US" sz="2400" b="0" i="0" u="none" strike="noStrike" cap="none" baseline="0" dirty="0">
                <a:solidFill>
                  <a:schemeClr val="lt1"/>
                </a:solidFill>
                <a:latin typeface="Times New Roman"/>
                <a:ea typeface="Times New Roman"/>
                <a:cs typeface="Times New Roman"/>
                <a:sym typeface="Times New Roman"/>
              </a:rPr>
              <a:t> that are not readily available for </a:t>
            </a:r>
            <a:r>
              <a:rPr lang="en-US" sz="2400" b="0" i="0" u="none" strike="noStrike" cap="none" baseline="0" dirty="0" err="1">
                <a:solidFill>
                  <a:schemeClr val="lt1"/>
                </a:solidFill>
                <a:latin typeface="Times New Roman"/>
                <a:ea typeface="Times New Roman"/>
                <a:cs typeface="Times New Roman"/>
                <a:sym typeface="Times New Roman"/>
              </a:rPr>
              <a:t>biofuel</a:t>
            </a:r>
            <a:r>
              <a:rPr lang="en-US" sz="2400" b="0" i="0" u="none" strike="noStrike" cap="none" baseline="0" dirty="0">
                <a:solidFill>
                  <a:schemeClr val="lt1"/>
                </a:solidFill>
                <a:latin typeface="Times New Roman"/>
                <a:ea typeface="Times New Roman"/>
                <a:cs typeface="Times New Roman"/>
                <a:sym typeface="Times New Roman"/>
              </a:rPr>
              <a:t> production</a:t>
            </a:r>
          </a:p>
          <a:p>
            <a:pPr marL="342900" marR="0" lvl="0" indent="-342900" algn="l" rtl="0">
              <a:lnSpc>
                <a:spcPct val="90000"/>
              </a:lnSpc>
              <a:spcBef>
                <a:spcPts val="120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a:p>
            <a:pPr marL="342900" marR="0" lvl="0" indent="-342900" algn="l" rtl="0">
              <a:lnSpc>
                <a:spcPct val="90000"/>
              </a:lnSpc>
              <a:spcBef>
                <a:spcPts val="120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Plant cell walls are composed primarily of three components: </a:t>
            </a:r>
            <a:r>
              <a:rPr lang="en-US" sz="2400" b="1" i="0" u="none" strike="noStrike" cap="none" baseline="0" dirty="0">
                <a:solidFill>
                  <a:srgbClr val="FFCCFF"/>
                </a:solidFill>
                <a:latin typeface="Times New Roman"/>
                <a:ea typeface="Times New Roman"/>
                <a:cs typeface="Times New Roman"/>
                <a:sym typeface="Times New Roman"/>
              </a:rPr>
              <a:t>cellulose, </a:t>
            </a:r>
            <a:r>
              <a:rPr lang="en-US" sz="2400" b="1" i="0" u="none" strike="noStrike" cap="none" baseline="0" dirty="0" err="1">
                <a:solidFill>
                  <a:srgbClr val="FFCCFF"/>
                </a:solidFill>
                <a:latin typeface="Times New Roman"/>
                <a:ea typeface="Times New Roman"/>
                <a:cs typeface="Times New Roman"/>
                <a:sym typeface="Times New Roman"/>
              </a:rPr>
              <a:t>hemicellulose</a:t>
            </a:r>
            <a:r>
              <a:rPr lang="en-US" sz="2400" b="1" i="0" u="none" strike="noStrike" cap="none" baseline="0" dirty="0">
                <a:solidFill>
                  <a:srgbClr val="FFCCFF"/>
                </a:solidFill>
                <a:latin typeface="Times New Roman"/>
                <a:ea typeface="Times New Roman"/>
                <a:cs typeface="Times New Roman"/>
                <a:sym typeface="Times New Roman"/>
              </a:rPr>
              <a:t>, and pectin</a:t>
            </a:r>
          </a:p>
        </p:txBody>
      </p:sp>
      <p:sp>
        <p:nvSpPr>
          <p:cNvPr id="1368" name="Shape 1368"/>
          <p:cNvSpPr txBox="1">
            <a:spLocks noGrp="1"/>
          </p:cNvSpPr>
          <p:nvPr>
            <p:ph type="ftr" idx="11"/>
          </p:nvPr>
        </p:nvSpPr>
        <p:spPr>
          <a:xfrm>
            <a:off x="4114800" y="6492875"/>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sp>
        <p:nvSpPr>
          <p:cNvPr id="1369" name="Shape 1369"/>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98989"/>
                </a:solidFill>
                <a:latin typeface="Times New Roman"/>
                <a:ea typeface="Times New Roman"/>
                <a:cs typeface="Times New Roman"/>
                <a:sym typeface="Times New Roman"/>
              </a:rPr>
              <a:pPr marL="0" marR="0" lvl="0" indent="0" algn="r" rtl="0">
                <a:spcBef>
                  <a:spcPts val="0"/>
                </a:spcBef>
                <a:buSzPct val="25000"/>
                <a:buNone/>
              </a:pPr>
              <a:t>100</a:t>
            </a:fld>
            <a:endParaRPr lang="en-US" sz="1200" b="0" i="0" u="none" strike="noStrike" cap="none" baseline="0">
              <a:solidFill>
                <a:srgbClr val="898989"/>
              </a:solidFill>
              <a:latin typeface="Times New Roman"/>
              <a:ea typeface="Times New Roman"/>
              <a:cs typeface="Times New Roman"/>
              <a:sym typeface="Times New Roman"/>
            </a:endParaRPr>
          </a:p>
        </p:txBody>
      </p:sp>
      <p:pic>
        <p:nvPicPr>
          <p:cNvPr id="1370" name="Shape 1370"/>
          <p:cNvPicPr preferRelativeResize="0"/>
          <p:nvPr/>
        </p:nvPicPr>
        <p:blipFill rotWithShape="1">
          <a:blip r:embed="rId3">
            <a:alphaModFix/>
          </a:blip>
          <a:srcRect/>
          <a:stretch/>
        </p:blipFill>
        <p:spPr>
          <a:xfrm>
            <a:off x="7391400" y="6245225"/>
            <a:ext cx="1143000" cy="612775"/>
          </a:xfrm>
          <a:prstGeom prst="rect">
            <a:avLst/>
          </a:prstGeom>
          <a:noFill/>
          <a:ln>
            <a:noFill/>
          </a:ln>
        </p:spPr>
      </p:pic>
      <p:pic>
        <p:nvPicPr>
          <p:cNvPr id="1371" name="Shape 1371"/>
          <p:cNvPicPr preferRelativeResize="0"/>
          <p:nvPr/>
        </p:nvPicPr>
        <p:blipFill rotWithShape="1">
          <a:blip r:embed="rId4">
            <a:alphaModFix/>
          </a:blip>
          <a:srcRect/>
          <a:stretch/>
        </p:blipFill>
        <p:spPr>
          <a:xfrm>
            <a:off x="0" y="1905000"/>
            <a:ext cx="4273550" cy="4648199"/>
          </a:xfrm>
          <a:prstGeom prst="rect">
            <a:avLst/>
          </a:prstGeom>
          <a:noFill/>
          <a:ln>
            <a:noFill/>
          </a:ln>
        </p:spPr>
      </p:pic>
      <p:sp>
        <p:nvSpPr>
          <p:cNvPr id="1372" name="Shape 1372"/>
          <p:cNvSpPr txBox="1"/>
          <p:nvPr/>
        </p:nvSpPr>
        <p:spPr>
          <a:xfrm>
            <a:off x="70104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100</a:t>
            </a:fld>
            <a:endParaRPr lang="en-US" sz="1200" b="0" i="0" u="none" strike="noStrike" cap="none" baseline="0">
              <a:solidFill>
                <a:schemeClr val="dk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Shape 1377"/>
          <p:cNvSpPr txBox="1">
            <a:spLocks noGrp="1"/>
          </p:cNvSpPr>
          <p:nvPr>
            <p:ph type="title" idx="4294967295"/>
          </p:nvPr>
        </p:nvSpPr>
        <p:spPr>
          <a:xfrm>
            <a:off x="0" y="228600"/>
            <a:ext cx="8763000" cy="163195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2400" b="1" i="0" u="none" strike="noStrike" cap="none" baseline="0">
                <a:solidFill>
                  <a:srgbClr val="005828"/>
                </a:solidFill>
                <a:latin typeface="Times New Roman"/>
                <a:ea typeface="Times New Roman"/>
                <a:cs typeface="Times New Roman"/>
                <a:sym typeface="Times New Roman"/>
              </a:rPr>
              <a:t> </a:t>
            </a:r>
            <a:r>
              <a:rPr lang="en-US" sz="3200" b="1" i="0" u="none" strike="noStrike" cap="none" baseline="0">
                <a:solidFill>
                  <a:srgbClr val="FFFF99"/>
                </a:solidFill>
                <a:latin typeface="Times New Roman"/>
                <a:ea typeface="Times New Roman"/>
                <a:cs typeface="Times New Roman"/>
                <a:sym typeface="Times New Roman"/>
              </a:rPr>
              <a:t>Making Plant Biomass </a:t>
            </a:r>
            <a:br>
              <a:rPr lang="en-US" sz="3200" b="1" i="0" u="none" strike="noStrike" cap="none" baseline="0">
                <a:solidFill>
                  <a:srgbClr val="FFFF99"/>
                </a:solidFill>
                <a:latin typeface="Times New Roman"/>
                <a:ea typeface="Times New Roman"/>
                <a:cs typeface="Times New Roman"/>
                <a:sym typeface="Times New Roman"/>
              </a:rPr>
            </a:br>
            <a:r>
              <a:rPr lang="en-US" sz="3200" b="1" i="0" u="none" strike="noStrike" cap="none" baseline="0">
                <a:solidFill>
                  <a:srgbClr val="FFFF99"/>
                </a:solidFill>
                <a:latin typeface="Times New Roman"/>
                <a:ea typeface="Times New Roman"/>
                <a:cs typeface="Times New Roman"/>
                <a:sym typeface="Times New Roman"/>
              </a:rPr>
              <a:t>Available for Biofuel Production </a:t>
            </a:r>
            <a:br>
              <a:rPr lang="en-US" sz="3200" b="1" i="0" u="none" strike="noStrike" cap="none" baseline="0">
                <a:solidFill>
                  <a:srgbClr val="FFFF99"/>
                </a:solidFill>
                <a:latin typeface="Times New Roman"/>
                <a:ea typeface="Times New Roman"/>
                <a:cs typeface="Times New Roman"/>
                <a:sym typeface="Times New Roman"/>
              </a:rPr>
            </a:br>
            <a:r>
              <a:rPr lang="en-US" sz="3200" b="1" i="0" u="sng" strike="noStrike" cap="none" baseline="0">
                <a:solidFill>
                  <a:srgbClr val="FFFF99"/>
                </a:solidFill>
                <a:latin typeface="Times New Roman"/>
                <a:ea typeface="Times New Roman"/>
                <a:cs typeface="Times New Roman"/>
                <a:sym typeface="Times New Roman"/>
              </a:rPr>
              <a:t>Sugar </a:t>
            </a:r>
            <a:r>
              <a:rPr lang="en-US" sz="3200" b="0" i="0" u="sng" strike="noStrike" cap="none" baseline="0">
                <a:solidFill>
                  <a:srgbClr val="FFFF99"/>
                </a:solidFill>
                <a:latin typeface="Times New Roman"/>
                <a:ea typeface="Times New Roman"/>
                <a:cs typeface="Times New Roman"/>
                <a:sym typeface="Times New Roman"/>
              </a:rPr>
              <a:t>Availability in </a:t>
            </a:r>
            <a:r>
              <a:rPr lang="en-US" sz="3200" b="1" i="0" u="sng" strike="noStrike" cap="none" baseline="0">
                <a:solidFill>
                  <a:srgbClr val="FFFF99"/>
                </a:solidFill>
                <a:latin typeface="Times New Roman"/>
                <a:ea typeface="Times New Roman"/>
                <a:cs typeface="Times New Roman"/>
                <a:sym typeface="Times New Roman"/>
              </a:rPr>
              <a:t>Plant Cell Walls</a:t>
            </a:r>
          </a:p>
        </p:txBody>
      </p:sp>
      <p:sp>
        <p:nvSpPr>
          <p:cNvPr id="1378" name="Shape 1378"/>
          <p:cNvSpPr txBox="1">
            <a:spLocks noGrp="1"/>
          </p:cNvSpPr>
          <p:nvPr>
            <p:ph type="body" idx="4294967295"/>
          </p:nvPr>
        </p:nvSpPr>
        <p:spPr>
          <a:xfrm>
            <a:off x="4038600" y="2051050"/>
            <a:ext cx="5111699" cy="46704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lt1"/>
              </a:buClr>
              <a:buSzPct val="100000"/>
              <a:buFont typeface="Times New Roman"/>
              <a:buChar char="•"/>
            </a:pPr>
            <a:r>
              <a:rPr lang="en-US" sz="2400" b="1" i="0" u="none" strike="noStrike" cap="none" baseline="0">
                <a:solidFill>
                  <a:srgbClr val="FFCCFF"/>
                </a:solidFill>
                <a:latin typeface="Times New Roman"/>
                <a:ea typeface="Times New Roman"/>
                <a:cs typeface="Times New Roman"/>
                <a:sym typeface="Times New Roman"/>
              </a:rPr>
              <a:t>Tree and grass cell walls</a:t>
            </a:r>
            <a:r>
              <a:rPr lang="en-US" sz="2400" b="1" i="0" u="none" strike="noStrike" cap="none" baseline="0">
                <a:solidFill>
                  <a:schemeClr val="lt1"/>
                </a:solidFill>
                <a:latin typeface="Times New Roman"/>
                <a:ea typeface="Times New Roman"/>
                <a:cs typeface="Times New Roman"/>
                <a:sym typeface="Times New Roman"/>
              </a:rPr>
              <a:t> </a:t>
            </a:r>
            <a:r>
              <a:rPr lang="en-US" sz="2400" b="0" i="0" u="none" strike="noStrike" cap="none" baseline="0">
                <a:solidFill>
                  <a:schemeClr val="lt1"/>
                </a:solidFill>
                <a:latin typeface="Times New Roman"/>
                <a:ea typeface="Times New Roman"/>
                <a:cs typeface="Times New Roman"/>
                <a:sym typeface="Times New Roman"/>
              </a:rPr>
              <a:t>have an additional component, </a:t>
            </a:r>
            <a:r>
              <a:rPr lang="en-US" sz="2400" b="1" i="0" u="none" strike="noStrike" cap="none" baseline="0">
                <a:solidFill>
                  <a:srgbClr val="FFCCFF"/>
                </a:solidFill>
                <a:latin typeface="Times New Roman"/>
                <a:ea typeface="Times New Roman"/>
                <a:cs typeface="Times New Roman"/>
                <a:sym typeface="Times New Roman"/>
              </a:rPr>
              <a:t>lignin</a:t>
            </a:r>
            <a:r>
              <a:rPr lang="en-US" sz="2400" b="0" i="0" u="none" strike="noStrike" cap="none" baseline="0">
                <a:solidFill>
                  <a:schemeClr val="lt1"/>
                </a:solidFill>
                <a:latin typeface="Times New Roman"/>
                <a:ea typeface="Times New Roman"/>
                <a:cs typeface="Times New Roman"/>
                <a:sym typeface="Times New Roman"/>
              </a:rPr>
              <a:t>. </a:t>
            </a:r>
          </a:p>
          <a:p>
            <a:pPr marL="1143000" marR="0" lvl="2" indent="-228600" algn="l" rtl="0">
              <a:lnSpc>
                <a:spcPct val="80000"/>
              </a:lnSpc>
              <a:spcBef>
                <a:spcPts val="1200"/>
              </a:spcBef>
              <a:spcAft>
                <a:spcPts val="0"/>
              </a:spcAft>
              <a:buClr>
                <a:schemeClr val="lt1"/>
              </a:buClr>
              <a:buSzPct val="25000"/>
              <a:buFont typeface="Times New Roman"/>
              <a:buNone/>
            </a:pPr>
            <a:r>
              <a:rPr lang="en-US" sz="2400" b="0" i="0" u="none" strike="noStrike" cap="none" baseline="0">
                <a:solidFill>
                  <a:schemeClr val="lt1"/>
                </a:solidFill>
                <a:latin typeface="Times New Roman"/>
                <a:ea typeface="Times New Roman"/>
                <a:cs typeface="Times New Roman"/>
                <a:sym typeface="Times New Roman"/>
              </a:rPr>
              <a:t>This is the “woody” material that gives trees great tensile strength</a:t>
            </a:r>
          </a:p>
          <a:p>
            <a:pPr marL="342900" marR="0" lvl="0" indent="-342900" algn="l" rtl="0">
              <a:lnSpc>
                <a:spcPct val="80000"/>
              </a:lnSpc>
              <a:spcBef>
                <a:spcPts val="12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Cellulose, hemicellulose, and pectin are composed of monosaccharides strung together, they are called polysaccharides </a:t>
            </a:r>
          </a:p>
          <a:p>
            <a:pPr marL="342900" marR="0" lvl="0" indent="-342900" algn="l" rtl="0">
              <a:lnSpc>
                <a:spcPct val="80000"/>
              </a:lnSpc>
              <a:spcBef>
                <a:spcPts val="12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Lignin is composed of </a:t>
            </a:r>
            <a:r>
              <a:rPr lang="en-US" sz="2400" b="1" i="0" u="none" strike="noStrike" cap="none" baseline="0">
                <a:solidFill>
                  <a:srgbClr val="FFCCFF"/>
                </a:solidFill>
                <a:latin typeface="Times New Roman"/>
                <a:ea typeface="Times New Roman"/>
                <a:cs typeface="Times New Roman"/>
                <a:sym typeface="Times New Roman"/>
              </a:rPr>
              <a:t>polysaccharides and alcohols</a:t>
            </a:r>
          </a:p>
        </p:txBody>
      </p:sp>
      <p:sp>
        <p:nvSpPr>
          <p:cNvPr id="1379" name="Shape 1379"/>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pic>
        <p:nvPicPr>
          <p:cNvPr id="1380" name="Shape 1380"/>
          <p:cNvPicPr preferRelativeResize="0"/>
          <p:nvPr/>
        </p:nvPicPr>
        <p:blipFill rotWithShape="1">
          <a:blip r:embed="rId3">
            <a:alphaModFix/>
          </a:blip>
          <a:srcRect/>
          <a:stretch/>
        </p:blipFill>
        <p:spPr>
          <a:xfrm>
            <a:off x="152400" y="6245225"/>
            <a:ext cx="1143000" cy="612775"/>
          </a:xfrm>
          <a:prstGeom prst="rect">
            <a:avLst/>
          </a:prstGeom>
          <a:noFill/>
          <a:ln>
            <a:noFill/>
          </a:ln>
        </p:spPr>
      </p:pic>
      <p:pic>
        <p:nvPicPr>
          <p:cNvPr id="1381" name="Shape 1381"/>
          <p:cNvPicPr preferRelativeResize="0"/>
          <p:nvPr/>
        </p:nvPicPr>
        <p:blipFill rotWithShape="1">
          <a:blip r:embed="rId4">
            <a:alphaModFix/>
          </a:blip>
          <a:srcRect/>
          <a:stretch/>
        </p:blipFill>
        <p:spPr>
          <a:xfrm>
            <a:off x="0" y="2057400"/>
            <a:ext cx="4038599" cy="4114800"/>
          </a:xfrm>
          <a:prstGeom prst="rect">
            <a:avLst/>
          </a:prstGeom>
          <a:noFill/>
          <a:ln>
            <a:noFill/>
          </a:ln>
        </p:spPr>
      </p:pic>
      <p:sp>
        <p:nvSpPr>
          <p:cNvPr id="1382" name="Shape 1382"/>
          <p:cNvSpPr txBox="1"/>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101</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383" name="Shape 138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101</a:t>
            </a:fld>
            <a:endParaRPr lang="en-US" sz="14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Shape 1389"/>
          <p:cNvSpPr txBox="1">
            <a:spLocks noGrp="1"/>
          </p:cNvSpPr>
          <p:nvPr>
            <p:ph type="body" idx="4294967295"/>
          </p:nvPr>
        </p:nvSpPr>
        <p:spPr>
          <a:xfrm>
            <a:off x="0" y="1905000"/>
            <a:ext cx="5562600" cy="45720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Cellulose, hemicellulose, pectin, &amp; lignin intertwine to create </a:t>
            </a:r>
            <a:r>
              <a:rPr lang="en-US" sz="2400" b="1" i="0" u="none" strike="noStrike" cap="none" baseline="0">
                <a:solidFill>
                  <a:srgbClr val="FFCCFF"/>
                </a:solidFill>
                <a:latin typeface="Times New Roman"/>
                <a:ea typeface="Times New Roman"/>
                <a:cs typeface="Times New Roman"/>
                <a:sym typeface="Times New Roman"/>
              </a:rPr>
              <a:t>complex cell wall</a:t>
            </a:r>
            <a:r>
              <a:rPr lang="en-US" sz="2400" b="1" i="0" u="none" strike="noStrike" cap="none" baseline="0">
                <a:solidFill>
                  <a:schemeClr val="lt1"/>
                </a:solidFill>
                <a:latin typeface="Times New Roman"/>
                <a:ea typeface="Times New Roman"/>
                <a:cs typeface="Times New Roman"/>
                <a:sym typeface="Times New Roman"/>
              </a:rPr>
              <a:t> </a:t>
            </a:r>
            <a:r>
              <a:rPr lang="en-US" sz="2400" b="0" i="0" u="none" strike="noStrike" cap="none" baseline="0">
                <a:solidFill>
                  <a:schemeClr val="lt1"/>
                </a:solidFill>
                <a:latin typeface="Times New Roman"/>
                <a:ea typeface="Times New Roman"/>
                <a:cs typeface="Times New Roman"/>
                <a:sym typeface="Times New Roman"/>
              </a:rPr>
              <a:t>matrices</a:t>
            </a:r>
          </a:p>
          <a:p>
            <a:pPr marL="342900" marR="0" lvl="0" indent="-342900" algn="l" rtl="0">
              <a:lnSpc>
                <a:spcPct val="80000"/>
              </a:lnSpc>
              <a:spcBef>
                <a:spcPts val="12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This complex structure protects plants and trees from disease, moves nutrients, and provides for growth</a:t>
            </a:r>
          </a:p>
          <a:p>
            <a:pPr marL="342900" marR="0" lvl="0" indent="-342900" algn="l" rtl="0">
              <a:lnSpc>
                <a:spcPct val="80000"/>
              </a:lnSpc>
              <a:spcBef>
                <a:spcPts val="12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These complex structures also </a:t>
            </a:r>
            <a:r>
              <a:rPr lang="en-US" sz="2400" b="1" i="0" u="none" strike="noStrike" cap="none" baseline="0">
                <a:solidFill>
                  <a:srgbClr val="FFCCFF"/>
                </a:solidFill>
                <a:latin typeface="Times New Roman"/>
                <a:ea typeface="Times New Roman"/>
                <a:cs typeface="Times New Roman"/>
                <a:sym typeface="Times New Roman"/>
              </a:rPr>
              <a:t>restrict  access to the “simple sugar” components</a:t>
            </a:r>
          </a:p>
          <a:p>
            <a:pPr marL="342900" marR="0" lvl="0" indent="-342900" algn="l" rtl="0">
              <a:lnSpc>
                <a:spcPct val="80000"/>
              </a:lnSpc>
              <a:spcBef>
                <a:spcPts val="12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Current technologies to  break up biomass: acid, ammonia, steam, or pressure are energy and cost intensive</a:t>
            </a:r>
          </a:p>
        </p:txBody>
      </p:sp>
      <p:sp>
        <p:nvSpPr>
          <p:cNvPr id="1390" name="Shape 1390"/>
          <p:cNvSpPr txBox="1">
            <a:spLocks noGrp="1"/>
          </p:cNvSpPr>
          <p:nvPr>
            <p:ph type="title" idx="4294967295"/>
          </p:nvPr>
        </p:nvSpPr>
        <p:spPr>
          <a:xfrm>
            <a:off x="0" y="152400"/>
            <a:ext cx="9102725" cy="155416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Making Plant Biomass </a:t>
            </a:r>
            <a:br>
              <a:rPr lang="en-US" sz="3200" b="1" i="0" u="none" strike="noStrike" cap="none" baseline="0">
                <a:solidFill>
                  <a:srgbClr val="FFFF99"/>
                </a:solidFill>
                <a:latin typeface="Times New Roman"/>
                <a:ea typeface="Times New Roman"/>
                <a:cs typeface="Times New Roman"/>
                <a:sym typeface="Times New Roman"/>
              </a:rPr>
            </a:br>
            <a:r>
              <a:rPr lang="en-US" sz="3200" b="1" i="0" u="none" strike="noStrike" cap="none" baseline="0">
                <a:solidFill>
                  <a:srgbClr val="FFFF99"/>
                </a:solidFill>
                <a:latin typeface="Times New Roman"/>
                <a:ea typeface="Times New Roman"/>
                <a:cs typeface="Times New Roman"/>
                <a:sym typeface="Times New Roman"/>
              </a:rPr>
              <a:t>Available for Biofuel Production </a:t>
            </a:r>
            <a:br>
              <a:rPr lang="en-US" sz="3200" b="1" i="0" u="none" strike="noStrike" cap="none" baseline="0">
                <a:solidFill>
                  <a:srgbClr val="FFFF99"/>
                </a:solidFill>
                <a:latin typeface="Times New Roman"/>
                <a:ea typeface="Times New Roman"/>
                <a:cs typeface="Times New Roman"/>
                <a:sym typeface="Times New Roman"/>
              </a:rPr>
            </a:br>
            <a:r>
              <a:rPr lang="en-US" sz="3200" b="1" i="0" u="sng" strike="noStrike" cap="none" baseline="0">
                <a:solidFill>
                  <a:srgbClr val="FFFF99"/>
                </a:solidFill>
                <a:latin typeface="Times New Roman"/>
                <a:ea typeface="Times New Roman"/>
                <a:cs typeface="Times New Roman"/>
                <a:sym typeface="Times New Roman"/>
              </a:rPr>
              <a:t>Biomass Recalcitrance</a:t>
            </a:r>
          </a:p>
        </p:txBody>
      </p:sp>
      <p:sp>
        <p:nvSpPr>
          <p:cNvPr id="1391" name="Shape 1391"/>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None/>
            </a:pPr>
            <a:endParaRPr sz="1200" b="0" i="0" u="none" strike="noStrike" cap="none" baseline="0">
              <a:solidFill>
                <a:srgbClr val="898989"/>
              </a:solidFill>
              <a:latin typeface="Times New Roman"/>
              <a:ea typeface="Times New Roman"/>
              <a:cs typeface="Times New Roman"/>
              <a:sym typeface="Times New Roman"/>
            </a:endParaRPr>
          </a:p>
        </p:txBody>
      </p:sp>
      <p:sp>
        <p:nvSpPr>
          <p:cNvPr id="1392" name="Shape 1392"/>
          <p:cNvSpPr txBox="1">
            <a:spLocks noGrp="1"/>
          </p:cNvSpPr>
          <p:nvPr>
            <p:ph type="ftr" idx="11"/>
          </p:nvPr>
        </p:nvSpPr>
        <p:spPr>
          <a:xfrm>
            <a:off x="3124200" y="6492875"/>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pic>
        <p:nvPicPr>
          <p:cNvPr id="1393" name="Shape 1393"/>
          <p:cNvPicPr preferRelativeResize="0"/>
          <p:nvPr/>
        </p:nvPicPr>
        <p:blipFill rotWithShape="1">
          <a:blip r:embed="rId3">
            <a:alphaModFix/>
          </a:blip>
          <a:srcRect l="-2082"/>
          <a:stretch/>
        </p:blipFill>
        <p:spPr>
          <a:xfrm>
            <a:off x="5313362" y="2133600"/>
            <a:ext cx="3830636" cy="4190999"/>
          </a:xfrm>
          <a:prstGeom prst="rect">
            <a:avLst/>
          </a:prstGeom>
          <a:noFill/>
          <a:ln>
            <a:noFill/>
          </a:ln>
        </p:spPr>
      </p:pic>
      <p:pic>
        <p:nvPicPr>
          <p:cNvPr id="1394" name="Shape 1394"/>
          <p:cNvPicPr preferRelativeResize="0"/>
          <p:nvPr/>
        </p:nvPicPr>
        <p:blipFill rotWithShape="1">
          <a:blip r:embed="rId4">
            <a:alphaModFix/>
          </a:blip>
          <a:srcRect/>
          <a:stretch/>
        </p:blipFill>
        <p:spPr>
          <a:xfrm>
            <a:off x="0" y="6245225"/>
            <a:ext cx="1143000" cy="612775"/>
          </a:xfrm>
          <a:prstGeom prst="rect">
            <a:avLst/>
          </a:prstGeom>
          <a:noFill/>
          <a:ln>
            <a:noFill/>
          </a:ln>
        </p:spPr>
      </p:pic>
      <p:sp>
        <p:nvSpPr>
          <p:cNvPr id="1395" name="Shape 1395"/>
          <p:cNvSpPr txBox="1"/>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102</a:t>
            </a:fld>
            <a:endParaRPr lang="en-US" sz="1200" b="0" i="0" u="none" strike="noStrike" cap="none" baseline="0">
              <a:solidFill>
                <a:schemeClr val="dk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Shape 1400"/>
          <p:cNvSpPr txBox="1">
            <a:spLocks noGrp="1"/>
          </p:cNvSpPr>
          <p:nvPr>
            <p:ph type="title" idx="4294967295"/>
          </p:nvPr>
        </p:nvSpPr>
        <p:spPr>
          <a:xfrm>
            <a:off x="0" y="0"/>
            <a:ext cx="9144000" cy="16763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Making Plant Biomass </a:t>
            </a:r>
            <a:br>
              <a:rPr lang="en-US" sz="3200" b="1" i="0" u="none" strike="noStrike" cap="none" baseline="0">
                <a:solidFill>
                  <a:srgbClr val="FFFF99"/>
                </a:solidFill>
                <a:latin typeface="Times New Roman"/>
                <a:ea typeface="Times New Roman"/>
                <a:cs typeface="Times New Roman"/>
                <a:sym typeface="Times New Roman"/>
              </a:rPr>
            </a:br>
            <a:r>
              <a:rPr lang="en-US" sz="3200" b="1" i="0" u="none" strike="noStrike" cap="none" baseline="0">
                <a:solidFill>
                  <a:srgbClr val="FFFF99"/>
                </a:solidFill>
                <a:latin typeface="Times New Roman"/>
                <a:ea typeface="Times New Roman"/>
                <a:cs typeface="Times New Roman"/>
                <a:sym typeface="Times New Roman"/>
              </a:rPr>
              <a:t>Available for Biofuel Production </a:t>
            </a:r>
            <a:br>
              <a:rPr lang="en-US" sz="3200" b="1" i="0" u="none" strike="noStrike" cap="none" baseline="0">
                <a:solidFill>
                  <a:srgbClr val="FFFF99"/>
                </a:solidFill>
                <a:latin typeface="Times New Roman"/>
                <a:ea typeface="Times New Roman"/>
                <a:cs typeface="Times New Roman"/>
                <a:sym typeface="Times New Roman"/>
              </a:rPr>
            </a:br>
            <a:r>
              <a:rPr lang="en-US" sz="3200" b="1" i="0" u="sng" strike="noStrike" cap="none" baseline="0">
                <a:solidFill>
                  <a:srgbClr val="FFFF99"/>
                </a:solidFill>
                <a:latin typeface="Times New Roman"/>
                <a:ea typeface="Times New Roman"/>
                <a:cs typeface="Times New Roman"/>
                <a:sym typeface="Times New Roman"/>
              </a:rPr>
              <a:t>Overcoming</a:t>
            </a:r>
            <a:r>
              <a:rPr lang="en-US" sz="3200" b="0" i="0" u="sng" strike="noStrike" cap="none" baseline="0">
                <a:solidFill>
                  <a:srgbClr val="FFFF99"/>
                </a:solidFill>
                <a:latin typeface="Times New Roman"/>
                <a:ea typeface="Times New Roman"/>
                <a:cs typeface="Times New Roman"/>
                <a:sym typeface="Times New Roman"/>
              </a:rPr>
              <a:t> Biomass </a:t>
            </a:r>
            <a:r>
              <a:rPr lang="en-US" sz="3200" b="1" i="0" u="sng" strike="noStrike" cap="none" baseline="0">
                <a:solidFill>
                  <a:srgbClr val="FFFF99"/>
                </a:solidFill>
                <a:latin typeface="Times New Roman"/>
                <a:ea typeface="Times New Roman"/>
                <a:cs typeface="Times New Roman"/>
                <a:sym typeface="Times New Roman"/>
              </a:rPr>
              <a:t>Recalcitrance</a:t>
            </a:r>
          </a:p>
        </p:txBody>
      </p:sp>
      <p:sp>
        <p:nvSpPr>
          <p:cNvPr id="1401" name="Shape 1401"/>
          <p:cNvSpPr txBox="1">
            <a:spLocks noGrp="1"/>
          </p:cNvSpPr>
          <p:nvPr>
            <p:ph type="body" idx="4294967295"/>
          </p:nvPr>
        </p:nvSpPr>
        <p:spPr>
          <a:xfrm>
            <a:off x="457200" y="2057400"/>
            <a:ext cx="5025599" cy="3809999"/>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lt1"/>
              </a:buClr>
              <a:buSzPct val="25000"/>
              <a:buFont typeface="Times New Roman"/>
              <a:buNone/>
            </a:pPr>
            <a:r>
              <a:rPr lang="en-US" sz="2400" b="0" i="0" u="none" strike="noStrike" cap="none" baseline="0" dirty="0">
                <a:solidFill>
                  <a:schemeClr val="lt1"/>
                </a:solidFill>
                <a:latin typeface="Times New Roman"/>
                <a:ea typeface="Times New Roman"/>
                <a:cs typeface="Times New Roman"/>
                <a:sym typeface="Times New Roman"/>
              </a:rPr>
              <a:t>Researchers are pursuing at least </a:t>
            </a:r>
            <a:r>
              <a:rPr lang="en-US" sz="2400" b="1" i="0" u="none" strike="noStrike" cap="none" baseline="0" dirty="0">
                <a:solidFill>
                  <a:srgbClr val="FFCCFF"/>
                </a:solidFill>
                <a:latin typeface="Times New Roman"/>
                <a:ea typeface="Times New Roman"/>
                <a:cs typeface="Times New Roman"/>
                <a:sym typeface="Times New Roman"/>
              </a:rPr>
              <a:t>four different approaches</a:t>
            </a:r>
            <a:r>
              <a:rPr lang="en-US" sz="2400" b="1" i="0" u="none" strike="noStrike" cap="none" baseline="0" dirty="0">
                <a:solidFill>
                  <a:schemeClr val="lt1"/>
                </a:solidFill>
                <a:latin typeface="Times New Roman"/>
                <a:ea typeface="Times New Roman"/>
                <a:cs typeface="Times New Roman"/>
                <a:sym typeface="Times New Roman"/>
              </a:rPr>
              <a:t> </a:t>
            </a:r>
            <a:r>
              <a:rPr lang="en-US" sz="2400" b="0" i="0" u="none" strike="noStrike" cap="none" baseline="0" dirty="0">
                <a:solidFill>
                  <a:schemeClr val="lt1"/>
                </a:solidFill>
                <a:latin typeface="Times New Roman"/>
                <a:ea typeface="Times New Roman"/>
                <a:cs typeface="Times New Roman"/>
                <a:sym typeface="Times New Roman"/>
              </a:rPr>
              <a:t>to overcome biomass recalcitrance</a:t>
            </a:r>
          </a:p>
          <a:p>
            <a:pPr marL="457200" marR="0" lvl="0" indent="-457200" algn="l" rtl="0">
              <a:lnSpc>
                <a:spcPct val="100000"/>
              </a:lnSpc>
              <a:spcBef>
                <a:spcPts val="1800"/>
              </a:spcBef>
              <a:spcAft>
                <a:spcPts val="0"/>
              </a:spcAft>
              <a:buClr>
                <a:schemeClr val="lt1"/>
              </a:buClr>
              <a:buSzPct val="100000"/>
              <a:buFont typeface="Times New Roman"/>
              <a:buAutoNum type="arabicPeriod"/>
            </a:pPr>
            <a:r>
              <a:rPr lang="en-US" sz="2400" b="0" i="0" u="none" strike="noStrike" cap="none" baseline="0" dirty="0">
                <a:solidFill>
                  <a:schemeClr val="lt1"/>
                </a:solidFill>
                <a:latin typeface="Times New Roman"/>
                <a:ea typeface="Times New Roman"/>
                <a:cs typeface="Times New Roman"/>
                <a:sym typeface="Times New Roman"/>
              </a:rPr>
              <a:t>Reverse engineer plant cell wall genetics to discover enzymes that will “deconstruct” cell wall matrices   </a:t>
            </a:r>
          </a:p>
          <a:p>
            <a:pPr marL="457200" marR="0" lvl="0" indent="-457200" algn="l" rtl="0">
              <a:lnSpc>
                <a:spcPct val="100000"/>
              </a:lnSpc>
              <a:spcBef>
                <a:spcPts val="1800"/>
              </a:spcBef>
              <a:spcAft>
                <a:spcPts val="0"/>
              </a:spcAft>
              <a:buClr>
                <a:schemeClr val="lt1"/>
              </a:buClr>
              <a:buSzPct val="100000"/>
              <a:buFont typeface="Times New Roman"/>
              <a:buAutoNum type="arabicPeriod"/>
            </a:pPr>
            <a:r>
              <a:rPr lang="en-US" sz="2400" b="0" i="0" u="none" strike="noStrike" cap="none" baseline="0" dirty="0">
                <a:solidFill>
                  <a:schemeClr val="lt1"/>
                </a:solidFill>
                <a:latin typeface="Times New Roman"/>
                <a:ea typeface="Times New Roman"/>
                <a:cs typeface="Times New Roman"/>
                <a:sym typeface="Times New Roman"/>
              </a:rPr>
              <a:t>Adapt microbial “rotting” enzymes to dissolve cell wall sugars</a:t>
            </a:r>
          </a:p>
          <a:p>
            <a:pPr marL="457200" marR="0" lvl="0" indent="-304800" algn="l" rtl="0">
              <a:lnSpc>
                <a:spcPct val="100000"/>
              </a:lnSpc>
              <a:spcBef>
                <a:spcPts val="180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sp>
        <p:nvSpPr>
          <p:cNvPr id="1402" name="Shape 140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pic>
        <p:nvPicPr>
          <p:cNvPr id="1403" name="Shape 1403"/>
          <p:cNvPicPr preferRelativeResize="0"/>
          <p:nvPr/>
        </p:nvPicPr>
        <p:blipFill rotWithShape="1">
          <a:blip r:embed="rId3">
            <a:alphaModFix/>
          </a:blip>
          <a:srcRect/>
          <a:stretch/>
        </p:blipFill>
        <p:spPr>
          <a:xfrm>
            <a:off x="228600" y="5867400"/>
            <a:ext cx="1143000" cy="612775"/>
          </a:xfrm>
          <a:prstGeom prst="rect">
            <a:avLst/>
          </a:prstGeom>
          <a:noFill/>
          <a:ln>
            <a:noFill/>
          </a:ln>
        </p:spPr>
      </p:pic>
      <p:sp>
        <p:nvSpPr>
          <p:cNvPr id="1404" name="Shape 1404"/>
          <p:cNvSpPr txBox="1"/>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103</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405" name="Shape 140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103</a:t>
            </a:fld>
            <a:endParaRPr lang="en-US" sz="1400" b="0" i="0" u="none" strike="noStrike" cap="none" baseline="0">
              <a:solidFill>
                <a:schemeClr val="lt1"/>
              </a:solidFill>
              <a:latin typeface="Arial"/>
              <a:ea typeface="Arial"/>
              <a:cs typeface="Arial"/>
              <a:sym typeface="Arial"/>
            </a:endParaRPr>
          </a:p>
        </p:txBody>
      </p:sp>
      <p:pic>
        <p:nvPicPr>
          <p:cNvPr id="1406" name="Shape 1406"/>
          <p:cNvPicPr preferRelativeResize="0"/>
          <p:nvPr/>
        </p:nvPicPr>
        <p:blipFill>
          <a:blip r:embed="rId4">
            <a:alphaModFix/>
          </a:blip>
          <a:stretch>
            <a:fillRect/>
          </a:stretch>
        </p:blipFill>
        <p:spPr>
          <a:xfrm>
            <a:off x="6144825" y="4174600"/>
            <a:ext cx="2785547" cy="2305577"/>
          </a:xfrm>
          <a:prstGeom prst="rect">
            <a:avLst/>
          </a:prstGeom>
          <a:ln>
            <a:noFill/>
          </a:ln>
          <a:effectLst>
            <a:softEdge rad="112500"/>
          </a:effectLst>
        </p:spPr>
      </p:pic>
      <p:pic>
        <p:nvPicPr>
          <p:cNvPr id="1407" name="Shape 1407"/>
          <p:cNvPicPr preferRelativeResize="0"/>
          <p:nvPr/>
        </p:nvPicPr>
        <p:blipFill>
          <a:blip r:embed="rId5">
            <a:alphaModFix/>
          </a:blip>
          <a:stretch>
            <a:fillRect/>
          </a:stretch>
        </p:blipFill>
        <p:spPr>
          <a:xfrm>
            <a:off x="5725173" y="1951950"/>
            <a:ext cx="3099725" cy="1947103"/>
          </a:xfrm>
          <a:prstGeom prst="rect">
            <a:avLst/>
          </a:prstGeom>
          <a:ln>
            <a:noFill/>
          </a:ln>
          <a:effectLst>
            <a:softEdge rad="112500"/>
          </a:effectLst>
        </p:spPr>
      </p:pic>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Shape 1413"/>
          <p:cNvSpPr txBox="1">
            <a:spLocks noGrp="1"/>
          </p:cNvSpPr>
          <p:nvPr>
            <p:ph type="title" idx="4294967295"/>
          </p:nvPr>
        </p:nvSpPr>
        <p:spPr>
          <a:xfrm>
            <a:off x="0" y="228600"/>
            <a:ext cx="9144000" cy="1798638"/>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Making Plant Biomass </a:t>
            </a:r>
            <a:br>
              <a:rPr lang="en-US" sz="3200" b="1" i="0" u="none" strike="noStrike" cap="none" baseline="0">
                <a:solidFill>
                  <a:srgbClr val="FFFF99"/>
                </a:solidFill>
                <a:latin typeface="Times New Roman"/>
                <a:ea typeface="Times New Roman"/>
                <a:cs typeface="Times New Roman"/>
                <a:sym typeface="Times New Roman"/>
              </a:rPr>
            </a:br>
            <a:r>
              <a:rPr lang="en-US" sz="3200" b="1" i="0" u="none" strike="noStrike" cap="none" baseline="0">
                <a:solidFill>
                  <a:srgbClr val="FFFF99"/>
                </a:solidFill>
                <a:latin typeface="Times New Roman"/>
                <a:ea typeface="Times New Roman"/>
                <a:cs typeface="Times New Roman"/>
                <a:sym typeface="Times New Roman"/>
              </a:rPr>
              <a:t>Available for Biofuel Production </a:t>
            </a:r>
            <a:br>
              <a:rPr lang="en-US" sz="3200" b="1" i="0" u="none" strike="noStrike" cap="none" baseline="0">
                <a:solidFill>
                  <a:srgbClr val="FFFF99"/>
                </a:solidFill>
                <a:latin typeface="Times New Roman"/>
                <a:ea typeface="Times New Roman"/>
                <a:cs typeface="Times New Roman"/>
                <a:sym typeface="Times New Roman"/>
              </a:rPr>
            </a:br>
            <a:r>
              <a:rPr lang="en-US" sz="3200" b="1" i="0" u="sng" strike="noStrike" cap="none" baseline="0">
                <a:solidFill>
                  <a:srgbClr val="FFFF99"/>
                </a:solidFill>
                <a:latin typeface="Times New Roman"/>
                <a:ea typeface="Times New Roman"/>
                <a:cs typeface="Times New Roman"/>
                <a:sym typeface="Times New Roman"/>
              </a:rPr>
              <a:t>Overcoming</a:t>
            </a:r>
            <a:r>
              <a:rPr lang="en-US" sz="3200" b="0" i="0" u="sng" strike="noStrike" cap="none" baseline="0">
                <a:solidFill>
                  <a:srgbClr val="FFFF99"/>
                </a:solidFill>
                <a:latin typeface="Times New Roman"/>
                <a:ea typeface="Times New Roman"/>
                <a:cs typeface="Times New Roman"/>
                <a:sym typeface="Times New Roman"/>
              </a:rPr>
              <a:t> Biomass </a:t>
            </a:r>
            <a:r>
              <a:rPr lang="en-US" sz="3200" b="1" i="0" u="sng" strike="noStrike" cap="none" baseline="0">
                <a:solidFill>
                  <a:srgbClr val="FFFF99"/>
                </a:solidFill>
                <a:latin typeface="Times New Roman"/>
                <a:ea typeface="Times New Roman"/>
                <a:cs typeface="Times New Roman"/>
                <a:sym typeface="Times New Roman"/>
              </a:rPr>
              <a:t>Recalcitrance</a:t>
            </a:r>
          </a:p>
        </p:txBody>
      </p:sp>
      <p:sp>
        <p:nvSpPr>
          <p:cNvPr id="1414" name="Shape 1414"/>
          <p:cNvSpPr txBox="1">
            <a:spLocks noGrp="1"/>
          </p:cNvSpPr>
          <p:nvPr>
            <p:ph type="body" idx="4294967295"/>
          </p:nvPr>
        </p:nvSpPr>
        <p:spPr>
          <a:xfrm>
            <a:off x="381000" y="2286000"/>
            <a:ext cx="4923300"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100000"/>
              <a:buFont typeface="Calibri"/>
              <a:buAutoNum type="arabicPeriod" startAt="3"/>
            </a:pPr>
            <a:r>
              <a:rPr lang="en-US" sz="2400" b="0" i="0" u="none" strike="noStrike" cap="none" baseline="0">
                <a:solidFill>
                  <a:schemeClr val="lt1"/>
                </a:solidFill>
                <a:latin typeface="Times New Roman"/>
                <a:ea typeface="Times New Roman"/>
                <a:cs typeface="Times New Roman"/>
                <a:sym typeface="Times New Roman"/>
              </a:rPr>
              <a:t>Breed plants and trees with cell wall structures more amenable to chemical or enzyme solubility</a:t>
            </a:r>
          </a:p>
          <a:p>
            <a:pPr marL="0" marR="0" lvl="0" indent="0" algn="l" rtl="0">
              <a:lnSpc>
                <a:spcPct val="100000"/>
              </a:lnSpc>
              <a:spcBef>
                <a:spcPts val="1800"/>
              </a:spcBef>
              <a:spcAft>
                <a:spcPts val="0"/>
              </a:spcAft>
              <a:buClr>
                <a:schemeClr val="lt1"/>
              </a:buClr>
              <a:buSzPct val="100000"/>
              <a:buFont typeface="Calibri"/>
              <a:buAutoNum type="arabicPeriod" startAt="3"/>
            </a:pPr>
            <a:r>
              <a:rPr lang="en-US" sz="2400" b="0" i="0" u="none" strike="noStrike" cap="none" baseline="0">
                <a:solidFill>
                  <a:schemeClr val="lt1"/>
                </a:solidFill>
                <a:latin typeface="Times New Roman"/>
                <a:ea typeface="Times New Roman"/>
                <a:cs typeface="Times New Roman"/>
                <a:sym typeface="Times New Roman"/>
              </a:rPr>
              <a:t>Reduce costs and energy requirements of chemical processes</a:t>
            </a:r>
          </a:p>
          <a:p>
            <a:pPr marL="0" marR="0" lvl="0" indent="152400" algn="l" rtl="0">
              <a:lnSpc>
                <a:spcPct val="100000"/>
              </a:lnSpc>
              <a:spcBef>
                <a:spcPts val="1800"/>
              </a:spcBef>
              <a:spcAft>
                <a:spcPts val="0"/>
              </a:spcAft>
              <a:buClr>
                <a:schemeClr val="lt1"/>
              </a:buClr>
              <a:buFont typeface="Calibri"/>
              <a:buNone/>
            </a:pPr>
            <a:endParaRPr sz="2400" b="0" i="0" u="none" strike="noStrike" cap="none" baseline="0">
              <a:solidFill>
                <a:schemeClr val="dk1"/>
              </a:solidFill>
              <a:latin typeface="Times New Roman"/>
              <a:ea typeface="Times New Roman"/>
              <a:cs typeface="Times New Roman"/>
              <a:sym typeface="Times New Roman"/>
            </a:endParaRPr>
          </a:p>
        </p:txBody>
      </p:sp>
      <p:sp>
        <p:nvSpPr>
          <p:cNvPr id="1415" name="Shape 14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98989"/>
                </a:solidFill>
                <a:latin typeface="Times New Roman"/>
                <a:ea typeface="Times New Roman"/>
                <a:cs typeface="Times New Roman"/>
                <a:sym typeface="Times New Roman"/>
              </a:rPr>
              <a:pPr marL="0" marR="0" lvl="0" indent="0" algn="r" rtl="0">
                <a:spcBef>
                  <a:spcPts val="0"/>
                </a:spcBef>
                <a:buSzPct val="25000"/>
                <a:buNone/>
              </a:pPr>
              <a:t>104</a:t>
            </a:fld>
            <a:endParaRPr lang="en-US" sz="1200" b="0" i="0" u="none" strike="noStrike" cap="none" baseline="0">
              <a:solidFill>
                <a:srgbClr val="898989"/>
              </a:solidFill>
              <a:latin typeface="Times New Roman"/>
              <a:ea typeface="Times New Roman"/>
              <a:cs typeface="Times New Roman"/>
              <a:sym typeface="Times New Roman"/>
            </a:endParaRPr>
          </a:p>
        </p:txBody>
      </p:sp>
      <p:sp>
        <p:nvSpPr>
          <p:cNvPr id="1416" name="Shape 1416"/>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pic>
        <p:nvPicPr>
          <p:cNvPr id="1417" name="Shape 1417"/>
          <p:cNvPicPr preferRelativeResize="0"/>
          <p:nvPr/>
        </p:nvPicPr>
        <p:blipFill rotWithShape="1">
          <a:blip r:embed="rId3">
            <a:alphaModFix/>
          </a:blip>
          <a:srcRect/>
          <a:stretch/>
        </p:blipFill>
        <p:spPr>
          <a:xfrm>
            <a:off x="228600" y="5867400"/>
            <a:ext cx="1143000" cy="612775"/>
          </a:xfrm>
          <a:prstGeom prst="rect">
            <a:avLst/>
          </a:prstGeom>
          <a:noFill/>
          <a:ln>
            <a:noFill/>
          </a:ln>
        </p:spPr>
      </p:pic>
      <p:sp>
        <p:nvSpPr>
          <p:cNvPr id="1418" name="Shape 1418"/>
          <p:cNvSpPr txBox="1"/>
          <p:nvPr/>
        </p:nvSpPr>
        <p:spPr>
          <a:xfrm>
            <a:off x="6705600" y="65087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104</a:t>
            </a:fld>
            <a:endParaRPr lang="en-US" sz="1200" b="0" i="0" u="none" strike="noStrike" cap="none" baseline="0">
              <a:solidFill>
                <a:schemeClr val="dk1"/>
              </a:solidFill>
              <a:latin typeface="Times New Roman"/>
              <a:ea typeface="Times New Roman"/>
              <a:cs typeface="Times New Roman"/>
              <a:sym typeface="Times New Roman"/>
            </a:endParaRPr>
          </a:p>
        </p:txBody>
      </p:sp>
      <p:pic>
        <p:nvPicPr>
          <p:cNvPr id="49154" name="Picture 2" descr="http://www3.syngenta.com/country/us/en/agriculture/seeds/corn/enogen/PublishingImages/Oil_Rig_Image.jpg"/>
          <p:cNvPicPr>
            <a:picLocks noChangeAspect="1" noChangeArrowheads="1"/>
          </p:cNvPicPr>
          <p:nvPr/>
        </p:nvPicPr>
        <p:blipFill>
          <a:blip r:embed="rId4"/>
          <a:srcRect/>
          <a:stretch>
            <a:fillRect/>
          </a:stretch>
        </p:blipFill>
        <p:spPr bwMode="auto">
          <a:xfrm>
            <a:off x="5244215" y="2133600"/>
            <a:ext cx="3899785" cy="1762125"/>
          </a:xfrm>
          <a:prstGeom prst="rect">
            <a:avLst/>
          </a:prstGeom>
          <a:ln>
            <a:noFill/>
          </a:ln>
          <a:effectLst>
            <a:softEdge rad="112500"/>
          </a:effectLst>
        </p:spPr>
      </p:pic>
      <p:pic>
        <p:nvPicPr>
          <p:cNvPr id="11" name="Shape 852"/>
          <p:cNvPicPr preferRelativeResize="0"/>
          <p:nvPr/>
        </p:nvPicPr>
        <p:blipFill rotWithShape="1">
          <a:blip r:embed="rId5">
            <a:alphaModFix/>
          </a:blip>
          <a:srcRect/>
          <a:stretch/>
        </p:blipFill>
        <p:spPr>
          <a:xfrm>
            <a:off x="5105400" y="3962400"/>
            <a:ext cx="1752600" cy="2514600"/>
          </a:xfrm>
          <a:prstGeom prst="rect">
            <a:avLst/>
          </a:prstGeom>
          <a:ln>
            <a:noFill/>
          </a:ln>
          <a:effectLst>
            <a:softEdge rad="112500"/>
          </a:effectLst>
        </p:spPr>
      </p:pic>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Shape 1413"/>
          <p:cNvSpPr txBox="1">
            <a:spLocks noGrp="1"/>
          </p:cNvSpPr>
          <p:nvPr>
            <p:ph type="title" idx="4294967295"/>
          </p:nvPr>
        </p:nvSpPr>
        <p:spPr>
          <a:xfrm>
            <a:off x="0" y="228600"/>
            <a:ext cx="9144000" cy="1798638"/>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Making Plant Biomass </a:t>
            </a:r>
            <a:br>
              <a:rPr lang="en-US" sz="3200" b="1" i="0" u="none" strike="noStrike" cap="none" baseline="0">
                <a:solidFill>
                  <a:srgbClr val="FFFF99"/>
                </a:solidFill>
                <a:latin typeface="Times New Roman"/>
                <a:ea typeface="Times New Roman"/>
                <a:cs typeface="Times New Roman"/>
                <a:sym typeface="Times New Roman"/>
              </a:rPr>
            </a:br>
            <a:r>
              <a:rPr lang="en-US" sz="3200" b="1" i="0" u="none" strike="noStrike" cap="none" baseline="0">
                <a:solidFill>
                  <a:srgbClr val="FFFF99"/>
                </a:solidFill>
                <a:latin typeface="Times New Roman"/>
                <a:ea typeface="Times New Roman"/>
                <a:cs typeface="Times New Roman"/>
                <a:sym typeface="Times New Roman"/>
              </a:rPr>
              <a:t>Available for Biofuel Production </a:t>
            </a:r>
            <a:br>
              <a:rPr lang="en-US" sz="3200" b="1" i="0" u="none" strike="noStrike" cap="none" baseline="0">
                <a:solidFill>
                  <a:srgbClr val="FFFF99"/>
                </a:solidFill>
                <a:latin typeface="Times New Roman"/>
                <a:ea typeface="Times New Roman"/>
                <a:cs typeface="Times New Roman"/>
                <a:sym typeface="Times New Roman"/>
              </a:rPr>
            </a:br>
            <a:r>
              <a:rPr lang="en-US" sz="3200" b="1" i="0" u="sng" strike="noStrike" cap="none" baseline="0">
                <a:solidFill>
                  <a:srgbClr val="FFFF99"/>
                </a:solidFill>
                <a:latin typeface="Times New Roman"/>
                <a:ea typeface="Times New Roman"/>
                <a:cs typeface="Times New Roman"/>
                <a:sym typeface="Times New Roman"/>
              </a:rPr>
              <a:t>Overcoming</a:t>
            </a:r>
            <a:r>
              <a:rPr lang="en-US" sz="3200" b="0" i="0" u="sng" strike="noStrike" cap="none" baseline="0">
                <a:solidFill>
                  <a:srgbClr val="FFFF99"/>
                </a:solidFill>
                <a:latin typeface="Times New Roman"/>
                <a:ea typeface="Times New Roman"/>
                <a:cs typeface="Times New Roman"/>
                <a:sym typeface="Times New Roman"/>
              </a:rPr>
              <a:t> Biomass </a:t>
            </a:r>
            <a:r>
              <a:rPr lang="en-US" sz="3200" b="1" i="0" u="sng" strike="noStrike" cap="none" baseline="0">
                <a:solidFill>
                  <a:srgbClr val="FFFF99"/>
                </a:solidFill>
                <a:latin typeface="Times New Roman"/>
                <a:ea typeface="Times New Roman"/>
                <a:cs typeface="Times New Roman"/>
                <a:sym typeface="Times New Roman"/>
              </a:rPr>
              <a:t>Recalcitrance</a:t>
            </a:r>
          </a:p>
        </p:txBody>
      </p:sp>
      <p:sp>
        <p:nvSpPr>
          <p:cNvPr id="1414" name="Shape 1414"/>
          <p:cNvSpPr txBox="1">
            <a:spLocks noGrp="1"/>
          </p:cNvSpPr>
          <p:nvPr>
            <p:ph type="body" idx="4294967295"/>
          </p:nvPr>
        </p:nvSpPr>
        <p:spPr>
          <a:xfrm>
            <a:off x="381000" y="2286000"/>
            <a:ext cx="4923300" cy="4114800"/>
          </a:xfrm>
          <a:prstGeom prst="rect">
            <a:avLst/>
          </a:prstGeom>
          <a:noFill/>
          <a:ln>
            <a:noFill/>
          </a:ln>
        </p:spPr>
        <p:txBody>
          <a:bodyPr lIns="91425" tIns="45700" rIns="91425" bIns="45700" anchor="t" anchorCtr="0">
            <a:noAutofit/>
          </a:bodyPr>
          <a:lstStyle/>
          <a:p>
            <a:pPr marL="0" lvl="0" indent="0">
              <a:spcBef>
                <a:spcPts val="0"/>
              </a:spcBef>
              <a:buSzPct val="100000"/>
              <a:buNone/>
            </a:pPr>
            <a:r>
              <a:rPr lang="en-US" sz="2400" dirty="0" smtClean="0">
                <a:solidFill>
                  <a:schemeClr val="lt1"/>
                </a:solidFill>
                <a:latin typeface="Times New Roman"/>
                <a:ea typeface="Times New Roman"/>
                <a:cs typeface="Times New Roman"/>
                <a:sym typeface="Times New Roman"/>
              </a:rPr>
              <a:t>Discover enzymes that will “deconstruct” cell wall matrices</a:t>
            </a:r>
          </a:p>
          <a:p>
            <a:pPr marL="0" lvl="0" indent="0">
              <a:spcBef>
                <a:spcPts val="0"/>
              </a:spcBef>
              <a:buSzPct val="100000"/>
              <a:buNone/>
            </a:pPr>
            <a:endParaRPr lang="en-US" sz="2400" b="0" i="0" u="none" strike="noStrike" cap="none" baseline="0" dirty="0" smtClean="0">
              <a:solidFill>
                <a:schemeClr val="lt1"/>
              </a:solidFill>
              <a:latin typeface="Times New Roman"/>
              <a:ea typeface="Times New Roman"/>
              <a:cs typeface="Times New Roman"/>
              <a:sym typeface="Times New Roman"/>
            </a:endParaRPr>
          </a:p>
          <a:p>
            <a:pPr marL="0" lvl="0" indent="0">
              <a:spcBef>
                <a:spcPts val="0"/>
              </a:spcBef>
              <a:buSzPct val="100000"/>
              <a:buNone/>
            </a:pPr>
            <a:r>
              <a:rPr lang="en-US" sz="2400" b="0" i="0" u="none" strike="noStrike" cap="none" baseline="0" dirty="0" smtClean="0">
                <a:solidFill>
                  <a:schemeClr val="lt1"/>
                </a:solidFill>
                <a:latin typeface="Times New Roman"/>
                <a:ea typeface="Times New Roman"/>
                <a:cs typeface="Times New Roman"/>
                <a:sym typeface="Times New Roman"/>
              </a:rPr>
              <a:t>Examples:  Leaf Cutter Ants</a:t>
            </a:r>
            <a:r>
              <a:rPr lang="en-US" sz="2400" dirty="0" smtClean="0">
                <a:solidFill>
                  <a:schemeClr val="lt1"/>
                </a:solidFill>
                <a:latin typeface="Times New Roman"/>
                <a:ea typeface="Times New Roman"/>
                <a:cs typeface="Times New Roman"/>
                <a:sym typeface="Times New Roman"/>
              </a:rPr>
              <a:t>,</a:t>
            </a:r>
          </a:p>
          <a:p>
            <a:pPr marL="0" lvl="0" indent="0">
              <a:spcBef>
                <a:spcPts val="0"/>
              </a:spcBef>
              <a:buSzPct val="100000"/>
              <a:buNone/>
            </a:pPr>
            <a:r>
              <a:rPr lang="en-US" sz="2400" b="0" i="0" u="none" strike="noStrike" cap="none" baseline="0" dirty="0" smtClean="0">
                <a:solidFill>
                  <a:schemeClr val="lt1"/>
                </a:solidFill>
                <a:latin typeface="Times New Roman"/>
                <a:ea typeface="Times New Roman"/>
                <a:cs typeface="Times New Roman"/>
                <a:sym typeface="Times New Roman"/>
              </a:rPr>
              <a:t> Termites, Horse Feces</a:t>
            </a:r>
          </a:p>
          <a:p>
            <a:pPr marL="0" lvl="0" indent="0">
              <a:spcBef>
                <a:spcPts val="0"/>
              </a:spcBef>
              <a:buSzPct val="100000"/>
              <a:buNone/>
            </a:pPr>
            <a:endParaRPr sz="2400" b="0" i="0" u="none" strike="noStrike" cap="none" baseline="0" dirty="0">
              <a:solidFill>
                <a:schemeClr val="dk1"/>
              </a:solidFill>
              <a:latin typeface="Times New Roman"/>
              <a:ea typeface="Times New Roman"/>
              <a:cs typeface="Times New Roman"/>
              <a:sym typeface="Times New Roman"/>
            </a:endParaRPr>
          </a:p>
        </p:txBody>
      </p:sp>
      <p:sp>
        <p:nvSpPr>
          <p:cNvPr id="1415" name="Shape 14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98989"/>
                </a:solidFill>
                <a:latin typeface="Times New Roman"/>
                <a:ea typeface="Times New Roman"/>
                <a:cs typeface="Times New Roman"/>
                <a:sym typeface="Times New Roman"/>
              </a:rPr>
              <a:pPr marL="0" marR="0" lvl="0" indent="0" algn="r" rtl="0">
                <a:spcBef>
                  <a:spcPts val="0"/>
                </a:spcBef>
                <a:buSzPct val="25000"/>
                <a:buNone/>
              </a:pPr>
              <a:t>105</a:t>
            </a:fld>
            <a:endParaRPr lang="en-US" sz="1200" b="0" i="0" u="none" strike="noStrike" cap="none" baseline="0">
              <a:solidFill>
                <a:srgbClr val="898989"/>
              </a:solidFill>
              <a:latin typeface="Times New Roman"/>
              <a:ea typeface="Times New Roman"/>
              <a:cs typeface="Times New Roman"/>
              <a:sym typeface="Times New Roman"/>
            </a:endParaRPr>
          </a:p>
        </p:txBody>
      </p:sp>
      <p:sp>
        <p:nvSpPr>
          <p:cNvPr id="1416" name="Shape 1416"/>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pic>
        <p:nvPicPr>
          <p:cNvPr id="1417" name="Shape 1417"/>
          <p:cNvPicPr preferRelativeResize="0"/>
          <p:nvPr/>
        </p:nvPicPr>
        <p:blipFill rotWithShape="1">
          <a:blip r:embed="rId3">
            <a:alphaModFix/>
          </a:blip>
          <a:srcRect/>
          <a:stretch/>
        </p:blipFill>
        <p:spPr>
          <a:xfrm>
            <a:off x="228600" y="5867400"/>
            <a:ext cx="1143000" cy="612775"/>
          </a:xfrm>
          <a:prstGeom prst="rect">
            <a:avLst/>
          </a:prstGeom>
          <a:noFill/>
          <a:ln>
            <a:noFill/>
          </a:ln>
        </p:spPr>
      </p:pic>
      <p:sp>
        <p:nvSpPr>
          <p:cNvPr id="1418" name="Shape 1418"/>
          <p:cNvSpPr txBox="1"/>
          <p:nvPr/>
        </p:nvSpPr>
        <p:spPr>
          <a:xfrm>
            <a:off x="6705600" y="65087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105</a:t>
            </a:fld>
            <a:endParaRPr lang="en-US" sz="1200" b="0" i="0" u="none" strike="noStrike" cap="none" baseline="0">
              <a:solidFill>
                <a:schemeClr val="dk1"/>
              </a:solidFill>
              <a:latin typeface="Times New Roman"/>
              <a:ea typeface="Times New Roman"/>
              <a:cs typeface="Times New Roman"/>
              <a:sym typeface="Times New Roman"/>
            </a:endParaRPr>
          </a:p>
        </p:txBody>
      </p:sp>
      <p:pic>
        <p:nvPicPr>
          <p:cNvPr id="1028" name="Picture 4" descr="Image result for leaf cutter ants images"/>
          <p:cNvPicPr>
            <a:picLocks noChangeAspect="1" noChangeArrowheads="1"/>
          </p:cNvPicPr>
          <p:nvPr/>
        </p:nvPicPr>
        <p:blipFill>
          <a:blip r:embed="rId4"/>
          <a:srcRect/>
          <a:stretch>
            <a:fillRect/>
          </a:stretch>
        </p:blipFill>
        <p:spPr bwMode="auto">
          <a:xfrm>
            <a:off x="5105400" y="2209800"/>
            <a:ext cx="3823178" cy="2590800"/>
          </a:xfrm>
          <a:prstGeom prst="rect">
            <a:avLst/>
          </a:prstGeom>
          <a:ln>
            <a:noFill/>
          </a:ln>
          <a:effectLst>
            <a:softEdge rad="112500"/>
          </a:effectLst>
        </p:spPr>
      </p:pic>
      <p:pic>
        <p:nvPicPr>
          <p:cNvPr id="1030" name="Picture 6" descr="http://www.realpagessites.com/southernpestcontrolms/images/prevent-termite-infestation.jpg"/>
          <p:cNvPicPr>
            <a:picLocks noChangeAspect="1" noChangeArrowheads="1"/>
          </p:cNvPicPr>
          <p:nvPr/>
        </p:nvPicPr>
        <p:blipFill>
          <a:blip r:embed="rId5"/>
          <a:srcRect/>
          <a:stretch>
            <a:fillRect/>
          </a:stretch>
        </p:blipFill>
        <p:spPr bwMode="auto">
          <a:xfrm>
            <a:off x="4267200" y="4267200"/>
            <a:ext cx="2857500" cy="2286001"/>
          </a:xfrm>
          <a:prstGeom prst="rect">
            <a:avLst/>
          </a:prstGeom>
          <a:ln>
            <a:noFill/>
          </a:ln>
          <a:effectLst>
            <a:softEdge rad="112500"/>
          </a:effectLst>
        </p:spPr>
      </p:pic>
      <p:pic>
        <p:nvPicPr>
          <p:cNvPr id="1032" name="Picture 8" descr="http://images.sciencedaily.com/2013/04/130411194641_1_540x360.jpg"/>
          <p:cNvPicPr>
            <a:picLocks noChangeAspect="1" noChangeArrowheads="1"/>
          </p:cNvPicPr>
          <p:nvPr/>
        </p:nvPicPr>
        <p:blipFill>
          <a:blip r:embed="rId6"/>
          <a:srcRect/>
          <a:stretch>
            <a:fillRect/>
          </a:stretch>
        </p:blipFill>
        <p:spPr bwMode="auto">
          <a:xfrm>
            <a:off x="1371600" y="4343400"/>
            <a:ext cx="2487506" cy="1981200"/>
          </a:xfrm>
          <a:prstGeom prst="rect">
            <a:avLst/>
          </a:prstGeom>
          <a:ln>
            <a:noFill/>
          </a:ln>
          <a:effectLst>
            <a:softEdge rad="112500"/>
          </a:effectLst>
        </p:spPr>
      </p:pic>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90" name="Shape 790"/>
          <p:cNvSpPr txBox="1">
            <a:spLocks noGrp="1"/>
          </p:cNvSpPr>
          <p:nvPr>
            <p:ph type="title" idx="4294967295"/>
          </p:nvPr>
        </p:nvSpPr>
        <p:spPr>
          <a:xfrm>
            <a:off x="228600" y="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1" i="0" u="none" strike="noStrike" cap="none" baseline="0">
                <a:solidFill>
                  <a:srgbClr val="FFFF99"/>
                </a:solidFill>
                <a:latin typeface="Times New Roman"/>
                <a:ea typeface="Times New Roman"/>
                <a:cs typeface="Times New Roman"/>
                <a:sym typeface="Times New Roman"/>
              </a:rPr>
              <a:t>Processes</a:t>
            </a:r>
          </a:p>
        </p:txBody>
      </p:sp>
      <p:pic>
        <p:nvPicPr>
          <p:cNvPr id="791" name="Shape 791"/>
          <p:cNvPicPr preferRelativeResize="0"/>
          <p:nvPr/>
        </p:nvPicPr>
        <p:blipFill rotWithShape="1">
          <a:blip r:embed="rId3">
            <a:alphaModFix/>
          </a:blip>
          <a:srcRect/>
          <a:stretch/>
        </p:blipFill>
        <p:spPr>
          <a:xfrm>
            <a:off x="152400" y="6096000"/>
            <a:ext cx="1143000" cy="612775"/>
          </a:xfrm>
          <a:prstGeom prst="rect">
            <a:avLst/>
          </a:prstGeom>
          <a:noFill/>
          <a:ln>
            <a:noFill/>
          </a:ln>
        </p:spPr>
      </p:pic>
      <p:sp>
        <p:nvSpPr>
          <p:cNvPr id="792" name="Shape 792"/>
          <p:cNvSpPr txBox="1">
            <a:spLocks noGrp="1"/>
          </p:cNvSpPr>
          <p:nvPr>
            <p:ph type="body" idx="4294967295"/>
          </p:nvPr>
        </p:nvSpPr>
        <p:spPr>
          <a:xfrm>
            <a:off x="152400" y="1711350"/>
            <a:ext cx="3581399" cy="32003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Fermentation</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Plant extraction</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Transesterification</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Hydrolysis</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Enzymatic Catalysis</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a:solidFill>
                  <a:srgbClr val="FFF2CC"/>
                </a:solidFill>
                <a:latin typeface="Times New Roman"/>
                <a:ea typeface="Times New Roman"/>
                <a:cs typeface="Times New Roman"/>
                <a:sym typeface="Times New Roman"/>
              </a:rPr>
              <a:t>CO2-to-liquid bio-catalytic conversion</a:t>
            </a:r>
          </a:p>
        </p:txBody>
      </p:sp>
      <p:sp>
        <p:nvSpPr>
          <p:cNvPr id="793" name="Shape 793"/>
          <p:cNvSpPr/>
          <p:nvPr/>
        </p:nvSpPr>
        <p:spPr>
          <a:xfrm>
            <a:off x="381000" y="990600"/>
            <a:ext cx="2734500" cy="533400"/>
          </a:xfrm>
          <a:prstGeom prst="flowChartProcess">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None/>
            </a:pPr>
            <a:endParaRPr sz="2400" b="1" i="0" u="none" strike="noStrike" cap="none" baseline="0">
              <a:solidFill>
                <a:schemeClr val="dk1"/>
              </a:solidFill>
              <a:latin typeface="Times New Roman"/>
              <a:ea typeface="Times New Roman"/>
              <a:cs typeface="Times New Roman"/>
              <a:sym typeface="Times New Roman"/>
            </a:endParaRPr>
          </a:p>
          <a:p>
            <a:pPr marL="0" marR="0" lvl="0" indent="0" algn="ctr" rtl="0">
              <a:lnSpc>
                <a:spcPct val="90000"/>
              </a:lnSpc>
              <a:spcBef>
                <a:spcPts val="1200"/>
              </a:spcBef>
              <a:spcAft>
                <a:spcPts val="0"/>
              </a:spcAft>
              <a:buSzPct val="25000"/>
              <a:buNone/>
            </a:pPr>
            <a:r>
              <a:rPr lang="en-US" sz="3600" b="1" i="0" u="none" strike="noStrike" cap="none" baseline="0">
                <a:solidFill>
                  <a:srgbClr val="FFFF99"/>
                </a:solidFill>
                <a:latin typeface="Times New Roman"/>
                <a:ea typeface="Times New Roman"/>
                <a:cs typeface="Times New Roman"/>
                <a:sym typeface="Times New Roman"/>
              </a:rPr>
              <a:t>Biochemical</a:t>
            </a:r>
          </a:p>
          <a:p>
            <a:pPr marL="0" marR="0" lvl="0" indent="0" algn="ctr" rtl="0">
              <a:spcBef>
                <a:spcPts val="0"/>
              </a:spcBef>
              <a:spcAft>
                <a:spcPts val="0"/>
              </a:spcAft>
              <a:buNone/>
            </a:pPr>
            <a:endParaRPr sz="2400" b="0" i="0" u="none" strike="noStrike" cap="none" baseline="0">
              <a:solidFill>
                <a:schemeClr val="dk1"/>
              </a:solidFill>
              <a:latin typeface="Times New Roman"/>
              <a:ea typeface="Times New Roman"/>
              <a:cs typeface="Times New Roman"/>
              <a:sym typeface="Times New Roman"/>
            </a:endParaRPr>
          </a:p>
        </p:txBody>
      </p:sp>
      <p:sp>
        <p:nvSpPr>
          <p:cNvPr id="794" name="Shape 794"/>
          <p:cNvSpPr/>
          <p:nvPr/>
        </p:nvSpPr>
        <p:spPr>
          <a:xfrm>
            <a:off x="4330325" y="1028700"/>
            <a:ext cx="3975475" cy="457200"/>
          </a:xfrm>
          <a:prstGeom prst="flowChartProcess">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None/>
            </a:pPr>
            <a:endParaRPr sz="2400" b="1" i="0" u="none" strike="noStrike" cap="none" baseline="0">
              <a:solidFill>
                <a:schemeClr val="dk1"/>
              </a:solidFill>
              <a:latin typeface="Times New Roman"/>
              <a:ea typeface="Times New Roman"/>
              <a:cs typeface="Times New Roman"/>
              <a:sym typeface="Times New Roman"/>
            </a:endParaRPr>
          </a:p>
          <a:p>
            <a:pPr marL="0" marR="0" lvl="0" indent="0" algn="ctr" rtl="0">
              <a:lnSpc>
                <a:spcPct val="90000"/>
              </a:lnSpc>
              <a:spcBef>
                <a:spcPts val="1200"/>
              </a:spcBef>
              <a:spcAft>
                <a:spcPts val="0"/>
              </a:spcAft>
              <a:buSzPct val="25000"/>
              <a:buNone/>
            </a:pPr>
            <a:r>
              <a:rPr lang="en-US" sz="3600" b="1" i="0" u="none" strike="noStrike" cap="none" baseline="0">
                <a:solidFill>
                  <a:srgbClr val="FFFF99"/>
                </a:solidFill>
                <a:latin typeface="Times New Roman"/>
                <a:ea typeface="Times New Roman"/>
                <a:cs typeface="Times New Roman"/>
                <a:sym typeface="Times New Roman"/>
              </a:rPr>
              <a:t>Thermochemical</a:t>
            </a:r>
          </a:p>
          <a:p>
            <a:pPr marL="0" marR="0" lvl="0" indent="0" algn="ctr" rtl="0">
              <a:spcBef>
                <a:spcPts val="0"/>
              </a:spcBef>
              <a:spcAft>
                <a:spcPts val="0"/>
              </a:spcAft>
              <a:buNone/>
            </a:pPr>
            <a:endParaRPr sz="2400" b="0" i="0" u="none" strike="noStrike" cap="none" baseline="0">
              <a:solidFill>
                <a:schemeClr val="dk1"/>
              </a:solidFill>
              <a:latin typeface="Times New Roman"/>
              <a:ea typeface="Times New Roman"/>
              <a:cs typeface="Times New Roman"/>
              <a:sym typeface="Times New Roman"/>
            </a:endParaRPr>
          </a:p>
        </p:txBody>
      </p:sp>
      <p:sp>
        <p:nvSpPr>
          <p:cNvPr id="795" name="Shape 795"/>
          <p:cNvSpPr/>
          <p:nvPr/>
        </p:nvSpPr>
        <p:spPr>
          <a:xfrm>
            <a:off x="4572000" y="1819025"/>
            <a:ext cx="3733800" cy="21923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Gasification</a:t>
            </a:r>
          </a:p>
          <a:p>
            <a:pPr marL="0" marR="0" lvl="0" indent="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Plasma arc gasification</a:t>
            </a:r>
          </a:p>
          <a:p>
            <a:pPr marL="0" marR="0" lvl="0" indent="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Pyrolysis</a:t>
            </a:r>
          </a:p>
          <a:p>
            <a:pPr marL="0" marR="0" lvl="0" indent="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Thermochemical</a:t>
            </a:r>
            <a:r>
              <a:rPr lang="en-US" sz="2400" b="1">
                <a:solidFill>
                  <a:srgbClr val="FFF2CC"/>
                </a:solidFill>
                <a:latin typeface="Times New Roman"/>
                <a:ea typeface="Times New Roman"/>
                <a:cs typeface="Times New Roman"/>
                <a:sym typeface="Times New Roman"/>
              </a:rPr>
              <a:t> c</a:t>
            </a:r>
            <a:r>
              <a:rPr lang="en-US" sz="2400" b="1" i="0" u="none" strike="noStrike" cap="none" baseline="0">
                <a:solidFill>
                  <a:srgbClr val="FFF2CC"/>
                </a:solidFill>
                <a:latin typeface="Times New Roman"/>
                <a:ea typeface="Times New Roman"/>
                <a:cs typeface="Times New Roman"/>
                <a:sym typeface="Times New Roman"/>
              </a:rPr>
              <a:t>onversion of sugars</a:t>
            </a:r>
          </a:p>
        </p:txBody>
      </p:sp>
      <p:pic>
        <p:nvPicPr>
          <p:cNvPr id="9" name="Shape 823"/>
          <p:cNvPicPr preferRelativeResize="0"/>
          <p:nvPr/>
        </p:nvPicPr>
        <p:blipFill rotWithShape="1">
          <a:blip r:embed="rId4">
            <a:alphaModFix/>
          </a:blip>
          <a:srcRect/>
          <a:stretch/>
        </p:blipFill>
        <p:spPr>
          <a:xfrm>
            <a:off x="4572000" y="4191000"/>
            <a:ext cx="3886200" cy="2514600"/>
          </a:xfrm>
          <a:prstGeom prst="rect">
            <a:avLst/>
          </a:prstGeom>
          <a:ln>
            <a:noFill/>
          </a:ln>
          <a:effectLst>
            <a:softEdge rad="112500"/>
          </a:effectLst>
        </p:spPr>
      </p:pic>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pic>
        <p:nvPicPr>
          <p:cNvPr id="1651" name="Shape 1651"/>
          <p:cNvPicPr preferRelativeResize="0"/>
          <p:nvPr/>
        </p:nvPicPr>
        <p:blipFill rotWithShape="1">
          <a:blip r:embed="rId3">
            <a:alphaModFix/>
          </a:blip>
          <a:srcRect/>
          <a:stretch/>
        </p:blipFill>
        <p:spPr>
          <a:xfrm>
            <a:off x="6400800" y="5105400"/>
            <a:ext cx="2743199" cy="1752600"/>
          </a:xfrm>
          <a:prstGeom prst="rect">
            <a:avLst/>
          </a:prstGeom>
          <a:ln>
            <a:noFill/>
          </a:ln>
          <a:effectLst>
            <a:softEdge rad="112500"/>
          </a:effectLst>
        </p:spPr>
      </p:pic>
      <p:sp>
        <p:nvSpPr>
          <p:cNvPr id="1652" name="Shape 1652"/>
          <p:cNvSpPr txBox="1">
            <a:spLocks noGrp="1"/>
          </p:cNvSpPr>
          <p:nvPr>
            <p:ph type="title" idx="4294967295"/>
          </p:nvPr>
        </p:nvSpPr>
        <p:spPr>
          <a:xfrm>
            <a:off x="0" y="381000"/>
            <a:ext cx="8991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dirty="0">
                <a:solidFill>
                  <a:srgbClr val="FFFF99"/>
                </a:solidFill>
                <a:latin typeface="Times New Roman"/>
                <a:ea typeface="Times New Roman"/>
                <a:cs typeface="Times New Roman"/>
                <a:sym typeface="Times New Roman"/>
              </a:rPr>
              <a:t>Minimizing the Cost of Biomass Transportation</a:t>
            </a:r>
            <a:br>
              <a:rPr lang="en-US" sz="3200" b="1" i="0" u="none" strike="noStrike" cap="none" baseline="0" dirty="0">
                <a:solidFill>
                  <a:srgbClr val="FFFF99"/>
                </a:solidFill>
                <a:latin typeface="Times New Roman"/>
                <a:ea typeface="Times New Roman"/>
                <a:cs typeface="Times New Roman"/>
                <a:sym typeface="Times New Roman"/>
              </a:rPr>
            </a:br>
            <a:r>
              <a:rPr lang="en-US" sz="3200" b="0" i="0" u="sng" strike="noStrike" cap="none" baseline="0" dirty="0">
                <a:solidFill>
                  <a:srgbClr val="FFCCFF"/>
                </a:solidFill>
                <a:latin typeface="Times New Roman"/>
                <a:ea typeface="Times New Roman"/>
                <a:cs typeface="Times New Roman"/>
                <a:sym typeface="Times New Roman"/>
              </a:rPr>
              <a:t>The Transport Conundrum</a:t>
            </a:r>
            <a:r>
              <a:rPr lang="en-US" sz="3200" b="1" i="0" u="none" strike="noStrike" cap="none" baseline="0" dirty="0">
                <a:solidFill>
                  <a:srgbClr val="FFCCFF"/>
                </a:solidFill>
                <a:latin typeface="Times New Roman"/>
                <a:ea typeface="Times New Roman"/>
                <a:cs typeface="Times New Roman"/>
                <a:sym typeface="Times New Roman"/>
              </a:rPr>
              <a:t/>
            </a:r>
            <a:br>
              <a:rPr lang="en-US" sz="3200" b="1" i="0" u="none" strike="noStrike" cap="none" baseline="0" dirty="0">
                <a:solidFill>
                  <a:srgbClr val="FFCCFF"/>
                </a:solidFill>
                <a:latin typeface="Times New Roman"/>
                <a:ea typeface="Times New Roman"/>
                <a:cs typeface="Times New Roman"/>
                <a:sym typeface="Times New Roman"/>
              </a:rPr>
            </a:br>
            <a:endParaRPr lang="en-US" sz="3200" b="1" i="0" u="none" strike="noStrike" cap="none" baseline="0" dirty="0">
              <a:solidFill>
                <a:srgbClr val="FFCCFF"/>
              </a:solidFill>
              <a:latin typeface="Times New Roman"/>
              <a:ea typeface="Times New Roman"/>
              <a:cs typeface="Times New Roman"/>
              <a:sym typeface="Times New Roman"/>
            </a:endParaRPr>
          </a:p>
        </p:txBody>
      </p:sp>
      <p:sp>
        <p:nvSpPr>
          <p:cNvPr id="1653" name="Shape 1653"/>
          <p:cNvSpPr txBox="1">
            <a:spLocks noGrp="1"/>
          </p:cNvSpPr>
          <p:nvPr>
            <p:ph type="body" idx="4294967295"/>
          </p:nvPr>
        </p:nvSpPr>
        <p:spPr>
          <a:xfrm>
            <a:off x="457200" y="1524000"/>
            <a:ext cx="8001000" cy="3124199"/>
          </a:xfrm>
          <a:prstGeom prst="rect">
            <a:avLst/>
          </a:prstGeom>
          <a:noFill/>
          <a:ln>
            <a:noFill/>
          </a:ln>
        </p:spPr>
        <p:txBody>
          <a:bodyPr lIns="91425" tIns="45700" rIns="91425" bIns="45700" anchor="t" anchorCtr="0">
            <a:noAutofit/>
          </a:bodyPr>
          <a:lstStyle/>
          <a:p>
            <a:pPr marL="342900" marR="0" lvl="0" indent="-342900" algn="just" rtl="0">
              <a:lnSpc>
                <a:spcPct val="100000"/>
              </a:lnSpc>
              <a:spcBef>
                <a:spcPts val="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The </a:t>
            </a:r>
            <a:r>
              <a:rPr lang="en-US" sz="2400" b="1" i="0" u="none" strike="noStrike" cap="none" baseline="0">
                <a:solidFill>
                  <a:schemeClr val="lt1"/>
                </a:solidFill>
                <a:latin typeface="Times New Roman"/>
                <a:ea typeface="Times New Roman"/>
                <a:cs typeface="Times New Roman"/>
                <a:sym typeface="Times New Roman"/>
              </a:rPr>
              <a:t>size</a:t>
            </a:r>
            <a:r>
              <a:rPr lang="en-US" sz="2400" b="0" i="0" u="none" strike="noStrike" cap="none" baseline="0">
                <a:solidFill>
                  <a:schemeClr val="lt1"/>
                </a:solidFill>
                <a:latin typeface="Times New Roman"/>
                <a:ea typeface="Times New Roman"/>
                <a:cs typeface="Times New Roman"/>
                <a:sym typeface="Times New Roman"/>
              </a:rPr>
              <a:t> of current generation of ethanol production plants is limited by the </a:t>
            </a:r>
            <a:r>
              <a:rPr lang="en-US" sz="2400" b="1" i="0" u="none" strike="noStrike" cap="none" baseline="0">
                <a:solidFill>
                  <a:srgbClr val="FFCCFF"/>
                </a:solidFill>
                <a:latin typeface="Times New Roman"/>
                <a:ea typeface="Times New Roman"/>
                <a:cs typeface="Times New Roman"/>
                <a:sym typeface="Times New Roman"/>
              </a:rPr>
              <a:t>amount of crop</a:t>
            </a:r>
            <a:r>
              <a:rPr lang="en-US" sz="2400" b="1" i="0" u="none" strike="noStrike" cap="none" baseline="0">
                <a:solidFill>
                  <a:schemeClr val="lt1"/>
                </a:solidFill>
                <a:latin typeface="Times New Roman"/>
                <a:ea typeface="Times New Roman"/>
                <a:cs typeface="Times New Roman"/>
                <a:sym typeface="Times New Roman"/>
              </a:rPr>
              <a:t> </a:t>
            </a:r>
            <a:r>
              <a:rPr lang="en-US" sz="2400" b="0" i="0" u="none" strike="noStrike" cap="none" baseline="0">
                <a:solidFill>
                  <a:schemeClr val="lt1"/>
                </a:solidFill>
                <a:latin typeface="Times New Roman"/>
                <a:ea typeface="Times New Roman"/>
                <a:cs typeface="Times New Roman"/>
                <a:sym typeface="Times New Roman"/>
              </a:rPr>
              <a:t>that can be economically </a:t>
            </a:r>
            <a:r>
              <a:rPr lang="en-US" sz="2400" b="1" i="0" u="none" strike="noStrike" cap="none" baseline="0">
                <a:solidFill>
                  <a:srgbClr val="FFCCFF"/>
                </a:solidFill>
                <a:latin typeface="Times New Roman"/>
                <a:ea typeface="Times New Roman"/>
                <a:cs typeface="Times New Roman"/>
                <a:sym typeface="Times New Roman"/>
              </a:rPr>
              <a:t>trucked</a:t>
            </a:r>
            <a:r>
              <a:rPr lang="en-US" sz="2400" b="1" i="0" u="none" strike="noStrike" cap="none" baseline="0">
                <a:solidFill>
                  <a:schemeClr val="lt1"/>
                </a:solidFill>
                <a:latin typeface="Times New Roman"/>
                <a:ea typeface="Times New Roman"/>
                <a:cs typeface="Times New Roman"/>
                <a:sym typeface="Times New Roman"/>
              </a:rPr>
              <a:t> </a:t>
            </a:r>
            <a:r>
              <a:rPr lang="en-US" sz="2400" b="0" i="0" u="none" strike="noStrike" cap="none" baseline="0">
                <a:solidFill>
                  <a:schemeClr val="lt1"/>
                </a:solidFill>
                <a:latin typeface="Times New Roman"/>
                <a:ea typeface="Times New Roman"/>
                <a:cs typeface="Times New Roman"/>
                <a:sym typeface="Times New Roman"/>
              </a:rPr>
              <a:t>to the plant</a:t>
            </a:r>
          </a:p>
          <a:p>
            <a:pPr marL="342900" marR="0" lvl="0" indent="-342900" algn="just" rtl="0">
              <a:lnSpc>
                <a:spcPct val="100000"/>
              </a:lnSpc>
              <a:spcBef>
                <a:spcPts val="18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Production plants can not take advantage of </a:t>
            </a:r>
            <a:r>
              <a:rPr lang="en-US" sz="2400" b="1" i="0" u="none" strike="noStrike" cap="none" baseline="0">
                <a:solidFill>
                  <a:srgbClr val="FFCCFF"/>
                </a:solidFill>
                <a:latin typeface="Times New Roman"/>
                <a:ea typeface="Times New Roman"/>
                <a:cs typeface="Times New Roman"/>
                <a:sym typeface="Times New Roman"/>
              </a:rPr>
              <a:t>economies of scale</a:t>
            </a:r>
          </a:p>
          <a:p>
            <a:pPr marL="342900" marR="0" lvl="0" indent="-342900" algn="just" rtl="0">
              <a:lnSpc>
                <a:spcPct val="100000"/>
              </a:lnSpc>
              <a:spcBef>
                <a:spcPts val="18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Production plants may not operate year-round because of </a:t>
            </a:r>
            <a:r>
              <a:rPr lang="en-US" sz="2400" b="1" i="0" u="none" strike="noStrike" cap="none" baseline="0">
                <a:solidFill>
                  <a:srgbClr val="FFCCFF"/>
                </a:solidFill>
                <a:latin typeface="Times New Roman"/>
                <a:ea typeface="Times New Roman"/>
                <a:cs typeface="Times New Roman"/>
                <a:sym typeface="Times New Roman"/>
              </a:rPr>
              <a:t>harvest patterns</a:t>
            </a:r>
          </a:p>
          <a:p>
            <a:pPr marL="342900" marR="0" lvl="0" indent="-342900" algn="just" rtl="0">
              <a:lnSpc>
                <a:spcPct val="100000"/>
              </a:lnSpc>
              <a:spcBef>
                <a:spcPts val="18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Production plants may not be able to </a:t>
            </a:r>
            <a:r>
              <a:rPr lang="en-US" sz="2400" b="1" i="0" u="none" strike="noStrike" cap="none" baseline="0">
                <a:solidFill>
                  <a:srgbClr val="FFCCFF"/>
                </a:solidFill>
                <a:latin typeface="Times New Roman"/>
                <a:ea typeface="Times New Roman"/>
                <a:cs typeface="Times New Roman"/>
                <a:sym typeface="Times New Roman"/>
              </a:rPr>
              <a:t>switch crops to reduce costs</a:t>
            </a:r>
            <a:r>
              <a:rPr lang="en-US" sz="2400" b="0" i="0" u="none" strike="noStrike" cap="none" baseline="0">
                <a:solidFill>
                  <a:schemeClr val="lt1"/>
                </a:solidFill>
                <a:latin typeface="Times New Roman"/>
                <a:ea typeface="Times New Roman"/>
                <a:cs typeface="Times New Roman"/>
                <a:sym typeface="Times New Roman"/>
              </a:rPr>
              <a:t> because of longer transport distances </a:t>
            </a:r>
          </a:p>
        </p:txBody>
      </p:sp>
      <p:sp>
        <p:nvSpPr>
          <p:cNvPr id="1654" name="Shape 1654"/>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98989"/>
                </a:solidFill>
                <a:latin typeface="Times New Roman"/>
                <a:ea typeface="Times New Roman"/>
                <a:cs typeface="Times New Roman"/>
                <a:sym typeface="Times New Roman"/>
              </a:rPr>
              <a:pPr marL="0" marR="0" lvl="0" indent="0" algn="r" rtl="0">
                <a:spcBef>
                  <a:spcPts val="0"/>
                </a:spcBef>
                <a:buSzPct val="25000"/>
                <a:buNone/>
              </a:pPr>
              <a:t>107</a:t>
            </a:fld>
            <a:endParaRPr lang="en-US" sz="1200" b="0" i="0" u="none" strike="noStrike" cap="none" baseline="0">
              <a:solidFill>
                <a:srgbClr val="898989"/>
              </a:solidFill>
              <a:latin typeface="Times New Roman"/>
              <a:ea typeface="Times New Roman"/>
              <a:cs typeface="Times New Roman"/>
              <a:sym typeface="Times New Roman"/>
            </a:endParaRPr>
          </a:p>
        </p:txBody>
      </p:sp>
      <p:sp>
        <p:nvSpPr>
          <p:cNvPr id="1655" name="Shape 1655"/>
          <p:cNvSpPr txBox="1">
            <a:spLocks noGrp="1"/>
          </p:cNvSpPr>
          <p:nvPr>
            <p:ph type="ftr" idx="11"/>
          </p:nvPr>
        </p:nvSpPr>
        <p:spPr>
          <a:xfrm>
            <a:off x="2590800" y="6324600"/>
            <a:ext cx="2895600" cy="365099"/>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pic>
        <p:nvPicPr>
          <p:cNvPr id="1656" name="Shape 1656"/>
          <p:cNvPicPr preferRelativeResize="0"/>
          <p:nvPr/>
        </p:nvPicPr>
        <p:blipFill rotWithShape="1">
          <a:blip r:embed="rId4">
            <a:alphaModFix/>
          </a:blip>
          <a:srcRect/>
          <a:stretch/>
        </p:blipFill>
        <p:spPr>
          <a:xfrm>
            <a:off x="228600" y="6019800"/>
            <a:ext cx="1143000" cy="612900"/>
          </a:xfrm>
          <a:prstGeom prst="rect">
            <a:avLst/>
          </a:prstGeom>
          <a:noFill/>
          <a:ln>
            <a:noFill/>
          </a:ln>
        </p:spPr>
      </p:pic>
      <p:sp>
        <p:nvSpPr>
          <p:cNvPr id="1657" name="Shape 1657"/>
          <p:cNvSpPr txBox="1"/>
          <p:nvPr/>
        </p:nvSpPr>
        <p:spPr>
          <a:xfrm>
            <a:off x="4267200" y="6492875"/>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107</a:t>
            </a:fld>
            <a:endParaRPr lang="en-US" sz="1200" b="0" i="0" u="none" strike="noStrike" cap="none" baseline="0">
              <a:solidFill>
                <a:schemeClr val="dk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pic>
        <p:nvPicPr>
          <p:cNvPr id="1662" name="Shape 1662"/>
          <p:cNvPicPr preferRelativeResize="0"/>
          <p:nvPr/>
        </p:nvPicPr>
        <p:blipFill rotWithShape="1">
          <a:blip r:embed="rId3">
            <a:alphaModFix/>
          </a:blip>
          <a:srcRect/>
          <a:stretch/>
        </p:blipFill>
        <p:spPr>
          <a:xfrm>
            <a:off x="6197600" y="4648200"/>
            <a:ext cx="2946300" cy="2209799"/>
          </a:xfrm>
          <a:prstGeom prst="rect">
            <a:avLst/>
          </a:prstGeom>
          <a:ln>
            <a:noFill/>
          </a:ln>
          <a:effectLst>
            <a:softEdge rad="112500"/>
          </a:effectLst>
        </p:spPr>
      </p:pic>
      <p:sp>
        <p:nvSpPr>
          <p:cNvPr id="1663" name="Shape 1663"/>
          <p:cNvSpPr txBox="1">
            <a:spLocks noGrp="1"/>
          </p:cNvSpPr>
          <p:nvPr>
            <p:ph type="title" idx="4294967295"/>
          </p:nvPr>
        </p:nvSpPr>
        <p:spPr>
          <a:xfrm>
            <a:off x="304800" y="304800"/>
            <a:ext cx="8610599" cy="9129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Minimizing the Cost of Biomass Transportation</a:t>
            </a:r>
            <a:br>
              <a:rPr lang="en-US" sz="3200" b="1" i="0" u="none" strike="noStrike" cap="none" baseline="0">
                <a:solidFill>
                  <a:srgbClr val="FFFF99"/>
                </a:solidFill>
                <a:latin typeface="Times New Roman"/>
                <a:ea typeface="Times New Roman"/>
                <a:cs typeface="Times New Roman"/>
                <a:sym typeface="Times New Roman"/>
              </a:rPr>
            </a:br>
            <a:r>
              <a:rPr lang="en-US" sz="3200" b="0" i="0" u="sng" strike="noStrike" cap="none" baseline="0">
                <a:solidFill>
                  <a:srgbClr val="FFFF99"/>
                </a:solidFill>
                <a:latin typeface="Times New Roman"/>
                <a:ea typeface="Times New Roman"/>
                <a:cs typeface="Times New Roman"/>
                <a:sym typeface="Times New Roman"/>
              </a:rPr>
              <a:t>Distributed/Centralized Precursor Processing</a:t>
            </a:r>
          </a:p>
        </p:txBody>
      </p:sp>
      <p:sp>
        <p:nvSpPr>
          <p:cNvPr id="1664" name="Shape 1664"/>
          <p:cNvSpPr txBox="1">
            <a:spLocks noGrp="1"/>
          </p:cNvSpPr>
          <p:nvPr>
            <p:ph type="body" idx="4294967295"/>
          </p:nvPr>
        </p:nvSpPr>
        <p:spPr>
          <a:xfrm>
            <a:off x="228600" y="1676400"/>
            <a:ext cx="8381999" cy="5181600"/>
          </a:xfrm>
          <a:prstGeom prst="rect">
            <a:avLst/>
          </a:prstGeom>
          <a:noFill/>
          <a:ln>
            <a:noFill/>
          </a:ln>
        </p:spPr>
        <p:txBody>
          <a:bodyPr lIns="91425" tIns="45700" rIns="91425" bIns="45700" anchor="t" anchorCtr="0">
            <a:noAutofit/>
          </a:bodyPr>
          <a:lstStyle/>
          <a:p>
            <a:pPr marL="457200" marR="0" lvl="0" indent="-457200" algn="just" rtl="0">
              <a:lnSpc>
                <a:spcPct val="100000"/>
              </a:lnSpc>
              <a:spcBef>
                <a:spcPts val="0"/>
              </a:spcBef>
              <a:spcAft>
                <a:spcPts val="0"/>
              </a:spcAft>
              <a:buClr>
                <a:schemeClr val="lt1"/>
              </a:buClr>
              <a:buSzPct val="25000"/>
              <a:buFont typeface="Times New Roman"/>
              <a:buNone/>
            </a:pPr>
            <a:r>
              <a:rPr lang="en-US" sz="2400" b="1" i="0" u="none" strike="noStrike" cap="none" baseline="0">
                <a:solidFill>
                  <a:srgbClr val="FFCCFF"/>
                </a:solidFill>
                <a:latin typeface="Times New Roman"/>
                <a:ea typeface="Times New Roman"/>
                <a:cs typeface="Times New Roman"/>
                <a:sym typeface="Times New Roman"/>
              </a:rPr>
              <a:t>Separating biorefinery functions</a:t>
            </a:r>
            <a:r>
              <a:rPr lang="en-US" sz="2400" b="1" i="0" u="none" strike="noStrike" cap="none" baseline="0">
                <a:solidFill>
                  <a:schemeClr val="lt1"/>
                </a:solidFill>
                <a:latin typeface="Times New Roman"/>
                <a:ea typeface="Times New Roman"/>
                <a:cs typeface="Times New Roman"/>
                <a:sym typeface="Times New Roman"/>
              </a:rPr>
              <a:t> </a:t>
            </a:r>
            <a:r>
              <a:rPr lang="en-US" sz="2400" b="0" i="0" u="none" strike="noStrike" cap="none" baseline="0">
                <a:solidFill>
                  <a:schemeClr val="lt1"/>
                </a:solidFill>
                <a:latin typeface="Times New Roman"/>
                <a:ea typeface="Times New Roman"/>
                <a:cs typeface="Times New Roman"/>
                <a:sym typeface="Times New Roman"/>
              </a:rPr>
              <a:t>is an answer to the conundrum</a:t>
            </a:r>
          </a:p>
          <a:p>
            <a:pPr marL="457200" marR="0" lvl="0" indent="-457200" algn="just" rtl="0">
              <a:lnSpc>
                <a:spcPct val="100000"/>
              </a:lnSpc>
              <a:spcBef>
                <a:spcPts val="1800"/>
              </a:spcBef>
              <a:spcAft>
                <a:spcPts val="0"/>
              </a:spcAft>
              <a:buClr>
                <a:schemeClr val="lt1"/>
              </a:buClr>
              <a:buSzPct val="100000"/>
              <a:buFont typeface="Calibri"/>
              <a:buAutoNum type="arabicPeriod"/>
            </a:pPr>
            <a:r>
              <a:rPr lang="en-US" sz="2400" b="1" i="0" u="none" strike="noStrike" cap="none" baseline="0">
                <a:solidFill>
                  <a:schemeClr val="dk1"/>
                </a:solidFill>
                <a:latin typeface="Times New Roman"/>
                <a:ea typeface="Times New Roman"/>
                <a:cs typeface="Times New Roman"/>
                <a:sym typeface="Times New Roman"/>
              </a:rPr>
              <a:t> </a:t>
            </a:r>
            <a:r>
              <a:rPr lang="en-US" sz="2400" b="1" i="0" u="none" strike="noStrike" cap="none" baseline="0">
                <a:solidFill>
                  <a:srgbClr val="FFCCFF"/>
                </a:solidFill>
                <a:latin typeface="Times New Roman"/>
                <a:ea typeface="Times New Roman"/>
                <a:cs typeface="Times New Roman"/>
                <a:sym typeface="Times New Roman"/>
              </a:rPr>
              <a:t>Conversion of biomass</a:t>
            </a:r>
            <a:r>
              <a:rPr lang="en-US" sz="2400" b="1" i="0" u="none" strike="noStrike" cap="none" baseline="0">
                <a:solidFill>
                  <a:schemeClr val="lt1"/>
                </a:solidFill>
                <a:latin typeface="Times New Roman"/>
                <a:ea typeface="Times New Roman"/>
                <a:cs typeface="Times New Roman"/>
                <a:sym typeface="Times New Roman"/>
              </a:rPr>
              <a:t> </a:t>
            </a:r>
            <a:r>
              <a:rPr lang="en-US" sz="2400" b="0" i="0" u="none" strike="noStrike" cap="none" baseline="0">
                <a:solidFill>
                  <a:schemeClr val="lt1"/>
                </a:solidFill>
                <a:latin typeface="Times New Roman"/>
                <a:ea typeface="Times New Roman"/>
                <a:cs typeface="Times New Roman"/>
                <a:sym typeface="Times New Roman"/>
              </a:rPr>
              <a:t>to high density liquid sugars or other intermediate compounds would occur at a network of </a:t>
            </a:r>
            <a:r>
              <a:rPr lang="en-US" sz="2400" b="1" i="0" u="none" strike="noStrike" cap="none" baseline="0">
                <a:solidFill>
                  <a:srgbClr val="FFCCFF"/>
                </a:solidFill>
                <a:latin typeface="Times New Roman"/>
                <a:ea typeface="Times New Roman"/>
                <a:cs typeface="Times New Roman"/>
                <a:sym typeface="Times New Roman"/>
              </a:rPr>
              <a:t>decentralized, low-capital</a:t>
            </a:r>
            <a:r>
              <a:rPr lang="en-US" sz="2400" b="1" i="0" u="none" strike="noStrike" cap="none" baseline="0">
                <a:solidFill>
                  <a:schemeClr val="dk1"/>
                </a:solidFill>
                <a:latin typeface="Times New Roman"/>
                <a:ea typeface="Times New Roman"/>
                <a:cs typeface="Times New Roman"/>
                <a:sym typeface="Times New Roman"/>
              </a:rPr>
              <a:t> </a:t>
            </a:r>
            <a:r>
              <a:rPr lang="en-US" sz="2400" b="0" i="0" u="none" strike="noStrike" cap="none" baseline="0">
                <a:solidFill>
                  <a:schemeClr val="lt1"/>
                </a:solidFill>
                <a:latin typeface="Times New Roman"/>
                <a:ea typeface="Times New Roman"/>
                <a:cs typeface="Times New Roman"/>
                <a:sym typeface="Times New Roman"/>
              </a:rPr>
              <a:t>facilities, often </a:t>
            </a:r>
            <a:r>
              <a:rPr lang="en-US" sz="2400" b="1" i="0" u="none" strike="noStrike" cap="none" baseline="0">
                <a:solidFill>
                  <a:schemeClr val="lt1"/>
                </a:solidFill>
                <a:latin typeface="Times New Roman"/>
                <a:ea typeface="Times New Roman"/>
                <a:cs typeface="Times New Roman"/>
                <a:sym typeface="Times New Roman"/>
              </a:rPr>
              <a:t>co-located</a:t>
            </a:r>
            <a:r>
              <a:rPr lang="en-US" sz="2400" b="0" i="0" u="none" strike="noStrike" cap="none" baseline="0">
                <a:solidFill>
                  <a:schemeClr val="lt1"/>
                </a:solidFill>
                <a:latin typeface="Times New Roman"/>
                <a:ea typeface="Times New Roman"/>
                <a:cs typeface="Times New Roman"/>
                <a:sym typeface="Times New Roman"/>
              </a:rPr>
              <a:t> with grain elevators</a:t>
            </a:r>
          </a:p>
          <a:p>
            <a:pPr marL="457200" marR="0" lvl="0" indent="-457200" algn="just" rtl="0">
              <a:lnSpc>
                <a:spcPct val="100000"/>
              </a:lnSpc>
              <a:spcBef>
                <a:spcPts val="1800"/>
              </a:spcBef>
              <a:spcAft>
                <a:spcPts val="0"/>
              </a:spcAft>
              <a:buClr>
                <a:schemeClr val="lt1"/>
              </a:buClr>
              <a:buSzPct val="100000"/>
              <a:buFont typeface="Calibri"/>
              <a:buAutoNum type="arabicPeriod"/>
            </a:pPr>
            <a:r>
              <a:rPr lang="en-US" sz="2400" b="1" i="0" u="none" strike="noStrike" cap="none" baseline="0">
                <a:solidFill>
                  <a:srgbClr val="FFCCFF"/>
                </a:solidFill>
                <a:latin typeface="Times New Roman"/>
                <a:ea typeface="Times New Roman"/>
                <a:cs typeface="Times New Roman"/>
                <a:sym typeface="Times New Roman"/>
              </a:rPr>
              <a:t>Intermediate liquids or “precursors” </a:t>
            </a:r>
            <a:r>
              <a:rPr lang="en-US" sz="2400" b="0" i="0" u="none" strike="noStrike" cap="none" baseline="0">
                <a:solidFill>
                  <a:schemeClr val="lt1"/>
                </a:solidFill>
                <a:latin typeface="Times New Roman"/>
                <a:ea typeface="Times New Roman"/>
                <a:cs typeface="Times New Roman"/>
                <a:sym typeface="Times New Roman"/>
              </a:rPr>
              <a:t>would be transported by truck or rail to existing refineries</a:t>
            </a:r>
          </a:p>
          <a:p>
            <a:pPr marL="457200" marR="0" lvl="0" indent="-457200" algn="just" rtl="0">
              <a:lnSpc>
                <a:spcPct val="80000"/>
              </a:lnSpc>
              <a:spcBef>
                <a:spcPts val="1200"/>
              </a:spcBef>
              <a:spcAft>
                <a:spcPts val="0"/>
              </a:spcAft>
              <a:buClr>
                <a:schemeClr val="dk1"/>
              </a:buClr>
              <a:buFont typeface="Calibri"/>
              <a:buNone/>
            </a:pPr>
            <a:endParaRPr sz="1800" b="1" i="0" u="none" strike="noStrike" cap="none" baseline="0">
              <a:solidFill>
                <a:schemeClr val="lt1"/>
              </a:solidFill>
              <a:latin typeface="Times New Roman"/>
              <a:ea typeface="Times New Roman"/>
              <a:cs typeface="Times New Roman"/>
              <a:sym typeface="Times New Roman"/>
            </a:endParaRPr>
          </a:p>
        </p:txBody>
      </p:sp>
      <p:sp>
        <p:nvSpPr>
          <p:cNvPr id="1665" name="Shape 1665"/>
          <p:cNvSpPr txBox="1">
            <a:spLocks noGrp="1"/>
          </p:cNvSpPr>
          <p:nvPr>
            <p:ph type="ftr" idx="11"/>
          </p:nvPr>
        </p:nvSpPr>
        <p:spPr>
          <a:xfrm>
            <a:off x="2133600" y="6324600"/>
            <a:ext cx="2895600" cy="365099"/>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pic>
        <p:nvPicPr>
          <p:cNvPr id="1666" name="Shape 1666"/>
          <p:cNvPicPr preferRelativeResize="0"/>
          <p:nvPr/>
        </p:nvPicPr>
        <p:blipFill rotWithShape="1">
          <a:blip r:embed="rId4">
            <a:alphaModFix/>
          </a:blip>
          <a:srcRect/>
          <a:stretch/>
        </p:blipFill>
        <p:spPr>
          <a:xfrm>
            <a:off x="228600" y="5943600"/>
            <a:ext cx="1143000" cy="612900"/>
          </a:xfrm>
          <a:prstGeom prst="rect">
            <a:avLst/>
          </a:prstGeom>
          <a:noFill/>
          <a:ln>
            <a:noFill/>
          </a:ln>
        </p:spPr>
      </p:pic>
      <p:sp>
        <p:nvSpPr>
          <p:cNvPr id="1667" name="Shape 1667"/>
          <p:cNvSpPr txBox="1"/>
          <p:nvPr/>
        </p:nvSpPr>
        <p:spPr>
          <a:xfrm>
            <a:off x="4495800" y="6492875"/>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108</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668" name="Shape 1668"/>
          <p:cNvSpPr txBox="1">
            <a:spLocks noGrp="1"/>
          </p:cNvSpPr>
          <p:nvPr>
            <p:ph type="sldNum" idx="12"/>
          </p:nvPr>
        </p:nvSpPr>
        <p:spPr>
          <a:xfrm>
            <a:off x="6553200" y="6245225"/>
            <a:ext cx="2133599" cy="476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108</a:t>
            </a:fld>
            <a:endParaRPr lang="en-US" sz="14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pic>
        <p:nvPicPr>
          <p:cNvPr id="1673" name="Shape 1673"/>
          <p:cNvPicPr preferRelativeResize="0"/>
          <p:nvPr/>
        </p:nvPicPr>
        <p:blipFill rotWithShape="1">
          <a:blip r:embed="rId3">
            <a:alphaModFix/>
          </a:blip>
          <a:srcRect/>
          <a:stretch/>
        </p:blipFill>
        <p:spPr>
          <a:xfrm>
            <a:off x="3276600" y="3810000"/>
            <a:ext cx="5714999" cy="2924700"/>
          </a:xfrm>
          <a:prstGeom prst="rect">
            <a:avLst/>
          </a:prstGeom>
          <a:ln>
            <a:noFill/>
          </a:ln>
          <a:effectLst>
            <a:softEdge rad="112500"/>
          </a:effectLst>
        </p:spPr>
      </p:pic>
      <p:sp>
        <p:nvSpPr>
          <p:cNvPr id="1674" name="Shape 1674"/>
          <p:cNvSpPr txBox="1">
            <a:spLocks noGrp="1"/>
          </p:cNvSpPr>
          <p:nvPr>
            <p:ph type="title"/>
          </p:nvPr>
        </p:nvSpPr>
        <p:spPr>
          <a:xfrm>
            <a:off x="152400" y="457200"/>
            <a:ext cx="8686800" cy="1066799"/>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Minimizing the Cost of Biomass Transportation</a:t>
            </a:r>
            <a:br>
              <a:rPr lang="en-US" sz="3200" b="1" i="0" u="none" strike="noStrike" cap="none" baseline="0">
                <a:solidFill>
                  <a:srgbClr val="FFFF99"/>
                </a:solidFill>
                <a:latin typeface="Times New Roman"/>
                <a:ea typeface="Times New Roman"/>
                <a:cs typeface="Times New Roman"/>
                <a:sym typeface="Times New Roman"/>
              </a:rPr>
            </a:br>
            <a:r>
              <a:rPr lang="en-US" sz="3200" b="0" i="0" u="sng" strike="noStrike" cap="none" baseline="0">
                <a:solidFill>
                  <a:srgbClr val="FFFF99"/>
                </a:solidFill>
                <a:latin typeface="Times New Roman"/>
                <a:ea typeface="Times New Roman"/>
                <a:cs typeface="Times New Roman"/>
                <a:sym typeface="Times New Roman"/>
              </a:rPr>
              <a:t> Distributed/Centralized Precursor Processing</a:t>
            </a:r>
          </a:p>
        </p:txBody>
      </p:sp>
      <p:sp>
        <p:nvSpPr>
          <p:cNvPr id="1675" name="Shape 1675"/>
          <p:cNvSpPr txBox="1">
            <a:spLocks noGrp="1"/>
          </p:cNvSpPr>
          <p:nvPr>
            <p:ph type="body" idx="1"/>
          </p:nvPr>
        </p:nvSpPr>
        <p:spPr>
          <a:xfrm>
            <a:off x="838200" y="1676400"/>
            <a:ext cx="7924799" cy="4526100"/>
          </a:xfrm>
          <a:prstGeom prst="rect">
            <a:avLst/>
          </a:prstGeom>
          <a:noFill/>
          <a:ln>
            <a:noFill/>
          </a:ln>
        </p:spPr>
        <p:txBody>
          <a:bodyPr lIns="91425" tIns="45700" rIns="91425" bIns="45700" anchor="t" anchorCtr="0">
            <a:noAutofit/>
          </a:bodyPr>
          <a:lstStyle/>
          <a:p>
            <a:pPr marL="457200" marR="0" lvl="0" indent="-457200" algn="just" rtl="0">
              <a:lnSpc>
                <a:spcPct val="100000"/>
              </a:lnSpc>
              <a:spcBef>
                <a:spcPts val="0"/>
              </a:spcBef>
              <a:spcAft>
                <a:spcPts val="0"/>
              </a:spcAft>
              <a:buClr>
                <a:schemeClr val="lt1"/>
              </a:buClr>
              <a:buSzPct val="100000"/>
              <a:buFont typeface="Calibri"/>
              <a:buAutoNum type="arabicPeriod" startAt="3"/>
            </a:pPr>
            <a:r>
              <a:rPr lang="en-US" sz="2400" b="0" i="0" u="none" strike="noStrike" cap="none" baseline="0" dirty="0">
                <a:solidFill>
                  <a:schemeClr val="lt1"/>
                </a:solidFill>
                <a:latin typeface="Times New Roman"/>
                <a:ea typeface="Times New Roman"/>
                <a:cs typeface="Times New Roman"/>
                <a:sym typeface="Times New Roman"/>
              </a:rPr>
              <a:t>Existing petroleum refineries or </a:t>
            </a:r>
            <a:r>
              <a:rPr lang="en-US" sz="2400" b="0" i="0" u="none" strike="noStrike" cap="none" baseline="0" dirty="0" err="1">
                <a:solidFill>
                  <a:schemeClr val="lt1"/>
                </a:solidFill>
                <a:latin typeface="Times New Roman"/>
                <a:ea typeface="Times New Roman"/>
                <a:cs typeface="Times New Roman"/>
                <a:sym typeface="Times New Roman"/>
              </a:rPr>
              <a:t>biorefineries</a:t>
            </a:r>
            <a:r>
              <a:rPr lang="en-US" sz="2400" b="0" i="0" u="none" strike="noStrike" cap="none" baseline="0" dirty="0">
                <a:solidFill>
                  <a:schemeClr val="lt1"/>
                </a:solidFill>
                <a:latin typeface="Times New Roman"/>
                <a:ea typeface="Times New Roman"/>
                <a:cs typeface="Times New Roman"/>
                <a:sym typeface="Times New Roman"/>
              </a:rPr>
              <a:t> could be </a:t>
            </a:r>
            <a:r>
              <a:rPr lang="en-US" sz="2400" b="1" i="0" u="none" strike="noStrike" cap="none" baseline="0" dirty="0">
                <a:solidFill>
                  <a:srgbClr val="FFCCFF"/>
                </a:solidFill>
                <a:latin typeface="Times New Roman"/>
                <a:ea typeface="Times New Roman"/>
                <a:cs typeface="Times New Roman"/>
                <a:sym typeface="Times New Roman"/>
              </a:rPr>
              <a:t>retrofitted</a:t>
            </a:r>
            <a:r>
              <a:rPr lang="en-US" sz="2400" b="0" i="0" u="none" strike="noStrike" cap="none" baseline="0" dirty="0">
                <a:solidFill>
                  <a:schemeClr val="lt1"/>
                </a:solidFill>
                <a:latin typeface="Times New Roman"/>
                <a:ea typeface="Times New Roman"/>
                <a:cs typeface="Times New Roman"/>
                <a:sym typeface="Times New Roman"/>
              </a:rPr>
              <a:t> to utilize intermediates or precursors as a feedstock alternative to crude oil</a:t>
            </a:r>
          </a:p>
          <a:p>
            <a:pPr marL="457200" marR="0" lvl="0" indent="-457200" algn="just" rtl="0">
              <a:lnSpc>
                <a:spcPct val="100000"/>
              </a:lnSpc>
              <a:spcBef>
                <a:spcPts val="1800"/>
              </a:spcBef>
              <a:spcAft>
                <a:spcPts val="0"/>
              </a:spcAft>
              <a:buClr>
                <a:schemeClr val="lt1"/>
              </a:buClr>
              <a:buSzPct val="100000"/>
              <a:buFont typeface="Calibri"/>
              <a:buAutoNum type="arabicPeriod" startAt="3"/>
            </a:pPr>
            <a:r>
              <a:rPr lang="en-US" sz="2400" b="0" i="0" u="none" strike="noStrike" cap="none" baseline="0" dirty="0" err="1">
                <a:solidFill>
                  <a:schemeClr val="lt1"/>
                </a:solidFill>
                <a:latin typeface="Times New Roman"/>
                <a:ea typeface="Times New Roman"/>
                <a:cs typeface="Times New Roman"/>
                <a:sym typeface="Times New Roman"/>
              </a:rPr>
              <a:t>Biofuel</a:t>
            </a:r>
            <a:r>
              <a:rPr lang="en-US" sz="2400" b="0" i="0" u="none" strike="noStrike" cap="none" baseline="0" dirty="0">
                <a:solidFill>
                  <a:schemeClr val="lt1"/>
                </a:solidFill>
                <a:latin typeface="Times New Roman"/>
                <a:ea typeface="Times New Roman"/>
                <a:cs typeface="Times New Roman"/>
                <a:sym typeface="Times New Roman"/>
              </a:rPr>
              <a:t> production would be </a:t>
            </a:r>
            <a:r>
              <a:rPr lang="en-US" sz="2400" b="1" i="0" u="none" strike="noStrike" cap="none" baseline="0" dirty="0">
                <a:solidFill>
                  <a:srgbClr val="FFCCFF"/>
                </a:solidFill>
                <a:latin typeface="Times New Roman"/>
                <a:ea typeface="Times New Roman"/>
                <a:cs typeface="Times New Roman"/>
                <a:sym typeface="Times New Roman"/>
              </a:rPr>
              <a:t>year-round</a:t>
            </a:r>
            <a:r>
              <a:rPr lang="en-US" sz="2400" b="0" i="0" u="none" strike="noStrike" cap="none" baseline="0" dirty="0">
                <a:solidFill>
                  <a:srgbClr val="FFCCFF"/>
                </a:solidFill>
                <a:latin typeface="Times New Roman"/>
                <a:ea typeface="Times New Roman"/>
                <a:cs typeface="Times New Roman"/>
                <a:sym typeface="Times New Roman"/>
              </a:rPr>
              <a:t>,</a:t>
            </a:r>
            <a:r>
              <a:rPr lang="en-US" sz="2400" b="0" i="0" u="none" strike="noStrike" cap="none" baseline="0" dirty="0">
                <a:solidFill>
                  <a:schemeClr val="lt1"/>
                </a:solidFill>
                <a:latin typeface="Times New Roman"/>
                <a:ea typeface="Times New Roman"/>
                <a:cs typeface="Times New Roman"/>
                <a:sym typeface="Times New Roman"/>
              </a:rPr>
              <a:t> utilizing a variety of different biomass sources harvested at different times of year</a:t>
            </a:r>
          </a:p>
          <a:p>
            <a:pPr marL="457200" marR="0" lvl="0" indent="-457200" algn="just" rtl="0">
              <a:lnSpc>
                <a:spcPct val="100000"/>
              </a:lnSpc>
              <a:spcBef>
                <a:spcPts val="1800"/>
              </a:spcBef>
              <a:spcAft>
                <a:spcPts val="0"/>
              </a:spcAft>
              <a:buClr>
                <a:schemeClr val="lt1"/>
              </a:buClr>
              <a:buSzPct val="100000"/>
              <a:buFont typeface="Calibri"/>
              <a:buAutoNum type="arabicPeriod" startAt="3"/>
            </a:pPr>
            <a:r>
              <a:rPr lang="en-US" sz="2400" b="1" i="0" u="none" strike="noStrike" cap="none" baseline="0" dirty="0">
                <a:solidFill>
                  <a:srgbClr val="FFCCFF"/>
                </a:solidFill>
                <a:latin typeface="Times New Roman"/>
                <a:ea typeface="Times New Roman"/>
                <a:cs typeface="Times New Roman"/>
                <a:sym typeface="Times New Roman"/>
              </a:rPr>
              <a:t>Multiple biofuels and other bio-chemicals</a:t>
            </a:r>
            <a:r>
              <a:rPr lang="en-US" sz="2400" b="1" i="0" u="none" strike="noStrike" cap="none" baseline="0" dirty="0">
                <a:solidFill>
                  <a:schemeClr val="lt1"/>
                </a:solidFill>
                <a:latin typeface="Times New Roman"/>
                <a:ea typeface="Times New Roman"/>
                <a:cs typeface="Times New Roman"/>
                <a:sym typeface="Times New Roman"/>
              </a:rPr>
              <a:t> </a:t>
            </a:r>
            <a:r>
              <a:rPr lang="en-US" sz="2400" b="0" i="0" u="none" strike="noStrike" cap="none" baseline="0" dirty="0">
                <a:solidFill>
                  <a:schemeClr val="lt1"/>
                </a:solidFill>
                <a:latin typeface="Times New Roman"/>
                <a:ea typeface="Times New Roman"/>
                <a:cs typeface="Times New Roman"/>
                <a:sym typeface="Times New Roman"/>
              </a:rPr>
              <a:t>would be produced at one facility, provides </a:t>
            </a:r>
            <a:r>
              <a:rPr lang="en-US" sz="2400" b="1" i="0" u="none" strike="noStrike" cap="none" baseline="0" dirty="0">
                <a:solidFill>
                  <a:srgbClr val="FFCCFF"/>
                </a:solidFill>
                <a:latin typeface="Times New Roman"/>
                <a:ea typeface="Times New Roman"/>
                <a:cs typeface="Times New Roman"/>
                <a:sym typeface="Times New Roman"/>
              </a:rPr>
              <a:t>market response flexibility</a:t>
            </a:r>
            <a:r>
              <a:rPr lang="en-US" sz="1800" b="1" i="0" u="none" strike="noStrike" cap="none" baseline="0" dirty="0">
                <a:solidFill>
                  <a:srgbClr val="FFCCFF"/>
                </a:solidFill>
                <a:latin typeface="Times New Roman"/>
                <a:ea typeface="Times New Roman"/>
                <a:cs typeface="Times New Roman"/>
                <a:sym typeface="Times New Roman"/>
              </a:rPr>
              <a:t> </a:t>
            </a:r>
          </a:p>
          <a:p>
            <a:pPr marL="457200" marR="0" lvl="0" indent="-304800" algn="l" rtl="0">
              <a:lnSpc>
                <a:spcPct val="100000"/>
              </a:lnSpc>
              <a:spcBef>
                <a:spcPts val="1800"/>
              </a:spcBef>
              <a:spcAft>
                <a:spcPts val="0"/>
              </a:spcAft>
              <a:buClr>
                <a:schemeClr val="lt1"/>
              </a:buClr>
              <a:buFont typeface="Arial"/>
              <a:buNone/>
            </a:pPr>
            <a:endParaRPr sz="2400" b="0" i="0" u="none" strike="noStrike" cap="none" baseline="0" dirty="0">
              <a:solidFill>
                <a:srgbClr val="FFCCFF"/>
              </a:solidFill>
              <a:latin typeface="Arial"/>
              <a:ea typeface="Arial"/>
              <a:cs typeface="Arial"/>
              <a:sym typeface="Arial"/>
            </a:endParaRPr>
          </a:p>
        </p:txBody>
      </p:sp>
      <p:pic>
        <p:nvPicPr>
          <p:cNvPr id="1676" name="Shape 1676"/>
          <p:cNvPicPr preferRelativeResize="0"/>
          <p:nvPr/>
        </p:nvPicPr>
        <p:blipFill rotWithShape="1">
          <a:blip r:embed="rId4">
            <a:alphaModFix/>
          </a:blip>
          <a:srcRect/>
          <a:stretch/>
        </p:blipFill>
        <p:spPr>
          <a:xfrm>
            <a:off x="228600" y="6019800"/>
            <a:ext cx="1143000" cy="612900"/>
          </a:xfrm>
          <a:prstGeom prst="rect">
            <a:avLst/>
          </a:prstGeom>
          <a:noFill/>
          <a:ln>
            <a:noFill/>
          </a:ln>
        </p:spPr>
      </p:pic>
      <p:sp>
        <p:nvSpPr>
          <p:cNvPr id="1677" name="Shape 1677"/>
          <p:cNvSpPr/>
          <p:nvPr/>
        </p:nvSpPr>
        <p:spPr>
          <a:xfrm>
            <a:off x="1981200" y="6324600"/>
            <a:ext cx="2859000" cy="2744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Copyright 2010Advanced Biofuels USA</a:t>
            </a:r>
          </a:p>
        </p:txBody>
      </p:sp>
      <p:sp>
        <p:nvSpPr>
          <p:cNvPr id="1678" name="Shape 1678"/>
          <p:cNvSpPr txBox="1"/>
          <p:nvPr/>
        </p:nvSpPr>
        <p:spPr>
          <a:xfrm>
            <a:off x="4114800" y="6492875"/>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109</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679" name="Shape 1679"/>
          <p:cNvSpPr txBox="1">
            <a:spLocks noGrp="1"/>
          </p:cNvSpPr>
          <p:nvPr>
            <p:ph type="sldNum" idx="12"/>
          </p:nvPr>
        </p:nvSpPr>
        <p:spPr>
          <a:xfrm>
            <a:off x="6553200" y="6245225"/>
            <a:ext cx="2133599" cy="476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109</a:t>
            </a:fld>
            <a:endParaRPr lang="en-US" sz="1400" b="0" i="0" u="none" strike="noStrike" cap="none" baseline="0" dirty="0">
              <a:solidFill>
                <a:schemeClr val="lt1"/>
              </a:solidFill>
              <a:latin typeface="Arial"/>
              <a:ea typeface="Arial"/>
              <a:cs typeface="Arial"/>
              <a:sym typeface="Arial"/>
            </a:endParaRPr>
          </a:p>
        </p:txBody>
      </p:sp>
      <p:sp>
        <p:nvSpPr>
          <p:cNvPr id="1680" name="Shape 1680"/>
          <p:cNvSpPr txBox="1">
            <a:spLocks noGrp="1"/>
          </p:cNvSpPr>
          <p:nvPr>
            <p:ph type="ftr" idx="11"/>
          </p:nvPr>
        </p:nvSpPr>
        <p:spPr>
          <a:xfrm>
            <a:off x="3124200" y="6245225"/>
            <a:ext cx="2895600" cy="4761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lt1"/>
                </a:solidFill>
                <a:latin typeface="Arial"/>
                <a:ea typeface="Arial"/>
                <a:cs typeface="Arial"/>
                <a:sym typeface="Arial"/>
              </a:rPr>
              <a:t>Copyright 2014 Advanced Biofuels USA</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Are Advanced Biofuels?</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241" name="Shape 241"/>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800" b="1" i="0" u="none" strike="noStrike" cap="none" baseline="0" dirty="0">
                <a:solidFill>
                  <a:srgbClr val="92D050"/>
                </a:solidFill>
                <a:latin typeface="Times New Roman"/>
                <a:ea typeface="Times New Roman"/>
                <a:cs typeface="Times New Roman"/>
                <a:sym typeface="Times New Roman"/>
              </a:rPr>
              <a:t>What are they?</a:t>
            </a:r>
          </a:p>
          <a:p>
            <a:pPr lvl="0" algn="ctr">
              <a:buSzPct val="25000"/>
            </a:pPr>
            <a:r>
              <a:rPr lang="en-US" sz="3800" b="1" dirty="0" smtClean="0">
                <a:solidFill>
                  <a:srgbClr val="FBFCF5"/>
                </a:solidFill>
                <a:latin typeface="Times New Roman"/>
                <a:ea typeface="Times New Roman"/>
                <a:cs typeface="Times New Roman"/>
                <a:sym typeface="Times New Roman"/>
              </a:rPr>
              <a:t>Why do we need them?</a:t>
            </a:r>
          </a:p>
          <a:p>
            <a:pPr lvl="0" algn="ctr">
              <a:buSzPct val="25000"/>
            </a:pPr>
            <a:r>
              <a:rPr lang="en-US" sz="3800" b="1" dirty="0" smtClean="0">
                <a:solidFill>
                  <a:srgbClr val="92D050"/>
                </a:solidFill>
                <a:latin typeface="Times New Roman"/>
                <a:ea typeface="Times New Roman"/>
                <a:cs typeface="Times New Roman"/>
                <a:sym typeface="Times New Roman"/>
              </a:rPr>
              <a:t>What are they used for</a:t>
            </a:r>
            <a:r>
              <a:rPr lang="en-US" sz="2000" b="1" dirty="0" smtClean="0">
                <a:solidFill>
                  <a:srgbClr val="92D050"/>
                </a:solidFill>
                <a:latin typeface="Times New Roman"/>
                <a:ea typeface="Times New Roman"/>
                <a:cs typeface="Times New Roman"/>
                <a:sym typeface="Times New Roman"/>
              </a:rPr>
              <a:t>? (Yesterday, Today, Tomorrow) </a:t>
            </a:r>
          </a:p>
          <a:p>
            <a:pPr lvl="0" algn="ctr">
              <a:buSzPct val="25000"/>
            </a:pPr>
            <a:r>
              <a:rPr lang="en-US" sz="3800" b="1" dirty="0" smtClean="0">
                <a:solidFill>
                  <a:srgbClr val="92D050"/>
                </a:solidFill>
                <a:latin typeface="Times New Roman"/>
                <a:ea typeface="Times New Roman"/>
                <a:cs typeface="Times New Roman"/>
                <a:sym typeface="Times New Roman"/>
              </a:rPr>
              <a:t>How are they made?</a:t>
            </a:r>
          </a:p>
          <a:p>
            <a:pPr lvl="0" algn="ctr">
              <a:buSzPct val="25000"/>
            </a:pPr>
            <a:r>
              <a:rPr lang="en-US" sz="3800" b="1" dirty="0" smtClean="0">
                <a:solidFill>
                  <a:srgbClr val="92D050"/>
                </a:solidFill>
                <a:latin typeface="Times New Roman"/>
                <a:ea typeface="Times New Roman"/>
                <a:cs typeface="Times New Roman"/>
                <a:sym typeface="Times New Roman"/>
              </a:rPr>
              <a:t>Sustainability</a:t>
            </a:r>
          </a:p>
          <a:p>
            <a:pPr lvl="0" algn="ctr">
              <a:buSzPct val="25000"/>
            </a:pPr>
            <a:r>
              <a:rPr lang="en-US" sz="3800" b="1" dirty="0" smtClean="0">
                <a:solidFill>
                  <a:srgbClr val="92D050"/>
                </a:solidFill>
                <a:latin typeface="Times New Roman"/>
                <a:ea typeface="Times New Roman"/>
                <a:cs typeface="Times New Roman"/>
                <a:sym typeface="Times New Roman"/>
              </a:rPr>
              <a:t>Policy Considerations</a:t>
            </a:r>
          </a:p>
          <a:p>
            <a:pPr lvl="0" algn="ctr">
              <a:buSzPct val="25000"/>
            </a:pPr>
            <a:r>
              <a:rPr lang="en-US" sz="3800" b="1" dirty="0" smtClean="0">
                <a:solidFill>
                  <a:srgbClr val="92D050"/>
                </a:solidFill>
                <a:latin typeface="Times New Roman"/>
                <a:ea typeface="Times New Roman"/>
                <a:cs typeface="Times New Roman"/>
                <a:sym typeface="Times New Roman"/>
              </a:rPr>
              <a:t>Markets</a:t>
            </a:r>
            <a:endParaRPr lang="en-US" sz="3800" b="1" dirty="0">
              <a:solidFill>
                <a:srgbClr val="92D050"/>
              </a:solidFill>
              <a:latin typeface="Times New Roman"/>
              <a:ea typeface="Times New Roman"/>
              <a:cs typeface="Times New Roman"/>
              <a:sym typeface="Times New Roman"/>
            </a:endParaRPr>
          </a:p>
        </p:txBody>
      </p:sp>
      <p:pic>
        <p:nvPicPr>
          <p:cNvPr id="242" name="Shape 242"/>
          <p:cNvPicPr preferRelativeResize="0"/>
          <p:nvPr/>
        </p:nvPicPr>
        <p:blipFill rotWithShape="1">
          <a:blip r:embed="rId3">
            <a:alphaModFix/>
          </a:blip>
          <a:srcRect/>
          <a:stretch/>
        </p:blipFill>
        <p:spPr>
          <a:xfrm>
            <a:off x="152400" y="6019800"/>
            <a:ext cx="1143000" cy="612900"/>
          </a:xfrm>
          <a:prstGeom prst="rect">
            <a:avLst/>
          </a:prstGeom>
          <a:noFill/>
          <a:ln>
            <a:noFill/>
          </a:ln>
        </p:spPr>
      </p:pic>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Shape 1165"/>
          <p:cNvSpPr txBox="1">
            <a:spLocks noGrp="1"/>
          </p:cNvSpPr>
          <p:nvPr>
            <p:ph type="title" idx="4294967295"/>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ctr" rtl="0">
              <a:lnSpc>
                <a:spcPts val="4600"/>
              </a:lnSpc>
              <a:spcBef>
                <a:spcPts val="0"/>
              </a:spcBef>
              <a:spcAft>
                <a:spcPts val="0"/>
              </a:spcAft>
              <a:buSzPct val="25000"/>
              <a:buNone/>
            </a:pPr>
            <a:r>
              <a:rPr lang="en-US" sz="5400" b="1" dirty="0">
                <a:solidFill>
                  <a:schemeClr val="accent3">
                    <a:lumMod val="40000"/>
                    <a:lumOff val="60000"/>
                  </a:schemeClr>
                </a:solidFill>
                <a:latin typeface="Times New Roman"/>
                <a:ea typeface="Times New Roman"/>
                <a:cs typeface="Times New Roman"/>
                <a:sym typeface="Times New Roman"/>
              </a:rPr>
              <a:t>How</a:t>
            </a:r>
            <a:r>
              <a:rPr lang="en-US" sz="4400" b="1" dirty="0">
                <a:solidFill>
                  <a:srgbClr val="FFFF99"/>
                </a:solidFill>
                <a:latin typeface="Times New Roman"/>
                <a:ea typeface="Times New Roman"/>
                <a:cs typeface="Times New Roman"/>
                <a:sym typeface="Times New Roman"/>
              </a:rPr>
              <a:t> do we transition to a truly renewable, sustainable transportation future</a:t>
            </a:r>
            <a:r>
              <a:rPr lang="en-US" sz="4400" b="1" i="0" u="none" strike="noStrike" cap="none" baseline="0" dirty="0">
                <a:solidFill>
                  <a:srgbClr val="FFFF99"/>
                </a:solidFill>
                <a:latin typeface="Times New Roman"/>
                <a:ea typeface="Times New Roman"/>
                <a:cs typeface="Times New Roman"/>
                <a:sym typeface="Times New Roman"/>
              </a:rPr>
              <a:t>?</a:t>
            </a:r>
            <a:r>
              <a:rPr lang="en-US" sz="5400" b="1" i="0" u="none" strike="noStrike" cap="none" baseline="0" dirty="0">
                <a:solidFill>
                  <a:srgbClr val="005828"/>
                </a:solidFill>
                <a:latin typeface="Times New Roman"/>
                <a:ea typeface="Times New Roman"/>
                <a:cs typeface="Times New Roman"/>
                <a:sym typeface="Times New Roman"/>
              </a:rPr>
              <a:t> </a:t>
            </a:r>
            <a:r>
              <a:rPr lang="en-US" sz="4400" b="1" i="0" u="none" strike="noStrike" cap="none" baseline="0" dirty="0">
                <a:solidFill>
                  <a:srgbClr val="005828"/>
                </a:solidFill>
                <a:latin typeface="Times New Roman"/>
                <a:ea typeface="Times New Roman"/>
                <a:cs typeface="Times New Roman"/>
                <a:sym typeface="Times New Roman"/>
              </a:rPr>
              <a:t> </a:t>
            </a:r>
          </a:p>
        </p:txBody>
      </p:sp>
      <p:sp>
        <p:nvSpPr>
          <p:cNvPr id="1166" name="Shape 1166"/>
          <p:cNvSpPr/>
          <p:nvPr/>
        </p:nvSpPr>
        <p:spPr>
          <a:xfrm>
            <a:off x="1524000" y="2392500"/>
            <a:ext cx="7588499" cy="3696300"/>
          </a:xfrm>
          <a:prstGeom prst="rect">
            <a:avLst/>
          </a:prstGeom>
          <a:noFill/>
          <a:ln>
            <a:noFill/>
          </a:ln>
        </p:spPr>
        <p:txBody>
          <a:bodyPr lIns="91425" tIns="45700" rIns="91425" bIns="45700" anchor="ctr" anchorCtr="0">
            <a:noAutofit/>
          </a:bodyPr>
          <a:lstStyle/>
          <a:p>
            <a:pPr marL="457200" marR="0" lvl="0" indent="-469900" rtl="0">
              <a:spcBef>
                <a:spcPts val="0"/>
              </a:spcBef>
              <a:spcAft>
                <a:spcPts val="0"/>
              </a:spcAft>
              <a:buClr>
                <a:srgbClr val="FBFCF5"/>
              </a:buClr>
              <a:buSzPct val="100000"/>
              <a:buFont typeface="Arial" pitchFamily="34" charset="0"/>
              <a:buChar char="•"/>
            </a:pPr>
            <a:r>
              <a:rPr lang="en-US" sz="3800" b="1" dirty="0" smtClean="0">
                <a:solidFill>
                  <a:srgbClr val="00B050"/>
                </a:solidFill>
                <a:latin typeface="Times New Roman"/>
                <a:ea typeface="Times New Roman"/>
                <a:cs typeface="Times New Roman"/>
                <a:sym typeface="Times New Roman"/>
              </a:rPr>
              <a:t>Barriers and Challenges</a:t>
            </a:r>
          </a:p>
          <a:p>
            <a:pPr marL="457200" lvl="4" indent="-469900">
              <a:buClr>
                <a:srgbClr val="FBFCF5"/>
              </a:buClr>
              <a:buSzPct val="100000"/>
              <a:buFont typeface="Arial" pitchFamily="34" charset="0"/>
              <a:buChar char="•"/>
            </a:pPr>
            <a:r>
              <a:rPr lang="en-US" sz="3200" b="1" dirty="0" smtClean="0">
                <a:solidFill>
                  <a:srgbClr val="00B050"/>
                </a:solidFill>
                <a:latin typeface="Times New Roman"/>
                <a:ea typeface="Times New Roman"/>
                <a:cs typeface="Times New Roman"/>
                <a:sym typeface="Times New Roman"/>
              </a:rPr>
              <a:t>Feedstock  Characteristics</a:t>
            </a:r>
            <a:endParaRPr lang="en-US" sz="3200" b="1" dirty="0">
              <a:solidFill>
                <a:srgbClr val="00B050"/>
              </a:solidFill>
              <a:latin typeface="Times New Roman"/>
              <a:ea typeface="Times New Roman"/>
              <a:cs typeface="Times New Roman"/>
              <a:sym typeface="Times New Roman"/>
            </a:endParaRPr>
          </a:p>
          <a:p>
            <a:pPr marL="457200" lvl="2" indent="-469900">
              <a:buClr>
                <a:srgbClr val="FBFCF5"/>
              </a:buClr>
              <a:buSzPct val="100000"/>
              <a:buFont typeface="Arial" pitchFamily="34" charset="0"/>
              <a:buChar char="•"/>
            </a:pPr>
            <a:r>
              <a:rPr lang="en-US" sz="3200" b="1" dirty="0" smtClean="0">
                <a:solidFill>
                  <a:srgbClr val="00B050"/>
                </a:solidFill>
                <a:latin typeface="Times New Roman"/>
                <a:ea typeface="Times New Roman"/>
                <a:cs typeface="Times New Roman"/>
                <a:sym typeface="Times New Roman"/>
              </a:rPr>
              <a:t>Conversion Technology Challenges</a:t>
            </a:r>
          </a:p>
          <a:p>
            <a:pPr marL="457200" lvl="2" indent="-469900">
              <a:buClr>
                <a:srgbClr val="FBFCF5"/>
              </a:buClr>
              <a:buSzPct val="100000"/>
              <a:buFont typeface="Arial" pitchFamily="34" charset="0"/>
              <a:buChar char="•"/>
            </a:pPr>
            <a:r>
              <a:rPr lang="en-US" sz="3200" b="1" dirty="0" smtClean="0">
                <a:solidFill>
                  <a:schemeClr val="tx2"/>
                </a:solidFill>
                <a:latin typeface="Times New Roman"/>
                <a:ea typeface="Times New Roman"/>
                <a:cs typeface="Times New Roman"/>
                <a:sym typeface="Times New Roman"/>
              </a:rPr>
              <a:t>Engine/Fuel Optimization</a:t>
            </a:r>
            <a:endParaRPr lang="en-US" sz="3200" b="1" dirty="0">
              <a:solidFill>
                <a:schemeClr val="tx2"/>
              </a:solidFill>
              <a:latin typeface="Times New Roman"/>
              <a:ea typeface="Times New Roman"/>
              <a:cs typeface="Times New Roman"/>
              <a:sym typeface="Times New Roman"/>
            </a:endParaRPr>
          </a:p>
          <a:p>
            <a:pPr marL="457200" lvl="2" indent="-469900">
              <a:buClr>
                <a:srgbClr val="FBFCF5"/>
              </a:buClr>
              <a:buSzPct val="100000"/>
              <a:buFont typeface="Arial" pitchFamily="34" charset="0"/>
              <a:buChar char="•"/>
            </a:pPr>
            <a:endParaRPr lang="en-US" sz="3200" b="1" dirty="0" smtClean="0">
              <a:solidFill>
                <a:srgbClr val="D9EF80"/>
              </a:solidFill>
              <a:latin typeface="Times New Roman"/>
              <a:ea typeface="Times New Roman"/>
              <a:cs typeface="Times New Roman"/>
              <a:sym typeface="Times New Roman"/>
            </a:endParaRPr>
          </a:p>
        </p:txBody>
      </p:sp>
      <p:pic>
        <p:nvPicPr>
          <p:cNvPr id="1167" name="Shape 1167"/>
          <p:cNvPicPr preferRelativeResize="0"/>
          <p:nvPr/>
        </p:nvPicPr>
        <p:blipFill rotWithShape="1">
          <a:blip r:embed="rId3">
            <a:alphaModFix/>
          </a:blip>
          <a:srcRect/>
          <a:stretch/>
        </p:blipFill>
        <p:spPr>
          <a:xfrm>
            <a:off x="7922725" y="6024850"/>
            <a:ext cx="1143000" cy="612900"/>
          </a:xfrm>
          <a:prstGeom prst="rect">
            <a:avLst/>
          </a:prstGeom>
          <a:noFill/>
          <a:ln>
            <a:noFill/>
          </a:ln>
        </p:spPr>
      </p:pic>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pic>
        <p:nvPicPr>
          <p:cNvPr id="1480" name="Shape 1480"/>
          <p:cNvPicPr preferRelativeResize="0"/>
          <p:nvPr/>
        </p:nvPicPr>
        <p:blipFill rotWithShape="1">
          <a:blip r:embed="rId3">
            <a:alphaModFix/>
          </a:blip>
          <a:srcRect/>
          <a:stretch/>
        </p:blipFill>
        <p:spPr>
          <a:xfrm>
            <a:off x="5867400" y="3503839"/>
            <a:ext cx="3048000" cy="3229500"/>
          </a:xfrm>
          <a:prstGeom prst="rect">
            <a:avLst/>
          </a:prstGeom>
          <a:ln>
            <a:noFill/>
          </a:ln>
          <a:effectLst>
            <a:softEdge rad="112500"/>
          </a:effectLst>
        </p:spPr>
      </p:pic>
      <p:pic>
        <p:nvPicPr>
          <p:cNvPr id="1481" name="Shape 1481"/>
          <p:cNvPicPr preferRelativeResize="0"/>
          <p:nvPr/>
        </p:nvPicPr>
        <p:blipFill rotWithShape="1">
          <a:blip r:embed="rId4">
            <a:alphaModFix/>
          </a:blip>
          <a:srcRect/>
          <a:stretch/>
        </p:blipFill>
        <p:spPr>
          <a:xfrm>
            <a:off x="5029200" y="685800"/>
            <a:ext cx="3886200" cy="2914499"/>
          </a:xfrm>
          <a:prstGeom prst="rect">
            <a:avLst/>
          </a:prstGeom>
          <a:ln>
            <a:noFill/>
          </a:ln>
          <a:effectLst>
            <a:softEdge rad="112500"/>
          </a:effectLst>
        </p:spPr>
      </p:pic>
      <p:sp>
        <p:nvSpPr>
          <p:cNvPr id="1482" name="Shape 1482"/>
          <p:cNvSpPr txBox="1">
            <a:spLocks noGrp="1"/>
          </p:cNvSpPr>
          <p:nvPr>
            <p:ph type="title" idx="4294967295"/>
          </p:nvPr>
        </p:nvSpPr>
        <p:spPr>
          <a:xfrm>
            <a:off x="0" y="0"/>
            <a:ext cx="93726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200" b="1" i="0" u="none" strike="noStrike" cap="none" baseline="0" dirty="0">
                <a:solidFill>
                  <a:srgbClr val="FFFF99"/>
                </a:solidFill>
                <a:latin typeface="Times New Roman"/>
                <a:ea typeface="Times New Roman"/>
                <a:cs typeface="Times New Roman"/>
                <a:sym typeface="Times New Roman"/>
              </a:rPr>
              <a:t>What Will Advanced Biofuels Be Used For Tomorrow—Or maybe today?</a:t>
            </a:r>
          </a:p>
        </p:txBody>
      </p:sp>
      <p:sp>
        <p:nvSpPr>
          <p:cNvPr id="1483" name="Shape 1483"/>
          <p:cNvSpPr txBox="1">
            <a:spLocks noGrp="1"/>
          </p:cNvSpPr>
          <p:nvPr>
            <p:ph type="body" idx="4294967295"/>
          </p:nvPr>
        </p:nvSpPr>
        <p:spPr>
          <a:xfrm>
            <a:off x="304800" y="1219200"/>
            <a:ext cx="8534399" cy="53339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Times New Roman"/>
              <a:buChar char="•"/>
            </a:pPr>
            <a:r>
              <a:rPr lang="en-US" sz="3200" b="1" i="0" u="none" strike="noStrike" cap="none" baseline="0" dirty="0">
                <a:solidFill>
                  <a:schemeClr val="lt1"/>
                </a:solidFill>
                <a:latin typeface="Times New Roman"/>
                <a:ea typeface="Times New Roman"/>
                <a:cs typeface="Times New Roman"/>
                <a:sym typeface="Times New Roman"/>
              </a:rPr>
              <a:t>Optimized Flex-Fuel Vehicles</a:t>
            </a:r>
          </a:p>
          <a:p>
            <a:pPr marL="742950" marR="0" lvl="1" indent="-285750" algn="l" rtl="0">
              <a:spcBef>
                <a:spcPts val="1800"/>
              </a:spcBef>
              <a:spcAft>
                <a:spcPts val="0"/>
              </a:spcAft>
              <a:buClr>
                <a:schemeClr val="lt1"/>
              </a:buClr>
              <a:buSzPct val="100000"/>
              <a:buFont typeface="Times New Roman"/>
              <a:buChar char="•"/>
            </a:pPr>
            <a:r>
              <a:rPr lang="en-US" sz="3200" b="1" i="0" u="none" strike="noStrike" cap="none" baseline="0" dirty="0">
                <a:solidFill>
                  <a:srgbClr val="FFCCFF"/>
                </a:solidFill>
                <a:latin typeface="Times New Roman"/>
                <a:ea typeface="Times New Roman"/>
                <a:cs typeface="Times New Roman"/>
                <a:sym typeface="Times New Roman"/>
              </a:rPr>
              <a:t>E85</a:t>
            </a:r>
          </a:p>
          <a:p>
            <a:pPr marL="742950" marR="0" lvl="1" indent="-285750" algn="l" rtl="0">
              <a:spcBef>
                <a:spcPts val="1800"/>
              </a:spcBef>
              <a:spcAft>
                <a:spcPts val="0"/>
              </a:spcAft>
              <a:buClr>
                <a:schemeClr val="lt1"/>
              </a:buClr>
              <a:buSzPct val="100000"/>
              <a:buFont typeface="Times New Roman"/>
              <a:buChar char="•"/>
            </a:pPr>
            <a:r>
              <a:rPr lang="en-US" sz="3200" b="1" i="0" u="none" strike="noStrike" cap="none" baseline="0" dirty="0">
                <a:solidFill>
                  <a:srgbClr val="FFCCFF"/>
                </a:solidFill>
                <a:latin typeface="Times New Roman"/>
                <a:ea typeface="Times New Roman"/>
                <a:cs typeface="Times New Roman"/>
                <a:sym typeface="Times New Roman"/>
              </a:rPr>
              <a:t>E30</a:t>
            </a:r>
          </a:p>
          <a:p>
            <a:pPr marL="342900" marR="0" lvl="0" indent="-342900" algn="l" rtl="0">
              <a:spcBef>
                <a:spcPts val="1800"/>
              </a:spcBef>
              <a:spcAft>
                <a:spcPts val="0"/>
              </a:spcAft>
              <a:buClr>
                <a:schemeClr val="lt1"/>
              </a:buClr>
              <a:buSzPct val="100000"/>
              <a:buFont typeface="Times New Roman"/>
              <a:buChar char="•"/>
            </a:pPr>
            <a:r>
              <a:rPr lang="en-US" sz="3200" b="1" i="0" u="none" strike="noStrike" cap="none" baseline="0" dirty="0">
                <a:solidFill>
                  <a:schemeClr val="lt1"/>
                </a:solidFill>
                <a:latin typeface="Times New Roman"/>
                <a:ea typeface="Times New Roman"/>
                <a:cs typeface="Times New Roman"/>
                <a:sym typeface="Times New Roman"/>
              </a:rPr>
              <a:t>Drop-In Petroleum Fuel Replacements</a:t>
            </a:r>
          </a:p>
          <a:p>
            <a:pPr marL="742950" marR="0" lvl="1" indent="-285750" algn="l" rtl="0">
              <a:spcBef>
                <a:spcPts val="1800"/>
              </a:spcBef>
              <a:spcAft>
                <a:spcPts val="0"/>
              </a:spcAft>
              <a:buClr>
                <a:schemeClr val="lt1"/>
              </a:buClr>
              <a:buSzPct val="100000"/>
              <a:buFont typeface="Times New Roman"/>
              <a:buChar char="•"/>
            </a:pPr>
            <a:r>
              <a:rPr lang="en-US" sz="3200" b="1" i="0" u="none" strike="noStrike" cap="none" baseline="0" dirty="0">
                <a:solidFill>
                  <a:srgbClr val="FFCCFF"/>
                </a:solidFill>
                <a:latin typeface="Times New Roman"/>
                <a:ea typeface="Times New Roman"/>
                <a:cs typeface="Times New Roman"/>
                <a:sym typeface="Times New Roman"/>
              </a:rPr>
              <a:t>Renewable Diesel</a:t>
            </a:r>
          </a:p>
          <a:p>
            <a:pPr marL="742950" marR="0" lvl="1" indent="-285750" algn="l" rtl="0">
              <a:spcBef>
                <a:spcPts val="1800"/>
              </a:spcBef>
              <a:spcAft>
                <a:spcPts val="0"/>
              </a:spcAft>
              <a:buClr>
                <a:schemeClr val="lt1"/>
              </a:buClr>
              <a:buSzPct val="100000"/>
              <a:buFont typeface="Times New Roman"/>
              <a:buChar char="•"/>
            </a:pPr>
            <a:r>
              <a:rPr lang="en-US" sz="3200" b="1" i="0" u="none" strike="noStrike" cap="none" baseline="0" dirty="0" err="1">
                <a:solidFill>
                  <a:srgbClr val="FFCCFF"/>
                </a:solidFill>
                <a:latin typeface="Times New Roman"/>
                <a:ea typeface="Times New Roman"/>
                <a:cs typeface="Times New Roman"/>
                <a:sym typeface="Times New Roman"/>
              </a:rPr>
              <a:t>Jetfuel</a:t>
            </a:r>
            <a:r>
              <a:rPr lang="en-US" sz="3200" b="1" i="0" u="none" strike="noStrike" cap="none" baseline="0" dirty="0">
                <a:solidFill>
                  <a:srgbClr val="FFCCFF"/>
                </a:solidFill>
                <a:latin typeface="Times New Roman"/>
                <a:ea typeface="Times New Roman"/>
                <a:cs typeface="Times New Roman"/>
                <a:sym typeface="Times New Roman"/>
              </a:rPr>
              <a:t> (ASTM standards)</a:t>
            </a:r>
          </a:p>
          <a:p>
            <a:pPr marL="742950" marR="0" lvl="1" indent="-285750" algn="l" rtl="0">
              <a:spcBef>
                <a:spcPts val="1800"/>
              </a:spcBef>
              <a:spcAft>
                <a:spcPts val="0"/>
              </a:spcAft>
              <a:buClr>
                <a:schemeClr val="lt1"/>
              </a:buClr>
              <a:buSzPct val="100000"/>
              <a:buFont typeface="Times New Roman"/>
              <a:buChar char="•"/>
            </a:pPr>
            <a:r>
              <a:rPr lang="en-US" sz="3200" b="1" i="0" u="none" strike="noStrike" cap="none" baseline="0" dirty="0">
                <a:solidFill>
                  <a:srgbClr val="FFCCFF"/>
                </a:solidFill>
                <a:latin typeface="Times New Roman"/>
                <a:ea typeface="Times New Roman"/>
                <a:cs typeface="Times New Roman"/>
                <a:sym typeface="Times New Roman"/>
              </a:rPr>
              <a:t>The Rest of the Gallon (Aromatics, </a:t>
            </a:r>
            <a:r>
              <a:rPr lang="en-US" sz="3200" b="1" i="0" u="none" strike="noStrike" cap="none" baseline="0" dirty="0" err="1">
                <a:solidFill>
                  <a:srgbClr val="FFCCFF"/>
                </a:solidFill>
                <a:latin typeface="Times New Roman"/>
                <a:ea typeface="Times New Roman"/>
                <a:cs typeface="Times New Roman"/>
                <a:sym typeface="Times New Roman"/>
              </a:rPr>
              <a:t>Butanol</a:t>
            </a:r>
            <a:r>
              <a:rPr lang="en-US" sz="3200" b="1" i="0" u="none" strike="noStrike" cap="none" baseline="0" dirty="0">
                <a:solidFill>
                  <a:srgbClr val="FFCCFF"/>
                </a:solidFill>
                <a:latin typeface="Times New Roman"/>
                <a:ea typeface="Times New Roman"/>
                <a:cs typeface="Times New Roman"/>
                <a:sym typeface="Times New Roman"/>
              </a:rPr>
              <a:t>, </a:t>
            </a:r>
            <a:r>
              <a:rPr lang="en-US" sz="3200" b="1" i="0" u="none" strike="noStrike" cap="none" baseline="0" dirty="0" err="1">
                <a:solidFill>
                  <a:srgbClr val="FFCCFF"/>
                </a:solidFill>
                <a:latin typeface="Times New Roman"/>
                <a:ea typeface="Times New Roman"/>
                <a:cs typeface="Times New Roman"/>
                <a:sym typeface="Times New Roman"/>
              </a:rPr>
              <a:t>Biogasoline</a:t>
            </a:r>
            <a:r>
              <a:rPr lang="en-US" sz="3200" b="1" i="0" u="none" strike="noStrike" cap="none" baseline="0" dirty="0">
                <a:solidFill>
                  <a:srgbClr val="FFCCFF"/>
                </a:solidFill>
                <a:latin typeface="Times New Roman"/>
                <a:ea typeface="Times New Roman"/>
                <a:cs typeface="Times New Roman"/>
                <a:sym typeface="Times New Roman"/>
              </a:rPr>
              <a:t> </a:t>
            </a:r>
            <a:r>
              <a:rPr lang="en-US" sz="3200" b="1" i="0" u="none" strike="noStrike" cap="none" baseline="0" dirty="0" err="1">
                <a:solidFill>
                  <a:srgbClr val="FFCCFF"/>
                </a:solidFill>
                <a:latin typeface="Times New Roman"/>
                <a:ea typeface="Times New Roman"/>
                <a:cs typeface="Times New Roman"/>
                <a:sym typeface="Times New Roman"/>
              </a:rPr>
              <a:t>Blendstock</a:t>
            </a:r>
            <a:r>
              <a:rPr lang="en-US" sz="3200" b="1" i="0" u="none" strike="noStrike" cap="none" baseline="0" dirty="0">
                <a:solidFill>
                  <a:srgbClr val="FFCCFF"/>
                </a:solidFill>
                <a:latin typeface="Times New Roman"/>
                <a:ea typeface="Times New Roman"/>
                <a:cs typeface="Times New Roman"/>
                <a:sym typeface="Times New Roman"/>
              </a:rPr>
              <a:t>)</a:t>
            </a: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pic>
        <p:nvPicPr>
          <p:cNvPr id="1484" name="Shape 1484"/>
          <p:cNvPicPr preferRelativeResize="0"/>
          <p:nvPr/>
        </p:nvPicPr>
        <p:blipFill rotWithShape="1">
          <a:blip r:embed="rId5">
            <a:alphaModFix/>
          </a:blip>
          <a:srcRect/>
          <a:stretch/>
        </p:blipFill>
        <p:spPr>
          <a:xfrm>
            <a:off x="0" y="6245225"/>
            <a:ext cx="1143000" cy="612900"/>
          </a:xfrm>
          <a:prstGeom prst="rect">
            <a:avLst/>
          </a:prstGeom>
          <a:noFill/>
          <a:ln>
            <a:noFill/>
          </a:ln>
        </p:spPr>
      </p:pic>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pic>
        <p:nvPicPr>
          <p:cNvPr id="1464" name="Shape 1464"/>
          <p:cNvPicPr preferRelativeResize="0"/>
          <p:nvPr/>
        </p:nvPicPr>
        <p:blipFill rotWithShape="1">
          <a:blip r:embed="rId3">
            <a:alphaModFix/>
          </a:blip>
          <a:srcRect/>
          <a:stretch/>
        </p:blipFill>
        <p:spPr>
          <a:xfrm>
            <a:off x="228600" y="6019800"/>
            <a:ext cx="1143000" cy="612900"/>
          </a:xfrm>
          <a:prstGeom prst="rect">
            <a:avLst/>
          </a:prstGeom>
          <a:noFill/>
          <a:ln>
            <a:noFill/>
          </a:ln>
        </p:spPr>
      </p:pic>
      <p:sp>
        <p:nvSpPr>
          <p:cNvPr id="1465" name="Shape 1465"/>
          <p:cNvSpPr txBox="1"/>
          <p:nvPr/>
        </p:nvSpPr>
        <p:spPr>
          <a:xfrm>
            <a:off x="457200" y="1676400"/>
            <a:ext cx="8229600" cy="45261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Courier New"/>
              <a:buChar char="o"/>
            </a:pPr>
            <a:r>
              <a:rPr lang="en-US" sz="2800" b="0" i="0" u="none" strike="noStrike" cap="none" baseline="0">
                <a:solidFill>
                  <a:schemeClr val="lt1"/>
                </a:solidFill>
                <a:latin typeface="Arial"/>
                <a:ea typeface="Arial"/>
                <a:cs typeface="Arial"/>
                <a:sym typeface="Arial"/>
              </a:rPr>
              <a:t>Energy Efficiency</a:t>
            </a:r>
          </a:p>
          <a:p>
            <a:pPr marL="1257300" marR="0" lvl="2" indent="-342900" algn="l" rtl="0">
              <a:spcBef>
                <a:spcPts val="560"/>
              </a:spcBef>
              <a:spcAft>
                <a:spcPts val="0"/>
              </a:spcAft>
              <a:buSzPct val="25000"/>
              <a:buNone/>
            </a:pPr>
            <a:r>
              <a:rPr lang="en-US" sz="2800" b="0" i="0" u="none" strike="noStrike" cap="none" baseline="0">
                <a:solidFill>
                  <a:schemeClr val="lt1"/>
                </a:solidFill>
                <a:latin typeface="Arial"/>
                <a:ea typeface="Arial"/>
                <a:cs typeface="Arial"/>
                <a:sym typeface="Arial"/>
              </a:rPr>
              <a:t>Extract the maximum amount of energy contained in the fuel.</a:t>
            </a:r>
          </a:p>
          <a:p>
            <a:pPr marL="342900" marR="0" lvl="0" indent="-342900" algn="l" rtl="0">
              <a:lnSpc>
                <a:spcPct val="100000"/>
              </a:lnSpc>
              <a:spcBef>
                <a:spcPts val="560"/>
              </a:spcBef>
              <a:spcAft>
                <a:spcPts val="0"/>
              </a:spcAft>
              <a:buClr>
                <a:schemeClr val="lt1"/>
              </a:buClr>
              <a:buSzPct val="100000"/>
              <a:buFont typeface="Courier New"/>
              <a:buChar char="o"/>
            </a:pPr>
            <a:r>
              <a:rPr lang="en-US" sz="2800" b="0" i="0" u="none" strike="noStrike" cap="none" baseline="0">
                <a:solidFill>
                  <a:schemeClr val="lt1"/>
                </a:solidFill>
                <a:latin typeface="Arial"/>
                <a:ea typeface="Arial"/>
                <a:cs typeface="Arial"/>
                <a:sym typeface="Arial"/>
              </a:rPr>
              <a:t>Thermal efficiency.</a:t>
            </a:r>
          </a:p>
          <a:p>
            <a:pPr marL="342900" marR="0" lvl="0" indent="-342900" algn="l" rtl="0">
              <a:lnSpc>
                <a:spcPct val="100000"/>
              </a:lnSpc>
              <a:spcBef>
                <a:spcPts val="560"/>
              </a:spcBef>
              <a:spcAft>
                <a:spcPts val="0"/>
              </a:spcAft>
              <a:buNone/>
            </a:pPr>
            <a:endParaRPr sz="2800" b="0" i="0" u="none" strike="noStrike" cap="none" baseline="0">
              <a:solidFill>
                <a:srgbClr val="FFFF00"/>
              </a:solidFill>
              <a:latin typeface="Arial"/>
              <a:ea typeface="Arial"/>
              <a:cs typeface="Arial"/>
              <a:sym typeface="Arial"/>
            </a:endParaRPr>
          </a:p>
          <a:p>
            <a:pPr marL="342900" marR="0" lvl="0" indent="-342900" algn="l" rtl="0">
              <a:lnSpc>
                <a:spcPct val="100000"/>
              </a:lnSpc>
              <a:spcBef>
                <a:spcPts val="560"/>
              </a:spcBef>
              <a:spcAft>
                <a:spcPts val="0"/>
              </a:spcAft>
              <a:buSzPct val="25000"/>
              <a:buNone/>
            </a:pPr>
            <a:r>
              <a:rPr lang="en-US" sz="2800" b="0" i="0" u="none" strike="noStrike" cap="none" baseline="0">
                <a:solidFill>
                  <a:srgbClr val="FFFF00"/>
                </a:solidFill>
                <a:latin typeface="Arial"/>
                <a:ea typeface="Arial"/>
                <a:cs typeface="Arial"/>
                <a:sym typeface="Arial"/>
              </a:rPr>
              <a:t>Restricted by two realities: </a:t>
            </a:r>
          </a:p>
          <a:p>
            <a:pPr marL="1257300" marR="0" lvl="2" indent="-342900" algn="l" rtl="0">
              <a:spcBef>
                <a:spcPts val="560"/>
              </a:spcBef>
              <a:spcAft>
                <a:spcPts val="0"/>
              </a:spcAft>
              <a:buSzPct val="25000"/>
              <a:buNone/>
            </a:pPr>
            <a:r>
              <a:rPr lang="en-US" sz="2800" b="0" i="0" u="none" strike="noStrike" cap="none" baseline="0">
                <a:solidFill>
                  <a:schemeClr val="lt1"/>
                </a:solidFill>
                <a:latin typeface="Arial"/>
                <a:ea typeface="Arial"/>
                <a:cs typeface="Arial"/>
                <a:sym typeface="Arial"/>
              </a:rPr>
              <a:t>Economics and technology of engine construction, and </a:t>
            </a:r>
          </a:p>
          <a:p>
            <a:pPr marL="1257300" marR="0" lvl="2" indent="-342900" algn="l" rtl="0">
              <a:spcBef>
                <a:spcPts val="560"/>
              </a:spcBef>
              <a:spcAft>
                <a:spcPts val="0"/>
              </a:spcAft>
              <a:buSzPct val="25000"/>
              <a:buNone/>
            </a:pPr>
            <a:r>
              <a:rPr lang="en-US" sz="2800" b="0" i="0" u="none" strike="noStrike" cap="none" baseline="0">
                <a:solidFill>
                  <a:schemeClr val="lt1"/>
                </a:solidFill>
                <a:latin typeface="Arial"/>
                <a:ea typeface="Arial"/>
                <a:cs typeface="Arial"/>
                <a:sym typeface="Arial"/>
              </a:rPr>
              <a:t>Characteristics of the fuel being used. </a:t>
            </a:r>
          </a:p>
          <a:p>
            <a:pPr marL="342900" marR="0" lvl="0" indent="-190500" algn="l" rtl="0">
              <a:lnSpc>
                <a:spcPct val="100000"/>
              </a:lnSpc>
              <a:spcBef>
                <a:spcPts val="480"/>
              </a:spcBef>
              <a:spcAft>
                <a:spcPts val="0"/>
              </a:spcAft>
              <a:buClr>
                <a:schemeClr val="lt1"/>
              </a:buClr>
              <a:buFont typeface="Courier New"/>
              <a:buNone/>
            </a:pPr>
            <a:endParaRPr sz="2400" b="0" i="0" u="none" strike="noStrike" cap="none" baseline="0">
              <a:solidFill>
                <a:schemeClr val="lt1"/>
              </a:solidFill>
              <a:latin typeface="Arial"/>
              <a:ea typeface="Arial"/>
              <a:cs typeface="Arial"/>
              <a:sym typeface="Arial"/>
            </a:endParaRPr>
          </a:p>
        </p:txBody>
      </p:sp>
      <p:sp>
        <p:nvSpPr>
          <p:cNvPr id="1466" name="Shape 1466"/>
          <p:cNvSpPr txBox="1"/>
          <p:nvPr/>
        </p:nvSpPr>
        <p:spPr>
          <a:xfrm>
            <a:off x="0" y="381000"/>
            <a:ext cx="9144000" cy="13233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000" b="1" i="0" u="none" strike="noStrike" cap="none" baseline="0">
                <a:solidFill>
                  <a:srgbClr val="FFFF00"/>
                </a:solidFill>
                <a:latin typeface="Times New Roman"/>
                <a:ea typeface="Times New Roman"/>
                <a:cs typeface="Times New Roman"/>
                <a:sym typeface="Times New Roman"/>
              </a:rPr>
              <a:t>Engine and Fuel Design Collaboration</a:t>
            </a:r>
          </a:p>
          <a:p>
            <a:pPr marL="0" marR="0" lvl="0" indent="0" algn="ctr" rtl="0">
              <a:spcBef>
                <a:spcPts val="0"/>
              </a:spcBef>
              <a:spcAft>
                <a:spcPts val="0"/>
              </a:spcAft>
              <a:buSzPct val="25000"/>
              <a:buNone/>
            </a:pPr>
            <a:r>
              <a:rPr lang="en-US" sz="4000" b="1" i="0" u="none" strike="noStrike" cap="none" baseline="0">
                <a:solidFill>
                  <a:srgbClr val="FFFF00"/>
                </a:solidFill>
                <a:latin typeface="Times New Roman"/>
                <a:ea typeface="Times New Roman"/>
                <a:cs typeface="Times New Roman"/>
                <a:sym typeface="Times New Roman"/>
              </a:rPr>
              <a:t>Goals:    Performance</a:t>
            </a:r>
          </a:p>
        </p:txBody>
      </p:sp>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Shape 1472"/>
          <p:cNvSpPr txBox="1">
            <a:spLocks noGrp="1"/>
          </p:cNvSpPr>
          <p:nvPr>
            <p:ph type="title"/>
          </p:nvPr>
        </p:nvSpPr>
        <p:spPr>
          <a:xfrm>
            <a:off x="352425" y="0"/>
            <a:ext cx="8791500" cy="17223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4000" b="1" i="1" u="none" strike="noStrike" cap="none" baseline="0">
                <a:solidFill>
                  <a:srgbClr val="FFFF00"/>
                </a:solidFill>
                <a:latin typeface="Arial"/>
                <a:ea typeface="Arial"/>
                <a:cs typeface="Arial"/>
                <a:sym typeface="Arial"/>
              </a:rPr>
              <a:t>Comparison of Fuel Energy Values</a:t>
            </a:r>
            <a:r>
              <a:rPr lang="en-US" sz="3200" b="1" i="1" u="none" strike="noStrike" cap="none" baseline="0">
                <a:solidFill>
                  <a:srgbClr val="FFFF00"/>
                </a:solidFill>
                <a:latin typeface="Arial"/>
                <a:ea typeface="Arial"/>
                <a:cs typeface="Arial"/>
                <a:sym typeface="Arial"/>
              </a:rPr>
              <a:t/>
            </a:r>
            <a:br>
              <a:rPr lang="en-US" sz="3200" b="1" i="1" u="none" strike="noStrike" cap="none" baseline="0">
                <a:solidFill>
                  <a:srgbClr val="FFFF00"/>
                </a:solidFill>
                <a:latin typeface="Arial"/>
                <a:ea typeface="Arial"/>
                <a:cs typeface="Arial"/>
                <a:sym typeface="Arial"/>
              </a:rPr>
            </a:br>
            <a:r>
              <a:rPr lang="en-US" sz="3200" b="1" i="0" u="none" strike="noStrike" cap="none" baseline="0">
                <a:solidFill>
                  <a:srgbClr val="FFFF00"/>
                </a:solidFill>
                <a:latin typeface="Arial"/>
                <a:ea typeface="Arial"/>
                <a:cs typeface="Arial"/>
                <a:sym typeface="Arial"/>
              </a:rPr>
              <a:t>(In British Thermal Units: BTU)</a:t>
            </a:r>
            <a:r>
              <a:rPr lang="en-US" sz="3200" b="0" i="0" u="none" strike="noStrike" cap="none" baseline="0">
                <a:solidFill>
                  <a:schemeClr val="lt1"/>
                </a:solidFill>
                <a:latin typeface="Arial"/>
                <a:ea typeface="Arial"/>
                <a:cs typeface="Arial"/>
                <a:sym typeface="Arial"/>
              </a:rPr>
              <a:t/>
            </a:r>
            <a:br>
              <a:rPr lang="en-US" sz="3200" b="0" i="0" u="none" strike="noStrike" cap="none" baseline="0">
                <a:solidFill>
                  <a:schemeClr val="lt1"/>
                </a:solidFill>
                <a:latin typeface="Arial"/>
                <a:ea typeface="Arial"/>
                <a:cs typeface="Arial"/>
                <a:sym typeface="Arial"/>
              </a:rPr>
            </a:br>
            <a:r>
              <a:rPr lang="en-US" sz="2000" b="0" i="0" u="none" strike="noStrike" cap="none" baseline="0">
                <a:solidFill>
                  <a:schemeClr val="lt1"/>
                </a:solidFill>
                <a:latin typeface="Arial"/>
                <a:ea typeface="Arial"/>
                <a:cs typeface="Arial"/>
                <a:sym typeface="Arial"/>
              </a:rPr>
              <a:t>BTU information from US EIA/DOE</a:t>
            </a:r>
          </a:p>
        </p:txBody>
      </p:sp>
      <p:graphicFrame>
        <p:nvGraphicFramePr>
          <p:cNvPr id="1473" name="Shape 1473"/>
          <p:cNvGraphicFramePr/>
          <p:nvPr/>
        </p:nvGraphicFramePr>
        <p:xfrm>
          <a:off x="1676400" y="2057400"/>
          <a:ext cx="6326175" cy="1682496"/>
        </p:xfrm>
        <a:graphic>
          <a:graphicData uri="http://schemas.openxmlformats.org/drawingml/2006/table">
            <a:tbl>
              <a:tblPr firstRow="1" bandRow="1">
                <a:noFill/>
                <a:tableStyleId>{6CBF64A9-E028-44D4-9A3C-83274840545F}</a:tableStyleId>
              </a:tblPr>
              <a:tblGrid>
                <a:gridCol w="2108725"/>
                <a:gridCol w="2108725"/>
                <a:gridCol w="2108725"/>
              </a:tblGrid>
              <a:tr h="370850">
                <a:tc>
                  <a:txBody>
                    <a:bodyPr/>
                    <a:lstStyle/>
                    <a:p>
                      <a:pPr marL="0" marR="0" lvl="0" indent="0" algn="just" rtl="0">
                        <a:lnSpc>
                          <a:spcPct val="115000"/>
                        </a:lnSpc>
                        <a:spcBef>
                          <a:spcPts val="0"/>
                        </a:spcBef>
                        <a:spcAft>
                          <a:spcPts val="0"/>
                        </a:spcAft>
                        <a:buSzPct val="25000"/>
                        <a:buNone/>
                      </a:pPr>
                      <a:r>
                        <a:rPr lang="en-US" sz="2400" u="none" strike="noStrike" cap="none" baseline="0">
                          <a:latin typeface="Arial"/>
                          <a:ea typeface="Arial"/>
                          <a:cs typeface="Arial"/>
                          <a:sym typeface="Arial"/>
                        </a:rPr>
                        <a:t>Fuel</a:t>
                      </a:r>
                    </a:p>
                  </a:txBody>
                  <a:tcPr marL="68575" marR="68575" marT="0" marB="0" anchor="ctr"/>
                </a:tc>
                <a:tc>
                  <a:txBody>
                    <a:bodyPr/>
                    <a:lstStyle/>
                    <a:p>
                      <a:pPr marL="0" marR="0" lvl="0" indent="0" algn="just" rtl="0">
                        <a:lnSpc>
                          <a:spcPct val="115000"/>
                        </a:lnSpc>
                        <a:spcBef>
                          <a:spcPts val="0"/>
                        </a:spcBef>
                        <a:spcAft>
                          <a:spcPts val="0"/>
                        </a:spcAft>
                        <a:buSzPct val="25000"/>
                        <a:buNone/>
                      </a:pPr>
                      <a:r>
                        <a:rPr lang="en-US" sz="2400" u="none" strike="noStrike" cap="none" baseline="0">
                          <a:latin typeface="Arial"/>
                          <a:ea typeface="Arial"/>
                          <a:cs typeface="Arial"/>
                          <a:sym typeface="Arial"/>
                        </a:rPr>
                        <a:t>BTUs/Gallon</a:t>
                      </a:r>
                    </a:p>
                  </a:txBody>
                  <a:tcPr marL="68575" marR="68575" marT="0" marB="0" anchor="ctr"/>
                </a:tc>
                <a:tc>
                  <a:txBody>
                    <a:bodyPr/>
                    <a:lstStyle/>
                    <a:p>
                      <a:pPr marL="0" marR="0" lvl="0" indent="0" algn="just" rtl="0">
                        <a:lnSpc>
                          <a:spcPct val="115000"/>
                        </a:lnSpc>
                        <a:spcBef>
                          <a:spcPts val="0"/>
                        </a:spcBef>
                        <a:spcAft>
                          <a:spcPts val="0"/>
                        </a:spcAft>
                        <a:buSzPct val="25000"/>
                        <a:buNone/>
                      </a:pPr>
                      <a:r>
                        <a:rPr lang="en-US" sz="2400" u="none" strike="noStrike" cap="none" baseline="0">
                          <a:latin typeface="Arial"/>
                          <a:ea typeface="Arial"/>
                          <a:cs typeface="Arial"/>
                          <a:sym typeface="Arial"/>
                        </a:rPr>
                        <a:t>Percent</a:t>
                      </a:r>
                    </a:p>
                  </a:txBody>
                  <a:tcPr marL="68575" marR="68575" marT="0" marB="0" anchor="ctr"/>
                </a:tc>
              </a:tr>
              <a:tr h="370850">
                <a:tc>
                  <a:txBody>
                    <a:bodyPr/>
                    <a:lstStyle/>
                    <a:p>
                      <a:pPr marL="0" marR="0" lvl="0" indent="0" algn="just" rtl="0">
                        <a:lnSpc>
                          <a:spcPct val="115000"/>
                        </a:lnSpc>
                        <a:spcBef>
                          <a:spcPts val="0"/>
                        </a:spcBef>
                        <a:spcAft>
                          <a:spcPts val="0"/>
                        </a:spcAft>
                        <a:buSzPct val="25000"/>
                        <a:buNone/>
                      </a:pPr>
                      <a:r>
                        <a:rPr lang="en-US" sz="2400" u="none" strike="noStrike" cap="none" baseline="0">
                          <a:latin typeface="Arial"/>
                          <a:ea typeface="Arial"/>
                          <a:cs typeface="Arial"/>
                          <a:sym typeface="Arial"/>
                        </a:rPr>
                        <a:t>Gasoline</a:t>
                      </a:r>
                    </a:p>
                  </a:txBody>
                  <a:tcPr marL="68575" marR="68575" marT="0" marB="0" anchor="ctr"/>
                </a:tc>
                <a:tc>
                  <a:txBody>
                    <a:bodyPr/>
                    <a:lstStyle/>
                    <a:p>
                      <a:pPr marL="0" marR="0" lvl="0" indent="0" algn="just" rtl="0">
                        <a:lnSpc>
                          <a:spcPct val="115000"/>
                        </a:lnSpc>
                        <a:spcBef>
                          <a:spcPts val="0"/>
                        </a:spcBef>
                        <a:spcAft>
                          <a:spcPts val="0"/>
                        </a:spcAft>
                        <a:buSzPct val="25000"/>
                        <a:buNone/>
                      </a:pPr>
                      <a:r>
                        <a:rPr lang="en-US" sz="2400" u="none" strike="noStrike" cap="none" baseline="0">
                          <a:latin typeface="Arial"/>
                          <a:ea typeface="Arial"/>
                          <a:cs typeface="Arial"/>
                          <a:sym typeface="Arial"/>
                        </a:rPr>
                        <a:t>124,000</a:t>
                      </a:r>
                    </a:p>
                  </a:txBody>
                  <a:tcPr marL="68575" marR="68575" marT="0" marB="0" anchor="ctr"/>
                </a:tc>
                <a:tc>
                  <a:txBody>
                    <a:bodyPr/>
                    <a:lstStyle/>
                    <a:p>
                      <a:pPr marL="0" marR="0" lvl="0" indent="0" algn="just" rtl="0">
                        <a:lnSpc>
                          <a:spcPct val="115000"/>
                        </a:lnSpc>
                        <a:spcBef>
                          <a:spcPts val="0"/>
                        </a:spcBef>
                        <a:spcAft>
                          <a:spcPts val="0"/>
                        </a:spcAft>
                        <a:buSzPct val="25000"/>
                        <a:buNone/>
                      </a:pPr>
                      <a:r>
                        <a:rPr lang="en-US" sz="2400" u="none" strike="noStrike" cap="none" baseline="0">
                          <a:latin typeface="Arial"/>
                          <a:ea typeface="Arial"/>
                          <a:cs typeface="Arial"/>
                          <a:sym typeface="Arial"/>
                        </a:rPr>
                        <a:t>100%</a:t>
                      </a:r>
                    </a:p>
                  </a:txBody>
                  <a:tcPr marL="68575" marR="68575" marT="0" marB="0" anchor="ctr"/>
                </a:tc>
              </a:tr>
              <a:tr h="370850">
                <a:tc>
                  <a:txBody>
                    <a:bodyPr/>
                    <a:lstStyle/>
                    <a:p>
                      <a:pPr marL="0" marR="0" lvl="0" indent="0" algn="just" rtl="0">
                        <a:lnSpc>
                          <a:spcPct val="115000"/>
                        </a:lnSpc>
                        <a:spcBef>
                          <a:spcPts val="0"/>
                        </a:spcBef>
                        <a:spcAft>
                          <a:spcPts val="0"/>
                        </a:spcAft>
                        <a:buSzPct val="25000"/>
                        <a:buNone/>
                      </a:pPr>
                      <a:r>
                        <a:rPr lang="en-US" sz="2400" u="none" strike="noStrike" cap="none" baseline="0">
                          <a:latin typeface="Arial"/>
                          <a:ea typeface="Arial"/>
                          <a:cs typeface="Arial"/>
                          <a:sym typeface="Arial"/>
                        </a:rPr>
                        <a:t>E-10 </a:t>
                      </a:r>
                    </a:p>
                  </a:txBody>
                  <a:tcPr marL="68575" marR="68575" marT="0" marB="0" anchor="ctr"/>
                </a:tc>
                <a:tc>
                  <a:txBody>
                    <a:bodyPr/>
                    <a:lstStyle/>
                    <a:p>
                      <a:pPr marL="0" marR="0" lvl="0" indent="0" algn="just" rtl="0">
                        <a:lnSpc>
                          <a:spcPct val="115000"/>
                        </a:lnSpc>
                        <a:spcBef>
                          <a:spcPts val="0"/>
                        </a:spcBef>
                        <a:spcAft>
                          <a:spcPts val="0"/>
                        </a:spcAft>
                        <a:buSzPct val="25000"/>
                        <a:buNone/>
                      </a:pPr>
                      <a:r>
                        <a:rPr lang="en-US" sz="2400" u="none" strike="noStrike" cap="none" baseline="0">
                          <a:latin typeface="Arial"/>
                          <a:ea typeface="Arial"/>
                          <a:cs typeface="Arial"/>
                          <a:sym typeface="Arial"/>
                        </a:rPr>
                        <a:t>120,280</a:t>
                      </a:r>
                    </a:p>
                  </a:txBody>
                  <a:tcPr marL="68575" marR="68575" marT="0" marB="0" anchor="ctr"/>
                </a:tc>
                <a:tc>
                  <a:txBody>
                    <a:bodyPr/>
                    <a:lstStyle/>
                    <a:p>
                      <a:pPr marL="0" marR="0" lvl="0" indent="0" algn="just" rtl="0">
                        <a:lnSpc>
                          <a:spcPct val="115000"/>
                        </a:lnSpc>
                        <a:spcBef>
                          <a:spcPts val="0"/>
                        </a:spcBef>
                        <a:spcAft>
                          <a:spcPts val="0"/>
                        </a:spcAft>
                        <a:buSzPct val="25000"/>
                        <a:buNone/>
                      </a:pPr>
                      <a:r>
                        <a:rPr lang="en-US" sz="2400" u="none" strike="noStrike" cap="none" baseline="0">
                          <a:latin typeface="Arial"/>
                          <a:ea typeface="Arial"/>
                          <a:cs typeface="Arial"/>
                          <a:sym typeface="Arial"/>
                        </a:rPr>
                        <a:t>  97%</a:t>
                      </a:r>
                    </a:p>
                  </a:txBody>
                  <a:tcPr marL="68575" marR="68575" marT="0" marB="0" anchor="ctr"/>
                </a:tc>
              </a:tr>
              <a:tr h="370850">
                <a:tc>
                  <a:txBody>
                    <a:bodyPr/>
                    <a:lstStyle/>
                    <a:p>
                      <a:pPr marL="0" marR="0" lvl="0" indent="0" algn="just" rtl="0">
                        <a:lnSpc>
                          <a:spcPct val="115000"/>
                        </a:lnSpc>
                        <a:spcBef>
                          <a:spcPts val="0"/>
                        </a:spcBef>
                        <a:spcAft>
                          <a:spcPts val="0"/>
                        </a:spcAft>
                        <a:buSzPct val="25000"/>
                        <a:buNone/>
                      </a:pPr>
                      <a:r>
                        <a:rPr lang="en-US" sz="2400" u="none" strike="noStrike" cap="none" baseline="0">
                          <a:latin typeface="Arial"/>
                          <a:ea typeface="Arial"/>
                          <a:cs typeface="Arial"/>
                          <a:sym typeface="Arial"/>
                        </a:rPr>
                        <a:t>E-85</a:t>
                      </a:r>
                    </a:p>
                  </a:txBody>
                  <a:tcPr marL="68575" marR="68575" marT="0" marB="0" anchor="ctr"/>
                </a:tc>
                <a:tc>
                  <a:txBody>
                    <a:bodyPr/>
                    <a:lstStyle/>
                    <a:p>
                      <a:pPr marL="0" marR="0" lvl="0" indent="0" algn="just" rtl="0">
                        <a:lnSpc>
                          <a:spcPct val="115000"/>
                        </a:lnSpc>
                        <a:spcBef>
                          <a:spcPts val="0"/>
                        </a:spcBef>
                        <a:spcAft>
                          <a:spcPts val="0"/>
                        </a:spcAft>
                        <a:buSzPct val="25000"/>
                        <a:buNone/>
                      </a:pPr>
                      <a:r>
                        <a:rPr lang="en-US" sz="2400" u="none" strike="noStrike" cap="none" baseline="0">
                          <a:latin typeface="Arial"/>
                          <a:ea typeface="Arial"/>
                          <a:cs typeface="Arial"/>
                          <a:sym typeface="Arial"/>
                        </a:rPr>
                        <a:t>  94,190</a:t>
                      </a:r>
                    </a:p>
                  </a:txBody>
                  <a:tcPr marL="68575" marR="68575" marT="0" marB="0" anchor="ctr"/>
                </a:tc>
                <a:tc>
                  <a:txBody>
                    <a:bodyPr/>
                    <a:lstStyle/>
                    <a:p>
                      <a:pPr marL="0" marR="0" lvl="0" indent="0" algn="just" rtl="0">
                        <a:lnSpc>
                          <a:spcPct val="115000"/>
                        </a:lnSpc>
                        <a:spcBef>
                          <a:spcPts val="0"/>
                        </a:spcBef>
                        <a:spcAft>
                          <a:spcPts val="0"/>
                        </a:spcAft>
                        <a:buSzPct val="25000"/>
                        <a:buNone/>
                      </a:pPr>
                      <a:r>
                        <a:rPr lang="en-US" sz="2400" u="none" strike="noStrike" cap="none" baseline="0">
                          <a:latin typeface="Arial"/>
                          <a:ea typeface="Arial"/>
                          <a:cs typeface="Arial"/>
                          <a:sym typeface="Arial"/>
                        </a:rPr>
                        <a:t>  76%</a:t>
                      </a:r>
                    </a:p>
                  </a:txBody>
                  <a:tcPr marL="68575" marR="68575" marT="0" marB="0" anchor="ctr"/>
                </a:tc>
              </a:tr>
            </a:tbl>
          </a:graphicData>
        </a:graphic>
      </p:graphicFrame>
      <p:sp>
        <p:nvSpPr>
          <p:cNvPr id="1474" name="Shape 1474"/>
          <p:cNvSpPr txBox="1"/>
          <p:nvPr/>
        </p:nvSpPr>
        <p:spPr>
          <a:xfrm>
            <a:off x="1447800" y="4572000"/>
            <a:ext cx="6629400" cy="831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400" b="1" i="1" u="none" strike="noStrike" cap="none" baseline="0">
                <a:solidFill>
                  <a:srgbClr val="FFFFCC"/>
                </a:solidFill>
                <a:latin typeface="Arial"/>
                <a:ea typeface="Arial"/>
                <a:cs typeface="Arial"/>
                <a:sym typeface="Arial"/>
              </a:rPr>
              <a:t>Automotive Technology Challenge: </a:t>
            </a:r>
          </a:p>
          <a:p>
            <a:pPr marL="0" marR="0" lvl="0" indent="0" algn="ctr" rtl="0">
              <a:spcBef>
                <a:spcPts val="0"/>
              </a:spcBef>
              <a:spcAft>
                <a:spcPts val="0"/>
              </a:spcAft>
              <a:buSzPct val="25000"/>
              <a:buNone/>
            </a:pPr>
            <a:r>
              <a:rPr lang="en-US" sz="2400" b="1" i="1" u="none" strike="noStrike" cap="none" baseline="0">
                <a:solidFill>
                  <a:srgbClr val="FFFFCC"/>
                </a:solidFill>
                <a:latin typeface="Arial"/>
                <a:ea typeface="Arial"/>
                <a:cs typeface="Arial"/>
                <a:sym typeface="Arial"/>
              </a:rPr>
              <a:t>How Do We Recover Mileage Loss?</a:t>
            </a:r>
          </a:p>
        </p:txBody>
      </p:sp>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pic>
        <p:nvPicPr>
          <p:cNvPr id="1490" name="Shape 1490"/>
          <p:cNvPicPr preferRelativeResize="0"/>
          <p:nvPr/>
        </p:nvPicPr>
        <p:blipFill rotWithShape="1">
          <a:blip r:embed="rId3">
            <a:alphaModFix/>
          </a:blip>
          <a:srcRect/>
          <a:stretch/>
        </p:blipFill>
        <p:spPr>
          <a:xfrm>
            <a:off x="3730751" y="1447800"/>
            <a:ext cx="5413199" cy="2819400"/>
          </a:xfrm>
          <a:prstGeom prst="rect">
            <a:avLst/>
          </a:prstGeom>
          <a:ln>
            <a:noFill/>
          </a:ln>
          <a:effectLst>
            <a:softEdge rad="112500"/>
          </a:effectLst>
        </p:spPr>
      </p:pic>
      <p:sp>
        <p:nvSpPr>
          <p:cNvPr id="1491" name="Shape 1491"/>
          <p:cNvSpPr txBox="1">
            <a:spLocks noGrp="1"/>
          </p:cNvSpPr>
          <p:nvPr>
            <p:ph type="title"/>
          </p:nvPr>
        </p:nvSpPr>
        <p:spPr>
          <a:xfrm>
            <a:off x="152400" y="228600"/>
            <a:ext cx="8791500" cy="8079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3200" b="1" i="1" u="none" strike="noStrike" cap="none" baseline="0">
                <a:solidFill>
                  <a:srgbClr val="FFFF00"/>
                </a:solidFill>
                <a:latin typeface="Arial"/>
                <a:ea typeface="Arial"/>
                <a:cs typeface="Arial"/>
                <a:sym typeface="Arial"/>
              </a:rPr>
              <a:t>Fuel Characteristics Beside Energy Content</a:t>
            </a:r>
          </a:p>
        </p:txBody>
      </p:sp>
      <p:sp>
        <p:nvSpPr>
          <p:cNvPr id="1492" name="Shape 1492"/>
          <p:cNvSpPr txBox="1">
            <a:spLocks noGrp="1"/>
          </p:cNvSpPr>
          <p:nvPr>
            <p:ph type="body" idx="1"/>
          </p:nvPr>
        </p:nvSpPr>
        <p:spPr>
          <a:xfrm>
            <a:off x="228600" y="1066800"/>
            <a:ext cx="5105399" cy="28956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Arial"/>
              <a:buChar char="•"/>
            </a:pPr>
            <a:r>
              <a:rPr lang="en-US" sz="2400" b="0" i="1" u="none" strike="noStrike" cap="none" baseline="0">
                <a:solidFill>
                  <a:schemeClr val="lt1"/>
                </a:solidFill>
                <a:latin typeface="Arial"/>
                <a:ea typeface="Arial"/>
                <a:cs typeface="Arial"/>
                <a:sym typeface="Arial"/>
              </a:rPr>
              <a:t>Octane: Higher Compression Needed for Combustion</a:t>
            </a:r>
          </a:p>
          <a:p>
            <a:pPr marL="342900" marR="0" lvl="0" indent="-342900" algn="l" rtl="0">
              <a:spcBef>
                <a:spcPts val="480"/>
              </a:spcBef>
              <a:spcAft>
                <a:spcPts val="0"/>
              </a:spcAft>
              <a:buClr>
                <a:schemeClr val="lt1"/>
              </a:buClr>
              <a:buFont typeface="Arial"/>
              <a:buNone/>
            </a:pPr>
            <a:endParaRPr sz="2400" b="0" i="1" u="none" strike="noStrike" cap="none" baseline="0">
              <a:solidFill>
                <a:schemeClr val="lt1"/>
              </a:solidFill>
              <a:latin typeface="Arial"/>
              <a:ea typeface="Arial"/>
              <a:cs typeface="Arial"/>
              <a:sym typeface="Arial"/>
            </a:endParaRPr>
          </a:p>
          <a:p>
            <a:pPr marL="342900" marR="0" lvl="0" indent="-342900" algn="l" rtl="0">
              <a:spcBef>
                <a:spcPts val="480"/>
              </a:spcBef>
              <a:spcAft>
                <a:spcPts val="0"/>
              </a:spcAft>
              <a:buClr>
                <a:schemeClr val="lt1"/>
              </a:buClr>
              <a:buSzPct val="100000"/>
              <a:buFont typeface="Arial"/>
              <a:buChar char="•"/>
            </a:pPr>
            <a:r>
              <a:rPr lang="en-US" sz="2400" b="0" i="1" u="none" strike="noStrike" cap="none" baseline="0">
                <a:solidFill>
                  <a:schemeClr val="lt1"/>
                </a:solidFill>
                <a:latin typeface="Arial"/>
                <a:ea typeface="Arial"/>
                <a:cs typeface="Arial"/>
                <a:sym typeface="Arial"/>
              </a:rPr>
              <a:t>Benefits?</a:t>
            </a:r>
          </a:p>
          <a:p>
            <a:pPr marL="742950" marR="0" lvl="1" indent="-285750" algn="l" rtl="0">
              <a:spcBef>
                <a:spcPts val="480"/>
              </a:spcBef>
              <a:spcAft>
                <a:spcPts val="0"/>
              </a:spcAft>
              <a:buClr>
                <a:schemeClr val="lt1"/>
              </a:buClr>
              <a:buSzPct val="100000"/>
              <a:buFont typeface="Arial"/>
              <a:buChar char="•"/>
            </a:pPr>
            <a:r>
              <a:rPr lang="en-US" sz="2400" b="0" i="1" u="none" strike="noStrike" cap="none" baseline="0">
                <a:solidFill>
                  <a:schemeClr val="lt1"/>
                </a:solidFill>
                <a:latin typeface="Arial"/>
                <a:ea typeface="Arial"/>
                <a:cs typeface="Arial"/>
                <a:sym typeface="Arial"/>
              </a:rPr>
              <a:t>More Power</a:t>
            </a:r>
          </a:p>
          <a:p>
            <a:pPr marL="742950" marR="0" lvl="1" indent="-285750" algn="l" rtl="0">
              <a:spcBef>
                <a:spcPts val="480"/>
              </a:spcBef>
              <a:spcAft>
                <a:spcPts val="0"/>
              </a:spcAft>
              <a:buClr>
                <a:schemeClr val="lt1"/>
              </a:buClr>
              <a:buSzPct val="100000"/>
              <a:buFont typeface="Arial"/>
              <a:buChar char="•"/>
            </a:pPr>
            <a:r>
              <a:rPr lang="en-US" sz="2400" b="0" i="1" u="none" strike="noStrike" cap="none" baseline="0">
                <a:solidFill>
                  <a:schemeClr val="lt1"/>
                </a:solidFill>
                <a:latin typeface="Arial"/>
                <a:ea typeface="Arial"/>
                <a:cs typeface="Arial"/>
                <a:sym typeface="Arial"/>
              </a:rPr>
              <a:t>Higher Thermal Efficiency</a:t>
            </a:r>
          </a:p>
          <a:p>
            <a:pPr marL="342900" marR="0" lvl="0" indent="-190500" algn="l" rtl="0">
              <a:spcBef>
                <a:spcPts val="480"/>
              </a:spcBef>
              <a:spcAft>
                <a:spcPts val="0"/>
              </a:spcAft>
              <a:buClr>
                <a:schemeClr val="lt1"/>
              </a:buClr>
              <a:buFont typeface="Arial"/>
              <a:buNone/>
            </a:pPr>
            <a:endParaRPr sz="2400" b="0" i="0" u="none" strike="noStrike" cap="none" baseline="0">
              <a:solidFill>
                <a:schemeClr val="lt1"/>
              </a:solidFill>
              <a:latin typeface="Arial"/>
              <a:ea typeface="Arial"/>
              <a:cs typeface="Arial"/>
              <a:sym typeface="Arial"/>
            </a:endParaRPr>
          </a:p>
        </p:txBody>
      </p:sp>
      <p:sp>
        <p:nvSpPr>
          <p:cNvPr id="1493" name="Shape 1493"/>
          <p:cNvSpPr txBox="1"/>
          <p:nvPr/>
        </p:nvSpPr>
        <p:spPr>
          <a:xfrm>
            <a:off x="685800" y="4343400"/>
            <a:ext cx="7924799" cy="15695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1" u="none" strike="noStrike" cap="none" baseline="0">
                <a:solidFill>
                  <a:schemeClr val="lt1"/>
                </a:solidFill>
                <a:latin typeface="Times New Roman"/>
                <a:ea typeface="Times New Roman"/>
                <a:cs typeface="Times New Roman"/>
                <a:sym typeface="Times New Roman"/>
              </a:rPr>
              <a:t>High Octane = High Compression</a:t>
            </a:r>
          </a:p>
          <a:p>
            <a:pPr marL="0" marR="0" lvl="0" indent="0" algn="l" rtl="0">
              <a:spcBef>
                <a:spcPts val="0"/>
              </a:spcBef>
              <a:spcAft>
                <a:spcPts val="0"/>
              </a:spcAft>
              <a:buSzPct val="25000"/>
              <a:buNone/>
            </a:pPr>
            <a:r>
              <a:rPr lang="en-US" sz="2400" b="0" i="1" u="none" strike="noStrike" cap="none" baseline="0">
                <a:solidFill>
                  <a:schemeClr val="lt1"/>
                </a:solidFill>
                <a:latin typeface="Times New Roman"/>
                <a:ea typeface="Times New Roman"/>
                <a:cs typeface="Times New Roman"/>
                <a:sym typeface="Times New Roman"/>
              </a:rPr>
              <a:t>High Compression = Higher Thermal Efficiency</a:t>
            </a:r>
          </a:p>
          <a:p>
            <a:pPr marL="0" marR="0" lvl="0" indent="0" algn="l" rtl="0">
              <a:spcBef>
                <a:spcPts val="0"/>
              </a:spcBef>
              <a:spcAft>
                <a:spcPts val="0"/>
              </a:spcAft>
              <a:buSzPct val="25000"/>
              <a:buNone/>
            </a:pPr>
            <a:r>
              <a:rPr lang="en-US" sz="2400" b="0" i="1" u="none" strike="noStrike" cap="none" baseline="0">
                <a:solidFill>
                  <a:schemeClr val="lt1"/>
                </a:solidFill>
                <a:latin typeface="Times New Roman"/>
                <a:ea typeface="Times New Roman"/>
                <a:cs typeface="Times New Roman"/>
                <a:sym typeface="Times New Roman"/>
              </a:rPr>
              <a:t>Higher Thermal Efficiency = More Available Energy from Same Displacement</a:t>
            </a:r>
          </a:p>
        </p:txBody>
      </p:sp>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Shape 1499"/>
          <p:cNvSpPr txBox="1">
            <a:spLocks noGrp="1"/>
          </p:cNvSpPr>
          <p:nvPr>
            <p:ph type="title"/>
          </p:nvPr>
        </p:nvSpPr>
        <p:spPr>
          <a:xfrm>
            <a:off x="990600" y="274637"/>
            <a:ext cx="80295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3200" b="1" i="1" u="none" strike="noStrike" cap="none" baseline="0">
                <a:solidFill>
                  <a:srgbClr val="FFFF00"/>
                </a:solidFill>
                <a:latin typeface="Arial"/>
                <a:ea typeface="Arial"/>
                <a:cs typeface="Arial"/>
                <a:sym typeface="Arial"/>
              </a:rPr>
              <a:t>Maximizing Thermal Efficiency: </a:t>
            </a:r>
            <a:br>
              <a:rPr lang="en-US" sz="3200" b="1" i="1" u="none" strike="noStrike" cap="none" baseline="0">
                <a:solidFill>
                  <a:srgbClr val="FFFF00"/>
                </a:solidFill>
                <a:latin typeface="Arial"/>
                <a:ea typeface="Arial"/>
                <a:cs typeface="Arial"/>
                <a:sym typeface="Arial"/>
              </a:rPr>
            </a:br>
            <a:r>
              <a:rPr lang="en-US" sz="3200" b="1" i="1" u="none" strike="noStrike" cap="none" baseline="0">
                <a:solidFill>
                  <a:srgbClr val="FFFF00"/>
                </a:solidFill>
                <a:latin typeface="Arial"/>
                <a:ea typeface="Arial"/>
                <a:cs typeface="Arial"/>
                <a:sym typeface="Arial"/>
              </a:rPr>
              <a:t>The Atkinson Cycle</a:t>
            </a:r>
          </a:p>
        </p:txBody>
      </p:sp>
      <p:sp>
        <p:nvSpPr>
          <p:cNvPr id="1500" name="Shape 1500"/>
          <p:cNvSpPr txBox="1">
            <a:spLocks noGrp="1"/>
          </p:cNvSpPr>
          <p:nvPr>
            <p:ph type="body" idx="1"/>
          </p:nvPr>
        </p:nvSpPr>
        <p:spPr>
          <a:xfrm>
            <a:off x="228600" y="1600200"/>
            <a:ext cx="8791500" cy="45261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Pr>
              <a:t>James Atkinson, 19</a:t>
            </a:r>
            <a:r>
              <a:rPr lang="en-US" sz="2400" b="0" i="0" u="none" strike="noStrike" cap="none" baseline="30000">
                <a:solidFill>
                  <a:schemeClr val="lt1"/>
                </a:solidFill>
                <a:latin typeface="Arial"/>
                <a:ea typeface="Arial"/>
                <a:cs typeface="Arial"/>
                <a:sym typeface="Arial"/>
              </a:rPr>
              <a:t>th</a:t>
            </a:r>
            <a:r>
              <a:rPr lang="en-US" sz="2400" b="0" i="0" u="none" strike="noStrike" cap="none" baseline="0">
                <a:solidFill>
                  <a:schemeClr val="lt1"/>
                </a:solidFill>
                <a:latin typeface="Arial"/>
                <a:ea typeface="Arial"/>
                <a:cs typeface="Arial"/>
                <a:sym typeface="Arial"/>
              </a:rPr>
              <a:t> Century English engineer.</a:t>
            </a:r>
          </a:p>
          <a:p>
            <a:pPr marL="342900" marR="0" lvl="0" indent="-342900" algn="l" rtl="0">
              <a:spcBef>
                <a:spcPts val="48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Pr>
              <a:t>To maximize thermal efficiency in an IC engine the power stroke had to have more time for combustion than for compression.</a:t>
            </a:r>
          </a:p>
          <a:p>
            <a:pPr marL="342900" marR="0" lvl="0" indent="-342900" algn="l" rtl="0">
              <a:spcBef>
                <a:spcPts val="48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Pr>
              <a:t>Used in Ford and Toyota hybrids.</a:t>
            </a:r>
          </a:p>
          <a:p>
            <a:pPr marL="342900" marR="0" lvl="0" indent="-342900" algn="l" rtl="0">
              <a:spcBef>
                <a:spcPts val="48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Pr>
              <a:t>Delay the closing of the intake valves to create a shorter compression stroke as compared to the power stroke. </a:t>
            </a:r>
          </a:p>
          <a:p>
            <a:pPr marL="342900" marR="0" lvl="0" indent="-342900" algn="l" rtl="0">
              <a:spcBef>
                <a:spcPts val="48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Pr>
              <a:t>Increases thermal efficiency through a longer period of combustion, but decreases power. </a:t>
            </a:r>
          </a:p>
          <a:p>
            <a:pPr marL="342900" marR="0" lvl="0" indent="-342900" algn="l" rtl="0">
              <a:spcBef>
                <a:spcPts val="480"/>
              </a:spcBef>
              <a:spcAft>
                <a:spcPts val="0"/>
              </a:spcAft>
              <a:buClr>
                <a:schemeClr val="lt1"/>
              </a:buClr>
              <a:buSzPct val="100000"/>
              <a:buFont typeface="Arial"/>
              <a:buChar char="•"/>
            </a:pPr>
            <a:r>
              <a:rPr lang="en-US" sz="2400" b="0" i="0" u="none" strike="noStrike" cap="none" baseline="0">
                <a:solidFill>
                  <a:schemeClr val="lt1"/>
                </a:solidFill>
                <a:latin typeface="Arial"/>
                <a:ea typeface="Arial"/>
                <a:cs typeface="Arial"/>
                <a:sym typeface="Arial"/>
              </a:rPr>
              <a:t>Decreasing the compression stroke, the size of the engine is actually smaller than if Otto Cycle valve timing was used.</a:t>
            </a:r>
          </a:p>
          <a:p>
            <a:pPr marL="342900" marR="0" lvl="0" indent="-190500" algn="l" rtl="0">
              <a:spcBef>
                <a:spcPts val="480"/>
              </a:spcBef>
              <a:spcAft>
                <a:spcPts val="0"/>
              </a:spcAft>
              <a:buClr>
                <a:schemeClr val="lt1"/>
              </a:buClr>
              <a:buFont typeface="Arial"/>
              <a:buNone/>
            </a:pPr>
            <a:endParaRPr sz="24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Shape 1505"/>
          <p:cNvSpPr txBox="1">
            <a:spLocks noGrp="1"/>
          </p:cNvSpPr>
          <p:nvPr>
            <p:ph type="title"/>
          </p:nvPr>
        </p:nvSpPr>
        <p:spPr>
          <a:xfrm>
            <a:off x="152400" y="152400"/>
            <a:ext cx="8791500" cy="7317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3200" b="1" i="1" u="none" strike="noStrike" cap="none" baseline="0">
                <a:solidFill>
                  <a:srgbClr val="FFFF00"/>
                </a:solidFill>
                <a:latin typeface="Arial"/>
                <a:ea typeface="Arial"/>
                <a:cs typeface="Arial"/>
                <a:sym typeface="Arial"/>
              </a:rPr>
              <a:t>Gaining Back Power: The Miller Cycle</a:t>
            </a:r>
          </a:p>
        </p:txBody>
      </p:sp>
      <p:sp>
        <p:nvSpPr>
          <p:cNvPr id="1506" name="Shape 1506"/>
          <p:cNvSpPr txBox="1">
            <a:spLocks noGrp="1"/>
          </p:cNvSpPr>
          <p:nvPr>
            <p:ph type="body" idx="1"/>
          </p:nvPr>
        </p:nvSpPr>
        <p:spPr>
          <a:xfrm>
            <a:off x="352425" y="1219200"/>
            <a:ext cx="8639099" cy="5105399"/>
          </a:xfrm>
          <a:prstGeom prst="rect">
            <a:avLst/>
          </a:prstGeom>
          <a:noFill/>
          <a:ln>
            <a:noFill/>
          </a:ln>
        </p:spPr>
        <p:txBody>
          <a:bodyPr lIns="91425" tIns="45700" rIns="91425" bIns="45700" anchor="t" anchorCtr="0">
            <a:noAutofit/>
          </a:bodyPr>
          <a:lstStyle/>
          <a:p>
            <a:pPr marL="342900" marR="0" lvl="0" indent="-342900" algn="just" rtl="0">
              <a:spcBef>
                <a:spcPts val="0"/>
              </a:spcBef>
              <a:spcAft>
                <a:spcPts val="0"/>
              </a:spcAft>
              <a:buClr>
                <a:schemeClr val="lt1"/>
              </a:buClr>
              <a:buSzPct val="100000"/>
              <a:buFont typeface="Arial"/>
              <a:buChar char="•"/>
            </a:pPr>
            <a:r>
              <a:rPr lang="en-US" sz="1800" b="0" i="0" u="none" strike="noStrike" cap="none" baseline="0">
                <a:solidFill>
                  <a:schemeClr val="lt1"/>
                </a:solidFill>
                <a:latin typeface="Arial"/>
                <a:ea typeface="Arial"/>
                <a:cs typeface="Arial"/>
                <a:sym typeface="Arial"/>
              </a:rPr>
              <a:t>1920s: American racing engine builder/designer Ralph Miller overcame power deficiencies of the Atkinson cycle engine by adding a supercharger to the intake system. </a:t>
            </a:r>
          </a:p>
          <a:p>
            <a:pPr marL="342900" marR="0" lvl="0" indent="-342900" algn="just" rtl="0">
              <a:spcBef>
                <a:spcPts val="360"/>
              </a:spcBef>
              <a:spcAft>
                <a:spcPts val="0"/>
              </a:spcAft>
              <a:buClr>
                <a:schemeClr val="lt1"/>
              </a:buClr>
              <a:buFont typeface="Arial"/>
              <a:buNone/>
            </a:pPr>
            <a:endParaRPr sz="1800" b="0" i="0" u="none" strike="noStrike" cap="none" baseline="0">
              <a:solidFill>
                <a:schemeClr val="lt1"/>
              </a:solidFill>
              <a:latin typeface="Arial"/>
              <a:ea typeface="Arial"/>
              <a:cs typeface="Arial"/>
              <a:sym typeface="Arial"/>
            </a:endParaRPr>
          </a:p>
          <a:p>
            <a:pPr marL="342900" marR="0" lvl="0" indent="-342900" algn="just" rtl="0">
              <a:spcBef>
                <a:spcPts val="360"/>
              </a:spcBef>
              <a:spcAft>
                <a:spcPts val="0"/>
              </a:spcAft>
              <a:buClr>
                <a:schemeClr val="lt1"/>
              </a:buClr>
              <a:buSzPct val="100000"/>
              <a:buFont typeface="Arial"/>
              <a:buChar char="•"/>
            </a:pPr>
            <a:r>
              <a:rPr lang="en-US" sz="1800" b="0" i="0" u="none" strike="noStrike" cap="none" baseline="0">
                <a:solidFill>
                  <a:schemeClr val="lt1"/>
                </a:solidFill>
                <a:latin typeface="Arial"/>
                <a:ea typeface="Arial"/>
                <a:cs typeface="Arial"/>
                <a:sym typeface="Arial"/>
              </a:rPr>
              <a:t>Supercharger increased the pressure of the air/fuel mixture coming into the cylinder during the shortened Atkinson compression stroke to several times atmospheric pressure. </a:t>
            </a:r>
          </a:p>
          <a:p>
            <a:pPr marL="342900" marR="0" lvl="0" indent="-342900" algn="just" rtl="0">
              <a:spcBef>
                <a:spcPts val="360"/>
              </a:spcBef>
              <a:spcAft>
                <a:spcPts val="0"/>
              </a:spcAft>
              <a:buClr>
                <a:schemeClr val="lt1"/>
              </a:buClr>
              <a:buFont typeface="Arial"/>
              <a:buNone/>
            </a:pPr>
            <a:endParaRPr sz="1800" b="0" i="0" u="none" strike="noStrike" cap="none" baseline="0">
              <a:solidFill>
                <a:schemeClr val="lt1"/>
              </a:solidFill>
              <a:latin typeface="Arial"/>
              <a:ea typeface="Arial"/>
              <a:cs typeface="Arial"/>
              <a:sym typeface="Arial"/>
            </a:endParaRPr>
          </a:p>
          <a:p>
            <a:pPr marL="342900" marR="0" lvl="0" indent="-342900" algn="just" rtl="0">
              <a:spcBef>
                <a:spcPts val="360"/>
              </a:spcBef>
              <a:spcAft>
                <a:spcPts val="0"/>
              </a:spcAft>
              <a:buClr>
                <a:schemeClr val="lt1"/>
              </a:buClr>
              <a:buSzPct val="100000"/>
              <a:buFont typeface="Arial"/>
              <a:buChar char="•"/>
            </a:pPr>
            <a:r>
              <a:rPr lang="en-US" sz="1800" b="0" i="0" u="none" strike="noStrike" cap="none" baseline="0">
                <a:solidFill>
                  <a:schemeClr val="lt1"/>
                </a:solidFill>
                <a:latin typeface="Arial"/>
                <a:ea typeface="Arial"/>
                <a:cs typeface="Arial"/>
                <a:sym typeface="Arial"/>
              </a:rPr>
              <a:t>Raised the amount of fuel and air available for combustion thereby increasing power and thermal efficiency.</a:t>
            </a:r>
          </a:p>
          <a:p>
            <a:pPr marL="342900" marR="0" lvl="0" indent="-342900" algn="just" rtl="0">
              <a:spcBef>
                <a:spcPts val="360"/>
              </a:spcBef>
              <a:spcAft>
                <a:spcPts val="0"/>
              </a:spcAft>
              <a:buClr>
                <a:schemeClr val="lt1"/>
              </a:buClr>
              <a:buFont typeface="Arial"/>
              <a:buNone/>
            </a:pPr>
            <a:endParaRPr sz="1800" b="0" i="0" u="none" strike="noStrike" cap="none" baseline="0">
              <a:solidFill>
                <a:schemeClr val="lt1"/>
              </a:solidFill>
              <a:latin typeface="Arial"/>
              <a:ea typeface="Arial"/>
              <a:cs typeface="Arial"/>
              <a:sym typeface="Arial"/>
            </a:endParaRPr>
          </a:p>
          <a:p>
            <a:pPr marL="342900" marR="0" lvl="0" indent="-342900" algn="just" rtl="0">
              <a:spcBef>
                <a:spcPts val="360"/>
              </a:spcBef>
              <a:spcAft>
                <a:spcPts val="0"/>
              </a:spcAft>
              <a:buClr>
                <a:schemeClr val="lt1"/>
              </a:buClr>
              <a:buSzPct val="100000"/>
              <a:buFont typeface="Arial"/>
              <a:buChar char="•"/>
            </a:pPr>
            <a:r>
              <a:rPr lang="en-US" sz="1800" b="0" i="0" u="none" strike="noStrike" cap="none" baseline="0">
                <a:solidFill>
                  <a:schemeClr val="lt1"/>
                </a:solidFill>
                <a:latin typeface="Arial"/>
                <a:ea typeface="Arial"/>
                <a:cs typeface="Arial"/>
                <a:sym typeface="Arial"/>
              </a:rPr>
              <a:t>Miller controlled all this mechanically (including the valve timing). Maintaining peak efficiency was virtually impossible. </a:t>
            </a:r>
          </a:p>
          <a:p>
            <a:pPr marL="342900" marR="0" lvl="0" indent="-342900" algn="just" rtl="0">
              <a:spcBef>
                <a:spcPts val="360"/>
              </a:spcBef>
              <a:spcAft>
                <a:spcPts val="0"/>
              </a:spcAft>
              <a:buClr>
                <a:schemeClr val="lt1"/>
              </a:buClr>
              <a:buFont typeface="Arial"/>
              <a:buNone/>
            </a:pPr>
            <a:endParaRPr sz="1800" b="0" i="0" u="none" strike="noStrike" cap="none" baseline="0">
              <a:solidFill>
                <a:schemeClr val="lt1"/>
              </a:solidFill>
              <a:latin typeface="Arial"/>
              <a:ea typeface="Arial"/>
              <a:cs typeface="Arial"/>
              <a:sym typeface="Arial"/>
            </a:endParaRPr>
          </a:p>
          <a:p>
            <a:pPr marL="342900" marR="0" lvl="0" indent="-342900" algn="just" rtl="0">
              <a:spcBef>
                <a:spcPts val="360"/>
              </a:spcBef>
              <a:spcAft>
                <a:spcPts val="0"/>
              </a:spcAft>
              <a:buClr>
                <a:schemeClr val="lt1"/>
              </a:buClr>
              <a:buSzPct val="100000"/>
              <a:buFont typeface="Arial"/>
              <a:buChar char="•"/>
            </a:pPr>
            <a:r>
              <a:rPr lang="en-US" sz="1800" b="0" i="0" u="none" strike="noStrike" cap="none" baseline="0">
                <a:solidFill>
                  <a:schemeClr val="lt1"/>
                </a:solidFill>
                <a:latin typeface="Arial"/>
                <a:ea typeface="Arial"/>
                <a:cs typeface="Arial"/>
                <a:sym typeface="Arial"/>
              </a:rPr>
              <a:t>Miller engines were very successful and won several Indy 500s, they were not suited to production cars.</a:t>
            </a:r>
          </a:p>
          <a:p>
            <a:pPr marL="342900" marR="0" lvl="0" indent="-190500" algn="l" rtl="0">
              <a:spcBef>
                <a:spcPts val="480"/>
              </a:spcBef>
              <a:spcAft>
                <a:spcPts val="0"/>
              </a:spcAft>
              <a:buClr>
                <a:schemeClr val="lt1"/>
              </a:buClr>
              <a:buFont typeface="Arial"/>
              <a:buNone/>
            </a:pPr>
            <a:endParaRPr sz="24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pic>
        <p:nvPicPr>
          <p:cNvPr id="1511" name="Shape 1511"/>
          <p:cNvPicPr preferRelativeResize="0"/>
          <p:nvPr/>
        </p:nvPicPr>
        <p:blipFill rotWithShape="1">
          <a:blip r:embed="rId3">
            <a:alphaModFix/>
          </a:blip>
          <a:srcRect/>
          <a:stretch/>
        </p:blipFill>
        <p:spPr>
          <a:xfrm>
            <a:off x="5257800" y="2667000"/>
            <a:ext cx="3886200" cy="2914499"/>
          </a:xfrm>
          <a:prstGeom prst="rect">
            <a:avLst/>
          </a:prstGeom>
          <a:ln>
            <a:noFill/>
          </a:ln>
          <a:effectLst>
            <a:softEdge rad="112500"/>
          </a:effectLst>
        </p:spPr>
      </p:pic>
      <p:sp>
        <p:nvSpPr>
          <p:cNvPr id="1512" name="Shape 1512"/>
          <p:cNvSpPr txBox="1">
            <a:spLocks noGrp="1"/>
          </p:cNvSpPr>
          <p:nvPr>
            <p:ph type="title"/>
          </p:nvPr>
        </p:nvSpPr>
        <p:spPr>
          <a:xfrm>
            <a:off x="304800" y="274637"/>
            <a:ext cx="87153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3200" b="1" i="1" u="none" strike="noStrike" cap="none" baseline="0">
                <a:solidFill>
                  <a:srgbClr val="FFFF00"/>
                </a:solidFill>
                <a:latin typeface="Arial"/>
                <a:ea typeface="Arial"/>
                <a:cs typeface="Arial"/>
                <a:sym typeface="Arial"/>
              </a:rPr>
              <a:t>Can Current Technologies Maximize Thermal Efficiency and Mileage?</a:t>
            </a:r>
          </a:p>
        </p:txBody>
      </p:sp>
      <p:sp>
        <p:nvSpPr>
          <p:cNvPr id="1513" name="Shape 1513"/>
          <p:cNvSpPr txBox="1">
            <a:spLocks noGrp="1"/>
          </p:cNvSpPr>
          <p:nvPr>
            <p:ph type="body" idx="1"/>
          </p:nvPr>
        </p:nvSpPr>
        <p:spPr>
          <a:xfrm>
            <a:off x="304801" y="1600200"/>
            <a:ext cx="8534399" cy="45261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Arial"/>
              <a:buChar char="•"/>
            </a:pPr>
            <a:r>
              <a:rPr lang="en-US" sz="2600" b="0" i="0" u="none" strike="noStrike" cap="none" baseline="0" dirty="0">
                <a:solidFill>
                  <a:schemeClr val="lt1"/>
                </a:solidFill>
                <a:latin typeface="Arial"/>
                <a:ea typeface="Arial"/>
                <a:cs typeface="Arial"/>
                <a:sym typeface="Arial"/>
              </a:rPr>
              <a:t>Ford and GM </a:t>
            </a:r>
            <a:r>
              <a:rPr lang="en-US" sz="2600" b="0" i="0" u="none" strike="noStrike" cap="none" baseline="0" dirty="0" err="1">
                <a:solidFill>
                  <a:schemeClr val="lt1"/>
                </a:solidFill>
                <a:latin typeface="Arial"/>
                <a:ea typeface="Arial"/>
                <a:cs typeface="Arial"/>
                <a:sym typeface="Arial"/>
              </a:rPr>
              <a:t>Ecoboost</a:t>
            </a:r>
            <a:r>
              <a:rPr lang="en-US" sz="2600" b="0" i="0" u="none" strike="noStrike" cap="none" baseline="0" dirty="0">
                <a:solidFill>
                  <a:schemeClr val="lt1"/>
                </a:solidFill>
                <a:latin typeface="Arial"/>
                <a:ea typeface="Arial"/>
                <a:cs typeface="Arial"/>
                <a:sym typeface="Arial"/>
              </a:rPr>
              <a:t>/</a:t>
            </a:r>
            <a:r>
              <a:rPr lang="en-US" sz="2600" b="0" i="0" u="none" strike="noStrike" cap="none" baseline="0" dirty="0" err="1">
                <a:solidFill>
                  <a:schemeClr val="lt1"/>
                </a:solidFill>
                <a:latin typeface="Arial"/>
                <a:ea typeface="Arial"/>
                <a:cs typeface="Arial"/>
                <a:sym typeface="Arial"/>
              </a:rPr>
              <a:t>Ecotech</a:t>
            </a:r>
            <a:r>
              <a:rPr lang="en-US" sz="2600" b="0" i="0" u="none" strike="noStrike" cap="none" baseline="0" dirty="0">
                <a:solidFill>
                  <a:schemeClr val="lt1"/>
                </a:solidFill>
                <a:latin typeface="Arial"/>
                <a:ea typeface="Arial"/>
                <a:cs typeface="Arial"/>
                <a:sym typeface="Arial"/>
              </a:rPr>
              <a:t> technology</a:t>
            </a:r>
          </a:p>
          <a:p>
            <a:pPr marL="342900" marR="0" lvl="0" indent="-342900" algn="l" rtl="0">
              <a:spcBef>
                <a:spcPts val="520"/>
              </a:spcBef>
              <a:spcAft>
                <a:spcPts val="0"/>
              </a:spcAft>
              <a:buClr>
                <a:schemeClr val="lt1"/>
              </a:buClr>
              <a:buSzPct val="100000"/>
              <a:buFont typeface="Arial"/>
              <a:buChar char="•"/>
            </a:pPr>
            <a:r>
              <a:rPr lang="en-US" sz="2600" b="0" i="0" u="none" strike="noStrike" cap="none" baseline="0" dirty="0">
                <a:solidFill>
                  <a:schemeClr val="lt1"/>
                </a:solidFill>
                <a:latin typeface="Arial"/>
                <a:ea typeface="Arial"/>
                <a:cs typeface="Arial"/>
                <a:sym typeface="Arial"/>
              </a:rPr>
              <a:t>Variable Valve Timing </a:t>
            </a:r>
            <a:r>
              <a:rPr lang="en-US" sz="2600" b="0" i="0" u="sng" strike="noStrike" cap="none" baseline="0" dirty="0">
                <a:solidFill>
                  <a:schemeClr val="lt1"/>
                </a:solidFill>
                <a:latin typeface="Arial"/>
                <a:ea typeface="Arial"/>
                <a:cs typeface="Arial"/>
                <a:sym typeface="Arial"/>
              </a:rPr>
              <a:t>Atkinson Cycle</a:t>
            </a:r>
          </a:p>
          <a:p>
            <a:pPr marL="342900" marR="0" lvl="0" indent="-342900" algn="l" rtl="0">
              <a:spcBef>
                <a:spcPts val="520"/>
              </a:spcBef>
              <a:spcAft>
                <a:spcPts val="0"/>
              </a:spcAft>
              <a:buClr>
                <a:schemeClr val="lt1"/>
              </a:buClr>
              <a:buSzPct val="100000"/>
              <a:buFont typeface="Arial"/>
              <a:buChar char="•"/>
            </a:pPr>
            <a:r>
              <a:rPr lang="en-US" sz="2600" b="0" i="0" u="none" strike="noStrike" cap="none" baseline="0" dirty="0">
                <a:solidFill>
                  <a:schemeClr val="lt1"/>
                </a:solidFill>
                <a:latin typeface="Arial"/>
                <a:ea typeface="Arial"/>
                <a:cs typeface="Arial"/>
                <a:sym typeface="Arial"/>
              </a:rPr>
              <a:t>Direct Fuel Injection </a:t>
            </a:r>
            <a:r>
              <a:rPr lang="en-US" sz="2600" b="0" i="0" u="sng" strike="noStrike" cap="none" baseline="0" dirty="0">
                <a:solidFill>
                  <a:schemeClr val="lt1"/>
                </a:solidFill>
                <a:latin typeface="Arial"/>
                <a:ea typeface="Arial"/>
                <a:cs typeface="Arial"/>
                <a:sym typeface="Arial"/>
              </a:rPr>
              <a:t>Atkinson Cycle</a:t>
            </a:r>
          </a:p>
          <a:p>
            <a:pPr marL="342900" marR="0" lvl="0" indent="-342900" algn="l" rtl="0">
              <a:spcBef>
                <a:spcPts val="520"/>
              </a:spcBef>
              <a:spcAft>
                <a:spcPts val="0"/>
              </a:spcAft>
              <a:buClr>
                <a:schemeClr val="lt1"/>
              </a:buClr>
              <a:buSzPct val="100000"/>
              <a:buFont typeface="Arial"/>
              <a:buChar char="•"/>
            </a:pPr>
            <a:r>
              <a:rPr lang="en-US" sz="2600" b="0" i="0" u="none" strike="noStrike" cap="none" baseline="0" dirty="0" err="1">
                <a:solidFill>
                  <a:schemeClr val="lt1"/>
                </a:solidFill>
                <a:latin typeface="Arial"/>
                <a:ea typeface="Arial"/>
                <a:cs typeface="Arial"/>
                <a:sym typeface="Arial"/>
              </a:rPr>
              <a:t>Turbocharging</a:t>
            </a:r>
            <a:r>
              <a:rPr lang="en-US" sz="2600" b="0" i="0" u="none" strike="noStrike" cap="none" baseline="0" dirty="0">
                <a:solidFill>
                  <a:schemeClr val="lt1"/>
                </a:solidFill>
                <a:latin typeface="Arial"/>
                <a:ea typeface="Arial"/>
                <a:cs typeface="Arial"/>
                <a:sym typeface="Arial"/>
              </a:rPr>
              <a:t> 	</a:t>
            </a:r>
            <a:r>
              <a:rPr lang="en-US" sz="2600" b="0" i="0" u="sng" strike="noStrike" cap="none" baseline="0" dirty="0">
                <a:solidFill>
                  <a:schemeClr val="lt1"/>
                </a:solidFill>
                <a:latin typeface="Arial"/>
                <a:ea typeface="Arial"/>
                <a:cs typeface="Arial"/>
                <a:sym typeface="Arial"/>
              </a:rPr>
              <a:t>Miller Cycle</a:t>
            </a:r>
          </a:p>
          <a:p>
            <a:pPr marL="342900" marR="0" lvl="0" indent="-342900" algn="l" rtl="0">
              <a:spcBef>
                <a:spcPts val="520"/>
              </a:spcBef>
              <a:spcAft>
                <a:spcPts val="0"/>
              </a:spcAft>
              <a:buClr>
                <a:schemeClr val="lt1"/>
              </a:buClr>
              <a:buSzPct val="100000"/>
              <a:buFont typeface="Arial"/>
              <a:buChar char="•"/>
            </a:pPr>
            <a:r>
              <a:rPr lang="en-US" sz="2600" b="0" i="0" u="none" strike="noStrike" cap="none" baseline="0" dirty="0">
                <a:solidFill>
                  <a:schemeClr val="lt1"/>
                </a:solidFill>
                <a:latin typeface="Arial"/>
                <a:ea typeface="Arial"/>
                <a:cs typeface="Arial"/>
                <a:sym typeface="Arial"/>
              </a:rPr>
              <a:t>Computer Controlled</a:t>
            </a:r>
          </a:p>
          <a:p>
            <a:pPr marL="342900" marR="0" lvl="0" indent="-342900" algn="l" rtl="0">
              <a:spcBef>
                <a:spcPts val="520"/>
              </a:spcBef>
              <a:spcAft>
                <a:spcPts val="0"/>
              </a:spcAft>
              <a:buClr>
                <a:schemeClr val="lt1"/>
              </a:buClr>
              <a:buSzPct val="100000"/>
              <a:buFont typeface="Arial"/>
              <a:buChar char="•"/>
            </a:pPr>
            <a:r>
              <a:rPr lang="en-US" sz="2600" b="0" i="0" u="none" strike="noStrike" cap="none" baseline="0" dirty="0">
                <a:solidFill>
                  <a:schemeClr val="lt1"/>
                </a:solidFill>
                <a:latin typeface="Arial"/>
                <a:ea typeface="Arial"/>
                <a:cs typeface="Arial"/>
                <a:sym typeface="Arial"/>
              </a:rPr>
              <a:t>Can be used for Flex-Fuel </a:t>
            </a:r>
          </a:p>
          <a:p>
            <a:pPr marL="342900" marR="0" lvl="0" indent="-342900" algn="l" rtl="0">
              <a:spcBef>
                <a:spcPts val="520"/>
              </a:spcBef>
              <a:spcAft>
                <a:spcPts val="0"/>
              </a:spcAft>
              <a:buClr>
                <a:schemeClr val="lt1"/>
              </a:buClr>
              <a:buSzPct val="100000"/>
              <a:buFont typeface="Arial"/>
              <a:buChar char="•"/>
            </a:pPr>
            <a:r>
              <a:rPr lang="en-US" sz="2600" b="0" i="0" u="none" strike="noStrike" cap="none" baseline="0" dirty="0">
                <a:solidFill>
                  <a:schemeClr val="lt1"/>
                </a:solidFill>
                <a:latin typeface="Arial"/>
                <a:ea typeface="Arial"/>
                <a:cs typeface="Arial"/>
                <a:sym typeface="Arial"/>
              </a:rPr>
              <a:t>87 or 100+ Octane</a:t>
            </a:r>
          </a:p>
          <a:p>
            <a:pPr marL="342900" marR="0" lvl="0" indent="-342900" algn="l" rtl="0">
              <a:spcBef>
                <a:spcPts val="520"/>
              </a:spcBef>
              <a:spcAft>
                <a:spcPts val="0"/>
              </a:spcAft>
              <a:buClr>
                <a:schemeClr val="lt1"/>
              </a:buClr>
              <a:buSzPct val="100000"/>
              <a:buFont typeface="Arial"/>
              <a:buChar char="•"/>
            </a:pPr>
            <a:r>
              <a:rPr lang="en-US" sz="2600" b="0" i="0" u="none" strike="noStrike" cap="none" baseline="0" dirty="0">
                <a:solidFill>
                  <a:schemeClr val="lt1"/>
                </a:solidFill>
                <a:latin typeface="Arial"/>
                <a:ea typeface="Arial"/>
                <a:cs typeface="Arial"/>
                <a:sym typeface="Arial"/>
              </a:rPr>
              <a:t>Optimized E30 engines</a:t>
            </a:r>
          </a:p>
          <a:p>
            <a:pPr marL="742950" marR="0" lvl="1" indent="-285750" algn="l" rtl="0">
              <a:spcBef>
                <a:spcPts val="400"/>
              </a:spcBef>
              <a:spcAft>
                <a:spcPts val="0"/>
              </a:spcAft>
              <a:buClr>
                <a:schemeClr val="lt1"/>
              </a:buClr>
              <a:buSzPct val="100000"/>
              <a:buFont typeface="Arial"/>
              <a:buChar char="•"/>
            </a:pPr>
            <a:r>
              <a:rPr lang="en-US" sz="2000" b="0" i="0" u="none" strike="noStrike" cap="none" baseline="0" dirty="0">
                <a:solidFill>
                  <a:schemeClr val="lt1"/>
                </a:solidFill>
                <a:latin typeface="Arial"/>
                <a:ea typeface="Arial"/>
                <a:cs typeface="Arial"/>
                <a:sym typeface="Arial"/>
              </a:rPr>
              <a:t>See Ford Motor Co and Advanced Biofuels USA comments to EPA proposed Tier 3 regulations 2013</a:t>
            </a: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Arial"/>
              <a:ea typeface="Arial"/>
              <a:cs typeface="Arial"/>
              <a:sym typeface="Arial"/>
            </a:endParaRPr>
          </a:p>
        </p:txBody>
      </p:sp>
    </p:spTree>
  </p:cSld>
  <p:clrMapOvr>
    <a:masterClrMapping/>
  </p:clrMapOvr>
  <p:transitio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p:cNvPicPr>
            <a:picLocks noChangeAspect="1" noChangeArrowheads="1"/>
          </p:cNvPicPr>
          <p:nvPr/>
        </p:nvPicPr>
        <p:blipFill>
          <a:blip r:embed="rId3" cstate="print"/>
          <a:srcRect/>
          <a:stretch>
            <a:fillRect/>
          </a:stretch>
        </p:blipFill>
        <p:spPr bwMode="auto">
          <a:xfrm>
            <a:off x="158621" y="762000"/>
            <a:ext cx="4080671" cy="2667000"/>
          </a:xfrm>
          <a:prstGeom prst="rect">
            <a:avLst/>
          </a:prstGeom>
          <a:ln>
            <a:noFill/>
          </a:ln>
          <a:effectLst>
            <a:softEdge rad="112500"/>
          </a:effectLst>
        </p:spPr>
      </p:pic>
      <p:pic>
        <p:nvPicPr>
          <p:cNvPr id="8" name="Picture 7" descr="DCFrederickApril 003.jp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267200" y="533400"/>
            <a:ext cx="4495800" cy="3371850"/>
          </a:xfrm>
          <a:prstGeom prst="rect">
            <a:avLst/>
          </a:prstGeom>
          <a:ln>
            <a:noFill/>
          </a:ln>
          <a:effectLst>
            <a:softEdge rad="112500"/>
          </a:effectLst>
        </p:spPr>
      </p:pic>
      <p:sp>
        <p:nvSpPr>
          <p:cNvPr id="136193" name="Rectangle 6"/>
          <p:cNvSpPr>
            <a:spLocks noGrp="1" noChangeArrowheads="1"/>
          </p:cNvSpPr>
          <p:nvPr>
            <p:ph idx="1"/>
          </p:nvPr>
        </p:nvSpPr>
        <p:spPr>
          <a:xfrm>
            <a:off x="609600" y="3124200"/>
            <a:ext cx="7467600" cy="3048000"/>
          </a:xfrm>
        </p:spPr>
        <p:txBody>
          <a:bodyPr/>
          <a:lstStyle/>
          <a:p>
            <a:pPr algn="ctr" eaLnBrk="1" hangingPunct="1">
              <a:buFontTx/>
              <a:buNone/>
            </a:pPr>
            <a:r>
              <a:rPr lang="en-US" sz="4000" b="1" dirty="0" smtClean="0">
                <a:solidFill>
                  <a:srgbClr val="FFFF99"/>
                </a:solidFill>
                <a:latin typeface="Palatino Linotype" pitchFamily="18" charset="0"/>
              </a:rPr>
              <a:t>How Will We Economically Produce and Transport Feedstock to </a:t>
            </a:r>
            <a:r>
              <a:rPr lang="en-US" sz="4000" b="1" dirty="0" err="1" smtClean="0">
                <a:solidFill>
                  <a:srgbClr val="FFFF99"/>
                </a:solidFill>
                <a:latin typeface="Palatino Linotype" pitchFamily="18" charset="0"/>
              </a:rPr>
              <a:t>Biorefineries</a:t>
            </a:r>
            <a:r>
              <a:rPr lang="en-US" sz="4000" b="1" dirty="0" smtClean="0">
                <a:solidFill>
                  <a:srgbClr val="FFFF99"/>
                </a:solidFill>
                <a:latin typeface="Palatino Linotype" pitchFamily="18" charset="0"/>
              </a:rPr>
              <a:t>? And Fuel to Customers?</a:t>
            </a:r>
          </a:p>
        </p:txBody>
      </p:sp>
      <p:sp>
        <p:nvSpPr>
          <p:cNvPr id="11" name="Footer Placeholder 10"/>
          <p:cNvSpPr>
            <a:spLocks noGrp="1"/>
          </p:cNvSpPr>
          <p:nvPr>
            <p:ph type="ftr" sz="quarter" idx="11"/>
          </p:nvPr>
        </p:nvSpPr>
        <p:spPr/>
        <p:txBody>
          <a:bodyPr/>
          <a:lstStyle/>
          <a:p>
            <a:pPr>
              <a:defRPr/>
            </a:pPr>
            <a:r>
              <a:rPr lang="en-US" smtClean="0"/>
              <a:t>Copyright 2014 Advanced Biofuels USA</a:t>
            </a:r>
            <a:endParaRPr lang="en-US"/>
          </a:p>
        </p:txBody>
      </p:sp>
      <p:sp>
        <p:nvSpPr>
          <p:cNvPr id="10" name="Slide Number Placeholder 9"/>
          <p:cNvSpPr>
            <a:spLocks noGrp="1"/>
          </p:cNvSpPr>
          <p:nvPr>
            <p:ph type="sldNum" sz="quarter" idx="12"/>
          </p:nvPr>
        </p:nvSpPr>
        <p:spPr/>
        <p:txBody>
          <a:bodyPr/>
          <a:lstStyle/>
          <a:p>
            <a:pPr>
              <a:defRPr/>
            </a:pPr>
            <a:fld id="{02C0AEB0-DC7A-444D-89F9-C7A0982F3078}" type="slidenum">
              <a:rPr lang="en-US" smtClean="0"/>
              <a:pPr>
                <a:defRPr/>
              </a:pPr>
              <a:t>118</a:t>
            </a:fld>
            <a:endParaRPr lang="en-US"/>
          </a:p>
        </p:txBody>
      </p:sp>
      <p:pic>
        <p:nvPicPr>
          <p:cNvPr id="136194" name="Picture 7"/>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304800" y="5943600"/>
            <a:ext cx="1143000" cy="612775"/>
          </a:xfrm>
          <a:prstGeom prst="rect">
            <a:avLst/>
          </a:prstGeom>
          <a:noFill/>
          <a:ln w="9525">
            <a:noFill/>
            <a:miter lim="800000"/>
            <a:headEnd/>
            <a:tailEnd/>
          </a:ln>
        </p:spPr>
      </p:pic>
      <p:sp>
        <p:nvSpPr>
          <p:cNvPr id="136195" name="Rectangle 5"/>
          <p:cNvSpPr>
            <a:spLocks noChangeArrowheads="1"/>
          </p:cNvSpPr>
          <p:nvPr/>
        </p:nvSpPr>
        <p:spPr bwMode="auto">
          <a:xfrm>
            <a:off x="2667000" y="6400800"/>
            <a:ext cx="2859088" cy="274638"/>
          </a:xfrm>
          <a:prstGeom prst="rect">
            <a:avLst/>
          </a:prstGeom>
          <a:noFill/>
          <a:ln w="9525">
            <a:noFill/>
            <a:miter lim="800000"/>
            <a:headEnd/>
            <a:tailEnd/>
          </a:ln>
        </p:spPr>
        <p:txBody>
          <a:bodyPr>
            <a:spAutoFit/>
          </a:bodyPr>
          <a:lstStyle/>
          <a:p>
            <a:r>
              <a:rPr lang="en-US" sz="1200">
                <a:solidFill>
                  <a:schemeClr val="bg2"/>
                </a:solidFill>
              </a:rPr>
              <a:t>Copyright 2010Advanced Biofuels USA</a:t>
            </a:r>
          </a:p>
        </p:txBody>
      </p:sp>
      <p:sp>
        <p:nvSpPr>
          <p:cNvPr id="136198"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89349AE5-589C-4035-A9EF-672F099853B6}" type="slidenum">
              <a:rPr lang="en-US" sz="1200">
                <a:solidFill>
                  <a:schemeClr val="bg2"/>
                </a:solidFill>
              </a:rPr>
              <a:pPr algn="r"/>
              <a:t>118</a:t>
            </a:fld>
            <a:endParaRPr lang="en-US" sz="1200">
              <a:solidFill>
                <a:schemeClr val="bg2"/>
              </a:solidFill>
            </a:endParaRPr>
          </a:p>
        </p:txBody>
      </p:sp>
      <p:sp>
        <p:nvSpPr>
          <p:cNvPr id="9" name="TextBox 8"/>
          <p:cNvSpPr txBox="1"/>
          <p:nvPr/>
        </p:nvSpPr>
        <p:spPr>
          <a:xfrm>
            <a:off x="381000" y="228600"/>
            <a:ext cx="6781800" cy="461665"/>
          </a:xfrm>
          <a:prstGeom prst="rect">
            <a:avLst/>
          </a:prstGeom>
          <a:noFill/>
        </p:spPr>
        <p:txBody>
          <a:bodyPr wrap="square" rtlCol="0">
            <a:spAutoFit/>
          </a:bodyPr>
          <a:lstStyle/>
          <a:p>
            <a:r>
              <a:rPr lang="en-US" dirty="0" smtClean="0"/>
              <a:t>Sample Question:  Economic</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1481"/>
          <p:cNvPicPr preferRelativeResize="0"/>
          <p:nvPr/>
        </p:nvPicPr>
        <p:blipFill rotWithShape="1">
          <a:blip r:embed="rId3">
            <a:alphaModFix/>
          </a:blip>
          <a:srcRect/>
          <a:stretch/>
        </p:blipFill>
        <p:spPr>
          <a:xfrm>
            <a:off x="152400" y="762000"/>
            <a:ext cx="3886200" cy="2914499"/>
          </a:xfrm>
          <a:prstGeom prst="rect">
            <a:avLst/>
          </a:prstGeom>
          <a:ln>
            <a:noFill/>
          </a:ln>
          <a:effectLst>
            <a:softEdge rad="112500"/>
          </a:effectLst>
        </p:spPr>
      </p:pic>
      <p:sp>
        <p:nvSpPr>
          <p:cNvPr id="136193" name="Rectangle 6"/>
          <p:cNvSpPr>
            <a:spLocks noGrp="1" noChangeArrowheads="1"/>
          </p:cNvSpPr>
          <p:nvPr>
            <p:ph idx="1"/>
          </p:nvPr>
        </p:nvSpPr>
        <p:spPr>
          <a:xfrm>
            <a:off x="609600" y="3124200"/>
            <a:ext cx="7467600" cy="3048000"/>
          </a:xfrm>
        </p:spPr>
        <p:txBody>
          <a:bodyPr/>
          <a:lstStyle/>
          <a:p>
            <a:pPr algn="ctr" eaLnBrk="1" hangingPunct="1">
              <a:buFontTx/>
              <a:buNone/>
            </a:pPr>
            <a:r>
              <a:rPr lang="en-US" sz="4000" b="1" dirty="0" smtClean="0">
                <a:solidFill>
                  <a:srgbClr val="FFFF99"/>
                </a:solidFill>
                <a:latin typeface="Palatino Linotype" pitchFamily="18" charset="0"/>
              </a:rPr>
              <a:t>What are Applications for Biofuels in the Near Future? How do we integrate them into daily life?</a:t>
            </a:r>
          </a:p>
        </p:txBody>
      </p:sp>
      <p:sp>
        <p:nvSpPr>
          <p:cNvPr id="11" name="Footer Placeholder 10"/>
          <p:cNvSpPr>
            <a:spLocks noGrp="1"/>
          </p:cNvSpPr>
          <p:nvPr>
            <p:ph type="ftr" sz="quarter" idx="11"/>
          </p:nvPr>
        </p:nvSpPr>
        <p:spPr/>
        <p:txBody>
          <a:bodyPr/>
          <a:lstStyle/>
          <a:p>
            <a:pPr>
              <a:defRPr/>
            </a:pPr>
            <a:r>
              <a:rPr lang="en-US" smtClean="0"/>
              <a:t>Copyright 2014 Advanced Biofuels USA</a:t>
            </a:r>
            <a:endParaRPr lang="en-US"/>
          </a:p>
        </p:txBody>
      </p:sp>
      <p:sp>
        <p:nvSpPr>
          <p:cNvPr id="10" name="Slide Number Placeholder 9"/>
          <p:cNvSpPr>
            <a:spLocks noGrp="1"/>
          </p:cNvSpPr>
          <p:nvPr>
            <p:ph type="sldNum" sz="quarter" idx="12"/>
          </p:nvPr>
        </p:nvSpPr>
        <p:spPr/>
        <p:txBody>
          <a:bodyPr/>
          <a:lstStyle/>
          <a:p>
            <a:pPr>
              <a:defRPr/>
            </a:pPr>
            <a:fld id="{02C0AEB0-DC7A-444D-89F9-C7A0982F3078}" type="slidenum">
              <a:rPr lang="en-US" smtClean="0"/>
              <a:pPr>
                <a:defRPr/>
              </a:pPr>
              <a:t>119</a:t>
            </a:fld>
            <a:endParaRPr lang="en-US"/>
          </a:p>
        </p:txBody>
      </p:sp>
      <p:pic>
        <p:nvPicPr>
          <p:cNvPr id="136194" name="Picture 7"/>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304800" y="5943600"/>
            <a:ext cx="1143000" cy="612775"/>
          </a:xfrm>
          <a:prstGeom prst="rect">
            <a:avLst/>
          </a:prstGeom>
          <a:noFill/>
          <a:ln w="9525">
            <a:noFill/>
            <a:miter lim="800000"/>
            <a:headEnd/>
            <a:tailEnd/>
          </a:ln>
        </p:spPr>
      </p:pic>
      <p:sp>
        <p:nvSpPr>
          <p:cNvPr id="136195" name="Rectangle 5"/>
          <p:cNvSpPr>
            <a:spLocks noChangeArrowheads="1"/>
          </p:cNvSpPr>
          <p:nvPr/>
        </p:nvSpPr>
        <p:spPr bwMode="auto">
          <a:xfrm>
            <a:off x="2667000" y="6400800"/>
            <a:ext cx="2859088" cy="274638"/>
          </a:xfrm>
          <a:prstGeom prst="rect">
            <a:avLst/>
          </a:prstGeom>
          <a:noFill/>
          <a:ln w="9525">
            <a:noFill/>
            <a:miter lim="800000"/>
            <a:headEnd/>
            <a:tailEnd/>
          </a:ln>
        </p:spPr>
        <p:txBody>
          <a:bodyPr>
            <a:spAutoFit/>
          </a:bodyPr>
          <a:lstStyle/>
          <a:p>
            <a:r>
              <a:rPr lang="en-US" sz="1200">
                <a:solidFill>
                  <a:schemeClr val="bg2"/>
                </a:solidFill>
              </a:rPr>
              <a:t>Copyright 2010Advanced Biofuels USA</a:t>
            </a:r>
          </a:p>
        </p:txBody>
      </p:sp>
      <p:sp>
        <p:nvSpPr>
          <p:cNvPr id="136198"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89349AE5-589C-4035-A9EF-672F099853B6}" type="slidenum">
              <a:rPr lang="en-US" sz="1200">
                <a:solidFill>
                  <a:schemeClr val="bg2"/>
                </a:solidFill>
              </a:rPr>
              <a:pPr algn="r"/>
              <a:t>119</a:t>
            </a:fld>
            <a:endParaRPr lang="en-US" sz="1200">
              <a:solidFill>
                <a:schemeClr val="bg2"/>
              </a:solidFill>
            </a:endParaRPr>
          </a:p>
        </p:txBody>
      </p:sp>
      <p:sp>
        <p:nvSpPr>
          <p:cNvPr id="9" name="TextBox 8"/>
          <p:cNvSpPr txBox="1"/>
          <p:nvPr/>
        </p:nvSpPr>
        <p:spPr>
          <a:xfrm>
            <a:off x="381000" y="228600"/>
            <a:ext cx="6781800" cy="461665"/>
          </a:xfrm>
          <a:prstGeom prst="rect">
            <a:avLst/>
          </a:prstGeom>
          <a:noFill/>
        </p:spPr>
        <p:txBody>
          <a:bodyPr wrap="square" rtlCol="0">
            <a:spAutoFit/>
          </a:bodyPr>
          <a:lstStyle/>
          <a:p>
            <a:r>
              <a:rPr lang="en-US" dirty="0" smtClean="0"/>
              <a:t>Sample Question:  Economic</a:t>
            </a:r>
            <a:endParaRPr lang="en-US" dirty="0"/>
          </a:p>
        </p:txBody>
      </p:sp>
      <p:pic>
        <p:nvPicPr>
          <p:cNvPr id="12" name="Shape 1490"/>
          <p:cNvPicPr preferRelativeResize="0"/>
          <p:nvPr/>
        </p:nvPicPr>
        <p:blipFill rotWithShape="1">
          <a:blip r:embed="rId5">
            <a:alphaModFix/>
          </a:blip>
          <a:srcRect/>
          <a:stretch/>
        </p:blipFill>
        <p:spPr>
          <a:xfrm>
            <a:off x="3730801" y="152400"/>
            <a:ext cx="5413199" cy="2819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9" name="Shape 249"/>
          <p:cNvPicPr preferRelativeResize="0"/>
          <p:nvPr/>
        </p:nvPicPr>
        <p:blipFill rotWithShape="1">
          <a:blip r:embed="rId3">
            <a:alphaModFix/>
          </a:blip>
          <a:srcRect/>
          <a:stretch/>
        </p:blipFill>
        <p:spPr>
          <a:xfrm>
            <a:off x="152400" y="304800"/>
            <a:ext cx="4336500" cy="2438399"/>
          </a:xfrm>
          <a:prstGeom prst="rect">
            <a:avLst/>
          </a:prstGeom>
          <a:ln>
            <a:noFill/>
          </a:ln>
          <a:effectLst>
            <a:softEdge rad="112500"/>
          </a:effectLst>
        </p:spPr>
      </p:pic>
      <p:sp>
        <p:nvSpPr>
          <p:cNvPr id="248" name="Shape 248"/>
          <p:cNvSpPr txBox="1"/>
          <p:nvPr/>
        </p:nvSpPr>
        <p:spPr>
          <a:xfrm>
            <a:off x="2078700" y="297300"/>
            <a:ext cx="6227100" cy="769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We Have</a:t>
            </a:r>
          </a:p>
        </p:txBody>
      </p:sp>
      <p:pic>
        <p:nvPicPr>
          <p:cNvPr id="250" name="Shape 250"/>
          <p:cNvPicPr preferRelativeResize="0"/>
          <p:nvPr/>
        </p:nvPicPr>
        <p:blipFill rotWithShape="1">
          <a:blip r:embed="rId4">
            <a:alphaModFix/>
          </a:blip>
          <a:srcRect/>
          <a:stretch/>
        </p:blipFill>
        <p:spPr>
          <a:xfrm>
            <a:off x="1066800" y="2667000"/>
            <a:ext cx="4267199" cy="2841900"/>
          </a:xfrm>
          <a:prstGeom prst="rect">
            <a:avLst/>
          </a:prstGeom>
          <a:ln>
            <a:noFill/>
          </a:ln>
          <a:effectLst>
            <a:softEdge rad="112500"/>
          </a:effectLst>
        </p:spPr>
      </p:pic>
      <p:pic>
        <p:nvPicPr>
          <p:cNvPr id="251" name="Shape 251"/>
          <p:cNvPicPr preferRelativeResize="0"/>
          <p:nvPr/>
        </p:nvPicPr>
        <p:blipFill rotWithShape="1">
          <a:blip r:embed="rId5">
            <a:alphaModFix/>
          </a:blip>
          <a:srcRect/>
          <a:stretch/>
        </p:blipFill>
        <p:spPr>
          <a:xfrm>
            <a:off x="4419600" y="1066800"/>
            <a:ext cx="4724400" cy="3102300"/>
          </a:xfrm>
          <a:prstGeom prst="rect">
            <a:avLst/>
          </a:prstGeom>
          <a:ln>
            <a:noFill/>
          </a:ln>
          <a:effectLst>
            <a:softEdge rad="112500"/>
          </a:effectLst>
        </p:spPr>
      </p:pic>
      <p:pic>
        <p:nvPicPr>
          <p:cNvPr id="252" name="Shape 252"/>
          <p:cNvPicPr preferRelativeResize="0"/>
          <p:nvPr/>
        </p:nvPicPr>
        <p:blipFill rotWithShape="1">
          <a:blip r:embed="rId6">
            <a:alphaModFix/>
          </a:blip>
          <a:srcRect/>
          <a:stretch/>
        </p:blipFill>
        <p:spPr>
          <a:xfrm>
            <a:off x="152400" y="4574100"/>
            <a:ext cx="3429000" cy="2283900"/>
          </a:xfrm>
          <a:prstGeom prst="rect">
            <a:avLst/>
          </a:prstGeom>
          <a:ln>
            <a:noFill/>
          </a:ln>
          <a:effectLst>
            <a:softEdge rad="112500"/>
          </a:effectLst>
        </p:spPr>
      </p:pic>
      <p:pic>
        <p:nvPicPr>
          <p:cNvPr id="346114" name="Picture 2" descr="20150622lnp1-oilsands"/>
          <p:cNvPicPr>
            <a:picLocks noChangeAspect="1" noChangeArrowheads="1"/>
          </p:cNvPicPr>
          <p:nvPr/>
        </p:nvPicPr>
        <p:blipFill>
          <a:blip r:embed="rId7"/>
          <a:srcRect/>
          <a:stretch>
            <a:fillRect/>
          </a:stretch>
        </p:blipFill>
        <p:spPr bwMode="auto">
          <a:xfrm>
            <a:off x="4658406" y="4191000"/>
            <a:ext cx="4485594" cy="2362200"/>
          </a:xfrm>
          <a:prstGeom prst="rect">
            <a:avLst/>
          </a:prstGeom>
          <a:ln>
            <a:noFill/>
          </a:ln>
          <a:effectLst>
            <a:softEdge rad="112500"/>
          </a:effectLst>
        </p:spPr>
      </p:pic>
    </p:spTree>
  </p:cSld>
  <p:clrMapOvr>
    <a:masterClrMapping/>
  </p:clrMapOvr>
  <p:transition spd="slow">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idx="4294967295"/>
          </p:nvPr>
        </p:nvSpPr>
        <p:spPr>
          <a:xfrm>
            <a:off x="152400" y="609600"/>
            <a:ext cx="8534400" cy="51054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dirty="0" smtClean="0">
                <a:solidFill>
                  <a:srgbClr val="FFFF99"/>
                </a:solidFill>
                <a:latin typeface="Times New Roman"/>
                <a:ea typeface="Times New Roman"/>
                <a:cs typeface="Times New Roman"/>
                <a:sym typeface="Times New Roman"/>
              </a:rPr>
              <a:t>Group Discussion</a:t>
            </a:r>
            <a:br>
              <a:rPr lang="en-US" sz="4400" b="1" i="0" u="none" strike="noStrike" cap="none" baseline="0"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Optimizing Social, Economic and Moral Values</a:t>
            </a:r>
            <a:endParaRPr lang="en-US" sz="4400" b="1" i="0" u="none" strike="noStrike" cap="none" baseline="0" dirty="0">
              <a:solidFill>
                <a:srgbClr val="005828"/>
              </a:solidFill>
              <a:latin typeface="Times New Roman"/>
              <a:ea typeface="Times New Roman"/>
              <a:cs typeface="Times New Roman"/>
              <a:sym typeface="Times New Roman"/>
            </a:endParaRPr>
          </a:p>
        </p:txBody>
      </p:sp>
      <p:sp>
        <p:nvSpPr>
          <p:cNvPr id="202" name="Shape 202"/>
          <p:cNvSpPr/>
          <p:nvPr/>
        </p:nvSpPr>
        <p:spPr>
          <a:xfrm>
            <a:off x="152400" y="22098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dirty="0">
              <a:solidFill>
                <a:srgbClr val="FBFCF5"/>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sp>
        <p:nvSpPr>
          <p:cNvPr id="204" name="Shape 204"/>
          <p:cNvSpPr txBox="1"/>
          <p:nvPr/>
        </p:nvSpPr>
        <p:spPr>
          <a:xfrm>
            <a:off x="6250775" y="6000750"/>
            <a:ext cx="2500200" cy="612900"/>
          </a:xfrm>
          <a:prstGeom prst="rect">
            <a:avLst/>
          </a:prstGeom>
          <a:noFill/>
          <a:ln>
            <a:noFill/>
          </a:ln>
        </p:spPr>
        <p:txBody>
          <a:bodyPr lIns="91425" tIns="91425" rIns="91425" bIns="91425" anchor="t" anchorCtr="0">
            <a:noAutofit/>
          </a:bodyPr>
          <a:lstStyle/>
          <a:p>
            <a:pPr>
              <a:spcBef>
                <a:spcPts val="0"/>
              </a:spcBef>
              <a:buNone/>
            </a:pPr>
            <a:r>
              <a:rPr lang="en-US" dirty="0"/>
              <a:t>Session </a:t>
            </a:r>
            <a:r>
              <a:rPr lang="en-US" dirty="0" smtClean="0"/>
              <a:t>2 </a:t>
            </a:r>
            <a:r>
              <a:rPr lang="en-US" dirty="0"/>
              <a:t>Frederick County Public Library</a:t>
            </a:r>
          </a:p>
        </p:txBody>
      </p:sp>
    </p:spTree>
  </p:cSld>
  <p:clrMapOvr>
    <a:masterClrMapping/>
  </p:clrMapOvr>
  <p:transition spd="slow">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Shape 1347"/>
          <p:cNvSpPr txBox="1">
            <a:spLocks noGrp="1"/>
          </p:cNvSpPr>
          <p:nvPr>
            <p:ph type="title" idx="4294967295"/>
          </p:nvPr>
        </p:nvSpPr>
        <p:spPr>
          <a:xfrm>
            <a:off x="336225" y="89325"/>
            <a:ext cx="8534399" cy="2124599"/>
          </a:xfrm>
          <a:prstGeom prst="rect">
            <a:avLst/>
          </a:prstGeom>
          <a:noFill/>
          <a:ln>
            <a:noFill/>
          </a:ln>
        </p:spPr>
        <p:txBody>
          <a:bodyPr lIns="91425" tIns="45700" rIns="91425" bIns="45700" anchor="ctr" anchorCtr="0">
            <a:noAutofit/>
          </a:bodyPr>
          <a:lstStyle/>
          <a:p>
            <a:pPr marL="0" marR="0" lvl="0" indent="0" algn="ctr" rtl="0">
              <a:lnSpc>
                <a:spcPts val="4700"/>
              </a:lnSpc>
              <a:spcBef>
                <a:spcPts val="0"/>
              </a:spcBef>
              <a:spcAft>
                <a:spcPts val="0"/>
              </a:spcAft>
              <a:buSzPct val="25000"/>
              <a:buNone/>
            </a:pPr>
            <a:r>
              <a:rPr lang="en-US" sz="4400" b="1" dirty="0">
                <a:solidFill>
                  <a:srgbClr val="FFFF99"/>
                </a:solidFill>
                <a:latin typeface="Times New Roman"/>
                <a:ea typeface="Times New Roman"/>
                <a:cs typeface="Times New Roman"/>
                <a:sym typeface="Times New Roman"/>
              </a:rPr>
              <a:t>How do we transition to a truly renewable, sustainable transportation future</a:t>
            </a:r>
            <a:r>
              <a:rPr lang="en-US" sz="4400" b="1" i="0" u="none" strike="noStrike" cap="none" baseline="0" dirty="0">
                <a:solidFill>
                  <a:srgbClr val="FFFF99"/>
                </a:solidFill>
                <a:latin typeface="Times New Roman"/>
                <a:ea typeface="Times New Roman"/>
                <a:cs typeface="Times New Roman"/>
                <a:sym typeface="Times New Roman"/>
              </a:rPr>
              <a:t>?</a:t>
            </a:r>
            <a:r>
              <a:rPr lang="en-US" sz="5400" b="1" i="0" u="none" strike="noStrike" cap="none" baseline="0" dirty="0">
                <a:solidFill>
                  <a:srgbClr val="005828"/>
                </a:solidFill>
                <a:latin typeface="Times New Roman"/>
                <a:ea typeface="Times New Roman"/>
                <a:cs typeface="Times New Roman"/>
                <a:sym typeface="Times New Roman"/>
              </a:rPr>
              <a:t> </a:t>
            </a:r>
            <a:r>
              <a:rPr lang="en-US" sz="4400" b="1" i="0" u="none" strike="noStrike" cap="none" baseline="0" dirty="0">
                <a:solidFill>
                  <a:srgbClr val="005828"/>
                </a:solidFill>
                <a:latin typeface="Times New Roman"/>
                <a:ea typeface="Times New Roman"/>
                <a:cs typeface="Times New Roman"/>
                <a:sym typeface="Times New Roman"/>
              </a:rPr>
              <a:t> </a:t>
            </a:r>
          </a:p>
        </p:txBody>
      </p:sp>
      <p:sp>
        <p:nvSpPr>
          <p:cNvPr id="1348" name="Shape 1348"/>
          <p:cNvSpPr/>
          <p:nvPr/>
        </p:nvSpPr>
        <p:spPr>
          <a:xfrm>
            <a:off x="62925" y="2464600"/>
            <a:ext cx="9080999" cy="3851700"/>
          </a:xfrm>
          <a:prstGeom prst="rect">
            <a:avLst/>
          </a:prstGeom>
          <a:noFill/>
          <a:ln>
            <a:noFill/>
          </a:ln>
        </p:spPr>
        <p:txBody>
          <a:bodyPr lIns="91425" tIns="45700" rIns="91425" bIns="45700" anchor="ctr" anchorCtr="0">
            <a:noAutofit/>
          </a:bodyPr>
          <a:lstStyle/>
          <a:p>
            <a:pPr marL="457200" marR="0" lvl="0" indent="-469900" rtl="0">
              <a:spcBef>
                <a:spcPts val="0"/>
              </a:spcBef>
              <a:spcAft>
                <a:spcPts val="0"/>
              </a:spcAft>
              <a:buClr>
                <a:srgbClr val="FBFCF5"/>
              </a:buClr>
              <a:buSzPct val="100000"/>
              <a:buFont typeface="Times New Roman"/>
              <a:buChar char="●"/>
            </a:pPr>
            <a:r>
              <a:rPr lang="en-US" sz="3800" b="1" dirty="0" smtClean="0">
                <a:solidFill>
                  <a:schemeClr val="tx2"/>
                </a:solidFill>
                <a:latin typeface="Times New Roman"/>
                <a:ea typeface="Times New Roman"/>
                <a:cs typeface="Times New Roman"/>
                <a:sym typeface="Times New Roman"/>
              </a:rPr>
              <a:t>Barriers </a:t>
            </a:r>
            <a:r>
              <a:rPr lang="en-US" sz="3800" b="1" dirty="0">
                <a:solidFill>
                  <a:schemeClr val="tx2"/>
                </a:solidFill>
                <a:latin typeface="Times New Roman"/>
                <a:ea typeface="Times New Roman"/>
                <a:cs typeface="Times New Roman"/>
                <a:sym typeface="Times New Roman"/>
              </a:rPr>
              <a:t>and Challenges</a:t>
            </a:r>
          </a:p>
          <a:p>
            <a:pPr marL="914400" lvl="1" indent="-431800" rtl="0">
              <a:lnSpc>
                <a:spcPct val="100000"/>
              </a:lnSpc>
              <a:spcBef>
                <a:spcPts val="0"/>
              </a:spcBef>
              <a:buClr>
                <a:srgbClr val="92D050"/>
              </a:buClr>
              <a:buSzPct val="100000"/>
              <a:buFont typeface="Times New Roman"/>
              <a:buChar char="○"/>
            </a:pPr>
            <a:r>
              <a:rPr lang="en-US" sz="3200" b="1" dirty="0">
                <a:solidFill>
                  <a:schemeClr val="tx2"/>
                </a:solidFill>
                <a:latin typeface="Times New Roman"/>
                <a:ea typeface="Times New Roman"/>
                <a:cs typeface="Times New Roman"/>
                <a:sym typeface="Times New Roman"/>
              </a:rPr>
              <a:t>Financing </a:t>
            </a:r>
          </a:p>
          <a:p>
            <a:pPr marL="1828800" lvl="3" indent="-431800" rtl="0">
              <a:lnSpc>
                <a:spcPct val="100000"/>
              </a:lnSpc>
              <a:spcBef>
                <a:spcPts val="0"/>
              </a:spcBef>
              <a:buClr>
                <a:srgbClr val="92D050"/>
              </a:buClr>
              <a:buSzPct val="100000"/>
              <a:buFont typeface="Times New Roman"/>
              <a:buChar char="●"/>
            </a:pPr>
            <a:r>
              <a:rPr lang="en-US" sz="3200" b="1" dirty="0">
                <a:solidFill>
                  <a:schemeClr val="tx2"/>
                </a:solidFill>
                <a:latin typeface="Times New Roman"/>
                <a:ea typeface="Times New Roman"/>
                <a:cs typeface="Times New Roman"/>
                <a:sym typeface="Times New Roman"/>
              </a:rPr>
              <a:t>“New”, “Never Been Done Before”</a:t>
            </a:r>
          </a:p>
          <a:p>
            <a:pPr marL="1828800" lvl="3" indent="-431800" rtl="0">
              <a:lnSpc>
                <a:spcPct val="100000"/>
              </a:lnSpc>
              <a:spcBef>
                <a:spcPts val="0"/>
              </a:spcBef>
              <a:buClr>
                <a:srgbClr val="92D050"/>
              </a:buClr>
              <a:buSzPct val="100000"/>
              <a:buFont typeface="Times New Roman"/>
              <a:buChar char="●"/>
            </a:pPr>
            <a:r>
              <a:rPr lang="en-US" sz="3200" b="1" dirty="0">
                <a:solidFill>
                  <a:schemeClr val="tx2"/>
                </a:solidFill>
                <a:latin typeface="Times New Roman"/>
                <a:ea typeface="Times New Roman"/>
                <a:cs typeface="Times New Roman"/>
                <a:sym typeface="Times New Roman"/>
              </a:rPr>
              <a:t>Markets</a:t>
            </a:r>
          </a:p>
          <a:p>
            <a:pPr marL="1371600" lvl="0" indent="0" rtl="0">
              <a:lnSpc>
                <a:spcPct val="100000"/>
              </a:lnSpc>
              <a:spcBef>
                <a:spcPts val="0"/>
              </a:spcBef>
              <a:buNone/>
            </a:pPr>
            <a:endParaRPr sz="3200" b="1" dirty="0">
              <a:solidFill>
                <a:schemeClr val="tx2"/>
              </a:solidFill>
              <a:latin typeface="Times New Roman"/>
              <a:ea typeface="Times New Roman"/>
              <a:cs typeface="Times New Roman"/>
              <a:sym typeface="Times New Roman"/>
            </a:endParaRPr>
          </a:p>
          <a:p>
            <a:pPr marL="914400" lvl="1" indent="-431800" rtl="0">
              <a:spcBef>
                <a:spcPts val="640"/>
              </a:spcBef>
              <a:buClr>
                <a:srgbClr val="92D050"/>
              </a:buClr>
              <a:buSzPct val="100000"/>
              <a:buFont typeface="Times New Roman"/>
              <a:buChar char="○"/>
            </a:pPr>
            <a:r>
              <a:rPr lang="en-US" sz="3200" b="1" dirty="0" smtClean="0">
                <a:solidFill>
                  <a:schemeClr val="tx2"/>
                </a:solidFill>
                <a:latin typeface="Times New Roman"/>
                <a:ea typeface="Times New Roman"/>
                <a:cs typeface="Times New Roman"/>
                <a:sym typeface="Times New Roman"/>
              </a:rPr>
              <a:t>Policy </a:t>
            </a:r>
            <a:r>
              <a:rPr lang="en-US" sz="3200" b="1" dirty="0">
                <a:solidFill>
                  <a:schemeClr val="tx2"/>
                </a:solidFill>
                <a:latin typeface="Times New Roman"/>
                <a:ea typeface="Times New Roman"/>
                <a:cs typeface="Times New Roman"/>
                <a:sym typeface="Times New Roman"/>
              </a:rPr>
              <a:t>Issues/Controversies</a:t>
            </a:r>
          </a:p>
        </p:txBody>
      </p:sp>
      <p:pic>
        <p:nvPicPr>
          <p:cNvPr id="1349" name="Shape 1349"/>
          <p:cNvPicPr preferRelativeResize="0"/>
          <p:nvPr/>
        </p:nvPicPr>
        <p:blipFill rotWithShape="1">
          <a:blip r:embed="rId3">
            <a:alphaModFix/>
          </a:blip>
          <a:srcRect/>
          <a:stretch/>
        </p:blipFill>
        <p:spPr>
          <a:xfrm>
            <a:off x="7922725" y="6024850"/>
            <a:ext cx="1143000" cy="612900"/>
          </a:xfrm>
          <a:prstGeom prst="rect">
            <a:avLst/>
          </a:prstGeom>
          <a:noFill/>
          <a:ln>
            <a:noFill/>
          </a:ln>
        </p:spPr>
      </p:pic>
    </p:spTree>
  </p:cSld>
  <p:clrMapOvr>
    <a:masterClrMapping/>
  </p:clrMapOvr>
  <p:transition spd="slow">
    <p:cu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Shape 1252"/>
          <p:cNvSpPr txBox="1"/>
          <p:nvPr/>
        </p:nvSpPr>
        <p:spPr>
          <a:xfrm>
            <a:off x="4267200" y="6492875"/>
            <a:ext cx="28956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Copyright 2010Advanced Biofuels USA</a:t>
            </a:r>
          </a:p>
        </p:txBody>
      </p:sp>
      <p:sp>
        <p:nvSpPr>
          <p:cNvPr id="1253" name="Shape 1253"/>
          <p:cNvSpPr/>
          <p:nvPr/>
        </p:nvSpPr>
        <p:spPr>
          <a:xfrm>
            <a:off x="1752600" y="0"/>
            <a:ext cx="6553200" cy="1066799"/>
          </a:xfrm>
          <a:prstGeom prst="cube">
            <a:avLst>
              <a:gd name="adj" fmla="val 25000"/>
            </a:avLst>
          </a:prstGeom>
          <a:solidFill>
            <a:schemeClr val="dk2"/>
          </a:solidFill>
          <a:ln w="9525" cap="flat">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1" i="0" u="none" strike="noStrike" cap="none" baseline="0">
              <a:solidFill>
                <a:srgbClr val="FFFF99"/>
              </a:solidFill>
              <a:latin typeface="Times New Roman"/>
              <a:ea typeface="Times New Roman"/>
              <a:cs typeface="Times New Roman"/>
              <a:sym typeface="Times New Roman"/>
            </a:endParaRPr>
          </a:p>
          <a:p>
            <a:pPr marL="0" marR="0" lvl="0" indent="0" algn="ctr" rtl="0">
              <a:spcBef>
                <a:spcPts val="0"/>
              </a:spcBef>
              <a:spcAft>
                <a:spcPts val="0"/>
              </a:spcAft>
              <a:buSzPct val="25000"/>
              <a:buNone/>
            </a:pPr>
            <a:r>
              <a:rPr lang="en-US" sz="2400" b="1" i="0" u="none" strike="noStrike" cap="none" baseline="0">
                <a:solidFill>
                  <a:srgbClr val="FFFF99"/>
                </a:solidFill>
                <a:latin typeface="Times New Roman"/>
                <a:ea typeface="Times New Roman"/>
                <a:cs typeface="Times New Roman"/>
                <a:sym typeface="Times New Roman"/>
              </a:rPr>
              <a:t>Funding of “new” </a:t>
            </a:r>
            <a:r>
              <a:rPr lang="en-US" sz="2400" b="0" i="0" u="none" strike="noStrike" cap="none" baseline="0">
                <a:solidFill>
                  <a:srgbClr val="FFFF99"/>
                </a:solidFill>
                <a:latin typeface="Times New Roman"/>
                <a:ea typeface="Times New Roman"/>
                <a:cs typeface="Times New Roman"/>
                <a:sym typeface="Times New Roman"/>
              </a:rPr>
              <a:t>and </a:t>
            </a:r>
            <a:r>
              <a:rPr lang="en-US" sz="2400" b="1" i="0" u="none" strike="noStrike" cap="none" baseline="0">
                <a:solidFill>
                  <a:srgbClr val="FFFF99"/>
                </a:solidFill>
                <a:latin typeface="Times New Roman"/>
                <a:ea typeface="Times New Roman"/>
                <a:cs typeface="Times New Roman"/>
                <a:sym typeface="Times New Roman"/>
              </a:rPr>
              <a:t>“never been </a:t>
            </a:r>
          </a:p>
          <a:p>
            <a:pPr marL="0" marR="0" lvl="0" indent="0" algn="ctr" rtl="0">
              <a:spcBef>
                <a:spcPts val="0"/>
              </a:spcBef>
              <a:spcAft>
                <a:spcPts val="0"/>
              </a:spcAft>
              <a:buSzPct val="25000"/>
              <a:buNone/>
            </a:pPr>
            <a:r>
              <a:rPr lang="en-US" sz="2400" b="1" i="0" u="none" strike="noStrike" cap="none" baseline="0">
                <a:solidFill>
                  <a:srgbClr val="FFFF99"/>
                </a:solidFill>
                <a:latin typeface="Times New Roman"/>
                <a:ea typeface="Times New Roman"/>
                <a:cs typeface="Times New Roman"/>
                <a:sym typeface="Times New Roman"/>
              </a:rPr>
              <a:t>done before” </a:t>
            </a:r>
            <a:r>
              <a:rPr lang="en-US" sz="2400" b="0" i="0" u="none" strike="noStrike" cap="none" baseline="0">
                <a:solidFill>
                  <a:srgbClr val="FFFF99"/>
                </a:solidFill>
                <a:latin typeface="Times New Roman"/>
                <a:ea typeface="Times New Roman"/>
                <a:cs typeface="Times New Roman"/>
                <a:sym typeface="Times New Roman"/>
              </a:rPr>
              <a:t>technologies</a:t>
            </a:r>
          </a:p>
          <a:p>
            <a:pPr marL="0" marR="0" lvl="0" indent="0" algn="ctr" rtl="0">
              <a:spcBef>
                <a:spcPts val="0"/>
              </a:spcBef>
              <a:spcAft>
                <a:spcPts val="0"/>
              </a:spcAft>
              <a:buNone/>
            </a:pPr>
            <a:endParaRPr sz="2400" b="0" i="0" u="none" strike="noStrike" cap="none" baseline="0">
              <a:solidFill>
                <a:srgbClr val="FFFF99"/>
              </a:solidFill>
              <a:latin typeface="Times New Roman"/>
              <a:ea typeface="Times New Roman"/>
              <a:cs typeface="Times New Roman"/>
              <a:sym typeface="Times New Roman"/>
            </a:endParaRPr>
          </a:p>
        </p:txBody>
      </p:sp>
      <p:sp>
        <p:nvSpPr>
          <p:cNvPr id="1254" name="Shape 1254"/>
          <p:cNvSpPr/>
          <p:nvPr/>
        </p:nvSpPr>
        <p:spPr>
          <a:xfrm>
            <a:off x="2819400" y="5791200"/>
            <a:ext cx="176529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a:solidFill>
                  <a:schemeClr val="lt1"/>
                </a:solidFill>
                <a:latin typeface="Times New Roman"/>
                <a:ea typeface="Times New Roman"/>
                <a:cs typeface="Times New Roman"/>
                <a:sym typeface="Times New Roman"/>
              </a:rPr>
              <a:t>New Ideas?</a:t>
            </a:r>
          </a:p>
        </p:txBody>
      </p:sp>
      <p:sp>
        <p:nvSpPr>
          <p:cNvPr id="1255" name="Shape 1255"/>
          <p:cNvSpPr txBox="1"/>
          <p:nvPr/>
        </p:nvSpPr>
        <p:spPr>
          <a:xfrm>
            <a:off x="6629400" y="6492875"/>
            <a:ext cx="12191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122</a:t>
            </a:fld>
            <a:endParaRPr lang="en-US" sz="1200" b="0" i="0" u="none" strike="noStrike" cap="none" baseline="0">
              <a:solidFill>
                <a:schemeClr val="dk1"/>
              </a:solidFill>
              <a:latin typeface="Times New Roman"/>
              <a:ea typeface="Times New Roman"/>
              <a:cs typeface="Times New Roman"/>
              <a:sym typeface="Times New Roman"/>
            </a:endParaRPr>
          </a:p>
        </p:txBody>
      </p:sp>
      <p:pic>
        <p:nvPicPr>
          <p:cNvPr id="1256" name="Shape 1256"/>
          <p:cNvPicPr preferRelativeResize="0"/>
          <p:nvPr/>
        </p:nvPicPr>
        <p:blipFill rotWithShape="1">
          <a:blip r:embed="rId3">
            <a:alphaModFix/>
          </a:blip>
          <a:srcRect/>
          <a:stretch/>
        </p:blipFill>
        <p:spPr>
          <a:xfrm>
            <a:off x="5410200" y="4038600"/>
            <a:ext cx="2971799" cy="2442574"/>
          </a:xfrm>
          <a:prstGeom prst="rect">
            <a:avLst/>
          </a:prstGeom>
          <a:ln>
            <a:noFill/>
          </a:ln>
          <a:effectLst>
            <a:softEdge rad="112500"/>
          </a:effectLst>
        </p:spPr>
      </p:pic>
      <p:grpSp>
        <p:nvGrpSpPr>
          <p:cNvPr id="2" name="Shape 1257"/>
          <p:cNvGrpSpPr/>
          <p:nvPr/>
        </p:nvGrpSpPr>
        <p:grpSpPr>
          <a:xfrm>
            <a:off x="0" y="62924"/>
            <a:ext cx="9143999" cy="7143749"/>
            <a:chOff x="1696" y="210"/>
            <a:chExt cx="4892" cy="2099"/>
          </a:xfrm>
        </p:grpSpPr>
        <p:sp>
          <p:nvSpPr>
            <p:cNvPr id="1258" name="Shape 1258"/>
            <p:cNvSpPr/>
            <p:nvPr/>
          </p:nvSpPr>
          <p:spPr>
            <a:xfrm>
              <a:off x="1696" y="210"/>
              <a:ext cx="4799" cy="20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cxnSp>
          <p:nvCxnSpPr>
            <p:cNvPr id="1259" name="Shape 1259"/>
            <p:cNvCxnSpPr>
              <a:stCxn id="1260" idx="2"/>
              <a:endCxn id="1261" idx="3"/>
            </p:cNvCxnSpPr>
            <p:nvPr/>
          </p:nvCxnSpPr>
          <p:spPr>
            <a:xfrm rot="10800000">
              <a:off x="5426" y="915"/>
              <a:ext cx="300" cy="300"/>
            </a:xfrm>
            <a:prstGeom prst="bentConnector2">
              <a:avLst/>
            </a:prstGeom>
            <a:noFill/>
            <a:ln w="28575" cap="flat">
              <a:solidFill>
                <a:schemeClr val="dk1"/>
              </a:solidFill>
              <a:prstDash val="solid"/>
              <a:miter/>
              <a:headEnd type="none" w="med" len="med"/>
              <a:tailEnd type="none" w="med" len="med"/>
            </a:ln>
          </p:spPr>
        </p:cxnSp>
        <p:cxnSp>
          <p:nvCxnSpPr>
            <p:cNvPr id="1262" name="Shape 1262"/>
            <p:cNvCxnSpPr>
              <a:stCxn id="1263" idx="4"/>
              <a:endCxn id="1261" idx="3"/>
            </p:cNvCxnSpPr>
            <p:nvPr/>
          </p:nvCxnSpPr>
          <p:spPr>
            <a:xfrm rot="10800000" flipH="1">
              <a:off x="5381" y="915"/>
              <a:ext cx="300" cy="300"/>
            </a:xfrm>
            <a:prstGeom prst="bentConnector2">
              <a:avLst/>
            </a:prstGeom>
            <a:noFill/>
            <a:ln w="28575" cap="flat">
              <a:solidFill>
                <a:schemeClr val="dk1"/>
              </a:solidFill>
              <a:prstDash val="solid"/>
              <a:miter/>
              <a:headEnd type="none" w="med" len="med"/>
              <a:tailEnd type="none" w="med" len="med"/>
            </a:ln>
          </p:spPr>
        </p:cxnSp>
        <p:cxnSp>
          <p:nvCxnSpPr>
            <p:cNvPr id="1264" name="Shape 1264"/>
            <p:cNvCxnSpPr>
              <a:stCxn id="1265" idx="4"/>
              <a:endCxn id="1266" idx="3"/>
            </p:cNvCxnSpPr>
            <p:nvPr/>
          </p:nvCxnSpPr>
          <p:spPr>
            <a:xfrm rot="10800000">
              <a:off x="2626" y="1700"/>
              <a:ext cx="300" cy="300"/>
            </a:xfrm>
            <a:prstGeom prst="bentConnector4">
              <a:avLst>
                <a:gd name="adj1" fmla="val -62068"/>
                <a:gd name="adj2" fmla="val 65049"/>
              </a:avLst>
            </a:prstGeom>
            <a:noFill/>
            <a:ln w="28575" cap="flat">
              <a:solidFill>
                <a:schemeClr val="dk1"/>
              </a:solidFill>
              <a:prstDash val="solid"/>
              <a:miter/>
              <a:headEnd type="none" w="med" len="med"/>
              <a:tailEnd type="none" w="med" len="med"/>
            </a:ln>
          </p:spPr>
        </p:cxnSp>
        <p:cxnSp>
          <p:nvCxnSpPr>
            <p:cNvPr id="1267" name="Shape 1267"/>
            <p:cNvCxnSpPr>
              <a:stCxn id="1268" idx="2"/>
              <a:endCxn id="1269" idx="3"/>
            </p:cNvCxnSpPr>
            <p:nvPr/>
          </p:nvCxnSpPr>
          <p:spPr>
            <a:xfrm rot="10800000">
              <a:off x="3124" y="1047"/>
              <a:ext cx="300" cy="600"/>
            </a:xfrm>
            <a:prstGeom prst="bentConnector2">
              <a:avLst/>
            </a:prstGeom>
            <a:noFill/>
            <a:ln w="28575" cap="flat">
              <a:solidFill>
                <a:schemeClr val="dk1"/>
              </a:solidFill>
              <a:prstDash val="solid"/>
              <a:miter/>
              <a:headEnd type="none" w="med" len="med"/>
              <a:tailEnd type="none" w="med" len="med"/>
            </a:ln>
          </p:spPr>
        </p:cxnSp>
        <p:cxnSp>
          <p:nvCxnSpPr>
            <p:cNvPr id="1270" name="Shape 1270"/>
            <p:cNvCxnSpPr>
              <a:stCxn id="1266" idx="4"/>
              <a:endCxn id="1269" idx="3"/>
            </p:cNvCxnSpPr>
            <p:nvPr/>
          </p:nvCxnSpPr>
          <p:spPr>
            <a:xfrm rot="10800000" flipH="1">
              <a:off x="3079" y="1047"/>
              <a:ext cx="299" cy="600"/>
            </a:xfrm>
            <a:prstGeom prst="bentConnector2">
              <a:avLst/>
            </a:prstGeom>
            <a:noFill/>
            <a:ln w="28575" cap="flat">
              <a:solidFill>
                <a:schemeClr val="dk1"/>
              </a:solidFill>
              <a:prstDash val="solid"/>
              <a:miter/>
              <a:headEnd type="none" w="med" len="med"/>
              <a:tailEnd type="none" w="med" len="med"/>
            </a:ln>
          </p:spPr>
        </p:cxnSp>
        <p:cxnSp>
          <p:nvCxnSpPr>
            <p:cNvPr id="1271" name="Shape 1271"/>
            <p:cNvCxnSpPr>
              <a:stCxn id="1272" idx="2"/>
              <a:endCxn id="1269" idx="3"/>
            </p:cNvCxnSpPr>
            <p:nvPr/>
          </p:nvCxnSpPr>
          <p:spPr>
            <a:xfrm rot="10800000">
              <a:off x="3124" y="915"/>
              <a:ext cx="300" cy="300"/>
            </a:xfrm>
            <a:prstGeom prst="bentConnector2">
              <a:avLst/>
            </a:prstGeom>
            <a:noFill/>
            <a:ln w="28575" cap="flat">
              <a:solidFill>
                <a:schemeClr val="dk1"/>
              </a:solidFill>
              <a:prstDash val="solid"/>
              <a:miter/>
              <a:headEnd type="none" w="med" len="med"/>
              <a:tailEnd type="none" w="med" len="med"/>
            </a:ln>
          </p:spPr>
        </p:cxnSp>
        <p:cxnSp>
          <p:nvCxnSpPr>
            <p:cNvPr id="1273" name="Shape 1273"/>
            <p:cNvCxnSpPr>
              <a:stCxn id="1274" idx="4"/>
              <a:endCxn id="1269" idx="3"/>
            </p:cNvCxnSpPr>
            <p:nvPr/>
          </p:nvCxnSpPr>
          <p:spPr>
            <a:xfrm rot="10800000" flipH="1">
              <a:off x="3079" y="915"/>
              <a:ext cx="299" cy="300"/>
            </a:xfrm>
            <a:prstGeom prst="bentConnector2">
              <a:avLst/>
            </a:prstGeom>
            <a:noFill/>
            <a:ln w="28575" cap="flat">
              <a:solidFill>
                <a:schemeClr val="dk1"/>
              </a:solidFill>
              <a:prstDash val="solid"/>
              <a:miter/>
              <a:headEnd type="none" w="med" len="med"/>
              <a:tailEnd type="none" w="med" len="med"/>
            </a:ln>
          </p:spPr>
        </p:cxnSp>
        <p:cxnSp>
          <p:nvCxnSpPr>
            <p:cNvPr id="1275" name="Shape 1275"/>
            <p:cNvCxnSpPr>
              <a:stCxn id="1261" idx="2"/>
            </p:cNvCxnSpPr>
            <p:nvPr/>
          </p:nvCxnSpPr>
          <p:spPr>
            <a:xfrm flipH="1">
              <a:off x="4550" y="783"/>
              <a:ext cx="600" cy="600"/>
            </a:xfrm>
            <a:prstGeom prst="bentConnector2">
              <a:avLst/>
            </a:prstGeom>
            <a:noFill/>
            <a:ln w="28575" cap="flat">
              <a:solidFill>
                <a:schemeClr val="dk1"/>
              </a:solidFill>
              <a:prstDash val="solid"/>
              <a:miter/>
              <a:headEnd type="none" w="med" len="med"/>
              <a:tailEnd type="none" w="med" len="med"/>
            </a:ln>
          </p:spPr>
        </p:cxnSp>
        <p:cxnSp>
          <p:nvCxnSpPr>
            <p:cNvPr id="1276" name="Shape 1276"/>
            <p:cNvCxnSpPr>
              <a:stCxn id="1269" idx="4"/>
            </p:cNvCxnSpPr>
            <p:nvPr/>
          </p:nvCxnSpPr>
          <p:spPr>
            <a:xfrm>
              <a:off x="3655" y="783"/>
              <a:ext cx="900" cy="600"/>
            </a:xfrm>
            <a:prstGeom prst="bentConnector2">
              <a:avLst/>
            </a:prstGeom>
            <a:noFill/>
            <a:ln w="28575" cap="flat">
              <a:solidFill>
                <a:schemeClr val="dk1"/>
              </a:solidFill>
              <a:prstDash val="solid"/>
              <a:miter/>
              <a:headEnd type="none" w="med" len="med"/>
              <a:tailEnd type="none" w="med" len="med"/>
            </a:ln>
          </p:spPr>
        </p:cxnSp>
        <p:sp>
          <p:nvSpPr>
            <p:cNvPr id="1269" name="Shape 1269"/>
            <p:cNvSpPr/>
            <p:nvPr/>
          </p:nvSpPr>
          <p:spPr>
            <a:xfrm>
              <a:off x="2847" y="623"/>
              <a:ext cx="864" cy="288"/>
            </a:xfrm>
            <a:prstGeom prst="cube">
              <a:avLst>
                <a:gd name="adj" fmla="val 10764"/>
              </a:avLst>
            </a:prstGeom>
            <a:gradFill>
              <a:gsLst>
                <a:gs pos="0">
                  <a:srgbClr val="A1E6E0">
                    <a:alpha val="39607"/>
                  </a:srgbClr>
                </a:gs>
                <a:gs pos="100000">
                  <a:schemeClr val="dk2"/>
                </a:gs>
              </a:gsLst>
              <a:lin ang="5400000" scaled="0"/>
            </a:gradFill>
            <a:ln w="9525" cap="flat">
              <a:solidFill>
                <a:schemeClr val="accent2"/>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2"/>
                  </a:solidFill>
                  <a:latin typeface="Times New Roman"/>
                  <a:ea typeface="Times New Roman"/>
                  <a:cs typeface="Times New Roman"/>
                  <a:sym typeface="Times New Roman"/>
                </a:rPr>
                <a:t>Private </a:t>
              </a:r>
            </a:p>
            <a:p>
              <a:pPr marL="0" marR="0" lvl="0"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2"/>
                  </a:solidFill>
                  <a:latin typeface="Times New Roman"/>
                  <a:ea typeface="Times New Roman"/>
                  <a:cs typeface="Times New Roman"/>
                  <a:sym typeface="Times New Roman"/>
                </a:rPr>
                <a:t>Investors</a:t>
              </a:r>
            </a:p>
            <a:p>
              <a:pPr marL="0" marR="0" lvl="0" indent="0" algn="ctr" rtl="0">
                <a:lnSpc>
                  <a:spcPct val="100000"/>
                </a:lnSpc>
                <a:spcBef>
                  <a:spcPts val="0"/>
                </a:spcBef>
                <a:spcAft>
                  <a:spcPts val="0"/>
                </a:spcAft>
                <a:buClr>
                  <a:schemeClr val="lt1"/>
                </a:buClr>
                <a:buFont typeface="Times New Roman"/>
                <a:buNone/>
              </a:pPr>
              <a:endParaRPr sz="1400" b="0" i="0" u="none" strike="noStrike" cap="none" baseline="0">
                <a:solidFill>
                  <a:schemeClr val="lt2"/>
                </a:solidFill>
                <a:latin typeface="Times New Roman"/>
                <a:ea typeface="Times New Roman"/>
                <a:cs typeface="Times New Roman"/>
                <a:sym typeface="Times New Roman"/>
              </a:endParaRPr>
            </a:p>
          </p:txBody>
        </p:sp>
        <p:sp>
          <p:nvSpPr>
            <p:cNvPr id="1261" name="Shape 1261"/>
            <p:cNvSpPr/>
            <p:nvPr/>
          </p:nvSpPr>
          <p:spPr>
            <a:xfrm>
              <a:off x="5150" y="623"/>
              <a:ext cx="864" cy="288"/>
            </a:xfrm>
            <a:prstGeom prst="cube">
              <a:avLst>
                <a:gd name="adj" fmla="val 10764"/>
              </a:avLst>
            </a:prstGeom>
            <a:gradFill>
              <a:gsLst>
                <a:gs pos="0">
                  <a:srgbClr val="A1E6E0">
                    <a:alpha val="39607"/>
                  </a:srgbClr>
                </a:gs>
                <a:gs pos="100000">
                  <a:schemeClr val="dk2"/>
                </a:gs>
              </a:gsLst>
              <a:lin ang="5400000" scaled="0"/>
            </a:gradFill>
            <a:ln w="9525" cap="flat">
              <a:solidFill>
                <a:schemeClr val="accent2"/>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Government</a:t>
              </a:r>
            </a:p>
            <a:p>
              <a:pPr marL="0" marR="0" lvl="0" indent="0" algn="ctr" rtl="0">
                <a:lnSpc>
                  <a:spcPct val="100000"/>
                </a:lnSpc>
                <a:spcBef>
                  <a:spcPts val="0"/>
                </a:spcBef>
                <a:spcAft>
                  <a:spcPts val="0"/>
                </a:spcAft>
                <a:buClr>
                  <a:schemeClr val="lt1"/>
                </a:buClr>
                <a:buFont typeface="Times New Roman"/>
                <a:buNone/>
              </a:pPr>
              <a:endParaRPr sz="1400" b="0" i="0" u="none" strike="noStrike" cap="none" baseline="0">
                <a:solidFill>
                  <a:schemeClr val="lt1"/>
                </a:solidFill>
                <a:latin typeface="Times New Roman"/>
                <a:ea typeface="Times New Roman"/>
                <a:cs typeface="Times New Roman"/>
                <a:sym typeface="Times New Roman"/>
              </a:endParaRPr>
            </a:p>
          </p:txBody>
        </p:sp>
        <p:sp>
          <p:nvSpPr>
            <p:cNvPr id="1274" name="Shape 1274"/>
            <p:cNvSpPr/>
            <p:nvPr/>
          </p:nvSpPr>
          <p:spPr>
            <a:xfrm>
              <a:off x="2271" y="1056"/>
              <a:ext cx="864" cy="288"/>
            </a:xfrm>
            <a:prstGeom prst="cube">
              <a:avLst>
                <a:gd name="adj" fmla="val 10764"/>
              </a:avLst>
            </a:prstGeom>
            <a:gradFill>
              <a:gsLst>
                <a:gs pos="0">
                  <a:srgbClr val="BFDFFF">
                    <a:alpha val="39607"/>
                  </a:srgbClr>
                </a:gs>
                <a:gs pos="100000">
                  <a:schemeClr val="dk2"/>
                </a:gs>
              </a:gsLst>
              <a:lin ang="5400000" scaled="0"/>
            </a:gradFill>
            <a:ln w="9525" cap="flat">
              <a:solidFill>
                <a:schemeClr val="folHlink"/>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1400" b="0" i="0" u="none" strike="noStrike" cap="none" baseline="0">
                  <a:solidFill>
                    <a:schemeClr val="lt1"/>
                  </a:solidFill>
                  <a:latin typeface="Times New Roman"/>
                  <a:ea typeface="Times New Roman"/>
                  <a:cs typeface="Times New Roman"/>
                  <a:sym typeface="Times New Roman"/>
                </a:rPr>
                <a:t> </a:t>
              </a:r>
              <a:r>
                <a:rPr lang="en-US" sz="2100" b="0" i="0" u="none" strike="noStrike" cap="none" baseline="0">
                  <a:solidFill>
                    <a:schemeClr val="lt1"/>
                  </a:solidFill>
                  <a:latin typeface="Times New Roman"/>
                  <a:ea typeface="Times New Roman"/>
                  <a:cs typeface="Times New Roman"/>
                  <a:sym typeface="Times New Roman"/>
                </a:rPr>
                <a:t>Long-term </a:t>
              </a:r>
            </a:p>
            <a:p>
              <a:pPr marL="0" marR="0" lvl="0"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Personal </a:t>
              </a:r>
            </a:p>
            <a:p>
              <a:pPr marL="0" marR="0" lvl="0"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Passion</a:t>
              </a:r>
            </a:p>
          </p:txBody>
        </p:sp>
        <p:sp>
          <p:nvSpPr>
            <p:cNvPr id="1272" name="Shape 1272"/>
            <p:cNvSpPr/>
            <p:nvPr/>
          </p:nvSpPr>
          <p:spPr>
            <a:xfrm>
              <a:off x="3424" y="1056"/>
              <a:ext cx="862" cy="288"/>
            </a:xfrm>
            <a:prstGeom prst="cube">
              <a:avLst>
                <a:gd name="adj" fmla="val 10764"/>
              </a:avLst>
            </a:prstGeom>
            <a:gradFill>
              <a:gsLst>
                <a:gs pos="0">
                  <a:srgbClr val="BFDFFF">
                    <a:alpha val="39607"/>
                  </a:srgbClr>
                </a:gs>
                <a:gs pos="100000">
                  <a:schemeClr val="dk2"/>
                </a:gs>
              </a:gsLst>
              <a:lin ang="5400000" scaled="0"/>
            </a:gradFill>
            <a:ln w="9525" cap="flat">
              <a:solidFill>
                <a:schemeClr val="folHlink"/>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Credit </a:t>
              </a:r>
            </a:p>
            <a:p>
              <a:pPr marL="0" marR="0" lvl="0"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Markets/</a:t>
              </a:r>
            </a:p>
            <a:p>
              <a:pPr marL="0" marR="0" lvl="0"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Banks</a:t>
              </a:r>
            </a:p>
          </p:txBody>
        </p:sp>
        <p:sp>
          <p:nvSpPr>
            <p:cNvPr id="1266" name="Shape 1266"/>
            <p:cNvSpPr/>
            <p:nvPr/>
          </p:nvSpPr>
          <p:spPr>
            <a:xfrm>
              <a:off x="2272" y="1488"/>
              <a:ext cx="862" cy="288"/>
            </a:xfrm>
            <a:prstGeom prst="cube">
              <a:avLst>
                <a:gd name="adj" fmla="val 10764"/>
              </a:avLst>
            </a:prstGeom>
            <a:gradFill>
              <a:gsLst>
                <a:gs pos="0">
                  <a:srgbClr val="BFDFFF">
                    <a:alpha val="39607"/>
                  </a:srgbClr>
                </a:gs>
                <a:gs pos="100000">
                  <a:schemeClr val="dk2"/>
                </a:gs>
              </a:gsLst>
              <a:lin ang="5400000" scaled="0"/>
            </a:gradFill>
            <a:ln w="9525" cap="flat">
              <a:solidFill>
                <a:schemeClr val="folHlink"/>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Venture</a:t>
              </a:r>
            </a:p>
            <a:p>
              <a:pPr marL="0" marR="0" lvl="0"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 Capital</a:t>
              </a:r>
            </a:p>
          </p:txBody>
        </p:sp>
        <p:sp>
          <p:nvSpPr>
            <p:cNvPr id="1268" name="Shape 1268"/>
            <p:cNvSpPr/>
            <p:nvPr/>
          </p:nvSpPr>
          <p:spPr>
            <a:xfrm>
              <a:off x="3424" y="1488"/>
              <a:ext cx="862" cy="288"/>
            </a:xfrm>
            <a:prstGeom prst="cube">
              <a:avLst>
                <a:gd name="adj" fmla="val 10764"/>
              </a:avLst>
            </a:prstGeom>
            <a:gradFill>
              <a:gsLst>
                <a:gs pos="0">
                  <a:srgbClr val="BFDFFF">
                    <a:alpha val="39607"/>
                  </a:srgbClr>
                </a:gs>
                <a:gs pos="100000">
                  <a:schemeClr val="dk2"/>
                </a:gs>
              </a:gsLst>
              <a:lin ang="5400000" scaled="0"/>
            </a:gradFill>
            <a:ln w="9525" cap="flat">
              <a:solidFill>
                <a:schemeClr val="folHlink"/>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Valley </a:t>
              </a:r>
            </a:p>
            <a:p>
              <a:pPr marL="0" marR="0" lvl="0"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of Death</a:t>
              </a:r>
            </a:p>
          </p:txBody>
        </p:sp>
        <p:sp>
          <p:nvSpPr>
            <p:cNvPr id="1263" name="Shape 1263"/>
            <p:cNvSpPr/>
            <p:nvPr/>
          </p:nvSpPr>
          <p:spPr>
            <a:xfrm>
              <a:off x="4575" y="1056"/>
              <a:ext cx="862" cy="288"/>
            </a:xfrm>
            <a:prstGeom prst="cube">
              <a:avLst>
                <a:gd name="adj" fmla="val 10764"/>
              </a:avLst>
            </a:prstGeom>
            <a:gradFill>
              <a:gsLst>
                <a:gs pos="0">
                  <a:srgbClr val="BFDFFF">
                    <a:alpha val="39607"/>
                  </a:srgbClr>
                </a:gs>
                <a:gs pos="100000">
                  <a:schemeClr val="dk2"/>
                </a:gs>
              </a:gsLst>
              <a:lin ang="5400000" scaled="0"/>
            </a:gradFill>
            <a:ln w="9525" cap="flat">
              <a:solidFill>
                <a:schemeClr val="folHlink"/>
              </a:solidFill>
              <a:prstDash val="solid"/>
              <a:miter/>
              <a:headEnd type="none" w="med" len="med"/>
              <a:tailEnd type="none" w="med" len="med"/>
            </a:ln>
          </p:spPr>
          <p:txBody>
            <a:bodyPr lIns="0" tIns="0" rIns="0" bIns="0" anchor="ctr" anchorCtr="0">
              <a:noAutofit/>
            </a:bodyPr>
            <a:lstStyle/>
            <a:p>
              <a:pPr marL="457200" marR="0" lvl="1"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Federal</a:t>
              </a:r>
            </a:p>
            <a:p>
              <a:pPr marL="0" marR="0" lvl="0" indent="0" algn="ctr" rtl="0">
                <a:lnSpc>
                  <a:spcPct val="100000"/>
                </a:lnSpc>
                <a:spcBef>
                  <a:spcPts val="0"/>
                </a:spcBef>
                <a:spcAft>
                  <a:spcPts val="0"/>
                </a:spcAft>
                <a:buClr>
                  <a:schemeClr val="lt1"/>
                </a:buClr>
                <a:buFont typeface="Times New Roman"/>
                <a:buNone/>
              </a:pPr>
              <a:endParaRPr sz="2100" b="0" i="0" u="none" strike="noStrike" cap="none" baseline="0">
                <a:solidFill>
                  <a:schemeClr val="lt1"/>
                </a:solidFill>
                <a:latin typeface="Times New Roman"/>
                <a:ea typeface="Times New Roman"/>
                <a:cs typeface="Times New Roman"/>
                <a:sym typeface="Times New Roman"/>
              </a:endParaRPr>
            </a:p>
          </p:txBody>
        </p:sp>
        <p:sp>
          <p:nvSpPr>
            <p:cNvPr id="1260" name="Shape 1260"/>
            <p:cNvSpPr/>
            <p:nvPr/>
          </p:nvSpPr>
          <p:spPr>
            <a:xfrm>
              <a:off x="5725" y="1056"/>
              <a:ext cx="864" cy="288"/>
            </a:xfrm>
            <a:prstGeom prst="cube">
              <a:avLst>
                <a:gd name="adj" fmla="val 10764"/>
              </a:avLst>
            </a:prstGeom>
            <a:gradFill>
              <a:gsLst>
                <a:gs pos="0">
                  <a:srgbClr val="BFDFFF">
                    <a:alpha val="39607"/>
                  </a:srgbClr>
                </a:gs>
                <a:gs pos="100000">
                  <a:schemeClr val="dk2"/>
                </a:gs>
              </a:gsLst>
              <a:lin ang="5400000" scaled="0"/>
            </a:gradFill>
            <a:ln w="9525" cap="flat">
              <a:solidFill>
                <a:schemeClr val="folHlink"/>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States</a:t>
              </a:r>
            </a:p>
          </p:txBody>
        </p:sp>
        <p:sp>
          <p:nvSpPr>
            <p:cNvPr id="1277" name="Shape 1277"/>
            <p:cNvSpPr/>
            <p:nvPr/>
          </p:nvSpPr>
          <p:spPr>
            <a:xfrm>
              <a:off x="5963" y="2028"/>
              <a:ext cx="625" cy="17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1265" name="Shape 1265"/>
            <p:cNvSpPr/>
            <p:nvPr/>
          </p:nvSpPr>
          <p:spPr>
            <a:xfrm>
              <a:off x="1785" y="1834"/>
              <a:ext cx="1199" cy="299"/>
            </a:xfrm>
            <a:prstGeom prst="cube">
              <a:avLst>
                <a:gd name="adj" fmla="val 10764"/>
              </a:avLst>
            </a:prstGeom>
            <a:gradFill>
              <a:gsLst>
                <a:gs pos="0">
                  <a:srgbClr val="BFDFFF">
                    <a:alpha val="39607"/>
                  </a:srgbClr>
                </a:gs>
                <a:gs pos="100000">
                  <a:schemeClr val="dk2"/>
                </a:gs>
              </a:gsLst>
              <a:lin ang="5400000" scaled="0"/>
            </a:gradFill>
            <a:ln w="9525" cap="flat">
              <a:solidFill>
                <a:schemeClr val="folHlink"/>
              </a:solidFill>
              <a:prstDash val="solid"/>
              <a:miter/>
              <a:headEnd type="none" w="med" len="med"/>
              <a:tailEnd type="none" w="med" len="med"/>
            </a:ln>
          </p:spPr>
          <p:txBody>
            <a:bodyPr lIns="0" tIns="0" rIns="0" bIns="0" anchor="ctr" anchorCtr="0">
              <a:noAutofit/>
            </a:bodyPr>
            <a:lstStyle/>
            <a:p>
              <a:pPr marL="457200" marR="0" lvl="2" indent="0" rtl="0">
                <a:lnSpc>
                  <a:spcPct val="100000"/>
                </a:lnSpc>
                <a:spcBef>
                  <a:spcPts val="0"/>
                </a:spcBef>
                <a:spcAft>
                  <a:spcPts val="0"/>
                </a:spcAft>
                <a:buClr>
                  <a:schemeClr val="lt1"/>
                </a:buClr>
                <a:buFont typeface="Times New Roman"/>
                <a:buNone/>
              </a:pPr>
              <a:endParaRPr sz="2100" b="0" i="0" u="none" strike="noStrike" cap="none" baseline="0">
                <a:solidFill>
                  <a:schemeClr val="lt1"/>
                </a:solidFill>
                <a:latin typeface="Times New Roman"/>
                <a:ea typeface="Times New Roman"/>
                <a:cs typeface="Times New Roman"/>
                <a:sym typeface="Times New Roman"/>
              </a:endParaRPr>
            </a:p>
            <a:p>
              <a:pPr marL="457200" marR="0" lvl="2" indent="0"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Exit Strategy </a:t>
              </a:r>
            </a:p>
            <a:p>
              <a:pPr marL="457200" marR="0" lvl="2" indent="0"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2-3 years; </a:t>
              </a:r>
            </a:p>
            <a:p>
              <a:pPr marL="457200" marR="0" lvl="2" indent="0" rtl="0">
                <a:lnSpc>
                  <a:spcPct val="100000"/>
                </a:lnSpc>
                <a:spcBef>
                  <a:spcPts val="0"/>
                </a:spcBef>
                <a:spcAft>
                  <a:spcPts val="0"/>
                </a:spcAft>
                <a:buClr>
                  <a:schemeClr val="lt1"/>
                </a:buClr>
                <a:buSzPct val="25000"/>
                <a:buFont typeface="Times New Roman"/>
                <a:buNone/>
              </a:pPr>
              <a:r>
                <a:rPr lang="en-US" sz="2100" b="0" i="0" u="none" strike="noStrike" cap="none" baseline="0">
                  <a:solidFill>
                    <a:schemeClr val="lt1"/>
                  </a:solidFill>
                  <a:latin typeface="Times New Roman"/>
                  <a:ea typeface="Times New Roman"/>
                  <a:cs typeface="Times New Roman"/>
                  <a:sym typeface="Times New Roman"/>
                </a:rPr>
                <a:t>20% ROI</a:t>
              </a:r>
            </a:p>
            <a:p>
              <a:pPr marL="457200" marR="0" lvl="0" indent="0" rtl="0">
                <a:lnSpc>
                  <a:spcPct val="100000"/>
                </a:lnSpc>
                <a:spcBef>
                  <a:spcPts val="0"/>
                </a:spcBef>
                <a:spcAft>
                  <a:spcPts val="0"/>
                </a:spcAft>
                <a:buClr>
                  <a:schemeClr val="lt1"/>
                </a:buClr>
                <a:buFont typeface="Times New Roman"/>
                <a:buNone/>
              </a:pPr>
              <a:endParaRPr sz="2100" b="0" i="0" u="none" strike="noStrike" cap="none" baseline="0">
                <a:solidFill>
                  <a:schemeClr val="lt1"/>
                </a:solidFill>
                <a:latin typeface="Times New Roman"/>
                <a:ea typeface="Times New Roman"/>
                <a:cs typeface="Times New Roman"/>
                <a:sym typeface="Times New Roman"/>
              </a:endParaRPr>
            </a:p>
          </p:txBody>
        </p:sp>
      </p:grpSp>
      <p:sp>
        <p:nvSpPr>
          <p:cNvPr id="1278" name="Shape 127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122</a:t>
            </a:fld>
            <a:endParaRPr lang="en-US" sz="1400" b="0" i="0" u="none" strike="noStrike" cap="none" baseline="0">
              <a:solidFill>
                <a:schemeClr val="lt1"/>
              </a:solidFill>
              <a:latin typeface="Arial"/>
              <a:ea typeface="Arial"/>
              <a:cs typeface="Arial"/>
              <a:sym typeface="Arial"/>
            </a:endParaRPr>
          </a:p>
        </p:txBody>
      </p:sp>
      <p:sp>
        <p:nvSpPr>
          <p:cNvPr id="1279" name="Shape 1279"/>
          <p:cNvSpPr txBox="1">
            <a:spLocks noGrp="1"/>
          </p:cNvSpPr>
          <p:nvPr>
            <p:ph type="ftr" idx="11"/>
          </p:nvPr>
        </p:nvSpPr>
        <p:spPr>
          <a:xfrm>
            <a:off x="3124200" y="6245225"/>
            <a:ext cx="2895600" cy="47624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lt1"/>
                </a:solidFill>
                <a:latin typeface="Arial"/>
                <a:ea typeface="Arial"/>
                <a:cs typeface="Arial"/>
                <a:sym typeface="Arial"/>
              </a:rPr>
              <a:t>Copyright 2014 Advanced Biofuels USA</a:t>
            </a:r>
          </a:p>
        </p:txBody>
      </p:sp>
    </p:spTree>
  </p:cSld>
  <p:clrMapOvr>
    <a:masterClrMapping/>
  </p:clrMapOvr>
  <p:transition spd="slow">
    <p:cu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Shape 1347"/>
          <p:cNvSpPr txBox="1">
            <a:spLocks noGrp="1"/>
          </p:cNvSpPr>
          <p:nvPr>
            <p:ph type="title" idx="4294967295"/>
          </p:nvPr>
        </p:nvSpPr>
        <p:spPr>
          <a:xfrm>
            <a:off x="336225" y="89325"/>
            <a:ext cx="8534399" cy="2124599"/>
          </a:xfrm>
          <a:prstGeom prst="rect">
            <a:avLst/>
          </a:prstGeom>
          <a:noFill/>
          <a:ln>
            <a:noFill/>
          </a:ln>
        </p:spPr>
        <p:txBody>
          <a:bodyPr lIns="91425" tIns="45700" rIns="91425" bIns="45700" anchor="ctr" anchorCtr="0">
            <a:noAutofit/>
          </a:bodyPr>
          <a:lstStyle/>
          <a:p>
            <a:pPr marL="0" marR="0" lvl="0" indent="0" algn="ctr" rtl="0">
              <a:lnSpc>
                <a:spcPts val="4700"/>
              </a:lnSpc>
              <a:spcBef>
                <a:spcPts val="0"/>
              </a:spcBef>
              <a:spcAft>
                <a:spcPts val="0"/>
              </a:spcAft>
              <a:buSzPct val="25000"/>
              <a:buNone/>
            </a:pPr>
            <a:r>
              <a:rPr lang="en-US" sz="4400" b="1" dirty="0" smtClean="0">
                <a:solidFill>
                  <a:srgbClr val="FFFF99"/>
                </a:solidFill>
                <a:latin typeface="Times New Roman"/>
                <a:ea typeface="Times New Roman"/>
                <a:cs typeface="Times New Roman"/>
                <a:sym typeface="Times New Roman"/>
              </a:rPr>
              <a:t>Private Financing/Investing</a:t>
            </a:r>
            <a:r>
              <a:rPr lang="en-US" sz="5400" b="1" i="0" u="none" strike="noStrike" cap="none" baseline="0" dirty="0" smtClean="0">
                <a:solidFill>
                  <a:srgbClr val="005828"/>
                </a:solidFill>
                <a:latin typeface="Times New Roman"/>
                <a:ea typeface="Times New Roman"/>
                <a:cs typeface="Times New Roman"/>
                <a:sym typeface="Times New Roman"/>
              </a:rPr>
              <a:t> </a:t>
            </a:r>
            <a:r>
              <a:rPr lang="en-US" sz="4400" b="1" i="0" u="none" strike="noStrike" cap="none" baseline="0" dirty="0" smtClean="0">
                <a:solidFill>
                  <a:srgbClr val="005828"/>
                </a:solidFill>
                <a:latin typeface="Times New Roman"/>
                <a:ea typeface="Times New Roman"/>
                <a:cs typeface="Times New Roman"/>
                <a:sym typeface="Times New Roman"/>
              </a:rPr>
              <a:t> </a:t>
            </a:r>
            <a:endParaRPr lang="en-US" sz="4400" b="1" i="0" u="none" strike="noStrike" cap="none" baseline="0" dirty="0">
              <a:solidFill>
                <a:srgbClr val="005828"/>
              </a:solidFill>
              <a:latin typeface="Times New Roman"/>
              <a:ea typeface="Times New Roman"/>
              <a:cs typeface="Times New Roman"/>
              <a:sym typeface="Times New Roman"/>
            </a:endParaRPr>
          </a:p>
        </p:txBody>
      </p:sp>
      <p:sp>
        <p:nvSpPr>
          <p:cNvPr id="1348" name="Shape 1348"/>
          <p:cNvSpPr/>
          <p:nvPr/>
        </p:nvSpPr>
        <p:spPr>
          <a:xfrm>
            <a:off x="762000" y="1905000"/>
            <a:ext cx="8001000" cy="4114800"/>
          </a:xfrm>
          <a:prstGeom prst="rect">
            <a:avLst/>
          </a:prstGeom>
          <a:noFill/>
          <a:ln>
            <a:noFill/>
          </a:ln>
        </p:spPr>
        <p:txBody>
          <a:bodyPr lIns="91425" tIns="45700" rIns="91425" bIns="45700" anchor="ctr" anchorCtr="0">
            <a:noAutofit/>
          </a:bodyPr>
          <a:lstStyle/>
          <a:p>
            <a:pPr marL="457200" marR="0" lvl="0" indent="-469900" rtl="0">
              <a:spcBef>
                <a:spcPts val="0"/>
              </a:spcBef>
              <a:spcAft>
                <a:spcPts val="0"/>
              </a:spcAft>
              <a:buClr>
                <a:srgbClr val="FBFCF5"/>
              </a:buClr>
              <a:buSzPct val="100000"/>
              <a:buFont typeface="Times New Roman"/>
              <a:buChar char="●"/>
            </a:pPr>
            <a:r>
              <a:rPr lang="en-US" sz="3800" b="1" dirty="0" smtClean="0">
                <a:solidFill>
                  <a:schemeClr val="tx2"/>
                </a:solidFill>
                <a:latin typeface="Times New Roman"/>
                <a:ea typeface="Times New Roman"/>
                <a:cs typeface="Times New Roman"/>
                <a:sym typeface="Times New Roman"/>
              </a:rPr>
              <a:t>IPOs</a:t>
            </a:r>
          </a:p>
          <a:p>
            <a:pPr marL="457200" marR="0" lvl="0" indent="-469900" rtl="0">
              <a:spcBef>
                <a:spcPts val="0"/>
              </a:spcBef>
              <a:spcAft>
                <a:spcPts val="0"/>
              </a:spcAft>
              <a:buClr>
                <a:srgbClr val="FBFCF5"/>
              </a:buClr>
              <a:buSzPct val="100000"/>
              <a:buFont typeface="Times New Roman"/>
              <a:buChar char="●"/>
            </a:pPr>
            <a:r>
              <a:rPr lang="en-US" sz="3800" b="1" dirty="0" smtClean="0">
                <a:solidFill>
                  <a:schemeClr val="tx2"/>
                </a:solidFill>
                <a:latin typeface="Times New Roman"/>
                <a:ea typeface="Times New Roman"/>
                <a:cs typeface="Times New Roman"/>
                <a:sym typeface="Times New Roman"/>
              </a:rPr>
              <a:t>Green Bonds</a:t>
            </a:r>
          </a:p>
          <a:p>
            <a:pPr marL="457200" marR="0" lvl="0" indent="-469900" rtl="0">
              <a:spcBef>
                <a:spcPts val="0"/>
              </a:spcBef>
              <a:spcAft>
                <a:spcPts val="0"/>
              </a:spcAft>
              <a:buClr>
                <a:srgbClr val="FBFCF5"/>
              </a:buClr>
              <a:buSzPct val="100000"/>
              <a:buFont typeface="Times New Roman"/>
              <a:buChar char="●"/>
            </a:pPr>
            <a:r>
              <a:rPr lang="en-US" sz="3800" b="1" dirty="0" smtClean="0">
                <a:solidFill>
                  <a:schemeClr val="tx2"/>
                </a:solidFill>
                <a:latin typeface="Times New Roman"/>
                <a:ea typeface="Times New Roman"/>
                <a:cs typeface="Times New Roman"/>
                <a:sym typeface="Times New Roman"/>
              </a:rPr>
              <a:t>Master Limited Partnerships</a:t>
            </a:r>
          </a:p>
          <a:p>
            <a:pPr marL="457200" lvl="1" indent="-469900">
              <a:buClr>
                <a:srgbClr val="FBFCF5"/>
              </a:buClr>
              <a:buSzPct val="100000"/>
            </a:pPr>
            <a:r>
              <a:rPr lang="en-US" sz="2400" b="1" dirty="0" smtClean="0">
                <a:solidFill>
                  <a:schemeClr val="tx2"/>
                </a:solidFill>
                <a:latin typeface="Times New Roman"/>
                <a:ea typeface="Times New Roman"/>
                <a:cs typeface="Times New Roman"/>
                <a:sym typeface="Times New Roman"/>
              </a:rPr>
              <a:t>             Only fossil fuel; Legislation pending for </a:t>
            </a:r>
            <a:r>
              <a:rPr lang="en-US" sz="2400" b="1" dirty="0" err="1" smtClean="0">
                <a:solidFill>
                  <a:schemeClr val="tx2"/>
                </a:solidFill>
                <a:latin typeface="Times New Roman"/>
                <a:ea typeface="Times New Roman"/>
                <a:cs typeface="Times New Roman"/>
                <a:sym typeface="Times New Roman"/>
              </a:rPr>
              <a:t>renewables</a:t>
            </a:r>
            <a:endParaRPr lang="en-US" sz="2400" b="1" dirty="0" smtClean="0">
              <a:solidFill>
                <a:schemeClr val="tx2"/>
              </a:solidFill>
              <a:latin typeface="Times New Roman"/>
              <a:ea typeface="Times New Roman"/>
              <a:cs typeface="Times New Roman"/>
              <a:sym typeface="Times New Roman"/>
            </a:endParaRPr>
          </a:p>
          <a:p>
            <a:pPr marL="457200" marR="0" lvl="0" indent="-469900" rtl="0">
              <a:spcBef>
                <a:spcPts val="0"/>
              </a:spcBef>
              <a:spcAft>
                <a:spcPts val="0"/>
              </a:spcAft>
              <a:buClr>
                <a:srgbClr val="FBFCF5"/>
              </a:buClr>
              <a:buSzPct val="100000"/>
              <a:buFont typeface="Times New Roman"/>
              <a:buChar char="●"/>
            </a:pPr>
            <a:r>
              <a:rPr lang="en-US" sz="3800" b="1" dirty="0" smtClean="0">
                <a:solidFill>
                  <a:schemeClr val="tx2"/>
                </a:solidFill>
                <a:latin typeface="Times New Roman"/>
                <a:ea typeface="Times New Roman"/>
                <a:cs typeface="Times New Roman"/>
                <a:sym typeface="Times New Roman"/>
              </a:rPr>
              <a:t>Venture Capital </a:t>
            </a:r>
          </a:p>
          <a:p>
            <a:pPr marL="457200" marR="0" lvl="0" indent="-469900" rtl="0">
              <a:spcBef>
                <a:spcPts val="0"/>
              </a:spcBef>
              <a:spcAft>
                <a:spcPts val="0"/>
              </a:spcAft>
              <a:buClr>
                <a:srgbClr val="FBFCF5"/>
              </a:buClr>
              <a:buSzPct val="100000"/>
              <a:buFont typeface="Times New Roman"/>
              <a:buChar char="●"/>
            </a:pPr>
            <a:r>
              <a:rPr lang="en-US" sz="3800" b="1" dirty="0" smtClean="0">
                <a:solidFill>
                  <a:schemeClr val="tx2"/>
                </a:solidFill>
                <a:latin typeface="Times New Roman"/>
                <a:ea typeface="Times New Roman"/>
                <a:cs typeface="Times New Roman"/>
                <a:sym typeface="Times New Roman"/>
              </a:rPr>
              <a:t>Loans</a:t>
            </a:r>
          </a:p>
          <a:p>
            <a:pPr marL="457200" marR="0" lvl="0" indent="-469900" rtl="0">
              <a:spcBef>
                <a:spcPts val="0"/>
              </a:spcBef>
              <a:spcAft>
                <a:spcPts val="0"/>
              </a:spcAft>
              <a:buClr>
                <a:srgbClr val="FBFCF5"/>
              </a:buClr>
              <a:buSzPct val="100000"/>
              <a:buFont typeface="Times New Roman"/>
              <a:buChar char="●"/>
            </a:pPr>
            <a:r>
              <a:rPr lang="en-US" sz="3800" b="1" dirty="0" smtClean="0">
                <a:solidFill>
                  <a:schemeClr val="tx2"/>
                </a:solidFill>
                <a:latin typeface="Times New Roman"/>
                <a:ea typeface="Times New Roman"/>
                <a:cs typeface="Times New Roman"/>
                <a:sym typeface="Times New Roman"/>
              </a:rPr>
              <a:t>Loan Guarantees</a:t>
            </a:r>
            <a:endParaRPr lang="en-US" sz="3800" b="1" dirty="0">
              <a:solidFill>
                <a:schemeClr val="tx2"/>
              </a:solidFill>
              <a:latin typeface="Times New Roman"/>
              <a:ea typeface="Times New Roman"/>
              <a:cs typeface="Times New Roman"/>
              <a:sym typeface="Times New Roman"/>
            </a:endParaRPr>
          </a:p>
          <a:p>
            <a:pPr marL="914400" lvl="1" indent="-431800" rtl="0">
              <a:lnSpc>
                <a:spcPct val="100000"/>
              </a:lnSpc>
              <a:spcBef>
                <a:spcPts val="0"/>
              </a:spcBef>
              <a:buClr>
                <a:srgbClr val="92D050"/>
              </a:buClr>
              <a:buSzPct val="100000"/>
              <a:buFont typeface="Times New Roman"/>
              <a:buChar char="○"/>
            </a:pPr>
            <a:endParaRPr lang="en-US" sz="3200" b="1" dirty="0">
              <a:solidFill>
                <a:srgbClr val="92D050"/>
              </a:solidFill>
              <a:latin typeface="Times New Roman"/>
              <a:ea typeface="Times New Roman"/>
              <a:cs typeface="Times New Roman"/>
              <a:sym typeface="Times New Roman"/>
            </a:endParaRPr>
          </a:p>
        </p:txBody>
      </p:sp>
      <p:pic>
        <p:nvPicPr>
          <p:cNvPr id="1349" name="Shape 1349"/>
          <p:cNvPicPr preferRelativeResize="0"/>
          <p:nvPr/>
        </p:nvPicPr>
        <p:blipFill rotWithShape="1">
          <a:blip r:embed="rId3">
            <a:alphaModFix/>
          </a:blip>
          <a:srcRect/>
          <a:stretch/>
        </p:blipFill>
        <p:spPr>
          <a:xfrm>
            <a:off x="7922725" y="6024850"/>
            <a:ext cx="1143000" cy="612900"/>
          </a:xfrm>
          <a:prstGeom prst="rect">
            <a:avLst/>
          </a:prstGeom>
          <a:noFill/>
          <a:ln>
            <a:noFill/>
          </a:ln>
        </p:spPr>
      </p:pic>
    </p:spTree>
  </p:cSld>
  <p:clrMapOvr>
    <a:masterClrMapping/>
  </p:clrMapOvr>
  <p:transition spd="slow">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Shape 1347"/>
          <p:cNvSpPr txBox="1">
            <a:spLocks noGrp="1"/>
          </p:cNvSpPr>
          <p:nvPr>
            <p:ph type="title" idx="4294967295"/>
          </p:nvPr>
        </p:nvSpPr>
        <p:spPr>
          <a:xfrm>
            <a:off x="336225" y="89325"/>
            <a:ext cx="8534399" cy="1434675"/>
          </a:xfrm>
          <a:prstGeom prst="rect">
            <a:avLst/>
          </a:prstGeom>
          <a:noFill/>
          <a:ln>
            <a:noFill/>
          </a:ln>
        </p:spPr>
        <p:txBody>
          <a:bodyPr lIns="91425" tIns="45700" rIns="91425" bIns="45700" anchor="ctr" anchorCtr="0">
            <a:noAutofit/>
          </a:bodyPr>
          <a:lstStyle/>
          <a:p>
            <a:pPr marL="0" marR="0" lvl="0" indent="0" algn="ctr" rtl="0">
              <a:lnSpc>
                <a:spcPts val="4700"/>
              </a:lnSpc>
              <a:spcBef>
                <a:spcPts val="0"/>
              </a:spcBef>
              <a:spcAft>
                <a:spcPts val="0"/>
              </a:spcAft>
              <a:buSzPct val="25000"/>
              <a:buNone/>
            </a:pPr>
            <a:r>
              <a:rPr lang="en-US" sz="4400" b="1" dirty="0" smtClean="0">
                <a:solidFill>
                  <a:srgbClr val="FFFF99"/>
                </a:solidFill>
                <a:latin typeface="Times New Roman"/>
                <a:ea typeface="Times New Roman"/>
                <a:cs typeface="Times New Roman"/>
                <a:sym typeface="Times New Roman"/>
              </a:rPr>
              <a:t>Private Financing/Investing</a:t>
            </a:r>
            <a:r>
              <a:rPr lang="en-US" sz="5400" b="1" i="0" u="none" strike="noStrike" cap="none" baseline="0" dirty="0" smtClean="0">
                <a:solidFill>
                  <a:srgbClr val="005828"/>
                </a:solidFill>
                <a:latin typeface="Times New Roman"/>
                <a:ea typeface="Times New Roman"/>
                <a:cs typeface="Times New Roman"/>
                <a:sym typeface="Times New Roman"/>
              </a:rPr>
              <a:t> </a:t>
            </a:r>
            <a:r>
              <a:rPr lang="en-US" sz="4400" b="1" i="0" u="none" strike="noStrike" cap="none" baseline="0" dirty="0" smtClean="0">
                <a:solidFill>
                  <a:srgbClr val="005828"/>
                </a:solidFill>
                <a:latin typeface="Times New Roman"/>
                <a:ea typeface="Times New Roman"/>
                <a:cs typeface="Times New Roman"/>
                <a:sym typeface="Times New Roman"/>
              </a:rPr>
              <a:t> </a:t>
            </a:r>
            <a:endParaRPr lang="en-US" sz="4400" b="1" i="0" u="none" strike="noStrike" cap="none" baseline="0" dirty="0">
              <a:solidFill>
                <a:srgbClr val="005828"/>
              </a:solidFill>
              <a:latin typeface="Times New Roman"/>
              <a:ea typeface="Times New Roman"/>
              <a:cs typeface="Times New Roman"/>
              <a:sym typeface="Times New Roman"/>
            </a:endParaRPr>
          </a:p>
        </p:txBody>
      </p:sp>
      <p:sp>
        <p:nvSpPr>
          <p:cNvPr id="1348" name="Shape 1348"/>
          <p:cNvSpPr/>
          <p:nvPr/>
        </p:nvSpPr>
        <p:spPr>
          <a:xfrm>
            <a:off x="228600" y="1371600"/>
            <a:ext cx="8610600" cy="5486400"/>
          </a:xfrm>
          <a:prstGeom prst="rect">
            <a:avLst/>
          </a:prstGeom>
          <a:noFill/>
          <a:ln>
            <a:noFill/>
          </a:ln>
        </p:spPr>
        <p:txBody>
          <a:bodyPr lIns="91425" tIns="45700" rIns="91425" bIns="45700" anchor="ctr" anchorCtr="0">
            <a:noAutofit/>
          </a:bodyPr>
          <a:lstStyle/>
          <a:p>
            <a:pPr marL="457200" marR="0" lvl="0" indent="-469900" rtl="0">
              <a:spcBef>
                <a:spcPts val="0"/>
              </a:spcBef>
              <a:spcAft>
                <a:spcPts val="0"/>
              </a:spcAft>
              <a:buClr>
                <a:srgbClr val="FBFCF5"/>
              </a:buClr>
              <a:buSzPct val="100000"/>
              <a:buFont typeface="Arial" pitchFamily="34" charset="0"/>
              <a:buChar char="•"/>
            </a:pPr>
            <a:r>
              <a:rPr lang="en-US" sz="3800" b="1" dirty="0" smtClean="0">
                <a:solidFill>
                  <a:schemeClr val="tx2"/>
                </a:solidFill>
                <a:latin typeface="Times New Roman"/>
                <a:ea typeface="Times New Roman"/>
                <a:cs typeface="Times New Roman"/>
                <a:sym typeface="Times New Roman"/>
              </a:rPr>
              <a:t>Comparison to IT/Comparison to </a:t>
            </a:r>
            <a:r>
              <a:rPr lang="en-US" sz="3800" b="1" dirty="0" err="1" smtClean="0">
                <a:solidFill>
                  <a:schemeClr val="tx2"/>
                </a:solidFill>
                <a:latin typeface="Times New Roman"/>
                <a:ea typeface="Times New Roman"/>
                <a:cs typeface="Times New Roman"/>
                <a:sym typeface="Times New Roman"/>
              </a:rPr>
              <a:t>Pharma</a:t>
            </a:r>
            <a:endParaRPr lang="en-US" sz="3800" b="1" dirty="0" smtClean="0">
              <a:solidFill>
                <a:schemeClr val="tx2"/>
              </a:solidFill>
              <a:latin typeface="Times New Roman"/>
              <a:ea typeface="Times New Roman"/>
              <a:cs typeface="Times New Roman"/>
              <a:sym typeface="Times New Roman"/>
            </a:endParaRPr>
          </a:p>
          <a:p>
            <a:pPr marL="457200" lvl="8" indent="-469900">
              <a:buClr>
                <a:srgbClr val="FBFCF5"/>
              </a:buClr>
              <a:buSzPct val="100000"/>
            </a:pPr>
            <a:r>
              <a:rPr lang="en-US" sz="2800" b="1" dirty="0" smtClean="0">
                <a:solidFill>
                  <a:schemeClr val="tx2"/>
                </a:solidFill>
                <a:latin typeface="Times New Roman"/>
                <a:ea typeface="Times New Roman"/>
                <a:cs typeface="Times New Roman"/>
                <a:sym typeface="Times New Roman"/>
              </a:rPr>
              <a:t>                             Bricks/Mortar, Permits</a:t>
            </a:r>
          </a:p>
          <a:p>
            <a:pPr marL="457200" lvl="1" indent="-469900">
              <a:buClr>
                <a:srgbClr val="FBFCF5"/>
              </a:buClr>
              <a:buSzPct val="100000"/>
              <a:buFont typeface="Times New Roman"/>
              <a:buChar char="●"/>
            </a:pPr>
            <a:endParaRPr lang="en-US" sz="3800" b="1" dirty="0" smtClean="0">
              <a:solidFill>
                <a:schemeClr val="tx2"/>
              </a:solidFill>
              <a:latin typeface="Times New Roman"/>
              <a:ea typeface="Times New Roman"/>
              <a:cs typeface="Times New Roman"/>
              <a:sym typeface="Times New Roman"/>
            </a:endParaRPr>
          </a:p>
          <a:p>
            <a:pPr marL="457200" marR="0" lvl="0" indent="-469900" rtl="0">
              <a:spcBef>
                <a:spcPts val="0"/>
              </a:spcBef>
              <a:spcAft>
                <a:spcPts val="0"/>
              </a:spcAft>
              <a:buClr>
                <a:srgbClr val="FBFCF5"/>
              </a:buClr>
              <a:buSzPct val="100000"/>
              <a:buFont typeface="Times New Roman"/>
              <a:buChar char="●"/>
            </a:pPr>
            <a:r>
              <a:rPr lang="en-US" sz="3800" b="1" dirty="0" smtClean="0">
                <a:solidFill>
                  <a:schemeClr val="tx2"/>
                </a:solidFill>
                <a:latin typeface="Times New Roman"/>
                <a:ea typeface="Times New Roman"/>
                <a:cs typeface="Times New Roman"/>
                <a:sym typeface="Times New Roman"/>
              </a:rPr>
              <a:t>Competing options for investment</a:t>
            </a:r>
          </a:p>
          <a:p>
            <a:pPr marL="457200" marR="0" lvl="0" indent="-469900" rtl="0">
              <a:spcBef>
                <a:spcPts val="0"/>
              </a:spcBef>
              <a:spcAft>
                <a:spcPts val="0"/>
              </a:spcAft>
              <a:buClr>
                <a:srgbClr val="FBFCF5"/>
              </a:buClr>
              <a:buSzPct val="100000"/>
            </a:pPr>
            <a:r>
              <a:rPr lang="en-US" sz="2800" b="1" dirty="0" smtClean="0">
                <a:solidFill>
                  <a:schemeClr val="tx2"/>
                </a:solidFill>
                <a:latin typeface="Times New Roman"/>
                <a:ea typeface="Times New Roman"/>
                <a:cs typeface="Times New Roman"/>
                <a:sym typeface="Times New Roman"/>
              </a:rPr>
              <a:t>          Natural Gas, LNG exports, Shale Oil, Oil Sands</a:t>
            </a:r>
          </a:p>
          <a:p>
            <a:pPr marL="457200" marR="0" lvl="0" indent="-469900" rtl="0">
              <a:spcBef>
                <a:spcPts val="0"/>
              </a:spcBef>
              <a:spcAft>
                <a:spcPts val="0"/>
              </a:spcAft>
              <a:buClr>
                <a:srgbClr val="FBFCF5"/>
              </a:buClr>
              <a:buSzPct val="100000"/>
            </a:pPr>
            <a:r>
              <a:rPr lang="en-US" sz="2800" b="1" dirty="0" smtClean="0">
                <a:solidFill>
                  <a:schemeClr val="tx2"/>
                </a:solidFill>
                <a:latin typeface="Times New Roman"/>
                <a:ea typeface="Times New Roman"/>
                <a:cs typeface="Times New Roman"/>
                <a:sym typeface="Times New Roman"/>
              </a:rPr>
              <a:t>          Solar, Wind, Geothermal, Anaerobic Digestion</a:t>
            </a:r>
          </a:p>
          <a:p>
            <a:pPr marL="457200" marR="0" lvl="0" indent="-469900" rtl="0">
              <a:spcBef>
                <a:spcPts val="0"/>
              </a:spcBef>
              <a:spcAft>
                <a:spcPts val="0"/>
              </a:spcAft>
              <a:buClr>
                <a:srgbClr val="FBFCF5"/>
              </a:buClr>
              <a:buSzPct val="100000"/>
              <a:buFont typeface="Times New Roman"/>
              <a:buChar char="●"/>
            </a:pPr>
            <a:endParaRPr lang="en-US" sz="3800" b="1" dirty="0" smtClean="0">
              <a:solidFill>
                <a:schemeClr val="tx2"/>
              </a:solidFill>
              <a:latin typeface="Times New Roman"/>
              <a:ea typeface="Times New Roman"/>
              <a:cs typeface="Times New Roman"/>
              <a:sym typeface="Times New Roman"/>
            </a:endParaRPr>
          </a:p>
          <a:p>
            <a:pPr marL="457200" indent="-469900">
              <a:buClr>
                <a:srgbClr val="FBFCF5"/>
              </a:buClr>
              <a:buSzPct val="100000"/>
              <a:buFont typeface="Times New Roman"/>
              <a:buChar char="●"/>
            </a:pPr>
            <a:r>
              <a:rPr lang="en-US" sz="3800" b="1" dirty="0" smtClean="0">
                <a:solidFill>
                  <a:schemeClr val="tx2"/>
                </a:solidFill>
                <a:latin typeface="Times New Roman"/>
                <a:ea typeface="Times New Roman"/>
                <a:cs typeface="Times New Roman"/>
                <a:sym typeface="Times New Roman"/>
              </a:rPr>
              <a:t>Policy Uncertainty</a:t>
            </a:r>
            <a:endParaRPr lang="en-US" sz="3200" b="1" dirty="0">
              <a:solidFill>
                <a:srgbClr val="92D050"/>
              </a:solidFill>
              <a:latin typeface="Times New Roman"/>
              <a:ea typeface="Times New Roman"/>
              <a:cs typeface="Times New Roman"/>
              <a:sym typeface="Times New Roman"/>
            </a:endParaRPr>
          </a:p>
        </p:txBody>
      </p:sp>
      <p:pic>
        <p:nvPicPr>
          <p:cNvPr id="1349" name="Shape 1349"/>
          <p:cNvPicPr preferRelativeResize="0"/>
          <p:nvPr/>
        </p:nvPicPr>
        <p:blipFill rotWithShape="1">
          <a:blip r:embed="rId3">
            <a:alphaModFix/>
          </a:blip>
          <a:srcRect/>
          <a:stretch/>
        </p:blipFill>
        <p:spPr>
          <a:xfrm>
            <a:off x="7922725" y="6024850"/>
            <a:ext cx="1143000" cy="612900"/>
          </a:xfrm>
          <a:prstGeom prst="rect">
            <a:avLst/>
          </a:prstGeom>
          <a:noFill/>
          <a:ln>
            <a:noFill/>
          </a:ln>
        </p:spPr>
      </p:pic>
    </p:spTree>
  </p:cSld>
  <p:clrMapOvr>
    <a:masterClrMapping/>
  </p:clrMapOvr>
  <p:transition spd="slow">
    <p:cu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pic>
        <p:nvPicPr>
          <p:cNvPr id="1284" name="Shape 1284"/>
          <p:cNvPicPr preferRelativeResize="0"/>
          <p:nvPr/>
        </p:nvPicPr>
        <p:blipFill rotWithShape="1">
          <a:blip r:embed="rId3">
            <a:alphaModFix/>
          </a:blip>
          <a:srcRect/>
          <a:stretch/>
        </p:blipFill>
        <p:spPr>
          <a:xfrm>
            <a:off x="0" y="6245225"/>
            <a:ext cx="1143000" cy="612775"/>
          </a:xfrm>
          <a:prstGeom prst="rect">
            <a:avLst/>
          </a:prstGeom>
          <a:noFill/>
          <a:ln>
            <a:noFill/>
          </a:ln>
        </p:spPr>
      </p:pic>
      <p:sp>
        <p:nvSpPr>
          <p:cNvPr id="1285" name="Shape 1285"/>
          <p:cNvSpPr txBox="1">
            <a:spLocks noGrp="1"/>
          </p:cNvSpPr>
          <p:nvPr>
            <p:ph type="title"/>
          </p:nvPr>
        </p:nvSpPr>
        <p:spPr>
          <a:xfrm>
            <a:off x="533400" y="228600"/>
            <a:ext cx="80010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3600" b="1" i="0" u="none" strike="noStrike" cap="none" baseline="0">
                <a:solidFill>
                  <a:srgbClr val="FFFF00"/>
                </a:solidFill>
                <a:latin typeface="Times New Roman"/>
                <a:ea typeface="Times New Roman"/>
                <a:cs typeface="Times New Roman"/>
                <a:sym typeface="Times New Roman"/>
              </a:rPr>
              <a:t>Markets for bio-based, renewable fuels, chemicals and products</a:t>
            </a:r>
          </a:p>
        </p:txBody>
      </p:sp>
      <p:grpSp>
        <p:nvGrpSpPr>
          <p:cNvPr id="2" name="Shape 1286"/>
          <p:cNvGrpSpPr/>
          <p:nvPr/>
        </p:nvGrpSpPr>
        <p:grpSpPr>
          <a:xfrm>
            <a:off x="2781764" y="1448031"/>
            <a:ext cx="3809069" cy="1904533"/>
            <a:chOff x="495764" y="231"/>
            <a:chExt cx="3809069" cy="1904533"/>
          </a:xfrm>
        </p:grpSpPr>
        <p:sp>
          <p:nvSpPr>
            <p:cNvPr id="1287" name="Shape 1287"/>
            <p:cNvSpPr/>
            <p:nvPr/>
          </p:nvSpPr>
          <p:spPr>
            <a:xfrm>
              <a:off x="495764" y="231"/>
              <a:ext cx="3809069" cy="1904533"/>
            </a:xfrm>
            <a:prstGeom prst="rect">
              <a:avLst/>
            </a:prstGeom>
            <a:solidFill>
              <a:schemeClr val="accent1"/>
            </a:solidFill>
            <a:ln w="25400" cap="flat">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88" name="Shape 1288"/>
            <p:cNvSpPr txBox="1"/>
            <p:nvPr/>
          </p:nvSpPr>
          <p:spPr>
            <a:xfrm>
              <a:off x="495764" y="231"/>
              <a:ext cx="3809069" cy="1904533"/>
            </a:xfrm>
            <a:prstGeom prst="rect">
              <a:avLst/>
            </a:prstGeom>
            <a:noFill/>
            <a:ln>
              <a:noFill/>
            </a:ln>
          </p:spPr>
          <p:txBody>
            <a:bodyPr lIns="21575" tIns="21575" rIns="21575" bIns="21575" anchor="ctr" anchorCtr="0">
              <a:noAutofit/>
            </a:bodyPr>
            <a:lstStyle/>
            <a:p>
              <a:pPr marL="0" marR="0" lvl="0" indent="0" algn="ctr" rtl="0">
                <a:lnSpc>
                  <a:spcPct val="100000"/>
                </a:lnSpc>
                <a:spcBef>
                  <a:spcPts val="0"/>
                </a:spcBef>
                <a:spcAft>
                  <a:spcPts val="0"/>
                </a:spcAft>
                <a:buClr>
                  <a:schemeClr val="dk1"/>
                </a:buClr>
                <a:buSzPct val="25000"/>
                <a:buFont typeface="Times New Roman"/>
                <a:buNone/>
              </a:pPr>
              <a:r>
                <a:rPr lang="en-US" sz="3400" b="0" i="0" u="none" strike="noStrike" cap="none" baseline="0">
                  <a:solidFill>
                    <a:schemeClr val="dk1"/>
                  </a:solidFill>
                  <a:latin typeface="Times New Roman"/>
                  <a:ea typeface="Times New Roman"/>
                  <a:cs typeface="Times New Roman"/>
                  <a:sym typeface="Times New Roman"/>
                </a:rPr>
                <a:t>18.8 Million Barrels </a:t>
              </a:r>
            </a:p>
            <a:p>
              <a:pPr marL="0" marR="0" lvl="0" indent="0" algn="ctr" rtl="0">
                <a:lnSpc>
                  <a:spcPct val="100000"/>
                </a:lnSpc>
                <a:spcBef>
                  <a:spcPts val="0"/>
                </a:spcBef>
                <a:spcAft>
                  <a:spcPts val="0"/>
                </a:spcAft>
                <a:buClr>
                  <a:schemeClr val="dk1"/>
                </a:buClr>
                <a:buSzPct val="25000"/>
                <a:buFont typeface="Times New Roman"/>
                <a:buNone/>
              </a:pPr>
              <a:r>
                <a:rPr lang="en-US" sz="3400" b="0" i="0" u="none" strike="noStrike" cap="none" baseline="0">
                  <a:solidFill>
                    <a:schemeClr val="dk1"/>
                  </a:solidFill>
                  <a:latin typeface="Times New Roman"/>
                  <a:ea typeface="Times New Roman"/>
                  <a:cs typeface="Times New Roman"/>
                  <a:sym typeface="Times New Roman"/>
                </a:rPr>
                <a:t>of oil used</a:t>
              </a:r>
            </a:p>
            <a:p>
              <a:pPr marL="0" marR="0" lvl="0" indent="0" algn="ctr" rtl="0">
                <a:lnSpc>
                  <a:spcPct val="100000"/>
                </a:lnSpc>
                <a:spcBef>
                  <a:spcPts val="0"/>
                </a:spcBef>
                <a:spcAft>
                  <a:spcPts val="0"/>
                </a:spcAft>
                <a:buClr>
                  <a:schemeClr val="dk1"/>
                </a:buClr>
                <a:buSzPct val="25000"/>
                <a:buFont typeface="Times New Roman"/>
                <a:buNone/>
              </a:pPr>
              <a:r>
                <a:rPr lang="en-US" sz="3400" b="0" i="0" u="none" strike="noStrike" cap="none" baseline="0">
                  <a:solidFill>
                    <a:schemeClr val="dk1"/>
                  </a:solidFill>
                  <a:latin typeface="Times New Roman"/>
                  <a:ea typeface="Times New Roman"/>
                  <a:cs typeface="Times New Roman"/>
                  <a:sym typeface="Times New Roman"/>
                </a:rPr>
                <a:t>each day by US</a:t>
              </a:r>
            </a:p>
          </p:txBody>
        </p:sp>
      </p:grpSp>
      <p:sp>
        <p:nvSpPr>
          <p:cNvPr id="1289" name="Shape 1289"/>
          <p:cNvSpPr/>
          <p:nvPr/>
        </p:nvSpPr>
        <p:spPr>
          <a:xfrm>
            <a:off x="5029200" y="6400800"/>
            <a:ext cx="2859088"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Copyright 2010Advanced Biofuels USA</a:t>
            </a:r>
          </a:p>
        </p:txBody>
      </p:sp>
      <p:sp>
        <p:nvSpPr>
          <p:cNvPr id="1290" name="Shape 1290"/>
          <p:cNvSpPr/>
          <p:nvPr/>
        </p:nvSpPr>
        <p:spPr>
          <a:xfrm>
            <a:off x="533400" y="3962400"/>
            <a:ext cx="4190999" cy="2286000"/>
          </a:xfrm>
          <a:prstGeom prst="cube">
            <a:avLst>
              <a:gd name="adj" fmla="val 25000"/>
            </a:avLst>
          </a:prstGeom>
          <a:solidFill>
            <a:schemeClr val="accent1"/>
          </a:solidFill>
          <a:ln w="9525" cap="flat">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0" u="none" strike="noStrike" cap="none" baseline="0">
                <a:solidFill>
                  <a:schemeClr val="dk1"/>
                </a:solidFill>
                <a:latin typeface="Times New Roman"/>
                <a:ea typeface="Times New Roman"/>
                <a:cs typeface="Times New Roman"/>
                <a:sym typeface="Times New Roman"/>
              </a:rPr>
              <a:t>71%  Used as</a:t>
            </a:r>
          </a:p>
          <a:p>
            <a:pPr marL="0" marR="0" lvl="0" indent="0" algn="ctr" rtl="0">
              <a:spcBef>
                <a:spcPts val="0"/>
              </a:spcBef>
              <a:spcAft>
                <a:spcPts val="0"/>
              </a:spcAft>
              <a:buSzPct val="25000"/>
              <a:buNone/>
            </a:pPr>
            <a:r>
              <a:rPr lang="en-US" sz="2800" b="0" i="0" u="none" strike="noStrike" cap="none" baseline="0">
                <a:solidFill>
                  <a:schemeClr val="dk1"/>
                </a:solidFill>
                <a:latin typeface="Times New Roman"/>
                <a:ea typeface="Times New Roman"/>
                <a:cs typeface="Times New Roman"/>
                <a:sym typeface="Times New Roman"/>
              </a:rPr>
              <a:t> Transportation Fuel</a:t>
            </a:r>
          </a:p>
        </p:txBody>
      </p:sp>
      <p:sp>
        <p:nvSpPr>
          <p:cNvPr id="1291" name="Shape 1291"/>
          <p:cNvSpPr/>
          <p:nvPr/>
        </p:nvSpPr>
        <p:spPr>
          <a:xfrm>
            <a:off x="5410200" y="3962400"/>
            <a:ext cx="2666999" cy="1600199"/>
          </a:xfrm>
          <a:prstGeom prst="cube">
            <a:avLst>
              <a:gd name="adj" fmla="val 25000"/>
            </a:avLst>
          </a:prstGeom>
          <a:solidFill>
            <a:schemeClr val="accent1"/>
          </a:solidFill>
          <a:ln w="9525" cap="flat">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SzPct val="25000"/>
              <a:buNone/>
            </a:pPr>
            <a:r>
              <a:rPr lang="en-US" sz="2400" b="0" i="0" u="none" strike="noStrike" cap="none" baseline="0">
                <a:solidFill>
                  <a:schemeClr val="dk1"/>
                </a:solidFill>
                <a:latin typeface="Times New Roman"/>
                <a:ea typeface="Times New Roman"/>
                <a:cs typeface="Times New Roman"/>
                <a:sym typeface="Times New Roman"/>
              </a:rPr>
              <a:t> Rest  to</a:t>
            </a:r>
            <a:r>
              <a:rPr lang="en-US" sz="2400" b="0" i="0" u="none" strike="noStrike" cap="none" baseline="0">
                <a:solidFill>
                  <a:schemeClr val="lt1"/>
                </a:solidFill>
                <a:latin typeface="Times New Roman"/>
                <a:ea typeface="Times New Roman"/>
                <a:cs typeface="Times New Roman"/>
                <a:sym typeface="Times New Roman"/>
              </a:rPr>
              <a:t> </a:t>
            </a:r>
            <a:r>
              <a:rPr lang="en-US" sz="2400" b="0" i="0" u="none" strike="noStrike" cap="none" baseline="0">
                <a:solidFill>
                  <a:schemeClr val="dk1"/>
                </a:solidFill>
                <a:latin typeface="Times New Roman"/>
                <a:ea typeface="Times New Roman"/>
                <a:cs typeface="Times New Roman"/>
                <a:sym typeface="Times New Roman"/>
              </a:rPr>
              <a:t>produce </a:t>
            </a:r>
          </a:p>
          <a:p>
            <a:pPr marL="0" marR="0" lvl="0" indent="0" algn="ctr" rtl="0">
              <a:spcBef>
                <a:spcPts val="0"/>
              </a:spcBef>
              <a:spcAft>
                <a:spcPts val="0"/>
              </a:spcAft>
              <a:buSzPct val="25000"/>
              <a:buNone/>
            </a:pPr>
            <a:r>
              <a:rPr lang="en-US" sz="2400" b="0" i="0" u="none" strike="noStrike" cap="none" baseline="0">
                <a:solidFill>
                  <a:schemeClr val="dk1"/>
                </a:solidFill>
                <a:latin typeface="Times New Roman"/>
                <a:ea typeface="Times New Roman"/>
                <a:cs typeface="Times New Roman"/>
                <a:sym typeface="Times New Roman"/>
              </a:rPr>
              <a:t>plastics, fiber</a:t>
            </a:r>
          </a:p>
          <a:p>
            <a:pPr marL="0" marR="0" lvl="0" indent="0" algn="ctr" rtl="0">
              <a:spcBef>
                <a:spcPts val="0"/>
              </a:spcBef>
              <a:spcAft>
                <a:spcPts val="0"/>
              </a:spcAft>
              <a:buSzPct val="25000"/>
              <a:buNone/>
            </a:pPr>
            <a:r>
              <a:rPr lang="en-US" sz="2400" b="0" i="0" u="none" strike="noStrike" cap="none" baseline="0">
                <a:solidFill>
                  <a:schemeClr val="dk1"/>
                </a:solidFill>
                <a:latin typeface="Times New Roman"/>
                <a:ea typeface="Times New Roman"/>
                <a:cs typeface="Times New Roman"/>
                <a:sym typeface="Times New Roman"/>
              </a:rPr>
              <a:t>film, chemicals</a:t>
            </a:r>
          </a:p>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cxnSp>
        <p:nvCxnSpPr>
          <p:cNvPr id="1292" name="Shape 1292"/>
          <p:cNvCxnSpPr/>
          <p:nvPr/>
        </p:nvCxnSpPr>
        <p:spPr>
          <a:xfrm>
            <a:off x="4343400" y="3352800"/>
            <a:ext cx="0" cy="304799"/>
          </a:xfrm>
          <a:prstGeom prst="straightConnector1">
            <a:avLst/>
          </a:prstGeom>
          <a:noFill/>
          <a:ln w="9525" cap="flat">
            <a:solidFill>
              <a:schemeClr val="lt1"/>
            </a:solidFill>
            <a:prstDash val="solid"/>
            <a:round/>
            <a:headEnd type="none" w="med" len="med"/>
            <a:tailEnd type="none" w="med" len="med"/>
          </a:ln>
        </p:spPr>
      </p:cxnSp>
      <p:cxnSp>
        <p:nvCxnSpPr>
          <p:cNvPr id="1293" name="Shape 1293"/>
          <p:cNvCxnSpPr/>
          <p:nvPr/>
        </p:nvCxnSpPr>
        <p:spPr>
          <a:xfrm flipH="1">
            <a:off x="2971799" y="3657600"/>
            <a:ext cx="3886200" cy="1587"/>
          </a:xfrm>
          <a:prstGeom prst="straightConnector1">
            <a:avLst/>
          </a:prstGeom>
          <a:noFill/>
          <a:ln w="9525" cap="flat">
            <a:solidFill>
              <a:schemeClr val="lt1"/>
            </a:solidFill>
            <a:prstDash val="solid"/>
            <a:round/>
            <a:headEnd type="none" w="med" len="med"/>
            <a:tailEnd type="none" w="med" len="med"/>
          </a:ln>
        </p:spPr>
      </p:cxnSp>
      <p:cxnSp>
        <p:nvCxnSpPr>
          <p:cNvPr id="1294" name="Shape 1294"/>
          <p:cNvCxnSpPr/>
          <p:nvPr/>
        </p:nvCxnSpPr>
        <p:spPr>
          <a:xfrm>
            <a:off x="2971800" y="3657600"/>
            <a:ext cx="0" cy="304799"/>
          </a:xfrm>
          <a:prstGeom prst="straightConnector1">
            <a:avLst/>
          </a:prstGeom>
          <a:noFill/>
          <a:ln w="9525" cap="flat">
            <a:solidFill>
              <a:schemeClr val="lt1"/>
            </a:solidFill>
            <a:prstDash val="solid"/>
            <a:round/>
            <a:headEnd type="none" w="med" len="med"/>
            <a:tailEnd type="triangle" w="lg" len="lg"/>
          </a:ln>
        </p:spPr>
      </p:cxnSp>
      <p:cxnSp>
        <p:nvCxnSpPr>
          <p:cNvPr id="1295" name="Shape 1295"/>
          <p:cNvCxnSpPr/>
          <p:nvPr/>
        </p:nvCxnSpPr>
        <p:spPr>
          <a:xfrm>
            <a:off x="6858000" y="3657600"/>
            <a:ext cx="0" cy="304799"/>
          </a:xfrm>
          <a:prstGeom prst="straightConnector1">
            <a:avLst/>
          </a:prstGeom>
          <a:noFill/>
          <a:ln w="9525" cap="flat">
            <a:solidFill>
              <a:schemeClr val="lt1"/>
            </a:solidFill>
            <a:prstDash val="solid"/>
            <a:round/>
            <a:headEnd type="none" w="med" len="med"/>
            <a:tailEnd type="triangle" w="lg" len="lg"/>
          </a:ln>
        </p:spPr>
      </p:cxnSp>
      <p:sp>
        <p:nvSpPr>
          <p:cNvPr id="1296" name="Shape 1296"/>
          <p:cNvSpPr txBox="1"/>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125</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297" name="Shape 1297"/>
          <p:cNvSpPr txBox="1"/>
          <p:nvPr/>
        </p:nvSpPr>
        <p:spPr>
          <a:xfrm>
            <a:off x="152400" y="2514600"/>
            <a:ext cx="1904999" cy="5847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i="0" u="none" strike="noStrike" cap="none" baseline="0">
                <a:solidFill>
                  <a:schemeClr val="lt1"/>
                </a:solidFill>
                <a:latin typeface="Times New Roman"/>
                <a:ea typeface="Times New Roman"/>
                <a:cs typeface="Times New Roman"/>
                <a:sym typeface="Times New Roman"/>
              </a:rPr>
              <a:t>TODAY</a:t>
            </a:r>
          </a:p>
        </p:txBody>
      </p:sp>
      <p:sp>
        <p:nvSpPr>
          <p:cNvPr id="1298" name="Shape 129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125</a:t>
            </a:fld>
            <a:endParaRPr lang="en-US" sz="1400" b="0" i="0" u="none" strike="noStrike" cap="none" baseline="0">
              <a:solidFill>
                <a:schemeClr val="lt1"/>
              </a:solidFill>
              <a:latin typeface="Arial"/>
              <a:ea typeface="Arial"/>
              <a:cs typeface="Arial"/>
              <a:sym typeface="Arial"/>
            </a:endParaRPr>
          </a:p>
        </p:txBody>
      </p:sp>
      <p:sp>
        <p:nvSpPr>
          <p:cNvPr id="1299" name="Shape 1299"/>
          <p:cNvSpPr txBox="1">
            <a:spLocks noGrp="1"/>
          </p:cNvSpPr>
          <p:nvPr>
            <p:ph type="ftr" idx="11"/>
          </p:nvPr>
        </p:nvSpPr>
        <p:spPr>
          <a:xfrm>
            <a:off x="3124200" y="6245225"/>
            <a:ext cx="2895600" cy="47624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lt1"/>
                </a:solidFill>
                <a:latin typeface="Arial"/>
                <a:ea typeface="Arial"/>
                <a:cs typeface="Arial"/>
                <a:sym typeface="Arial"/>
              </a:rPr>
              <a:t>Copyright 2014 Advanced Biofuels USA</a:t>
            </a:r>
          </a:p>
        </p:txBody>
      </p:sp>
    </p:spTree>
  </p:cSld>
  <p:clrMapOvr>
    <a:masterClrMapping/>
  </p:clrMapOvr>
  <p:transition spd="slow">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Shape 1315"/>
          <p:cNvSpPr txBox="1">
            <a:spLocks noGrp="1"/>
          </p:cNvSpPr>
          <p:nvPr>
            <p:ph type="body" idx="1"/>
          </p:nvPr>
        </p:nvSpPr>
        <p:spPr>
          <a:xfrm>
            <a:off x="457200" y="152400"/>
            <a:ext cx="4040187" cy="1173162"/>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lt1"/>
              </a:buClr>
              <a:buSzPct val="25000"/>
              <a:buFont typeface="Arial"/>
              <a:buNone/>
            </a:pPr>
            <a:r>
              <a:rPr lang="en-US" sz="2400" b="1" i="0" u="none" strike="noStrike" cap="none" baseline="0" dirty="0">
                <a:solidFill>
                  <a:srgbClr val="FFFF00"/>
                </a:solidFill>
                <a:latin typeface="Arial"/>
                <a:ea typeface="Arial"/>
                <a:cs typeface="Arial"/>
                <a:sym typeface="Arial"/>
              </a:rPr>
              <a:t>Market </a:t>
            </a:r>
            <a:r>
              <a:rPr lang="en-US" sz="2400" b="1" i="0" u="none" strike="noStrike" cap="none" baseline="0" dirty="0" smtClean="0">
                <a:solidFill>
                  <a:srgbClr val="FFC000"/>
                </a:solidFill>
                <a:latin typeface="Arial"/>
                <a:ea typeface="Arial"/>
                <a:cs typeface="Arial"/>
                <a:sym typeface="Arial"/>
              </a:rPr>
              <a:t>Competition/Opportunity </a:t>
            </a:r>
            <a:r>
              <a:rPr lang="en-US" sz="2400" b="1" i="0" u="none" strike="noStrike" cap="none" baseline="0" dirty="0">
                <a:solidFill>
                  <a:srgbClr val="FFC000"/>
                </a:solidFill>
                <a:latin typeface="Arial"/>
                <a:ea typeface="Arial"/>
                <a:cs typeface="Arial"/>
                <a:sym typeface="Arial"/>
              </a:rPr>
              <a:t>for Transportation Fuels</a:t>
            </a:r>
          </a:p>
        </p:txBody>
      </p:sp>
      <p:sp>
        <p:nvSpPr>
          <p:cNvPr id="1316" name="Shape 1316"/>
          <p:cNvSpPr txBox="1">
            <a:spLocks noGrp="1"/>
          </p:cNvSpPr>
          <p:nvPr>
            <p:ph type="body" idx="2"/>
          </p:nvPr>
        </p:nvSpPr>
        <p:spPr>
          <a:xfrm>
            <a:off x="457200" y="1600200"/>
            <a:ext cx="4040187" cy="505936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Petroleum-based</a:t>
            </a:r>
          </a:p>
          <a:p>
            <a:pPr marL="742950" marR="0" lvl="1" indent="-285750" algn="l" rtl="0">
              <a:spcBef>
                <a:spcPts val="400"/>
              </a:spcBef>
              <a:spcAft>
                <a:spcPts val="0"/>
              </a:spcAft>
              <a:buClr>
                <a:schemeClr val="lt1"/>
              </a:buClr>
              <a:buSzPct val="100000"/>
              <a:buFont typeface="Arial"/>
              <a:buChar char="•"/>
            </a:pPr>
            <a:r>
              <a:rPr lang="en-US" sz="2000" b="0" i="0" u="none" strike="noStrike" cap="none" baseline="0" dirty="0">
                <a:solidFill>
                  <a:srgbClr val="FFFF00"/>
                </a:solidFill>
                <a:latin typeface="Arial"/>
                <a:ea typeface="Arial"/>
                <a:cs typeface="Arial"/>
                <a:sym typeface="Arial"/>
              </a:rPr>
              <a:t>Gasoline</a:t>
            </a:r>
          </a:p>
          <a:p>
            <a:pPr marL="742950" marR="0" lvl="1" indent="-285750" algn="l" rtl="0">
              <a:spcBef>
                <a:spcPts val="400"/>
              </a:spcBef>
              <a:spcAft>
                <a:spcPts val="0"/>
              </a:spcAft>
              <a:buClr>
                <a:schemeClr val="lt1"/>
              </a:buClr>
              <a:buSzPct val="100000"/>
              <a:buFont typeface="Arial"/>
              <a:buChar char="•"/>
            </a:pPr>
            <a:r>
              <a:rPr lang="en-US" sz="2000" b="0" i="0" u="none" strike="noStrike" cap="none" baseline="0" dirty="0">
                <a:solidFill>
                  <a:srgbClr val="FFFF00"/>
                </a:solidFill>
                <a:latin typeface="Arial"/>
                <a:ea typeface="Arial"/>
                <a:cs typeface="Arial"/>
                <a:sym typeface="Arial"/>
              </a:rPr>
              <a:t>Diesel</a:t>
            </a:r>
          </a:p>
          <a:p>
            <a:pPr marL="742950" marR="0" lvl="1" indent="-285750" algn="l" rtl="0">
              <a:spcBef>
                <a:spcPts val="400"/>
              </a:spcBef>
              <a:spcAft>
                <a:spcPts val="0"/>
              </a:spcAft>
              <a:buClr>
                <a:schemeClr val="lt1"/>
              </a:buClr>
              <a:buSzPct val="100000"/>
              <a:buFont typeface="Arial"/>
              <a:buChar char="•"/>
            </a:pPr>
            <a:r>
              <a:rPr lang="en-US" sz="2000" b="0" i="0" u="none" strike="noStrike" cap="none" baseline="0" dirty="0" err="1">
                <a:solidFill>
                  <a:srgbClr val="FFFF00"/>
                </a:solidFill>
                <a:latin typeface="Arial"/>
                <a:ea typeface="Arial"/>
                <a:cs typeface="Arial"/>
                <a:sym typeface="Arial"/>
              </a:rPr>
              <a:t>Jetfuel</a:t>
            </a:r>
            <a:endParaRPr lang="en-US" sz="2000" b="0" i="0" u="none" strike="noStrike" cap="none" baseline="0" dirty="0">
              <a:solidFill>
                <a:srgbClr val="FFFF00"/>
              </a:solidFill>
              <a:latin typeface="Arial"/>
              <a:ea typeface="Arial"/>
              <a:cs typeface="Arial"/>
              <a:sym typeface="Arial"/>
            </a:endParaRPr>
          </a:p>
          <a:p>
            <a:pPr marL="742950" marR="0" lvl="1" indent="-285750" algn="l" rtl="0">
              <a:spcBef>
                <a:spcPts val="400"/>
              </a:spcBef>
              <a:spcAft>
                <a:spcPts val="0"/>
              </a:spcAft>
              <a:buClr>
                <a:schemeClr val="lt1"/>
              </a:buClr>
              <a:buSzPct val="100000"/>
              <a:buFont typeface="Arial"/>
              <a:buChar char="•"/>
            </a:pPr>
            <a:r>
              <a:rPr lang="en-US" sz="2000" b="0" i="0" u="none" strike="noStrike" cap="none" baseline="0" dirty="0">
                <a:solidFill>
                  <a:srgbClr val="FFFF00"/>
                </a:solidFill>
                <a:latin typeface="Arial"/>
                <a:ea typeface="Arial"/>
                <a:cs typeface="Arial"/>
                <a:sym typeface="Arial"/>
              </a:rPr>
              <a:t>Rocket fuel</a:t>
            </a:r>
          </a:p>
          <a:p>
            <a:pPr marL="742950" marR="0" lvl="1" indent="-158750" algn="l" rtl="0">
              <a:spcBef>
                <a:spcPts val="400"/>
              </a:spcBef>
              <a:spcAft>
                <a:spcPts val="0"/>
              </a:spcAft>
              <a:buClr>
                <a:schemeClr val="lt1"/>
              </a:buClr>
              <a:buFont typeface="Arial"/>
              <a:buNone/>
            </a:pPr>
            <a:endParaRPr sz="2000" b="0" i="0" u="none" strike="noStrike" cap="none" baseline="0" dirty="0">
              <a:solidFill>
                <a:schemeClr val="lt1"/>
              </a:solidFill>
              <a:latin typeface="Arial"/>
              <a:ea typeface="Arial"/>
              <a:cs typeface="Arial"/>
              <a:sym typeface="Arial"/>
            </a:endParaRPr>
          </a:p>
          <a:p>
            <a:pPr marL="342900" marR="0" lvl="0" indent="-342900" algn="l" rtl="0">
              <a:spcBef>
                <a:spcPts val="48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Distribution/Sales of Petroleum-based Fuels</a:t>
            </a:r>
          </a:p>
          <a:p>
            <a:pPr marL="742950" marR="0" lvl="1" indent="-285750" algn="l" rtl="0">
              <a:spcBef>
                <a:spcPts val="400"/>
              </a:spcBef>
              <a:spcAft>
                <a:spcPts val="0"/>
              </a:spcAft>
              <a:buClr>
                <a:schemeClr val="lt1"/>
              </a:buClr>
              <a:buSzPct val="100000"/>
              <a:buFont typeface="Arial"/>
              <a:buChar char="•"/>
            </a:pPr>
            <a:r>
              <a:rPr lang="en-US" sz="2000" b="0" i="0" u="none" strike="noStrike" cap="none" baseline="0" dirty="0">
                <a:solidFill>
                  <a:srgbClr val="FFFF00"/>
                </a:solidFill>
                <a:latin typeface="Arial"/>
                <a:ea typeface="Arial"/>
                <a:cs typeface="Arial"/>
                <a:sym typeface="Arial"/>
              </a:rPr>
              <a:t>Gas Stations—Major Oil Companies</a:t>
            </a:r>
          </a:p>
          <a:p>
            <a:pPr marL="742950" marR="0" lvl="1" indent="-285750" algn="l" rtl="0">
              <a:spcBef>
                <a:spcPts val="400"/>
              </a:spcBef>
              <a:spcAft>
                <a:spcPts val="0"/>
              </a:spcAft>
              <a:buClr>
                <a:schemeClr val="lt1"/>
              </a:buClr>
              <a:buSzPct val="100000"/>
              <a:buFont typeface="Arial"/>
              <a:buChar char="•"/>
            </a:pPr>
            <a:r>
              <a:rPr lang="en-US" sz="2000" b="0" i="0" u="none" strike="noStrike" cap="none" baseline="0" dirty="0">
                <a:solidFill>
                  <a:srgbClr val="FFFF00"/>
                </a:solidFill>
                <a:latin typeface="Arial"/>
                <a:ea typeface="Arial"/>
                <a:cs typeface="Arial"/>
                <a:sym typeface="Arial"/>
              </a:rPr>
              <a:t>Gas Stations---Independent Owners</a:t>
            </a:r>
          </a:p>
          <a:p>
            <a:pPr marL="742950" marR="0" lvl="1" indent="-285750" algn="l" rtl="0">
              <a:spcBef>
                <a:spcPts val="400"/>
              </a:spcBef>
              <a:spcAft>
                <a:spcPts val="0"/>
              </a:spcAft>
              <a:buClr>
                <a:schemeClr val="lt1"/>
              </a:buClr>
              <a:buSzPct val="100000"/>
              <a:buFont typeface="Arial"/>
              <a:buChar char="•"/>
            </a:pPr>
            <a:r>
              <a:rPr lang="en-US" sz="2000" b="0" i="0" u="none" strike="noStrike" cap="none" baseline="0" dirty="0">
                <a:solidFill>
                  <a:srgbClr val="FFFF00"/>
                </a:solidFill>
                <a:latin typeface="Arial"/>
                <a:ea typeface="Arial"/>
                <a:cs typeface="Arial"/>
                <a:sym typeface="Arial"/>
              </a:rPr>
              <a:t>Gas Stations--Franchises</a:t>
            </a:r>
          </a:p>
        </p:txBody>
      </p:sp>
      <p:sp>
        <p:nvSpPr>
          <p:cNvPr id="1317" name="Shape 1317"/>
          <p:cNvSpPr txBox="1">
            <a:spLocks noGrp="1"/>
          </p:cNvSpPr>
          <p:nvPr>
            <p:ph type="body" idx="3"/>
          </p:nvPr>
        </p:nvSpPr>
        <p:spPr>
          <a:xfrm>
            <a:off x="4724400" y="152400"/>
            <a:ext cx="4041774" cy="1524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lt1"/>
              </a:buClr>
              <a:buSzPct val="25000"/>
              <a:buFont typeface="Arial"/>
              <a:buNone/>
            </a:pPr>
            <a:r>
              <a:rPr lang="en-US" sz="2400" b="1" i="0" u="none" strike="noStrike" cap="none" baseline="0" dirty="0">
                <a:solidFill>
                  <a:srgbClr val="FFFF00"/>
                </a:solidFill>
                <a:latin typeface="Arial"/>
                <a:ea typeface="Arial"/>
                <a:cs typeface="Arial"/>
                <a:sym typeface="Arial"/>
              </a:rPr>
              <a:t>Market </a:t>
            </a:r>
            <a:r>
              <a:rPr lang="en-US" sz="2400" b="1" i="0" u="none" strike="noStrike" cap="none" baseline="0" dirty="0" smtClean="0">
                <a:solidFill>
                  <a:srgbClr val="FFC000"/>
                </a:solidFill>
                <a:latin typeface="Arial"/>
                <a:ea typeface="Arial"/>
                <a:cs typeface="Arial"/>
                <a:sym typeface="Arial"/>
              </a:rPr>
              <a:t>Competition/Opportunity </a:t>
            </a:r>
            <a:r>
              <a:rPr lang="en-US" sz="2400" b="1" i="0" u="none" strike="noStrike" cap="none" baseline="0" dirty="0">
                <a:solidFill>
                  <a:srgbClr val="FFC000"/>
                </a:solidFill>
                <a:latin typeface="Arial"/>
                <a:ea typeface="Arial"/>
                <a:cs typeface="Arial"/>
                <a:sym typeface="Arial"/>
              </a:rPr>
              <a:t>for Chemicals and Products</a:t>
            </a:r>
          </a:p>
        </p:txBody>
      </p:sp>
      <p:sp>
        <p:nvSpPr>
          <p:cNvPr id="1318" name="Shape 1318"/>
          <p:cNvSpPr txBox="1">
            <a:spLocks noGrp="1"/>
          </p:cNvSpPr>
          <p:nvPr>
            <p:ph type="body" idx="4"/>
          </p:nvPr>
        </p:nvSpPr>
        <p:spPr>
          <a:xfrm>
            <a:off x="4800600" y="1798638"/>
            <a:ext cx="4041774" cy="330676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Petroleum-based </a:t>
            </a:r>
          </a:p>
          <a:p>
            <a:pPr marL="742950" marR="0" lvl="1" indent="-285750" algn="l" rtl="0">
              <a:spcBef>
                <a:spcPts val="400"/>
              </a:spcBef>
              <a:spcAft>
                <a:spcPts val="0"/>
              </a:spcAft>
              <a:buClr>
                <a:schemeClr val="lt1"/>
              </a:buClr>
              <a:buSzPct val="100000"/>
              <a:buFont typeface="Arial"/>
              <a:buChar char="•"/>
            </a:pPr>
            <a:r>
              <a:rPr lang="en-US" sz="2000" b="0" i="0" u="none" strike="noStrike" cap="none" baseline="0" dirty="0">
                <a:solidFill>
                  <a:srgbClr val="FFFF00"/>
                </a:solidFill>
                <a:latin typeface="Arial"/>
                <a:ea typeface="Arial"/>
                <a:cs typeface="Arial"/>
                <a:sym typeface="Arial"/>
              </a:rPr>
              <a:t>Plastics</a:t>
            </a:r>
          </a:p>
          <a:p>
            <a:pPr marL="742950" marR="0" lvl="1" indent="-285750" algn="l" rtl="0">
              <a:spcBef>
                <a:spcPts val="400"/>
              </a:spcBef>
              <a:spcAft>
                <a:spcPts val="0"/>
              </a:spcAft>
              <a:buClr>
                <a:schemeClr val="lt1"/>
              </a:buClr>
              <a:buSzPct val="100000"/>
              <a:buFont typeface="Arial"/>
              <a:buChar char="•"/>
            </a:pPr>
            <a:r>
              <a:rPr lang="en-US" sz="2000" b="0" i="0" u="none" strike="noStrike" cap="none" baseline="0" dirty="0">
                <a:solidFill>
                  <a:srgbClr val="FFFF00"/>
                </a:solidFill>
                <a:latin typeface="Arial"/>
                <a:ea typeface="Arial"/>
                <a:cs typeface="Arial"/>
                <a:sym typeface="Arial"/>
              </a:rPr>
              <a:t>Fibers for clothes and other products</a:t>
            </a:r>
          </a:p>
          <a:p>
            <a:pPr marL="742950" marR="0" lvl="1" indent="-285750" algn="l" rtl="0">
              <a:spcBef>
                <a:spcPts val="400"/>
              </a:spcBef>
              <a:spcAft>
                <a:spcPts val="0"/>
              </a:spcAft>
              <a:buClr>
                <a:schemeClr val="lt1"/>
              </a:buClr>
              <a:buSzPct val="100000"/>
              <a:buFont typeface="Arial"/>
              <a:buChar char="•"/>
            </a:pPr>
            <a:r>
              <a:rPr lang="en-US" sz="2000" b="0" i="0" u="none" strike="noStrike" cap="none" baseline="0" dirty="0">
                <a:solidFill>
                  <a:srgbClr val="FFFF00"/>
                </a:solidFill>
                <a:latin typeface="Arial"/>
                <a:ea typeface="Arial"/>
                <a:cs typeface="Arial"/>
                <a:sym typeface="Arial"/>
              </a:rPr>
              <a:t>Chemicals</a:t>
            </a:r>
          </a:p>
          <a:p>
            <a:pPr marL="342900" marR="0" lvl="0" indent="-342900" algn="l" rtl="0">
              <a:spcBef>
                <a:spcPts val="48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Steel or aluminum-based</a:t>
            </a:r>
          </a:p>
          <a:p>
            <a:pPr marL="742950" marR="0" lvl="1" indent="-285750" algn="l" rtl="0">
              <a:spcBef>
                <a:spcPts val="400"/>
              </a:spcBef>
              <a:spcAft>
                <a:spcPts val="0"/>
              </a:spcAft>
              <a:buClr>
                <a:schemeClr val="lt1"/>
              </a:buClr>
              <a:buSzPct val="100000"/>
              <a:buFont typeface="Arial"/>
              <a:buChar char="•"/>
            </a:pPr>
            <a:r>
              <a:rPr lang="en-US" sz="2000" b="0" i="0" u="none" strike="noStrike" cap="none" baseline="0" dirty="0">
                <a:solidFill>
                  <a:srgbClr val="FFFF00"/>
                </a:solidFill>
                <a:latin typeface="Arial"/>
                <a:ea typeface="Arial"/>
                <a:cs typeface="Arial"/>
                <a:sym typeface="Arial"/>
              </a:rPr>
              <a:t>Structural components of vehicles</a:t>
            </a: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Arial"/>
              <a:ea typeface="Arial"/>
              <a:cs typeface="Arial"/>
              <a:sym typeface="Arial"/>
            </a:endParaRPr>
          </a:p>
        </p:txBody>
      </p:sp>
      <p:sp>
        <p:nvSpPr>
          <p:cNvPr id="1319" name="Shape 1319"/>
          <p:cNvSpPr txBox="1">
            <a:spLocks noGrp="1"/>
          </p:cNvSpPr>
          <p:nvPr>
            <p:ph type="ftr" idx="11"/>
          </p:nvPr>
        </p:nvSpPr>
        <p:spPr>
          <a:xfrm>
            <a:off x="3124200" y="6245225"/>
            <a:ext cx="2895600" cy="47624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lt1"/>
                </a:solidFill>
                <a:latin typeface="Arial"/>
                <a:ea typeface="Arial"/>
                <a:cs typeface="Arial"/>
                <a:sym typeface="Arial"/>
              </a:rPr>
              <a:t>Copyright 2014 Advanced Biofuels USA</a:t>
            </a:r>
          </a:p>
        </p:txBody>
      </p:sp>
      <p:sp>
        <p:nvSpPr>
          <p:cNvPr id="1320" name="Shape 132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126</a:t>
            </a:fld>
            <a:endParaRPr lang="en-US" sz="1400" b="0" i="0" u="none" strike="noStrike" cap="none" baseline="0">
              <a:solidFill>
                <a:schemeClr val="lt1"/>
              </a:solidFill>
              <a:latin typeface="Arial"/>
              <a:ea typeface="Arial"/>
              <a:cs typeface="Arial"/>
              <a:sym typeface="Arial"/>
            </a:endParaRPr>
          </a:p>
        </p:txBody>
      </p:sp>
      <p:pic>
        <p:nvPicPr>
          <p:cNvPr id="1321" name="Shape 1321"/>
          <p:cNvPicPr preferRelativeResize="0"/>
          <p:nvPr/>
        </p:nvPicPr>
        <p:blipFill>
          <a:blip r:embed="rId3">
            <a:alphaModFix/>
          </a:blip>
          <a:stretch>
            <a:fillRect/>
          </a:stretch>
        </p:blipFill>
        <p:spPr>
          <a:xfrm>
            <a:off x="2514600" y="2057400"/>
            <a:ext cx="2133600" cy="1704647"/>
          </a:xfrm>
          <a:prstGeom prst="rect">
            <a:avLst/>
          </a:prstGeom>
          <a:ln>
            <a:noFill/>
          </a:ln>
          <a:effectLst>
            <a:softEdge rad="112500"/>
          </a:effectLst>
        </p:spPr>
      </p:pic>
      <p:pic>
        <p:nvPicPr>
          <p:cNvPr id="65538" name="Picture 2" descr="http://www.debgroup.com/us/sites/default/files/imagecache/news_article_large/news-article-images/usda-logo.jpg"/>
          <p:cNvPicPr>
            <a:picLocks noChangeAspect="1" noChangeArrowheads="1"/>
          </p:cNvPicPr>
          <p:nvPr/>
        </p:nvPicPr>
        <p:blipFill>
          <a:blip r:embed="rId4"/>
          <a:srcRect/>
          <a:stretch>
            <a:fillRect/>
          </a:stretch>
        </p:blipFill>
        <p:spPr bwMode="auto">
          <a:xfrm>
            <a:off x="6629400" y="4572000"/>
            <a:ext cx="2209800" cy="1767840"/>
          </a:xfrm>
          <a:prstGeom prst="rect">
            <a:avLst/>
          </a:prstGeom>
          <a:ln>
            <a:noFill/>
          </a:ln>
          <a:effectLst>
            <a:softEdge rad="112500"/>
          </a:effectLst>
        </p:spPr>
      </p:pic>
    </p:spTree>
  </p:cSld>
  <p:clrMapOvr>
    <a:masterClrMapping/>
  </p:clrMapOvr>
  <p:transition spd="slow">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Shape 1326"/>
          <p:cNvSpPr txBox="1">
            <a:spLocks noGrp="1"/>
          </p:cNvSpPr>
          <p:nvPr>
            <p:ph type="title" idx="4294967295"/>
          </p:nvPr>
        </p:nvSpPr>
        <p:spPr>
          <a:xfrm>
            <a:off x="381000" y="0"/>
            <a:ext cx="8534399" cy="3276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5400" b="1" i="0" u="none" strike="noStrike" cap="none" baseline="0" dirty="0" smtClean="0">
                <a:solidFill>
                  <a:srgbClr val="FFFF99"/>
                </a:solidFill>
                <a:latin typeface="Times New Roman"/>
                <a:ea typeface="Times New Roman"/>
                <a:cs typeface="Times New Roman"/>
                <a:sym typeface="Times New Roman"/>
              </a:rPr>
              <a:t>Value Chain Markets </a:t>
            </a:r>
            <a:r>
              <a:rPr lang="en-US" sz="4400" b="1" i="0" u="none" strike="noStrike" cap="none" baseline="0" dirty="0">
                <a:solidFill>
                  <a:srgbClr val="FFFF99"/>
                </a:solidFill>
                <a:latin typeface="Times New Roman"/>
                <a:ea typeface="Times New Roman"/>
                <a:cs typeface="Times New Roman"/>
                <a:sym typeface="Times New Roman"/>
              </a:rPr>
              <a:t/>
            </a:r>
            <a:br>
              <a:rPr lang="en-US" sz="4400" b="1" i="0" u="none" strike="noStrike" cap="none" baseline="0" dirty="0">
                <a:solidFill>
                  <a:srgbClr val="FFFF99"/>
                </a:solidFill>
                <a:latin typeface="Times New Roman"/>
                <a:ea typeface="Times New Roman"/>
                <a:cs typeface="Times New Roman"/>
                <a:sym typeface="Times New Roman"/>
              </a:rPr>
            </a:br>
            <a:r>
              <a:rPr lang="en-US" sz="3600" b="1" i="0" u="none" strike="noStrike" cap="none" baseline="0" dirty="0">
                <a:solidFill>
                  <a:srgbClr val="FFFF99"/>
                </a:solidFill>
                <a:latin typeface="Times New Roman"/>
                <a:ea typeface="Times New Roman"/>
                <a:cs typeface="Times New Roman"/>
                <a:sym typeface="Times New Roman"/>
              </a:rPr>
              <a:t>Selling raw materials, intermediates, precursors, and final products</a:t>
            </a:r>
          </a:p>
        </p:txBody>
      </p:sp>
      <p:sp>
        <p:nvSpPr>
          <p:cNvPr id="1327" name="Shape 1327"/>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sp>
        <p:nvSpPr>
          <p:cNvPr id="1328" name="Shape 1328"/>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buSzPct val="25000"/>
                <a:buNone/>
              </a:pPr>
              <a:t>127</a:t>
            </a:fld>
            <a:endParaRPr lang="en-US" sz="1200" b="0" i="0" u="none" strike="noStrike" cap="none" baseline="0">
              <a:solidFill>
                <a:schemeClr val="dk1"/>
              </a:solidFill>
              <a:latin typeface="Times New Roman"/>
              <a:ea typeface="Times New Roman"/>
              <a:cs typeface="Times New Roman"/>
              <a:sym typeface="Times New Roman"/>
            </a:endParaRPr>
          </a:p>
        </p:txBody>
      </p:sp>
      <p:pic>
        <p:nvPicPr>
          <p:cNvPr id="1330" name="Shape 1330"/>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7" name="Shape 533"/>
          <p:cNvPicPr preferRelativeResize="0"/>
          <p:nvPr/>
        </p:nvPicPr>
        <p:blipFill rotWithShape="1">
          <a:blip r:embed="rId4">
            <a:alphaModFix/>
          </a:blip>
          <a:srcRect/>
          <a:stretch/>
        </p:blipFill>
        <p:spPr>
          <a:xfrm>
            <a:off x="4419600" y="4419600"/>
            <a:ext cx="3511786" cy="2250642"/>
          </a:xfrm>
          <a:prstGeom prst="rect">
            <a:avLst/>
          </a:prstGeom>
          <a:ln>
            <a:noFill/>
          </a:ln>
          <a:effectLst>
            <a:softEdge rad="112500"/>
          </a:effectLst>
        </p:spPr>
      </p:pic>
      <p:pic>
        <p:nvPicPr>
          <p:cNvPr id="8" name="Shape 1157"/>
          <p:cNvPicPr preferRelativeResize="0"/>
          <p:nvPr/>
        </p:nvPicPr>
        <p:blipFill rotWithShape="1">
          <a:blip r:embed="rId5">
            <a:alphaModFix/>
          </a:blip>
          <a:srcRect/>
          <a:stretch/>
        </p:blipFill>
        <p:spPr>
          <a:xfrm>
            <a:off x="228600" y="2590800"/>
            <a:ext cx="2057400" cy="2356499"/>
          </a:xfrm>
          <a:prstGeom prst="rect">
            <a:avLst/>
          </a:prstGeom>
          <a:ln>
            <a:noFill/>
          </a:ln>
          <a:effectLst>
            <a:softEdge rad="112500"/>
          </a:effectLst>
        </p:spPr>
      </p:pic>
      <p:pic>
        <p:nvPicPr>
          <p:cNvPr id="9" name="Shape 765"/>
          <p:cNvPicPr preferRelativeResize="0"/>
          <p:nvPr/>
        </p:nvPicPr>
        <p:blipFill rotWithShape="1">
          <a:blip r:embed="rId6">
            <a:alphaModFix/>
          </a:blip>
          <a:srcRect/>
          <a:stretch/>
        </p:blipFill>
        <p:spPr>
          <a:xfrm>
            <a:off x="1447800" y="4343400"/>
            <a:ext cx="2590800" cy="1981200"/>
          </a:xfrm>
          <a:prstGeom prst="rect">
            <a:avLst/>
          </a:prstGeom>
          <a:ln>
            <a:noFill/>
          </a:ln>
          <a:effectLst>
            <a:softEdge rad="112500"/>
          </a:effectLst>
        </p:spPr>
      </p:pic>
      <p:pic>
        <p:nvPicPr>
          <p:cNvPr id="10" name="Shape 755"/>
          <p:cNvPicPr preferRelativeResize="0"/>
          <p:nvPr/>
        </p:nvPicPr>
        <p:blipFill rotWithShape="1">
          <a:blip r:embed="rId7">
            <a:alphaModFix/>
          </a:blip>
          <a:srcRect/>
          <a:stretch/>
        </p:blipFill>
        <p:spPr>
          <a:xfrm>
            <a:off x="2971800" y="2743200"/>
            <a:ext cx="2133600" cy="2151299"/>
          </a:xfrm>
          <a:prstGeom prst="rect">
            <a:avLst/>
          </a:prstGeom>
          <a:ln>
            <a:noFill/>
          </a:ln>
          <a:effectLst>
            <a:softEdge rad="112500"/>
          </a:effectLst>
        </p:spPr>
      </p:pic>
      <p:pic>
        <p:nvPicPr>
          <p:cNvPr id="11" name="Shape 1490"/>
          <p:cNvPicPr preferRelativeResize="0"/>
          <p:nvPr/>
        </p:nvPicPr>
        <p:blipFill rotWithShape="1">
          <a:blip r:embed="rId8">
            <a:alphaModFix/>
          </a:blip>
          <a:srcRect/>
          <a:stretch/>
        </p:blipFill>
        <p:spPr>
          <a:xfrm>
            <a:off x="5105400" y="2743200"/>
            <a:ext cx="3584399" cy="1905000"/>
          </a:xfrm>
          <a:prstGeom prst="rect">
            <a:avLst/>
          </a:prstGeom>
          <a:ln>
            <a:noFill/>
          </a:ln>
          <a:effectLst>
            <a:softEdge rad="112500"/>
          </a:effectLst>
        </p:spPr>
      </p:pic>
    </p:spTree>
  </p:cSld>
  <p:clrMapOvr>
    <a:masterClrMapping/>
  </p:clrMapOvr>
  <p:transition spd="slow">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solidFill>
                  <a:srgbClr val="FFFF99"/>
                </a:solidFill>
                <a:latin typeface="Times New Roman" pitchFamily="18" charset="0"/>
                <a:cs typeface="Times New Roman" pitchFamily="18" charset="0"/>
              </a:rPr>
              <a:t>Markets</a:t>
            </a:r>
            <a:endParaRPr lang="en-US" sz="6600" b="1" dirty="0">
              <a:solidFill>
                <a:srgbClr val="FFFF99"/>
              </a:solidFill>
              <a:latin typeface="Times New Roman" pitchFamily="18" charset="0"/>
              <a:cs typeface="Times New Roman" pitchFamily="18" charset="0"/>
            </a:endParaRPr>
          </a:p>
        </p:txBody>
      </p:sp>
      <p:sp>
        <p:nvSpPr>
          <p:cNvPr id="5" name="Text Placeholder 4"/>
          <p:cNvSpPr>
            <a:spLocks noGrp="1"/>
          </p:cNvSpPr>
          <p:nvPr>
            <p:ph type="body" idx="3"/>
          </p:nvPr>
        </p:nvSpPr>
        <p:spPr>
          <a:xfrm>
            <a:off x="1905000" y="1535112"/>
            <a:ext cx="6781799" cy="639762"/>
          </a:xfrm>
        </p:spPr>
        <p:txBody>
          <a:bodyPr/>
          <a:lstStyle/>
          <a:p>
            <a:r>
              <a:rPr lang="en-US" sz="3200" b="1" dirty="0" smtClean="0">
                <a:solidFill>
                  <a:srgbClr val="FFFF99"/>
                </a:solidFill>
                <a:latin typeface="Times New Roman" pitchFamily="18" charset="0"/>
                <a:cs typeface="Times New Roman" pitchFamily="18" charset="0"/>
              </a:rPr>
              <a:t>Commercial Aviation</a:t>
            </a:r>
            <a:endParaRPr lang="en-US" sz="3200" b="1" dirty="0">
              <a:solidFill>
                <a:srgbClr val="FFFF99"/>
              </a:solidFill>
              <a:latin typeface="Times New Roman" pitchFamily="18" charset="0"/>
              <a:cs typeface="Times New Roman" pitchFamily="18" charset="0"/>
            </a:endParaRPr>
          </a:p>
        </p:txBody>
      </p:sp>
      <p:sp>
        <p:nvSpPr>
          <p:cNvPr id="6" name="Text Placeholder 5"/>
          <p:cNvSpPr>
            <a:spLocks noGrp="1"/>
          </p:cNvSpPr>
          <p:nvPr>
            <p:ph type="body" idx="4"/>
          </p:nvPr>
        </p:nvSpPr>
        <p:spPr>
          <a:xfrm>
            <a:off x="4645025" y="2174875"/>
            <a:ext cx="4041774" cy="4302125"/>
          </a:xfrm>
        </p:spPr>
        <p:txBody>
          <a:bodyPr>
            <a:normAutofit lnSpcReduction="10000"/>
          </a:bodyPr>
          <a:lstStyle/>
          <a:p>
            <a:r>
              <a:rPr lang="en-US" sz="1800" dirty="0" smtClean="0">
                <a:solidFill>
                  <a:srgbClr val="FFFF00"/>
                </a:solidFill>
                <a:latin typeface="Times New Roman" pitchFamily="18" charset="0"/>
                <a:cs typeface="Times New Roman" pitchFamily="18" charset="0"/>
              </a:rPr>
              <a:t>European Emissions Trading System</a:t>
            </a:r>
          </a:p>
          <a:p>
            <a:pPr lvl="1"/>
            <a:r>
              <a:rPr lang="en-US" dirty="0" smtClean="0"/>
              <a:t>The EU ETS covers CO</a:t>
            </a:r>
            <a:r>
              <a:rPr lang="en-US" baseline="-25000" dirty="0" smtClean="0"/>
              <a:t>2</a:t>
            </a:r>
            <a:r>
              <a:rPr lang="en-US" dirty="0" smtClean="0"/>
              <a:t> emissions from flights within and between countries participating in the EU ETS. International flights to and from non-ETS countries are also covered.</a:t>
            </a:r>
          </a:p>
          <a:p>
            <a:pPr lvl="1"/>
            <a:endParaRPr lang="en-US" dirty="0" smtClean="0"/>
          </a:p>
          <a:p>
            <a:pPr lvl="1"/>
            <a:r>
              <a:rPr lang="en-US" dirty="0" smtClean="0"/>
              <a:t>In October 2013 the International Civil Aviation Organization (ICAO) Assembly agreed to develop a global market-based mechanism to address international aviation emissions by 2016, and to apply it by 2020. In response, the EU has decided to limit the scope of the EU ETS to flights within Europe until 2016. Exemptions for operators with low emissions have also been introduced.</a:t>
            </a:r>
          </a:p>
          <a:p>
            <a:pPr lvl="1"/>
            <a:endParaRPr lang="en-US" dirty="0" smtClean="0"/>
          </a:p>
          <a:p>
            <a:pPr lvl="1"/>
            <a:r>
              <a:rPr lang="en-US" dirty="0" smtClean="0"/>
              <a:t>Q:  Will calculations include life cycle or just tail pipe emissions?</a:t>
            </a:r>
          </a:p>
          <a:p>
            <a:pPr lvl="2"/>
            <a:endParaRPr lang="en-US" sz="1800" dirty="0" smtClean="0">
              <a:solidFill>
                <a:srgbClr val="FFFF00"/>
              </a:solidFill>
              <a:latin typeface="Times New Roman" pitchFamily="18" charset="0"/>
              <a:cs typeface="Times New Roman" pitchFamily="18" charset="0"/>
            </a:endParaRPr>
          </a:p>
          <a:p>
            <a:pPr>
              <a:buNone/>
            </a:pPr>
            <a:endParaRPr lang="en-US" sz="1800" dirty="0">
              <a:solidFill>
                <a:srgbClr val="FFFF00"/>
              </a:solidFill>
              <a:latin typeface="Times New Roman" pitchFamily="18" charset="0"/>
              <a:cs typeface="Times New Roman" pitchFamily="18" charset="0"/>
            </a:endParaRPr>
          </a:p>
        </p:txBody>
      </p:sp>
      <p:sp>
        <p:nvSpPr>
          <p:cNvPr id="7" name="Slide Number Placeholder 6"/>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128</a:t>
            </a:fld>
            <a:endParaRPr lang="en-US"/>
          </a:p>
        </p:txBody>
      </p:sp>
      <p:pic>
        <p:nvPicPr>
          <p:cNvPr id="384002" name="Picture 2" descr="http://www.caafimeeting.com/images/CAAFI.png"/>
          <p:cNvPicPr>
            <a:picLocks noChangeAspect="1" noChangeArrowheads="1"/>
          </p:cNvPicPr>
          <p:nvPr/>
        </p:nvPicPr>
        <p:blipFill>
          <a:blip r:embed="rId3"/>
          <a:srcRect/>
          <a:stretch>
            <a:fillRect/>
          </a:stretch>
        </p:blipFill>
        <p:spPr bwMode="auto">
          <a:xfrm>
            <a:off x="228600" y="1600200"/>
            <a:ext cx="2238375" cy="1447801"/>
          </a:xfrm>
          <a:prstGeom prst="rect">
            <a:avLst/>
          </a:prstGeom>
          <a:noFill/>
        </p:spPr>
      </p:pic>
      <p:pic>
        <p:nvPicPr>
          <p:cNvPr id="9" name="Shape 1156"/>
          <p:cNvPicPr preferRelativeResize="0"/>
          <p:nvPr/>
        </p:nvPicPr>
        <p:blipFill rotWithShape="1">
          <a:blip r:embed="rId4">
            <a:alphaModFix/>
          </a:blip>
          <a:srcRect/>
          <a:stretch/>
        </p:blipFill>
        <p:spPr>
          <a:xfrm>
            <a:off x="533400" y="3124200"/>
            <a:ext cx="4267200" cy="1879500"/>
          </a:xfrm>
          <a:prstGeom prst="rect">
            <a:avLst/>
          </a:prstGeom>
          <a:ln>
            <a:noFill/>
          </a:ln>
          <a:effectLst>
            <a:softEdge rad="112500"/>
          </a:effectLst>
        </p:spPr>
      </p:pic>
      <p:pic>
        <p:nvPicPr>
          <p:cNvPr id="10" name="Picture 9" descr="KLM.jpg"/>
          <p:cNvPicPr>
            <a:picLocks noChangeAspect="1"/>
          </p:cNvPicPr>
          <p:nvPr/>
        </p:nvPicPr>
        <p:blipFill>
          <a:blip r:embed="rId5"/>
          <a:stretch>
            <a:fillRect/>
          </a:stretch>
        </p:blipFill>
        <p:spPr>
          <a:xfrm>
            <a:off x="838200" y="4996543"/>
            <a:ext cx="3200400" cy="1861457"/>
          </a:xfrm>
          <a:prstGeom prst="rect">
            <a:avLst/>
          </a:prstGeom>
          <a:ln>
            <a:noFill/>
          </a:ln>
          <a:effectLst>
            <a:softEdge rad="112500"/>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solidFill>
                  <a:srgbClr val="FFFF99"/>
                </a:solidFill>
                <a:latin typeface="Times New Roman" pitchFamily="18" charset="0"/>
                <a:cs typeface="Times New Roman" pitchFamily="18" charset="0"/>
              </a:rPr>
              <a:t>Markets</a:t>
            </a:r>
            <a:endParaRPr lang="en-US" sz="6600" b="1" dirty="0">
              <a:solidFill>
                <a:srgbClr val="FFFF99"/>
              </a:solidFill>
              <a:latin typeface="Times New Roman" pitchFamily="18" charset="0"/>
              <a:cs typeface="Times New Roman" pitchFamily="18" charset="0"/>
            </a:endParaRPr>
          </a:p>
        </p:txBody>
      </p:sp>
      <p:sp>
        <p:nvSpPr>
          <p:cNvPr id="5" name="Text Placeholder 4"/>
          <p:cNvSpPr>
            <a:spLocks noGrp="1"/>
          </p:cNvSpPr>
          <p:nvPr>
            <p:ph type="body" idx="3"/>
          </p:nvPr>
        </p:nvSpPr>
        <p:spPr>
          <a:xfrm>
            <a:off x="1905000" y="1535112"/>
            <a:ext cx="6781799" cy="639762"/>
          </a:xfrm>
        </p:spPr>
        <p:txBody>
          <a:bodyPr/>
          <a:lstStyle/>
          <a:p>
            <a:r>
              <a:rPr lang="en-US" sz="3200" b="1" dirty="0" smtClean="0">
                <a:solidFill>
                  <a:srgbClr val="FFFF99"/>
                </a:solidFill>
                <a:latin typeface="Times New Roman" pitchFamily="18" charset="0"/>
                <a:cs typeface="Times New Roman" pitchFamily="18" charset="0"/>
              </a:rPr>
              <a:t>Chemicals</a:t>
            </a:r>
            <a:endParaRPr lang="en-US" sz="3200" b="1" dirty="0">
              <a:solidFill>
                <a:srgbClr val="FFFF99"/>
              </a:solidFill>
              <a:latin typeface="Times New Roman" pitchFamily="18" charset="0"/>
              <a:cs typeface="Times New Roman" pitchFamily="18" charset="0"/>
            </a:endParaRPr>
          </a:p>
        </p:txBody>
      </p:sp>
      <p:sp>
        <p:nvSpPr>
          <p:cNvPr id="6" name="Text Placeholder 5"/>
          <p:cNvSpPr>
            <a:spLocks noGrp="1"/>
          </p:cNvSpPr>
          <p:nvPr>
            <p:ph type="body" idx="4"/>
          </p:nvPr>
        </p:nvSpPr>
        <p:spPr>
          <a:xfrm>
            <a:off x="533401" y="2174875"/>
            <a:ext cx="5105400" cy="4302125"/>
          </a:xfrm>
        </p:spPr>
        <p:txBody>
          <a:bodyPr>
            <a:normAutofit/>
          </a:bodyPr>
          <a:lstStyle/>
          <a:p>
            <a:r>
              <a:rPr lang="en-US" sz="4000" dirty="0" smtClean="0">
                <a:solidFill>
                  <a:srgbClr val="FFFF00"/>
                </a:solidFill>
                <a:latin typeface="Times New Roman" pitchFamily="18" charset="0"/>
                <a:cs typeface="Times New Roman" pitchFamily="18" charset="0"/>
              </a:rPr>
              <a:t>Why  sell a $2 fuel when you can sell a $5 chemical?</a:t>
            </a:r>
          </a:p>
          <a:p>
            <a:endParaRPr lang="en-US" sz="4000" dirty="0" smtClean="0">
              <a:solidFill>
                <a:srgbClr val="FFFF00"/>
              </a:solidFill>
              <a:latin typeface="Times New Roman" pitchFamily="18" charset="0"/>
              <a:cs typeface="Times New Roman" pitchFamily="18" charset="0"/>
            </a:endParaRPr>
          </a:p>
          <a:p>
            <a:r>
              <a:rPr lang="en-US" sz="4000" dirty="0" smtClean="0">
                <a:solidFill>
                  <a:srgbClr val="FFFF00"/>
                </a:solidFill>
                <a:latin typeface="Times New Roman" pitchFamily="18" charset="0"/>
                <a:cs typeface="Times New Roman" pitchFamily="18" charset="0"/>
              </a:rPr>
              <a:t>Toxic Chemicals and Substances Act</a:t>
            </a:r>
          </a:p>
          <a:p>
            <a:pPr>
              <a:buNone/>
            </a:pPr>
            <a:endParaRPr lang="en-US" sz="1800" dirty="0">
              <a:solidFill>
                <a:srgbClr val="FFFF00"/>
              </a:solidFill>
              <a:latin typeface="Times New Roman" pitchFamily="18" charset="0"/>
              <a:cs typeface="Times New Roman" pitchFamily="18" charset="0"/>
            </a:endParaRPr>
          </a:p>
        </p:txBody>
      </p:sp>
      <p:sp>
        <p:nvSpPr>
          <p:cNvPr id="7" name="Slide Number Placeholder 6"/>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129</a:t>
            </a:fld>
            <a:endParaRPr lang="en-US"/>
          </a:p>
        </p:txBody>
      </p:sp>
      <p:pic>
        <p:nvPicPr>
          <p:cNvPr id="11" name="Picture 10" descr="DSCN0712.JPG"/>
          <p:cNvPicPr>
            <a:picLocks noChangeAspect="1"/>
          </p:cNvPicPr>
          <p:nvPr/>
        </p:nvPicPr>
        <p:blipFill>
          <a:blip r:embed="rId3"/>
          <a:stretch>
            <a:fillRect/>
          </a:stretch>
        </p:blipFill>
        <p:spPr>
          <a:xfrm>
            <a:off x="5410200" y="228600"/>
            <a:ext cx="2667000" cy="2000250"/>
          </a:xfrm>
          <a:prstGeom prst="rect">
            <a:avLst/>
          </a:prstGeom>
          <a:ln>
            <a:noFill/>
          </a:ln>
          <a:effectLst>
            <a:softEdge rad="112500"/>
          </a:effectLst>
        </p:spPr>
      </p:pic>
      <p:pic>
        <p:nvPicPr>
          <p:cNvPr id="12" name="Picture 11" descr="LabPhoto3.jpg"/>
          <p:cNvPicPr>
            <a:picLocks noChangeAspect="1"/>
          </p:cNvPicPr>
          <p:nvPr/>
        </p:nvPicPr>
        <p:blipFill>
          <a:blip r:embed="rId4"/>
          <a:stretch>
            <a:fillRect/>
          </a:stretch>
        </p:blipFill>
        <p:spPr>
          <a:xfrm>
            <a:off x="5410200" y="5029200"/>
            <a:ext cx="1371600" cy="1828800"/>
          </a:xfrm>
          <a:prstGeom prst="rect">
            <a:avLst/>
          </a:prstGeom>
          <a:ln>
            <a:noFill/>
          </a:ln>
          <a:effectLst>
            <a:softEdge rad="112500"/>
          </a:effectLst>
        </p:spPr>
      </p:pic>
      <p:pic>
        <p:nvPicPr>
          <p:cNvPr id="13" name="Picture 12" descr="GR010.jpg"/>
          <p:cNvPicPr>
            <a:picLocks noChangeAspect="1"/>
          </p:cNvPicPr>
          <p:nvPr/>
        </p:nvPicPr>
        <p:blipFill>
          <a:blip r:embed="rId5"/>
          <a:stretch>
            <a:fillRect/>
          </a:stretch>
        </p:blipFill>
        <p:spPr>
          <a:xfrm>
            <a:off x="7010400" y="4038600"/>
            <a:ext cx="1774250" cy="1919023"/>
          </a:xfrm>
          <a:prstGeom prst="rect">
            <a:avLst/>
          </a:prstGeom>
          <a:ln>
            <a:noFill/>
          </a:ln>
          <a:effectLst>
            <a:softEdge rad="112500"/>
          </a:effectLst>
        </p:spPr>
      </p:pic>
      <p:pic>
        <p:nvPicPr>
          <p:cNvPr id="420866" name="Picture 2" descr="https://www.ibmc.up.pt/sites/default/files/Structural_biochemistry_IMG.jpg"/>
          <p:cNvPicPr>
            <a:picLocks noChangeAspect="1" noChangeArrowheads="1"/>
          </p:cNvPicPr>
          <p:nvPr/>
        </p:nvPicPr>
        <p:blipFill>
          <a:blip r:embed="rId6"/>
          <a:srcRect/>
          <a:stretch>
            <a:fillRect/>
          </a:stretch>
        </p:blipFill>
        <p:spPr bwMode="auto">
          <a:xfrm>
            <a:off x="6096000" y="1981200"/>
            <a:ext cx="3048000" cy="2170231"/>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p:nvPr/>
        </p:nvPicPr>
        <p:blipFill rotWithShape="1">
          <a:blip r:embed="rId3">
            <a:alphaModFix/>
          </a:blip>
          <a:srcRect/>
          <a:stretch/>
        </p:blipFill>
        <p:spPr>
          <a:xfrm>
            <a:off x="533400" y="1143000"/>
            <a:ext cx="4876799" cy="3221399"/>
          </a:xfrm>
          <a:prstGeom prst="rect">
            <a:avLst/>
          </a:prstGeom>
          <a:ln>
            <a:noFill/>
          </a:ln>
          <a:effectLst>
            <a:softEdge rad="112500"/>
          </a:effectLst>
        </p:spPr>
      </p:pic>
      <p:sp>
        <p:nvSpPr>
          <p:cNvPr id="258" name="Shape 258"/>
          <p:cNvSpPr txBox="1"/>
          <p:nvPr/>
        </p:nvSpPr>
        <p:spPr>
          <a:xfrm>
            <a:off x="2133600" y="304800"/>
            <a:ext cx="5172900" cy="769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We Can Have</a:t>
            </a:r>
          </a:p>
        </p:txBody>
      </p:sp>
      <p:pic>
        <p:nvPicPr>
          <p:cNvPr id="259" name="Shape 259"/>
          <p:cNvPicPr preferRelativeResize="0"/>
          <p:nvPr/>
        </p:nvPicPr>
        <p:blipFill rotWithShape="1">
          <a:blip r:embed="rId4">
            <a:alphaModFix/>
          </a:blip>
          <a:srcRect/>
          <a:stretch/>
        </p:blipFill>
        <p:spPr>
          <a:xfrm>
            <a:off x="5334000" y="1066800"/>
            <a:ext cx="3560400" cy="4648199"/>
          </a:xfrm>
          <a:prstGeom prst="rect">
            <a:avLst/>
          </a:prstGeom>
          <a:ln>
            <a:noFill/>
          </a:ln>
          <a:effectLst>
            <a:softEdge rad="112500"/>
          </a:effectLst>
        </p:spPr>
      </p:pic>
      <p:pic>
        <p:nvPicPr>
          <p:cNvPr id="260" name="Shape 260"/>
          <p:cNvPicPr preferRelativeResize="0"/>
          <p:nvPr/>
        </p:nvPicPr>
        <p:blipFill rotWithShape="1">
          <a:blip r:embed="rId5">
            <a:alphaModFix/>
          </a:blip>
          <a:srcRect/>
          <a:stretch/>
        </p:blipFill>
        <p:spPr>
          <a:xfrm>
            <a:off x="3124200" y="3581400"/>
            <a:ext cx="3124499" cy="2743199"/>
          </a:xfrm>
          <a:prstGeom prst="rect">
            <a:avLst/>
          </a:prstGeom>
          <a:ln>
            <a:noFill/>
          </a:ln>
          <a:effectLst>
            <a:softEdge rad="112500"/>
          </a:effectLst>
        </p:spPr>
      </p:pic>
      <p:pic>
        <p:nvPicPr>
          <p:cNvPr id="261" name="Shape 261"/>
          <p:cNvPicPr preferRelativeResize="0"/>
          <p:nvPr/>
        </p:nvPicPr>
        <p:blipFill rotWithShape="1">
          <a:blip r:embed="rId6">
            <a:alphaModFix/>
          </a:blip>
          <a:srcRect/>
          <a:stretch/>
        </p:blipFill>
        <p:spPr>
          <a:xfrm>
            <a:off x="381000" y="3886200"/>
            <a:ext cx="2822099" cy="2666999"/>
          </a:xfrm>
          <a:prstGeom prst="rect">
            <a:avLst/>
          </a:prstGeom>
          <a:ln>
            <a:noFill/>
          </a:ln>
          <a:effectLst>
            <a:softEdge rad="112500"/>
          </a:effectLst>
        </p:spPr>
      </p:pic>
    </p:spTree>
  </p:cSld>
  <p:clrMapOvr>
    <a:masterClrMapping/>
  </p:clrMapOvr>
  <p:transition spd="slow">
    <p:cu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b="1" dirty="0" smtClean="0">
                <a:solidFill>
                  <a:srgbClr val="FFFF99"/>
                </a:solidFill>
                <a:latin typeface="Times New Roman" pitchFamily="18" charset="0"/>
                <a:cs typeface="Times New Roman" pitchFamily="18" charset="0"/>
              </a:rPr>
              <a:t>Markets</a:t>
            </a:r>
            <a:endParaRPr lang="en-US" sz="6600" b="1" dirty="0">
              <a:solidFill>
                <a:srgbClr val="FFFF99"/>
              </a:solidFill>
              <a:latin typeface="Times New Roman" pitchFamily="18" charset="0"/>
              <a:cs typeface="Times New Roman" pitchFamily="18" charset="0"/>
            </a:endParaRPr>
          </a:p>
        </p:txBody>
      </p:sp>
      <p:sp>
        <p:nvSpPr>
          <p:cNvPr id="5" name="Text Placeholder 4"/>
          <p:cNvSpPr>
            <a:spLocks noGrp="1"/>
          </p:cNvSpPr>
          <p:nvPr>
            <p:ph type="body" idx="3"/>
          </p:nvPr>
        </p:nvSpPr>
        <p:spPr>
          <a:xfrm>
            <a:off x="1905000" y="1535112"/>
            <a:ext cx="6781799" cy="639762"/>
          </a:xfrm>
        </p:spPr>
        <p:txBody>
          <a:bodyPr/>
          <a:lstStyle/>
          <a:p>
            <a:r>
              <a:rPr lang="en-US" sz="3200" b="1" dirty="0" smtClean="0">
                <a:solidFill>
                  <a:srgbClr val="FFFF99"/>
                </a:solidFill>
                <a:latin typeface="Times New Roman" pitchFamily="18" charset="0"/>
                <a:cs typeface="Times New Roman" pitchFamily="18" charset="0"/>
              </a:rPr>
              <a:t>Defense Logistics Agency/Navy</a:t>
            </a:r>
            <a:endParaRPr lang="en-US" sz="3200" b="1" dirty="0">
              <a:solidFill>
                <a:srgbClr val="FFFF99"/>
              </a:solidFill>
              <a:latin typeface="Times New Roman" pitchFamily="18" charset="0"/>
              <a:cs typeface="Times New Roman" pitchFamily="18" charset="0"/>
            </a:endParaRPr>
          </a:p>
        </p:txBody>
      </p:sp>
      <p:sp>
        <p:nvSpPr>
          <p:cNvPr id="6" name="Text Placeholder 5"/>
          <p:cNvSpPr>
            <a:spLocks noGrp="1"/>
          </p:cNvSpPr>
          <p:nvPr>
            <p:ph type="body" idx="4"/>
          </p:nvPr>
        </p:nvSpPr>
        <p:spPr>
          <a:xfrm>
            <a:off x="4645025" y="2174875"/>
            <a:ext cx="4041774" cy="4302125"/>
          </a:xfrm>
        </p:spPr>
        <p:txBody>
          <a:bodyPr>
            <a:normAutofit/>
          </a:bodyPr>
          <a:lstStyle/>
          <a:p>
            <a:pPr>
              <a:buNone/>
            </a:pPr>
            <a:r>
              <a:rPr lang="en-US" sz="1800" b="1" dirty="0" smtClean="0">
                <a:solidFill>
                  <a:srgbClr val="FFFF00"/>
                </a:solidFill>
                <a:latin typeface="Times New Roman" pitchFamily="18" charset="0"/>
                <a:cs typeface="Times New Roman" pitchFamily="18" charset="0"/>
                <a:hlinkClick r:id="rId3"/>
              </a:rPr>
              <a:t>DLA will purchase the </a:t>
            </a:r>
            <a:r>
              <a:rPr lang="en-US" sz="1800" b="1" dirty="0" err="1" smtClean="0">
                <a:solidFill>
                  <a:srgbClr val="FFFF00"/>
                </a:solidFill>
                <a:latin typeface="Times New Roman" pitchFamily="18" charset="0"/>
                <a:cs typeface="Times New Roman" pitchFamily="18" charset="0"/>
                <a:hlinkClick r:id="rId3"/>
              </a:rPr>
              <a:t>biofuel</a:t>
            </a:r>
            <a:r>
              <a:rPr lang="en-US" sz="1800" b="1" dirty="0" smtClean="0">
                <a:solidFill>
                  <a:srgbClr val="FFFF00"/>
                </a:solidFill>
                <a:latin typeface="Times New Roman" pitchFamily="18" charset="0"/>
                <a:cs typeface="Times New Roman" pitchFamily="18" charset="0"/>
                <a:hlinkClick r:id="rId3"/>
              </a:rPr>
              <a:t> blends only if they are cost competitive</a:t>
            </a:r>
            <a:r>
              <a:rPr lang="en-US" sz="1800" dirty="0" smtClean="0">
                <a:solidFill>
                  <a:srgbClr val="FFFF00"/>
                </a:solidFill>
                <a:latin typeface="Times New Roman" pitchFamily="18" charset="0"/>
                <a:cs typeface="Times New Roman" pitchFamily="18" charset="0"/>
              </a:rPr>
              <a:t> with their conventionally-derived counterparts. </a:t>
            </a:r>
          </a:p>
          <a:p>
            <a:pPr>
              <a:buNone/>
            </a:pPr>
            <a:endParaRPr lang="en-US" sz="1800" b="1" dirty="0" smtClean="0">
              <a:solidFill>
                <a:schemeClr val="accent1">
                  <a:lumMod val="40000"/>
                  <a:lumOff val="60000"/>
                </a:schemeClr>
              </a:solidFill>
              <a:latin typeface="Times New Roman" pitchFamily="18" charset="0"/>
              <a:cs typeface="Times New Roman" pitchFamily="18" charset="0"/>
            </a:endParaRPr>
          </a:p>
          <a:p>
            <a:pPr>
              <a:buNone/>
            </a:pPr>
            <a:r>
              <a:rPr lang="en-US" sz="1800" b="1" dirty="0" smtClean="0">
                <a:solidFill>
                  <a:schemeClr val="accent1">
                    <a:lumMod val="40000"/>
                    <a:lumOff val="60000"/>
                  </a:schemeClr>
                </a:solidFill>
                <a:latin typeface="Times New Roman" pitchFamily="18" charset="0"/>
                <a:cs typeface="Times New Roman" pitchFamily="18" charset="0"/>
              </a:rPr>
              <a:t>Help from USDA</a:t>
            </a:r>
          </a:p>
          <a:p>
            <a:pPr>
              <a:buNone/>
            </a:pPr>
            <a:r>
              <a:rPr lang="en-US" sz="1800" dirty="0" smtClean="0">
                <a:solidFill>
                  <a:srgbClr val="FFFF00"/>
                </a:solidFill>
                <a:latin typeface="Times New Roman" pitchFamily="18" charset="0"/>
                <a:cs typeface="Times New Roman" pitchFamily="18" charset="0"/>
              </a:rPr>
              <a:t>However, $27.2 million in US Department of Agriculture (USDA) Commodity Credit Corporation (CCC) funds, capped at 71 cents or less per neat </a:t>
            </a:r>
            <a:r>
              <a:rPr lang="en-US" sz="1800" dirty="0" err="1" smtClean="0">
                <a:solidFill>
                  <a:srgbClr val="FFFF00"/>
                </a:solidFill>
                <a:latin typeface="Times New Roman" pitchFamily="18" charset="0"/>
                <a:cs typeface="Times New Roman" pitchFamily="18" charset="0"/>
              </a:rPr>
              <a:t>biofuel</a:t>
            </a:r>
            <a:r>
              <a:rPr lang="en-US" sz="1800" dirty="0" smtClean="0">
                <a:solidFill>
                  <a:srgbClr val="FFFF00"/>
                </a:solidFill>
                <a:latin typeface="Times New Roman" pitchFamily="18" charset="0"/>
                <a:cs typeface="Times New Roman" pitchFamily="18" charset="0"/>
              </a:rPr>
              <a:t> gallon, are available to defray any additional costs that may exist for fuels derived from domestic </a:t>
            </a:r>
            <a:r>
              <a:rPr lang="en-US" sz="1800" dirty="0" err="1" smtClean="0">
                <a:solidFill>
                  <a:srgbClr val="FFFF00"/>
                </a:solidFill>
                <a:latin typeface="Times New Roman" pitchFamily="18" charset="0"/>
                <a:cs typeface="Times New Roman" pitchFamily="18" charset="0"/>
              </a:rPr>
              <a:t>feedstocks</a:t>
            </a:r>
            <a:r>
              <a:rPr lang="en-US" sz="1800" dirty="0" smtClean="0">
                <a:solidFill>
                  <a:srgbClr val="FFFF00"/>
                </a:solidFill>
                <a:latin typeface="Times New Roman" pitchFamily="18" charset="0"/>
                <a:cs typeface="Times New Roman" pitchFamily="18" charset="0"/>
              </a:rPr>
              <a:t> on a USDA-approved list.</a:t>
            </a:r>
            <a:endParaRPr lang="en-US" sz="1800" dirty="0">
              <a:solidFill>
                <a:srgbClr val="FFFF00"/>
              </a:solidFill>
              <a:latin typeface="Times New Roman" pitchFamily="18" charset="0"/>
              <a:cs typeface="Times New Roman" pitchFamily="18" charset="0"/>
            </a:endParaRPr>
          </a:p>
        </p:txBody>
      </p:sp>
      <p:sp>
        <p:nvSpPr>
          <p:cNvPr id="7" name="Slide Number Placeholder 6"/>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130</a:t>
            </a:fld>
            <a:endParaRPr lang="en-US"/>
          </a:p>
        </p:txBody>
      </p:sp>
      <p:pic>
        <p:nvPicPr>
          <p:cNvPr id="8" name="Shape 499"/>
          <p:cNvPicPr preferRelativeResize="0"/>
          <p:nvPr/>
        </p:nvPicPr>
        <p:blipFill rotWithShape="1">
          <a:blip r:embed="rId4">
            <a:alphaModFix/>
          </a:blip>
          <a:srcRect/>
          <a:stretch/>
        </p:blipFill>
        <p:spPr>
          <a:xfrm>
            <a:off x="152400" y="2438400"/>
            <a:ext cx="4648200" cy="3332389"/>
          </a:xfrm>
          <a:prstGeom prst="rect">
            <a:avLst/>
          </a:prstGeom>
          <a:ln>
            <a:noFill/>
          </a:ln>
          <a:effectLst>
            <a:softEdge rad="112500"/>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Shape 1336"/>
          <p:cNvSpPr txBox="1">
            <a:spLocks noGrp="1"/>
          </p:cNvSpPr>
          <p:nvPr>
            <p:ph type="title" idx="4294967295"/>
          </p:nvPr>
        </p:nvSpPr>
        <p:spPr>
          <a:xfrm>
            <a:off x="457200" y="152400"/>
            <a:ext cx="81533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A Few Types of Jobs in</a:t>
            </a:r>
            <a:br>
              <a:rPr lang="en-US" sz="3200" b="1" i="0" u="none" strike="noStrike" cap="none" baseline="0">
                <a:solidFill>
                  <a:srgbClr val="FFFF99"/>
                </a:solidFill>
                <a:latin typeface="Times New Roman"/>
                <a:ea typeface="Times New Roman"/>
                <a:cs typeface="Times New Roman"/>
                <a:sym typeface="Times New Roman"/>
              </a:rPr>
            </a:br>
            <a:r>
              <a:rPr lang="en-US" sz="3200" b="1" i="0" u="none" strike="noStrike" cap="none" baseline="0">
                <a:solidFill>
                  <a:srgbClr val="FFFF99"/>
                </a:solidFill>
                <a:latin typeface="Times New Roman"/>
                <a:ea typeface="Times New Roman"/>
                <a:cs typeface="Times New Roman"/>
                <a:sym typeface="Times New Roman"/>
              </a:rPr>
              <a:t> Marketing and Transporting</a:t>
            </a:r>
            <a:br>
              <a:rPr lang="en-US" sz="3200" b="1" i="0" u="none" strike="noStrike" cap="none" baseline="0">
                <a:solidFill>
                  <a:srgbClr val="FFFF99"/>
                </a:solidFill>
                <a:latin typeface="Times New Roman"/>
                <a:ea typeface="Times New Roman"/>
                <a:cs typeface="Times New Roman"/>
                <a:sym typeface="Times New Roman"/>
              </a:rPr>
            </a:br>
            <a:r>
              <a:rPr lang="en-US" sz="3200" b="1" i="0" u="none" strike="noStrike" cap="none" baseline="0">
                <a:solidFill>
                  <a:srgbClr val="FFFF99"/>
                </a:solidFill>
                <a:latin typeface="Times New Roman"/>
                <a:ea typeface="Times New Roman"/>
                <a:cs typeface="Times New Roman"/>
                <a:sym typeface="Times New Roman"/>
              </a:rPr>
              <a:t> Renewable Fuels, Chemicals and Products</a:t>
            </a:r>
          </a:p>
        </p:txBody>
      </p:sp>
      <p:sp>
        <p:nvSpPr>
          <p:cNvPr id="1337" name="Shape 1337"/>
          <p:cNvSpPr txBox="1">
            <a:spLocks noGrp="1"/>
          </p:cNvSpPr>
          <p:nvPr>
            <p:ph type="body" idx="4294967295"/>
          </p:nvPr>
        </p:nvSpPr>
        <p:spPr>
          <a:xfrm>
            <a:off x="304800" y="1524000"/>
            <a:ext cx="4231500" cy="4951500"/>
          </a:xfrm>
          <a:prstGeom prst="rect">
            <a:avLst/>
          </a:prstGeom>
          <a:noFill/>
          <a:ln>
            <a:noFill/>
          </a:ln>
        </p:spPr>
        <p:txBody>
          <a:bodyPr lIns="91425" tIns="45700" rIns="91425" bIns="45700" anchor="t" anchorCtr="0">
            <a:noAutofit/>
          </a:bodyPr>
          <a:lstStyle/>
          <a:p>
            <a:pPr marL="342900" marR="0" lvl="0" indent="-330200" algn="l" rtl="0">
              <a:lnSpc>
                <a:spcPct val="90000"/>
              </a:lnSpc>
              <a:spcBef>
                <a:spcPts val="0"/>
              </a:spcBef>
              <a:spcAft>
                <a:spcPts val="0"/>
              </a:spcAft>
              <a:buClr>
                <a:schemeClr val="lt1"/>
              </a:buClr>
              <a:buSzPct val="100000"/>
              <a:buFont typeface="Arial"/>
              <a:buChar char="•"/>
            </a:pPr>
            <a:r>
              <a:rPr lang="en-US" sz="3000" b="0" i="0" u="none" strike="noStrike" cap="none" baseline="0" dirty="0" smtClean="0">
                <a:solidFill>
                  <a:schemeClr val="lt1"/>
                </a:solidFill>
                <a:latin typeface="Arial"/>
                <a:ea typeface="Arial"/>
                <a:cs typeface="Arial"/>
                <a:sym typeface="Arial"/>
              </a:rPr>
              <a:t>Investors</a:t>
            </a:r>
          </a:p>
          <a:p>
            <a:pPr marL="342900" marR="0" lvl="0" indent="-330200" algn="l" rtl="0">
              <a:lnSpc>
                <a:spcPct val="90000"/>
              </a:lnSpc>
              <a:spcBef>
                <a:spcPts val="0"/>
              </a:spcBef>
              <a:spcAft>
                <a:spcPts val="0"/>
              </a:spcAft>
              <a:buClr>
                <a:schemeClr val="lt1"/>
              </a:buClr>
              <a:buSzPct val="100000"/>
              <a:buFont typeface="Arial"/>
              <a:buChar char="•"/>
            </a:pPr>
            <a:r>
              <a:rPr lang="en-US" sz="3000" b="0" i="0" u="none" strike="noStrike" cap="none" baseline="0" dirty="0" smtClean="0">
                <a:solidFill>
                  <a:schemeClr val="lt1"/>
                </a:solidFill>
                <a:latin typeface="Arial"/>
                <a:ea typeface="Arial"/>
                <a:cs typeface="Arial"/>
                <a:sym typeface="Arial"/>
              </a:rPr>
              <a:t>Market researchers</a:t>
            </a:r>
          </a:p>
          <a:p>
            <a:pPr marL="342900" marR="0" lvl="0" indent="-330200" algn="l" rtl="0">
              <a:lnSpc>
                <a:spcPct val="90000"/>
              </a:lnSpc>
              <a:spcBef>
                <a:spcPts val="0"/>
              </a:spcBef>
              <a:spcAft>
                <a:spcPts val="0"/>
              </a:spcAft>
              <a:buClr>
                <a:schemeClr val="lt1"/>
              </a:buClr>
              <a:buSzPct val="100000"/>
              <a:buFont typeface="Arial"/>
              <a:buChar char="•"/>
            </a:pPr>
            <a:r>
              <a:rPr lang="en-US" sz="3000" dirty="0" smtClean="0">
                <a:solidFill>
                  <a:schemeClr val="lt1"/>
                </a:solidFill>
              </a:rPr>
              <a:t>Lawyers</a:t>
            </a:r>
            <a:endParaRPr lang="en-US" sz="3000" b="0" i="0" u="none" strike="noStrike" cap="none" baseline="0" dirty="0">
              <a:solidFill>
                <a:schemeClr val="lt1"/>
              </a:solidFill>
              <a:latin typeface="Arial"/>
              <a:ea typeface="Arial"/>
              <a:cs typeface="Arial"/>
              <a:sym typeface="Arial"/>
            </a:endParaRPr>
          </a:p>
          <a:p>
            <a:pPr marL="342900" marR="0" lvl="0" indent="-330200" algn="l" rtl="0">
              <a:lnSpc>
                <a:spcPct val="90000"/>
              </a:lnSpc>
              <a:spcBef>
                <a:spcPts val="600"/>
              </a:spcBef>
              <a:spcAft>
                <a:spcPts val="0"/>
              </a:spcAft>
              <a:buClr>
                <a:schemeClr val="lt1"/>
              </a:buClr>
              <a:buSzPct val="100000"/>
              <a:buFont typeface="Arial"/>
              <a:buChar char="•"/>
            </a:pPr>
            <a:r>
              <a:rPr lang="en-US" sz="3000" b="0" i="0" u="none" strike="noStrike" cap="none" baseline="0" dirty="0">
                <a:solidFill>
                  <a:schemeClr val="lt1"/>
                </a:solidFill>
                <a:latin typeface="Arial"/>
                <a:ea typeface="Arial"/>
                <a:cs typeface="Arial"/>
                <a:sym typeface="Arial"/>
              </a:rPr>
              <a:t>Accountants</a:t>
            </a:r>
          </a:p>
          <a:p>
            <a:pPr marL="342900" marR="0" lvl="0" indent="-330200" algn="l" rtl="0">
              <a:lnSpc>
                <a:spcPct val="90000"/>
              </a:lnSpc>
              <a:spcBef>
                <a:spcPts val="600"/>
              </a:spcBef>
              <a:spcAft>
                <a:spcPts val="0"/>
              </a:spcAft>
              <a:buClr>
                <a:schemeClr val="lt1"/>
              </a:buClr>
              <a:buSzPct val="100000"/>
              <a:buFont typeface="Arial"/>
              <a:buChar char="•"/>
            </a:pPr>
            <a:r>
              <a:rPr lang="en-US" sz="3000" b="0" i="0" u="none" strike="noStrike" cap="none" baseline="0" dirty="0">
                <a:solidFill>
                  <a:schemeClr val="lt1"/>
                </a:solidFill>
                <a:latin typeface="Arial"/>
                <a:ea typeface="Arial"/>
                <a:cs typeface="Arial"/>
                <a:sym typeface="Arial"/>
              </a:rPr>
              <a:t>Commodities traders</a:t>
            </a:r>
          </a:p>
          <a:p>
            <a:pPr marL="342900" marR="0" lvl="0" indent="-330200" algn="l" rtl="0">
              <a:lnSpc>
                <a:spcPct val="90000"/>
              </a:lnSpc>
              <a:spcBef>
                <a:spcPts val="600"/>
              </a:spcBef>
              <a:spcAft>
                <a:spcPts val="0"/>
              </a:spcAft>
              <a:buClr>
                <a:schemeClr val="lt1"/>
              </a:buClr>
              <a:buSzPct val="100000"/>
              <a:buFont typeface="Arial"/>
              <a:buChar char="•"/>
            </a:pPr>
            <a:r>
              <a:rPr lang="en-US" sz="3000" b="0" i="0" u="none" strike="noStrike" cap="none" baseline="0" dirty="0">
                <a:solidFill>
                  <a:schemeClr val="lt1"/>
                </a:solidFill>
                <a:latin typeface="Arial"/>
                <a:ea typeface="Arial"/>
                <a:cs typeface="Arial"/>
                <a:sym typeface="Arial"/>
              </a:rPr>
              <a:t>Truck drivers</a:t>
            </a:r>
          </a:p>
          <a:p>
            <a:pPr marL="342900" marR="0" lvl="0" indent="-330200" algn="l" rtl="0">
              <a:lnSpc>
                <a:spcPct val="90000"/>
              </a:lnSpc>
              <a:spcBef>
                <a:spcPts val="600"/>
              </a:spcBef>
              <a:spcAft>
                <a:spcPts val="0"/>
              </a:spcAft>
              <a:buClr>
                <a:schemeClr val="lt1"/>
              </a:buClr>
              <a:buSzPct val="100000"/>
              <a:buFont typeface="Arial"/>
              <a:buChar char="•"/>
            </a:pPr>
            <a:r>
              <a:rPr lang="en-US" sz="3000" b="0" i="0" u="none" strike="noStrike" cap="none" baseline="0" dirty="0">
                <a:solidFill>
                  <a:schemeClr val="lt1"/>
                </a:solidFill>
                <a:latin typeface="Arial"/>
                <a:ea typeface="Arial"/>
                <a:cs typeface="Arial"/>
                <a:sym typeface="Arial"/>
              </a:rPr>
              <a:t>Fueling station operators</a:t>
            </a:r>
          </a:p>
          <a:p>
            <a:pPr marL="342900" marR="0" lvl="0" indent="-330200" algn="l" rtl="0">
              <a:lnSpc>
                <a:spcPct val="90000"/>
              </a:lnSpc>
              <a:spcBef>
                <a:spcPts val="600"/>
              </a:spcBef>
              <a:spcAft>
                <a:spcPts val="0"/>
              </a:spcAft>
              <a:buClr>
                <a:schemeClr val="lt1"/>
              </a:buClr>
              <a:buSzPct val="100000"/>
              <a:buFont typeface="Arial"/>
              <a:buChar char="•"/>
            </a:pPr>
            <a:r>
              <a:rPr lang="en-US" sz="3000" b="0" i="0" u="none" strike="noStrike" cap="none" baseline="0" dirty="0">
                <a:solidFill>
                  <a:schemeClr val="lt1"/>
                </a:solidFill>
                <a:latin typeface="Arial"/>
                <a:ea typeface="Arial"/>
                <a:cs typeface="Arial"/>
                <a:sym typeface="Arial"/>
              </a:rPr>
              <a:t>Freight railroad operators, engineers, loaders, </a:t>
            </a:r>
            <a:r>
              <a:rPr lang="en-US" sz="3000" b="0" i="0" u="none" strike="noStrike" cap="none" baseline="0" dirty="0" err="1">
                <a:solidFill>
                  <a:schemeClr val="lt1"/>
                </a:solidFill>
                <a:latin typeface="Arial"/>
                <a:ea typeface="Arial"/>
                <a:cs typeface="Arial"/>
                <a:sym typeface="Arial"/>
              </a:rPr>
              <a:t>unloaders</a:t>
            </a:r>
            <a:endParaRPr lang="en-US" sz="3000" b="0" i="0" u="none" strike="noStrike" cap="none" baseline="0" dirty="0">
              <a:solidFill>
                <a:schemeClr val="lt1"/>
              </a:solidFill>
              <a:latin typeface="Arial"/>
              <a:ea typeface="Arial"/>
              <a:cs typeface="Arial"/>
              <a:sym typeface="Arial"/>
            </a:endParaRPr>
          </a:p>
          <a:p>
            <a:pPr marL="0" marR="0" lvl="0" indent="0" algn="l" rtl="0">
              <a:lnSpc>
                <a:spcPct val="90000"/>
              </a:lnSpc>
              <a:spcBef>
                <a:spcPts val="600"/>
              </a:spcBef>
              <a:spcAft>
                <a:spcPts val="0"/>
              </a:spcAft>
              <a:buNone/>
            </a:pPr>
            <a:endParaRPr sz="3000" dirty="0"/>
          </a:p>
        </p:txBody>
      </p:sp>
      <p:sp>
        <p:nvSpPr>
          <p:cNvPr id="1338" name="Shape 1338"/>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dirty="0">
                <a:solidFill>
                  <a:schemeClr val="dk1"/>
                </a:solidFill>
                <a:latin typeface="Times New Roman"/>
                <a:ea typeface="Times New Roman"/>
                <a:cs typeface="Times New Roman"/>
                <a:sym typeface="Times New Roman"/>
              </a:rPr>
              <a:t>Copyright 2014 Advanced Biofuels USA</a:t>
            </a:r>
          </a:p>
        </p:txBody>
      </p:sp>
      <p:pic>
        <p:nvPicPr>
          <p:cNvPr id="1339" name="Shape 1339"/>
          <p:cNvPicPr preferRelativeResize="0"/>
          <p:nvPr/>
        </p:nvPicPr>
        <p:blipFill rotWithShape="1">
          <a:blip r:embed="rId3">
            <a:alphaModFix/>
          </a:blip>
          <a:srcRect/>
          <a:stretch/>
        </p:blipFill>
        <p:spPr>
          <a:xfrm>
            <a:off x="6858000" y="5943600"/>
            <a:ext cx="1143000" cy="612900"/>
          </a:xfrm>
          <a:prstGeom prst="rect">
            <a:avLst/>
          </a:prstGeom>
          <a:noFill/>
          <a:ln>
            <a:noFill/>
          </a:ln>
        </p:spPr>
      </p:pic>
      <p:sp>
        <p:nvSpPr>
          <p:cNvPr id="1340" name="Shape 1340"/>
          <p:cNvSpPr txBox="1"/>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131</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341" name="Shape 134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131</a:t>
            </a:fld>
            <a:endParaRPr lang="en-US" sz="1400" b="0" i="0" u="none" strike="noStrike" cap="none" baseline="0">
              <a:solidFill>
                <a:schemeClr val="lt1"/>
              </a:solidFill>
              <a:latin typeface="Arial"/>
              <a:ea typeface="Arial"/>
              <a:cs typeface="Arial"/>
              <a:sym typeface="Arial"/>
            </a:endParaRPr>
          </a:p>
        </p:txBody>
      </p:sp>
      <p:sp>
        <p:nvSpPr>
          <p:cNvPr id="1342" name="Shape 1342"/>
          <p:cNvSpPr txBox="1"/>
          <p:nvPr/>
        </p:nvSpPr>
        <p:spPr>
          <a:xfrm>
            <a:off x="4536300" y="1428450"/>
            <a:ext cx="4250700" cy="4001099"/>
          </a:xfrm>
          <a:prstGeom prst="rect">
            <a:avLst/>
          </a:prstGeom>
          <a:noFill/>
          <a:ln>
            <a:noFill/>
          </a:ln>
        </p:spPr>
        <p:txBody>
          <a:bodyPr lIns="91425" tIns="91425" rIns="91425" bIns="91425" anchor="t" anchorCtr="0">
            <a:noAutofit/>
          </a:bodyPr>
          <a:lstStyle/>
          <a:p>
            <a:pPr marL="342900" lvl="0" indent="-330200" rtl="0">
              <a:lnSpc>
                <a:spcPct val="90000"/>
              </a:lnSpc>
              <a:spcBef>
                <a:spcPts val="600"/>
              </a:spcBef>
              <a:buClr>
                <a:schemeClr val="lt1"/>
              </a:buClr>
              <a:buSzPct val="100000"/>
              <a:buFont typeface="Arial"/>
              <a:buChar char="•"/>
            </a:pPr>
            <a:r>
              <a:rPr lang="en-US" sz="3000" dirty="0">
                <a:solidFill>
                  <a:schemeClr val="lt1"/>
                </a:solidFill>
              </a:rPr>
              <a:t>Equipment operators, technicians</a:t>
            </a:r>
          </a:p>
          <a:p>
            <a:pPr marL="342900" lvl="0" indent="-330200" rtl="0">
              <a:lnSpc>
                <a:spcPct val="90000"/>
              </a:lnSpc>
              <a:spcBef>
                <a:spcPts val="600"/>
              </a:spcBef>
              <a:buClr>
                <a:schemeClr val="lt1"/>
              </a:buClr>
              <a:buSzPct val="100000"/>
              <a:buFont typeface="Arial"/>
              <a:buChar char="•"/>
            </a:pPr>
            <a:r>
              <a:rPr lang="en-US" sz="3000" dirty="0">
                <a:solidFill>
                  <a:schemeClr val="lt1"/>
                </a:solidFill>
              </a:rPr>
              <a:t>Farm product purchasers/traders</a:t>
            </a:r>
          </a:p>
          <a:p>
            <a:pPr marL="342900" lvl="0" indent="-330200" rtl="0">
              <a:lnSpc>
                <a:spcPct val="90000"/>
              </a:lnSpc>
              <a:spcBef>
                <a:spcPts val="600"/>
              </a:spcBef>
              <a:buClr>
                <a:schemeClr val="lt1"/>
              </a:buClr>
              <a:buSzPct val="100000"/>
              <a:buFont typeface="Arial"/>
              <a:buChar char="•"/>
            </a:pPr>
            <a:r>
              <a:rPr lang="en-US" sz="3000" dirty="0">
                <a:solidFill>
                  <a:schemeClr val="lt1"/>
                </a:solidFill>
              </a:rPr>
              <a:t>Marketing Software Engineers</a:t>
            </a:r>
          </a:p>
          <a:p>
            <a:pPr marL="342900" lvl="0" indent="-330200" rtl="0">
              <a:lnSpc>
                <a:spcPct val="90000"/>
              </a:lnSpc>
              <a:spcBef>
                <a:spcPts val="600"/>
              </a:spcBef>
              <a:buClr>
                <a:schemeClr val="lt1"/>
              </a:buClr>
              <a:buSzPct val="100000"/>
              <a:buFont typeface="Arial"/>
              <a:buChar char="•"/>
            </a:pPr>
            <a:r>
              <a:rPr lang="en-US" sz="3000" dirty="0">
                <a:solidFill>
                  <a:schemeClr val="lt1"/>
                </a:solidFill>
              </a:rPr>
              <a:t>Sales professionals: wholesale and retail</a:t>
            </a:r>
          </a:p>
          <a:p>
            <a:pPr marL="342900" lvl="0" indent="-330200" rtl="0">
              <a:lnSpc>
                <a:spcPct val="90000"/>
              </a:lnSpc>
              <a:spcBef>
                <a:spcPts val="600"/>
              </a:spcBef>
              <a:buClr>
                <a:schemeClr val="lt1"/>
              </a:buClr>
              <a:buSzPct val="100000"/>
              <a:buFont typeface="Arial"/>
              <a:buChar char="•"/>
            </a:pPr>
            <a:r>
              <a:rPr lang="en-US" sz="3000" dirty="0">
                <a:solidFill>
                  <a:schemeClr val="lt1"/>
                </a:solidFill>
              </a:rPr>
              <a:t>And many others</a:t>
            </a:r>
          </a:p>
        </p:txBody>
      </p:sp>
    </p:spTree>
  </p:cSld>
  <p:clrMapOvr>
    <a:masterClrMapping/>
  </p:clrMapOvr>
  <p:transition spd="slow">
    <p:cu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Shape 1347"/>
          <p:cNvSpPr txBox="1">
            <a:spLocks noGrp="1"/>
          </p:cNvSpPr>
          <p:nvPr>
            <p:ph type="title" idx="4294967295"/>
          </p:nvPr>
        </p:nvSpPr>
        <p:spPr>
          <a:xfrm>
            <a:off x="336225" y="89325"/>
            <a:ext cx="8534399" cy="2124599"/>
          </a:xfrm>
          <a:prstGeom prst="rect">
            <a:avLst/>
          </a:prstGeom>
          <a:noFill/>
          <a:ln>
            <a:noFill/>
          </a:ln>
        </p:spPr>
        <p:txBody>
          <a:bodyPr lIns="91425" tIns="45700" rIns="91425" bIns="45700" anchor="ctr" anchorCtr="0">
            <a:noAutofit/>
          </a:bodyPr>
          <a:lstStyle/>
          <a:p>
            <a:pPr marL="0" marR="0" lvl="0" indent="0" algn="ctr" rtl="0">
              <a:lnSpc>
                <a:spcPts val="4700"/>
              </a:lnSpc>
              <a:spcBef>
                <a:spcPts val="0"/>
              </a:spcBef>
              <a:spcAft>
                <a:spcPts val="0"/>
              </a:spcAft>
              <a:buSzPct val="25000"/>
              <a:buNone/>
            </a:pPr>
            <a:r>
              <a:rPr lang="en-US" sz="4400" b="1" dirty="0">
                <a:solidFill>
                  <a:srgbClr val="FFFF99"/>
                </a:solidFill>
                <a:latin typeface="Times New Roman"/>
                <a:ea typeface="Times New Roman"/>
                <a:cs typeface="Times New Roman"/>
                <a:sym typeface="Times New Roman"/>
              </a:rPr>
              <a:t>How do we transition to a truly renewable, sustainable transportation future</a:t>
            </a:r>
            <a:r>
              <a:rPr lang="en-US" sz="4400" b="1" i="0" u="none" strike="noStrike" cap="none" baseline="0" dirty="0">
                <a:solidFill>
                  <a:srgbClr val="FFFF99"/>
                </a:solidFill>
                <a:latin typeface="Times New Roman"/>
                <a:ea typeface="Times New Roman"/>
                <a:cs typeface="Times New Roman"/>
                <a:sym typeface="Times New Roman"/>
              </a:rPr>
              <a:t>?</a:t>
            </a:r>
            <a:r>
              <a:rPr lang="en-US" sz="5400" b="1" i="0" u="none" strike="noStrike" cap="none" baseline="0" dirty="0">
                <a:solidFill>
                  <a:srgbClr val="005828"/>
                </a:solidFill>
                <a:latin typeface="Times New Roman"/>
                <a:ea typeface="Times New Roman"/>
                <a:cs typeface="Times New Roman"/>
                <a:sym typeface="Times New Roman"/>
              </a:rPr>
              <a:t> </a:t>
            </a:r>
            <a:r>
              <a:rPr lang="en-US" sz="4400" b="1" i="0" u="none" strike="noStrike" cap="none" baseline="0" dirty="0">
                <a:solidFill>
                  <a:srgbClr val="005828"/>
                </a:solidFill>
                <a:latin typeface="Times New Roman"/>
                <a:ea typeface="Times New Roman"/>
                <a:cs typeface="Times New Roman"/>
                <a:sym typeface="Times New Roman"/>
              </a:rPr>
              <a:t> </a:t>
            </a:r>
          </a:p>
        </p:txBody>
      </p:sp>
      <p:sp>
        <p:nvSpPr>
          <p:cNvPr id="1348" name="Shape 1348"/>
          <p:cNvSpPr/>
          <p:nvPr/>
        </p:nvSpPr>
        <p:spPr>
          <a:xfrm>
            <a:off x="62925" y="2464600"/>
            <a:ext cx="9080999" cy="3851700"/>
          </a:xfrm>
          <a:prstGeom prst="rect">
            <a:avLst/>
          </a:prstGeom>
          <a:noFill/>
          <a:ln>
            <a:noFill/>
          </a:ln>
        </p:spPr>
        <p:txBody>
          <a:bodyPr lIns="91425" tIns="45700" rIns="91425" bIns="45700" anchor="ctr" anchorCtr="0">
            <a:noAutofit/>
          </a:bodyPr>
          <a:lstStyle/>
          <a:p>
            <a:pPr marL="457200" marR="0" lvl="0" indent="-469900" rtl="0">
              <a:spcBef>
                <a:spcPts val="0"/>
              </a:spcBef>
              <a:spcAft>
                <a:spcPts val="0"/>
              </a:spcAft>
              <a:buClr>
                <a:srgbClr val="FBFCF5"/>
              </a:buClr>
              <a:buSzPct val="100000"/>
              <a:buFont typeface="Times New Roman"/>
              <a:buChar char="●"/>
            </a:pPr>
            <a:r>
              <a:rPr lang="en-US" sz="3800" b="1" dirty="0" smtClean="0">
                <a:solidFill>
                  <a:schemeClr val="tx2"/>
                </a:solidFill>
                <a:latin typeface="Times New Roman"/>
                <a:ea typeface="Times New Roman"/>
                <a:cs typeface="Times New Roman"/>
                <a:sym typeface="Times New Roman"/>
              </a:rPr>
              <a:t>Barriers </a:t>
            </a:r>
            <a:r>
              <a:rPr lang="en-US" sz="3800" b="1" dirty="0">
                <a:solidFill>
                  <a:schemeClr val="tx2"/>
                </a:solidFill>
                <a:latin typeface="Times New Roman"/>
                <a:ea typeface="Times New Roman"/>
                <a:cs typeface="Times New Roman"/>
                <a:sym typeface="Times New Roman"/>
              </a:rPr>
              <a:t>and Challenges</a:t>
            </a:r>
          </a:p>
          <a:p>
            <a:pPr marL="914400" lvl="1" indent="-431800" rtl="0">
              <a:lnSpc>
                <a:spcPct val="100000"/>
              </a:lnSpc>
              <a:spcBef>
                <a:spcPts val="0"/>
              </a:spcBef>
              <a:buClr>
                <a:srgbClr val="92D050"/>
              </a:buClr>
              <a:buSzPct val="100000"/>
              <a:buFont typeface="Times New Roman"/>
              <a:buChar char="○"/>
            </a:pPr>
            <a:r>
              <a:rPr lang="en-US" sz="3200" b="1" dirty="0">
                <a:solidFill>
                  <a:srgbClr val="92D050"/>
                </a:solidFill>
                <a:latin typeface="Times New Roman"/>
                <a:ea typeface="Times New Roman"/>
                <a:cs typeface="Times New Roman"/>
                <a:sym typeface="Times New Roman"/>
              </a:rPr>
              <a:t>Financing </a:t>
            </a:r>
          </a:p>
          <a:p>
            <a:pPr marL="1828800" lvl="3" indent="-431800" rtl="0">
              <a:lnSpc>
                <a:spcPct val="100000"/>
              </a:lnSpc>
              <a:spcBef>
                <a:spcPts val="0"/>
              </a:spcBef>
              <a:buClr>
                <a:srgbClr val="92D050"/>
              </a:buClr>
              <a:buSzPct val="100000"/>
              <a:buFont typeface="Times New Roman"/>
              <a:buChar char="●"/>
            </a:pPr>
            <a:r>
              <a:rPr lang="en-US" sz="3200" b="1" dirty="0">
                <a:solidFill>
                  <a:srgbClr val="92D050"/>
                </a:solidFill>
                <a:latin typeface="Times New Roman"/>
                <a:ea typeface="Times New Roman"/>
                <a:cs typeface="Times New Roman"/>
                <a:sym typeface="Times New Roman"/>
              </a:rPr>
              <a:t>“New”, “Never Been Done Before”</a:t>
            </a:r>
          </a:p>
          <a:p>
            <a:pPr marL="1828800" lvl="3" indent="-431800" rtl="0">
              <a:lnSpc>
                <a:spcPct val="100000"/>
              </a:lnSpc>
              <a:spcBef>
                <a:spcPts val="0"/>
              </a:spcBef>
              <a:buClr>
                <a:srgbClr val="92D050"/>
              </a:buClr>
              <a:buSzPct val="100000"/>
              <a:buFont typeface="Times New Roman"/>
              <a:buChar char="●"/>
            </a:pPr>
            <a:r>
              <a:rPr lang="en-US" sz="3200" b="1" dirty="0">
                <a:solidFill>
                  <a:srgbClr val="92D050"/>
                </a:solidFill>
                <a:latin typeface="Times New Roman"/>
                <a:ea typeface="Times New Roman"/>
                <a:cs typeface="Times New Roman"/>
                <a:sym typeface="Times New Roman"/>
              </a:rPr>
              <a:t>Markets</a:t>
            </a:r>
          </a:p>
          <a:p>
            <a:pPr marL="1371600" lvl="0" indent="0" rtl="0">
              <a:lnSpc>
                <a:spcPct val="100000"/>
              </a:lnSpc>
              <a:spcBef>
                <a:spcPts val="0"/>
              </a:spcBef>
              <a:buNone/>
            </a:pPr>
            <a:endParaRPr sz="3200" b="1" dirty="0">
              <a:solidFill>
                <a:schemeClr val="tx2"/>
              </a:solidFill>
              <a:latin typeface="Times New Roman"/>
              <a:ea typeface="Times New Roman"/>
              <a:cs typeface="Times New Roman"/>
              <a:sym typeface="Times New Roman"/>
            </a:endParaRPr>
          </a:p>
          <a:p>
            <a:pPr marL="914400" lvl="1" indent="-431800" rtl="0">
              <a:spcBef>
                <a:spcPts val="640"/>
              </a:spcBef>
              <a:buClr>
                <a:srgbClr val="92D050"/>
              </a:buClr>
              <a:buSzPct val="100000"/>
              <a:buFont typeface="Times New Roman"/>
              <a:buChar char="○"/>
            </a:pPr>
            <a:r>
              <a:rPr lang="en-US" sz="3200" b="1" dirty="0" smtClean="0">
                <a:solidFill>
                  <a:schemeClr val="tx2"/>
                </a:solidFill>
                <a:latin typeface="Times New Roman"/>
                <a:ea typeface="Times New Roman"/>
                <a:cs typeface="Times New Roman"/>
                <a:sym typeface="Times New Roman"/>
              </a:rPr>
              <a:t>Policy </a:t>
            </a:r>
            <a:r>
              <a:rPr lang="en-US" sz="3200" b="1" dirty="0">
                <a:solidFill>
                  <a:schemeClr val="tx2"/>
                </a:solidFill>
                <a:latin typeface="Times New Roman"/>
                <a:ea typeface="Times New Roman"/>
                <a:cs typeface="Times New Roman"/>
                <a:sym typeface="Times New Roman"/>
              </a:rPr>
              <a:t>Issues/Controversies</a:t>
            </a:r>
          </a:p>
        </p:txBody>
      </p:sp>
      <p:pic>
        <p:nvPicPr>
          <p:cNvPr id="1349" name="Shape 1349"/>
          <p:cNvPicPr preferRelativeResize="0"/>
          <p:nvPr/>
        </p:nvPicPr>
        <p:blipFill rotWithShape="1">
          <a:blip r:embed="rId3">
            <a:alphaModFix/>
          </a:blip>
          <a:srcRect/>
          <a:stretch/>
        </p:blipFill>
        <p:spPr>
          <a:xfrm>
            <a:off x="7922725" y="6024850"/>
            <a:ext cx="1143000" cy="612900"/>
          </a:xfrm>
          <a:prstGeom prst="rect">
            <a:avLst/>
          </a:prstGeom>
          <a:noFill/>
          <a:ln>
            <a:noFill/>
          </a:ln>
        </p:spPr>
      </p:pic>
    </p:spTree>
  </p:cSld>
  <p:clrMapOvr>
    <a:masterClrMapping/>
  </p:clrMapOvr>
  <p:transition spd="slow">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solidFill>
                  <a:srgbClr val="FFFFFF"/>
                </a:solidFill>
              </a:rPr>
              <a:t>Copyright 2014 Advanced Biofuels USA</a:t>
            </a: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02C0AEB0-DC7A-444D-89F9-C7A0982F3078}" type="slidenum">
              <a:rPr lang="en-US" smtClean="0">
                <a:solidFill>
                  <a:srgbClr val="FFFFFF"/>
                </a:solidFill>
              </a:rPr>
              <a:pPr>
                <a:defRPr/>
              </a:pPr>
              <a:t>133</a:t>
            </a:fld>
            <a:endParaRPr lang="en-US">
              <a:solidFill>
                <a:srgbClr val="FFFFFF"/>
              </a:solidFill>
            </a:endParaRPr>
          </a:p>
        </p:txBody>
      </p:sp>
      <p:sp>
        <p:nvSpPr>
          <p:cNvPr id="2" name="Rectangle 1"/>
          <p:cNvSpPr/>
          <p:nvPr/>
        </p:nvSpPr>
        <p:spPr>
          <a:xfrm>
            <a:off x="2402898" y="5079205"/>
            <a:ext cx="4572000" cy="954107"/>
          </a:xfrm>
          <a:prstGeom prst="rect">
            <a:avLst/>
          </a:prstGeom>
        </p:spPr>
        <p:txBody>
          <a:bodyPr>
            <a:spAutoFit/>
          </a:bodyPr>
          <a:lstStyle/>
          <a:p>
            <a:r>
              <a:rPr lang="en-US" dirty="0" smtClean="0">
                <a:hlinkClick r:id="rId3"/>
              </a:rPr>
              <a:t>http://thedailyshow.cc.com/videos/n5dnf3/an-energy-independent-future</a:t>
            </a:r>
            <a:r>
              <a:rPr lang="en-US" dirty="0" smtClean="0"/>
              <a:t> </a:t>
            </a:r>
          </a:p>
          <a:p>
            <a:endParaRPr lang="en-US" dirty="0" smtClean="0"/>
          </a:p>
          <a:p>
            <a:endParaRPr lang="en-US" dirty="0"/>
          </a:p>
        </p:txBody>
      </p:sp>
      <p:pic>
        <p:nvPicPr>
          <p:cNvPr id="7" name="Picture 6"/>
          <p:cNvPicPr>
            <a:picLocks noChangeAspect="1"/>
          </p:cNvPicPr>
          <p:nvPr/>
        </p:nvPicPr>
        <p:blipFill>
          <a:blip r:embed="rId4" cstate="print"/>
          <a:stretch>
            <a:fillRect/>
          </a:stretch>
        </p:blipFill>
        <p:spPr>
          <a:xfrm>
            <a:off x="2057400" y="1219200"/>
            <a:ext cx="4724400" cy="3577070"/>
          </a:xfrm>
          <a:prstGeom prst="rect">
            <a:avLst/>
          </a:prstGeom>
        </p:spPr>
      </p:pic>
      <p:sp>
        <p:nvSpPr>
          <p:cNvPr id="9" name="TextBox 8"/>
          <p:cNvSpPr txBox="1"/>
          <p:nvPr/>
        </p:nvSpPr>
        <p:spPr>
          <a:xfrm>
            <a:off x="2687782" y="711200"/>
            <a:ext cx="6456218" cy="307777"/>
          </a:xfrm>
          <a:prstGeom prst="rect">
            <a:avLst/>
          </a:prstGeom>
          <a:noFill/>
        </p:spPr>
        <p:txBody>
          <a:bodyPr wrap="square" rtlCol="0">
            <a:spAutoFit/>
          </a:bodyPr>
          <a:lstStyle/>
          <a:p>
            <a:r>
              <a:rPr lang="en-US" dirty="0" smtClean="0"/>
              <a:t>http://on.cc.com/O3QfhU</a:t>
            </a:r>
            <a:endParaRPr lang="en-US" dirty="0"/>
          </a:p>
        </p:txBody>
      </p:sp>
    </p:spTree>
    <p:extLst>
      <p:ext uri="{BB962C8B-B14F-4D97-AF65-F5344CB8AC3E}">
        <p14:creationId xmlns:p14="http://schemas.microsoft.com/office/powerpoint/2010/main" xmlns="" val="352418594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Shape 1433"/>
          <p:cNvSpPr txBox="1">
            <a:spLocks noGrp="1"/>
          </p:cNvSpPr>
          <p:nvPr>
            <p:ph type="sldNum" idx="12"/>
          </p:nvPr>
        </p:nvSpPr>
        <p:spPr>
          <a:xfrm>
            <a:off x="6553200" y="6245225"/>
            <a:ext cx="2133599"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134</a:t>
            </a:fld>
            <a:endParaRPr lang="en-US"/>
          </a:p>
        </p:txBody>
      </p:sp>
      <p:sp>
        <p:nvSpPr>
          <p:cNvPr id="1434" name="Shape 1434"/>
          <p:cNvSpPr txBox="1"/>
          <p:nvPr/>
        </p:nvSpPr>
        <p:spPr>
          <a:xfrm>
            <a:off x="304800" y="457200"/>
            <a:ext cx="8839200" cy="1287100"/>
          </a:xfrm>
          <a:prstGeom prst="rect">
            <a:avLst/>
          </a:prstGeom>
          <a:noFill/>
          <a:ln>
            <a:noFill/>
          </a:ln>
        </p:spPr>
        <p:txBody>
          <a:bodyPr lIns="91425" tIns="91425" rIns="91425" bIns="91425" anchor="t" anchorCtr="0">
            <a:noAutofit/>
          </a:bodyPr>
          <a:lstStyle/>
          <a:p>
            <a:pPr algn="ctr">
              <a:spcBef>
                <a:spcPts val="0"/>
              </a:spcBef>
              <a:buNone/>
            </a:pPr>
            <a:r>
              <a:rPr lang="en-US" sz="4800" b="1" dirty="0">
                <a:solidFill>
                  <a:srgbClr val="FFFF99"/>
                </a:solidFill>
                <a:latin typeface="Times New Roman"/>
                <a:ea typeface="Times New Roman"/>
                <a:cs typeface="Times New Roman"/>
                <a:sym typeface="Times New Roman"/>
              </a:rPr>
              <a:t>Policy </a:t>
            </a:r>
            <a:r>
              <a:rPr lang="en-US" sz="4800" b="1" dirty="0" smtClean="0">
                <a:solidFill>
                  <a:srgbClr val="FFFF99"/>
                </a:solidFill>
                <a:latin typeface="Times New Roman"/>
                <a:ea typeface="Times New Roman"/>
                <a:cs typeface="Times New Roman"/>
                <a:sym typeface="Times New Roman"/>
              </a:rPr>
              <a:t>Objectives</a:t>
            </a:r>
          </a:p>
        </p:txBody>
      </p:sp>
      <p:sp>
        <p:nvSpPr>
          <p:cNvPr id="1435" name="Shape 1435"/>
          <p:cNvSpPr txBox="1"/>
          <p:nvPr/>
        </p:nvSpPr>
        <p:spPr>
          <a:xfrm>
            <a:off x="0" y="1905000"/>
            <a:ext cx="9144000" cy="3352800"/>
          </a:xfrm>
          <a:prstGeom prst="rect">
            <a:avLst/>
          </a:prstGeom>
          <a:noFill/>
          <a:ln>
            <a:noFill/>
          </a:ln>
        </p:spPr>
        <p:txBody>
          <a:bodyPr lIns="91425" tIns="91425" rIns="91425" bIns="91425" anchor="t" anchorCtr="0">
            <a:noAutofit/>
          </a:bodyPr>
          <a:lstStyle/>
          <a:p>
            <a:pPr marL="914400" indent="-368300">
              <a:lnSpc>
                <a:spcPct val="150000"/>
              </a:lnSpc>
              <a:buClr>
                <a:srgbClr val="FBFCF5"/>
              </a:buClr>
              <a:buSzPct val="100000"/>
            </a:pPr>
            <a:r>
              <a:rPr lang="en-US" sz="3600" b="1" dirty="0" smtClean="0">
                <a:solidFill>
                  <a:srgbClr val="FBFCF5"/>
                </a:solidFill>
                <a:latin typeface="Times New Roman" pitchFamily="18" charset="0"/>
                <a:ea typeface="Calibri"/>
                <a:cs typeface="Times New Roman" pitchFamily="18" charset="0"/>
                <a:sym typeface="Calibri"/>
              </a:rPr>
              <a:t>Energy Security</a:t>
            </a:r>
          </a:p>
          <a:p>
            <a:pPr marL="914400" lvl="1" indent="-368300" rtl="0">
              <a:lnSpc>
                <a:spcPct val="150000"/>
              </a:lnSpc>
              <a:spcBef>
                <a:spcPts val="0"/>
              </a:spcBef>
              <a:buClr>
                <a:srgbClr val="FBFCF5"/>
              </a:buClr>
              <a:buSzPct val="100000"/>
            </a:pPr>
            <a:r>
              <a:rPr lang="en-US" sz="3600" b="1" dirty="0" smtClean="0">
                <a:solidFill>
                  <a:srgbClr val="FBFCF5"/>
                </a:solidFill>
                <a:latin typeface="Times New Roman" pitchFamily="18" charset="0"/>
                <a:ea typeface="Calibri"/>
                <a:cs typeface="Times New Roman" pitchFamily="18" charset="0"/>
                <a:sym typeface="Calibri"/>
              </a:rPr>
              <a:t>Economic Development (Urban and Rural)</a:t>
            </a:r>
          </a:p>
          <a:p>
            <a:pPr marL="914400" lvl="1" indent="-368300" rtl="0">
              <a:lnSpc>
                <a:spcPct val="150000"/>
              </a:lnSpc>
              <a:spcBef>
                <a:spcPts val="0"/>
              </a:spcBef>
              <a:buClr>
                <a:srgbClr val="FBFCF5"/>
              </a:buClr>
              <a:buSzPct val="100000"/>
            </a:pPr>
            <a:r>
              <a:rPr lang="en-US" sz="3600" b="1" dirty="0" smtClean="0">
                <a:solidFill>
                  <a:srgbClr val="FBFCF5"/>
                </a:solidFill>
                <a:latin typeface="Times New Roman" pitchFamily="18" charset="0"/>
                <a:ea typeface="Calibri"/>
                <a:cs typeface="Times New Roman" pitchFamily="18" charset="0"/>
                <a:sym typeface="Calibri"/>
              </a:rPr>
              <a:t>Military Flexibility</a:t>
            </a:r>
          </a:p>
          <a:p>
            <a:pPr marL="914400" lvl="1" indent="-368300" rtl="0">
              <a:lnSpc>
                <a:spcPct val="150000"/>
              </a:lnSpc>
              <a:spcBef>
                <a:spcPts val="0"/>
              </a:spcBef>
              <a:buClr>
                <a:srgbClr val="FBFCF5"/>
              </a:buClr>
              <a:buSzPct val="100000"/>
            </a:pPr>
            <a:r>
              <a:rPr lang="en-US" sz="3600" b="1" dirty="0" smtClean="0">
                <a:solidFill>
                  <a:srgbClr val="FBFCF5"/>
                </a:solidFill>
                <a:latin typeface="Times New Roman" pitchFamily="18" charset="0"/>
                <a:ea typeface="Calibri"/>
                <a:cs typeface="Times New Roman" pitchFamily="18" charset="0"/>
                <a:sym typeface="Calibri"/>
              </a:rPr>
              <a:t>Climate Change Mitigation, Adaptation</a:t>
            </a:r>
          </a:p>
          <a:p>
            <a:pPr marL="914400" lvl="1" indent="-368300" rtl="0">
              <a:lnSpc>
                <a:spcPct val="150000"/>
              </a:lnSpc>
              <a:spcBef>
                <a:spcPts val="0"/>
              </a:spcBef>
              <a:buClr>
                <a:srgbClr val="FBFCF5"/>
              </a:buClr>
              <a:buSzPct val="100000"/>
            </a:pPr>
            <a:r>
              <a:rPr lang="en-US" sz="3600" b="1" dirty="0" smtClean="0">
                <a:solidFill>
                  <a:srgbClr val="FBFCF5"/>
                </a:solidFill>
                <a:latin typeface="Times New Roman" pitchFamily="18" charset="0"/>
                <a:ea typeface="Calibri"/>
                <a:cs typeface="Times New Roman" pitchFamily="18" charset="0"/>
                <a:sym typeface="Calibri"/>
              </a:rPr>
              <a:t>Pollution Control</a:t>
            </a:r>
          </a:p>
          <a:p>
            <a:pPr marL="914400" lvl="1" indent="-368300" rtl="0">
              <a:lnSpc>
                <a:spcPct val="115000"/>
              </a:lnSpc>
              <a:spcBef>
                <a:spcPts val="0"/>
              </a:spcBef>
              <a:buClr>
                <a:srgbClr val="FBFCF5"/>
              </a:buClr>
              <a:buSzPct val="100000"/>
            </a:pPr>
            <a:endParaRPr lang="en-US" sz="3600" b="1" dirty="0" smtClean="0">
              <a:solidFill>
                <a:srgbClr val="FBFCF5"/>
              </a:solidFill>
              <a:latin typeface="Times New Roman" pitchFamily="18" charset="0"/>
              <a:ea typeface="Calibri"/>
              <a:cs typeface="Times New Roman" pitchFamily="18" charset="0"/>
              <a:sym typeface="Calibri"/>
            </a:endParaRPr>
          </a:p>
        </p:txBody>
      </p:sp>
    </p:spTree>
  </p:cSld>
  <p:clrMapOvr>
    <a:masterClrMapping/>
  </p:clrMapOvr>
  <p:transition spd="slow">
    <p:cu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Shape 1433"/>
          <p:cNvSpPr txBox="1">
            <a:spLocks noGrp="1"/>
          </p:cNvSpPr>
          <p:nvPr>
            <p:ph type="sldNum" idx="12"/>
          </p:nvPr>
        </p:nvSpPr>
        <p:spPr>
          <a:xfrm>
            <a:off x="6553200" y="6245225"/>
            <a:ext cx="2133599"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135</a:t>
            </a:fld>
            <a:endParaRPr lang="en-US"/>
          </a:p>
        </p:txBody>
      </p:sp>
      <p:sp>
        <p:nvSpPr>
          <p:cNvPr id="1434" name="Shape 1434"/>
          <p:cNvSpPr txBox="1"/>
          <p:nvPr/>
        </p:nvSpPr>
        <p:spPr>
          <a:xfrm>
            <a:off x="304800" y="160700"/>
            <a:ext cx="8839200" cy="2506300"/>
          </a:xfrm>
          <a:prstGeom prst="rect">
            <a:avLst/>
          </a:prstGeom>
          <a:noFill/>
          <a:ln>
            <a:noFill/>
          </a:ln>
        </p:spPr>
        <p:txBody>
          <a:bodyPr lIns="91425" tIns="91425" rIns="91425" bIns="91425" anchor="t" anchorCtr="0">
            <a:noAutofit/>
          </a:bodyPr>
          <a:lstStyle/>
          <a:p>
            <a:pPr algn="ctr">
              <a:spcBef>
                <a:spcPts val="0"/>
              </a:spcBef>
              <a:buNone/>
            </a:pPr>
            <a:r>
              <a:rPr lang="en-US" sz="4800" b="1" dirty="0">
                <a:solidFill>
                  <a:srgbClr val="FFFF99"/>
                </a:solidFill>
                <a:latin typeface="Times New Roman"/>
                <a:ea typeface="Times New Roman"/>
                <a:cs typeface="Times New Roman"/>
                <a:sym typeface="Times New Roman"/>
              </a:rPr>
              <a:t>Policy </a:t>
            </a:r>
            <a:r>
              <a:rPr lang="en-US" sz="4800" b="1" dirty="0" smtClean="0">
                <a:solidFill>
                  <a:srgbClr val="FFFF99"/>
                </a:solidFill>
                <a:latin typeface="Times New Roman"/>
                <a:ea typeface="Times New Roman"/>
                <a:cs typeface="Times New Roman"/>
                <a:sym typeface="Times New Roman"/>
              </a:rPr>
              <a:t>Objective</a:t>
            </a:r>
          </a:p>
          <a:p>
            <a:r>
              <a:rPr lang="en-US" sz="3200" b="1" dirty="0" smtClean="0">
                <a:solidFill>
                  <a:srgbClr val="FBFCF5"/>
                </a:solidFill>
                <a:latin typeface="Times New Roman" pitchFamily="18" charset="0"/>
                <a:ea typeface="Calibri"/>
                <a:cs typeface="Times New Roman" pitchFamily="18" charset="0"/>
                <a:sym typeface="Calibri"/>
              </a:rPr>
              <a:t>Produce and use cars and trucks that go farthest using the </a:t>
            </a:r>
            <a:r>
              <a:rPr lang="en-US" sz="3200" b="1" dirty="0" smtClean="0">
                <a:solidFill>
                  <a:srgbClr val="FFFF99"/>
                </a:solidFill>
                <a:latin typeface="Times New Roman" pitchFamily="18" charset="0"/>
                <a:ea typeface="Calibri"/>
                <a:cs typeface="Times New Roman" pitchFamily="18" charset="0"/>
                <a:sym typeface="Calibri"/>
              </a:rPr>
              <a:t>least amount of </a:t>
            </a:r>
            <a:r>
              <a:rPr lang="en-US" sz="3200" b="1" dirty="0" smtClean="0">
                <a:solidFill>
                  <a:srgbClr val="FFC000"/>
                </a:solidFill>
                <a:latin typeface="Times New Roman" pitchFamily="18" charset="0"/>
                <a:ea typeface="Calibri"/>
                <a:cs typeface="Times New Roman" pitchFamily="18" charset="0"/>
                <a:sym typeface="Calibri"/>
              </a:rPr>
              <a:t>life cycle carbon</a:t>
            </a:r>
          </a:p>
          <a:p>
            <a:endParaRPr lang="en-US" sz="1800" b="1" dirty="0" smtClean="0">
              <a:solidFill>
                <a:srgbClr val="FFC000"/>
              </a:solidFill>
              <a:latin typeface="Times New Roman"/>
              <a:ea typeface="Times New Roman"/>
              <a:cs typeface="Times New Roman"/>
              <a:sym typeface="Times New Roman"/>
            </a:endParaRPr>
          </a:p>
          <a:p>
            <a:pPr>
              <a:spcBef>
                <a:spcPts val="0"/>
              </a:spcBef>
              <a:buNone/>
            </a:pPr>
            <a:r>
              <a:rPr lang="en-US" sz="2000" b="1" dirty="0" smtClean="0">
                <a:solidFill>
                  <a:srgbClr val="FFC000"/>
                </a:solidFill>
                <a:latin typeface="Times New Roman"/>
                <a:ea typeface="Times New Roman"/>
                <a:cs typeface="Times New Roman"/>
                <a:sym typeface="Times New Roman"/>
              </a:rPr>
              <a:t>How to harmonize policies so they complement rather than hinder each other</a:t>
            </a:r>
          </a:p>
          <a:p>
            <a:pPr>
              <a:spcBef>
                <a:spcPts val="0"/>
              </a:spcBef>
              <a:buNone/>
            </a:pPr>
            <a:endParaRPr lang="en-US" sz="4800" b="1" dirty="0">
              <a:solidFill>
                <a:srgbClr val="FBFCF5"/>
              </a:solidFill>
              <a:latin typeface="Times New Roman"/>
              <a:ea typeface="Times New Roman"/>
              <a:cs typeface="Times New Roman"/>
              <a:sym typeface="Times New Roman"/>
            </a:endParaRPr>
          </a:p>
        </p:txBody>
      </p:sp>
      <p:sp>
        <p:nvSpPr>
          <p:cNvPr id="1435" name="Shape 1435"/>
          <p:cNvSpPr txBox="1"/>
          <p:nvPr/>
        </p:nvSpPr>
        <p:spPr>
          <a:xfrm>
            <a:off x="152400" y="2590801"/>
            <a:ext cx="9144000" cy="3352800"/>
          </a:xfrm>
          <a:prstGeom prst="rect">
            <a:avLst/>
          </a:prstGeom>
          <a:noFill/>
          <a:ln>
            <a:noFill/>
          </a:ln>
        </p:spPr>
        <p:txBody>
          <a:bodyPr lIns="91425" tIns="91425" rIns="91425" bIns="91425" anchor="t" anchorCtr="0">
            <a:noAutofit/>
          </a:bodyPr>
          <a:lstStyle/>
          <a:p>
            <a:pPr marL="914400" lvl="1" indent="-368300" rtl="0">
              <a:lnSpc>
                <a:spcPct val="115000"/>
              </a:lnSpc>
              <a:spcBef>
                <a:spcPts val="0"/>
              </a:spcBef>
              <a:buClr>
                <a:srgbClr val="FBFCF5"/>
              </a:buClr>
              <a:buSzPct val="100000"/>
            </a:pPr>
            <a:r>
              <a:rPr lang="en-US" sz="3600" b="1" dirty="0" smtClean="0">
                <a:solidFill>
                  <a:srgbClr val="FBFCF5"/>
                </a:solidFill>
                <a:latin typeface="Times New Roman" pitchFamily="18" charset="0"/>
                <a:ea typeface="Calibri"/>
                <a:cs typeface="Times New Roman" pitchFamily="18" charset="0"/>
                <a:sym typeface="Calibri"/>
              </a:rPr>
              <a:t>Corporate </a:t>
            </a:r>
            <a:r>
              <a:rPr lang="en-US" sz="3600" b="1" dirty="0">
                <a:solidFill>
                  <a:srgbClr val="FBFCF5"/>
                </a:solidFill>
                <a:latin typeface="Times New Roman" pitchFamily="18" charset="0"/>
                <a:ea typeface="Calibri"/>
                <a:cs typeface="Times New Roman" pitchFamily="18" charset="0"/>
                <a:sym typeface="Calibri"/>
              </a:rPr>
              <a:t>Average Fleet Economy/CAFE </a:t>
            </a:r>
            <a:endParaRPr lang="en-US" sz="3600" b="1" dirty="0" smtClean="0">
              <a:solidFill>
                <a:srgbClr val="FBFCF5"/>
              </a:solidFill>
              <a:latin typeface="Times New Roman" pitchFamily="18" charset="0"/>
              <a:ea typeface="Calibri"/>
              <a:cs typeface="Times New Roman" pitchFamily="18" charset="0"/>
              <a:sym typeface="Calibri"/>
            </a:endParaRPr>
          </a:p>
          <a:p>
            <a:pPr marL="914400" lvl="1" indent="-368300" rtl="0">
              <a:lnSpc>
                <a:spcPct val="115000"/>
              </a:lnSpc>
              <a:spcBef>
                <a:spcPts val="0"/>
              </a:spcBef>
              <a:buClr>
                <a:srgbClr val="FBFCF5"/>
              </a:buClr>
              <a:buSzPct val="100000"/>
            </a:pPr>
            <a:r>
              <a:rPr lang="en-US" sz="3600" b="1" dirty="0" smtClean="0">
                <a:solidFill>
                  <a:srgbClr val="FBFCF5"/>
                </a:solidFill>
                <a:latin typeface="Times New Roman" pitchFamily="18" charset="0"/>
                <a:ea typeface="Calibri"/>
                <a:cs typeface="Times New Roman" pitchFamily="18" charset="0"/>
                <a:sym typeface="Calibri"/>
              </a:rPr>
              <a:t>Engine efficiency</a:t>
            </a:r>
          </a:p>
          <a:p>
            <a:pPr marL="914400" lvl="1" indent="-368300" rtl="0">
              <a:lnSpc>
                <a:spcPct val="115000"/>
              </a:lnSpc>
              <a:spcBef>
                <a:spcPts val="0"/>
              </a:spcBef>
              <a:buClr>
                <a:srgbClr val="FBFCF5"/>
              </a:buClr>
              <a:buSzPct val="100000"/>
            </a:pPr>
            <a:r>
              <a:rPr lang="en-US" sz="3600" b="1" dirty="0" smtClean="0">
                <a:solidFill>
                  <a:srgbClr val="FBFCF5"/>
                </a:solidFill>
                <a:latin typeface="Times New Roman" pitchFamily="18" charset="0"/>
                <a:ea typeface="Calibri"/>
                <a:cs typeface="Times New Roman" pitchFamily="18" charset="0"/>
                <a:sym typeface="Calibri"/>
              </a:rPr>
              <a:t>          E30 </a:t>
            </a:r>
            <a:r>
              <a:rPr lang="en-US" sz="3600" b="1" dirty="0">
                <a:solidFill>
                  <a:srgbClr val="FBFCF5"/>
                </a:solidFill>
                <a:latin typeface="Times New Roman" pitchFamily="18" charset="0"/>
                <a:ea typeface="Calibri"/>
                <a:cs typeface="Times New Roman" pitchFamily="18" charset="0"/>
                <a:sym typeface="Calibri"/>
              </a:rPr>
              <a:t>(EPA Tier 3 Regulations</a:t>
            </a:r>
            <a:r>
              <a:rPr lang="en-US" sz="3600" b="1" dirty="0" smtClean="0">
                <a:solidFill>
                  <a:srgbClr val="FBFCF5"/>
                </a:solidFill>
                <a:latin typeface="Times New Roman" pitchFamily="18" charset="0"/>
                <a:ea typeface="Calibri"/>
                <a:cs typeface="Times New Roman" pitchFamily="18" charset="0"/>
                <a:sym typeface="Calibri"/>
              </a:rPr>
              <a:t>)</a:t>
            </a:r>
          </a:p>
          <a:p>
            <a:pPr marL="914400" lvl="1" indent="-368300" rtl="0">
              <a:lnSpc>
                <a:spcPct val="115000"/>
              </a:lnSpc>
              <a:spcBef>
                <a:spcPts val="0"/>
              </a:spcBef>
              <a:buClr>
                <a:srgbClr val="FBFCF5"/>
              </a:buClr>
              <a:buSzPct val="100000"/>
            </a:pPr>
            <a:endParaRPr lang="en-US" sz="3600" b="1" dirty="0" smtClean="0">
              <a:solidFill>
                <a:srgbClr val="FBFCF5"/>
              </a:solidFill>
              <a:latin typeface="Times New Roman" pitchFamily="18" charset="0"/>
              <a:ea typeface="Calibri"/>
              <a:cs typeface="Times New Roman" pitchFamily="18" charset="0"/>
              <a:sym typeface="Calibri"/>
            </a:endParaRPr>
          </a:p>
          <a:p>
            <a:pPr marL="914400" lvl="1" indent="-368300" rtl="0">
              <a:lnSpc>
                <a:spcPct val="115000"/>
              </a:lnSpc>
              <a:spcBef>
                <a:spcPts val="0"/>
              </a:spcBef>
              <a:buClr>
                <a:srgbClr val="FBFCF5"/>
              </a:buClr>
              <a:buSzPct val="100000"/>
            </a:pPr>
            <a:r>
              <a:rPr lang="en-US" sz="3600" b="1" dirty="0" smtClean="0">
                <a:solidFill>
                  <a:srgbClr val="FBFCF5"/>
                </a:solidFill>
                <a:latin typeface="Times New Roman" pitchFamily="18" charset="0"/>
                <a:ea typeface="Calibri"/>
                <a:cs typeface="Times New Roman" pitchFamily="18" charset="0"/>
                <a:sym typeface="Calibri"/>
              </a:rPr>
              <a:t>Renewable Fuel Standard RVO discretion</a:t>
            </a:r>
          </a:p>
        </p:txBody>
      </p:sp>
    </p:spTree>
  </p:cSld>
  <p:clrMapOvr>
    <a:masterClrMapping/>
  </p:clrMapOvr>
  <p:transition spd="slow">
    <p:cu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Shape 1304"/>
          <p:cNvSpPr txBox="1">
            <a:spLocks noGrp="1"/>
          </p:cNvSpPr>
          <p:nvPr>
            <p:ph type="title" idx="4294967295"/>
          </p:nvPr>
        </p:nvSpPr>
        <p:spPr>
          <a:xfrm>
            <a:off x="2209800" y="304800"/>
            <a:ext cx="63168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2400" b="1" i="0" u="none" strike="noStrike" cap="none" baseline="0">
                <a:solidFill>
                  <a:srgbClr val="FFFF99"/>
                </a:solidFill>
                <a:latin typeface="Times New Roman"/>
                <a:ea typeface="Times New Roman"/>
                <a:cs typeface="Times New Roman"/>
                <a:sym typeface="Times New Roman"/>
              </a:rPr>
              <a:t>2007 Renewable Fuels Standard</a:t>
            </a:r>
            <a:r>
              <a:rPr lang="en-US" sz="1000" b="1" i="0" u="none" strike="noStrike" cap="none" baseline="0">
                <a:solidFill>
                  <a:srgbClr val="FFFF99"/>
                </a:solidFill>
                <a:latin typeface="Times New Roman"/>
                <a:ea typeface="Times New Roman"/>
                <a:cs typeface="Times New Roman"/>
                <a:sym typeface="Times New Roman"/>
              </a:rPr>
              <a:t/>
            </a:r>
            <a:br>
              <a:rPr lang="en-US" sz="1000" b="1" i="0" u="none" strike="noStrike" cap="none" baseline="0">
                <a:solidFill>
                  <a:srgbClr val="FFFF99"/>
                </a:solidFill>
                <a:latin typeface="Times New Roman"/>
                <a:ea typeface="Times New Roman"/>
                <a:cs typeface="Times New Roman"/>
                <a:sym typeface="Times New Roman"/>
              </a:rPr>
            </a:br>
            <a:r>
              <a:rPr lang="en-US" sz="1000" b="1" i="0" u="none" strike="noStrike" cap="none" baseline="0">
                <a:solidFill>
                  <a:srgbClr val="FFFF99"/>
                </a:solidFill>
                <a:latin typeface="Times New Roman"/>
                <a:ea typeface="Times New Roman"/>
                <a:cs typeface="Times New Roman"/>
                <a:sym typeface="Times New Roman"/>
              </a:rPr>
              <a:t> Sec. 202  Energy Independence and Security Act of 2007</a:t>
            </a:r>
            <a:br>
              <a:rPr lang="en-US" sz="1000" b="1" i="0" u="none" strike="noStrike" cap="none" baseline="0">
                <a:solidFill>
                  <a:srgbClr val="FFFF99"/>
                </a:solidFill>
                <a:latin typeface="Times New Roman"/>
                <a:ea typeface="Times New Roman"/>
                <a:cs typeface="Times New Roman"/>
                <a:sym typeface="Times New Roman"/>
              </a:rPr>
            </a:br>
            <a:r>
              <a:rPr lang="en-US" sz="1000" b="1" i="0" u="none" strike="noStrike" cap="none" baseline="0">
                <a:solidFill>
                  <a:srgbClr val="FFFF99"/>
                </a:solidFill>
                <a:latin typeface="Times New Roman"/>
                <a:ea typeface="Times New Roman"/>
                <a:cs typeface="Times New Roman"/>
                <a:sym typeface="Times New Roman"/>
              </a:rPr>
              <a:t>(Billion Gallons/Year)</a:t>
            </a:r>
            <a:br>
              <a:rPr lang="en-US" sz="1000" b="1" i="0" u="none" strike="noStrike" cap="none" baseline="0">
                <a:solidFill>
                  <a:srgbClr val="FFFF99"/>
                </a:solidFill>
                <a:latin typeface="Times New Roman"/>
                <a:ea typeface="Times New Roman"/>
                <a:cs typeface="Times New Roman"/>
                <a:sym typeface="Times New Roman"/>
              </a:rPr>
            </a:br>
            <a:endParaRPr lang="en-US" sz="1000" b="1" i="0" u="none" strike="noStrike" cap="none" baseline="0">
              <a:solidFill>
                <a:srgbClr val="FFFF99"/>
              </a:solidFill>
              <a:latin typeface="Times New Roman"/>
              <a:ea typeface="Times New Roman"/>
              <a:cs typeface="Times New Roman"/>
              <a:sym typeface="Times New Roman"/>
            </a:endParaRPr>
          </a:p>
        </p:txBody>
      </p:sp>
      <p:sp>
        <p:nvSpPr>
          <p:cNvPr id="1305" name="Shape 1305"/>
          <p:cNvSpPr txBox="1">
            <a:spLocks noGrp="1"/>
          </p:cNvSpPr>
          <p:nvPr>
            <p:ph type="ftr" idx="11"/>
          </p:nvPr>
        </p:nvSpPr>
        <p:spPr>
          <a:xfrm>
            <a:off x="3124200" y="6356350"/>
            <a:ext cx="2895600" cy="365099"/>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pic>
        <p:nvPicPr>
          <p:cNvPr id="1306" name="Shape 1306"/>
          <p:cNvPicPr preferRelativeResize="0"/>
          <p:nvPr/>
        </p:nvPicPr>
        <p:blipFill rotWithShape="1">
          <a:blip r:embed="rId3">
            <a:alphaModFix/>
          </a:blip>
          <a:srcRect/>
          <a:stretch/>
        </p:blipFill>
        <p:spPr>
          <a:xfrm>
            <a:off x="228600" y="6019800"/>
            <a:ext cx="1143000" cy="612900"/>
          </a:xfrm>
          <a:prstGeom prst="rect">
            <a:avLst/>
          </a:prstGeom>
          <a:noFill/>
          <a:ln>
            <a:noFill/>
          </a:ln>
        </p:spPr>
      </p:pic>
      <p:sp>
        <p:nvSpPr>
          <p:cNvPr id="1307" name="Shape 1307"/>
          <p:cNvSpPr txBox="1"/>
          <p:nvPr/>
        </p:nvSpPr>
        <p:spPr>
          <a:xfrm>
            <a:off x="6858000" y="6324600"/>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136</a:t>
            </a:fld>
            <a:endParaRPr lang="en-US" sz="1200" b="0" i="0" u="none" strike="noStrike" cap="none" baseline="0">
              <a:solidFill>
                <a:schemeClr val="dk1"/>
              </a:solidFill>
              <a:latin typeface="Times New Roman"/>
              <a:ea typeface="Times New Roman"/>
              <a:cs typeface="Times New Roman"/>
              <a:sym typeface="Times New Roman"/>
            </a:endParaRPr>
          </a:p>
        </p:txBody>
      </p:sp>
      <p:pic>
        <p:nvPicPr>
          <p:cNvPr id="1308" name="Shape 1308"/>
          <p:cNvPicPr preferRelativeResize="0"/>
          <p:nvPr/>
        </p:nvPicPr>
        <p:blipFill rotWithShape="1">
          <a:blip r:embed="rId4">
            <a:alphaModFix/>
          </a:blip>
          <a:srcRect b="14221"/>
          <a:stretch/>
        </p:blipFill>
        <p:spPr>
          <a:xfrm>
            <a:off x="678650" y="1219200"/>
            <a:ext cx="7644000" cy="4638600"/>
          </a:xfrm>
          <a:prstGeom prst="rect">
            <a:avLst/>
          </a:prstGeom>
          <a:noFill/>
          <a:ln>
            <a:noFill/>
          </a:ln>
        </p:spPr>
      </p:pic>
      <p:sp>
        <p:nvSpPr>
          <p:cNvPr id="1309" name="Shape 1309"/>
          <p:cNvSpPr txBox="1">
            <a:spLocks noGrp="1"/>
          </p:cNvSpPr>
          <p:nvPr>
            <p:ph type="sldNum" idx="12"/>
          </p:nvPr>
        </p:nvSpPr>
        <p:spPr>
          <a:xfrm>
            <a:off x="6553200" y="6245225"/>
            <a:ext cx="2133599" cy="476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136</a:t>
            </a:fld>
            <a:endParaRPr lang="en-US" sz="14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Shape 1448"/>
          <p:cNvSpPr txBox="1">
            <a:spLocks noGrp="1"/>
          </p:cNvSpPr>
          <p:nvPr>
            <p:ph type="sldNum" idx="12"/>
          </p:nvPr>
        </p:nvSpPr>
        <p:spPr>
          <a:xfrm>
            <a:off x="6553200" y="6245225"/>
            <a:ext cx="2133599"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137</a:t>
            </a:fld>
            <a:endParaRPr lang="en-US"/>
          </a:p>
        </p:txBody>
      </p:sp>
      <p:pic>
        <p:nvPicPr>
          <p:cNvPr id="1449" name="Shape 1449"/>
          <p:cNvPicPr preferRelativeResize="0"/>
          <p:nvPr/>
        </p:nvPicPr>
        <p:blipFill>
          <a:blip r:embed="rId3">
            <a:alphaModFix/>
          </a:blip>
          <a:stretch>
            <a:fillRect/>
          </a:stretch>
        </p:blipFill>
        <p:spPr>
          <a:xfrm>
            <a:off x="1089425" y="1238462"/>
            <a:ext cx="7233049" cy="4822025"/>
          </a:xfrm>
          <a:prstGeom prst="rect">
            <a:avLst/>
          </a:prstGeom>
          <a:noFill/>
          <a:ln>
            <a:noFill/>
          </a:ln>
        </p:spPr>
      </p:pic>
      <p:sp>
        <p:nvSpPr>
          <p:cNvPr id="1450" name="Shape 1450"/>
          <p:cNvSpPr txBox="1"/>
          <p:nvPr/>
        </p:nvSpPr>
        <p:spPr>
          <a:xfrm>
            <a:off x="285750" y="214325"/>
            <a:ext cx="8679599" cy="839399"/>
          </a:xfrm>
          <a:prstGeom prst="rect">
            <a:avLst/>
          </a:prstGeom>
          <a:noFill/>
          <a:ln>
            <a:noFill/>
          </a:ln>
        </p:spPr>
        <p:txBody>
          <a:bodyPr lIns="91425" tIns="91425" rIns="91425" bIns="91425" anchor="t" anchorCtr="0">
            <a:noAutofit/>
          </a:bodyPr>
          <a:lstStyle/>
          <a:p>
            <a:pPr>
              <a:spcBef>
                <a:spcPts val="0"/>
              </a:spcBef>
              <a:buNone/>
            </a:pPr>
            <a:r>
              <a:rPr lang="en-US" sz="3000">
                <a:solidFill>
                  <a:srgbClr val="FFFF99"/>
                </a:solidFill>
                <a:latin typeface="Times New Roman"/>
                <a:ea typeface="Times New Roman"/>
                <a:cs typeface="Times New Roman"/>
                <a:sym typeface="Times New Roman"/>
              </a:rPr>
              <a:t>Policy Issues/Controversies:  Renewable Fuel Standard</a:t>
            </a:r>
          </a:p>
        </p:txBody>
      </p:sp>
    </p:spTree>
  </p:cSld>
  <p:clrMapOvr>
    <a:masterClrMapping/>
  </p:clrMapOvr>
  <p:transition spd="slow">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pic>
        <p:nvPicPr>
          <p:cNvPr id="1519" name="Shape 1519"/>
          <p:cNvPicPr preferRelativeResize="0"/>
          <p:nvPr/>
        </p:nvPicPr>
        <p:blipFill rotWithShape="1">
          <a:blip r:embed="rId3">
            <a:alphaModFix/>
          </a:blip>
          <a:srcRect/>
          <a:stretch/>
        </p:blipFill>
        <p:spPr>
          <a:xfrm>
            <a:off x="3886200" y="4514850"/>
            <a:ext cx="3124199" cy="2343150"/>
          </a:xfrm>
          <a:prstGeom prst="rect">
            <a:avLst/>
          </a:prstGeom>
          <a:ln>
            <a:noFill/>
          </a:ln>
          <a:effectLst>
            <a:softEdge rad="112500"/>
          </a:effectLst>
        </p:spPr>
      </p:pic>
      <p:pic>
        <p:nvPicPr>
          <p:cNvPr id="1520" name="Shape 1520"/>
          <p:cNvPicPr preferRelativeResize="0"/>
          <p:nvPr/>
        </p:nvPicPr>
        <p:blipFill rotWithShape="1">
          <a:blip r:embed="rId4">
            <a:alphaModFix/>
          </a:blip>
          <a:srcRect/>
          <a:stretch/>
        </p:blipFill>
        <p:spPr>
          <a:xfrm>
            <a:off x="6629400" y="228600"/>
            <a:ext cx="2326216" cy="4876799"/>
          </a:xfrm>
          <a:prstGeom prst="rect">
            <a:avLst/>
          </a:prstGeom>
          <a:ln>
            <a:noFill/>
          </a:ln>
          <a:effectLst>
            <a:softEdge rad="112500"/>
          </a:effectLst>
        </p:spPr>
      </p:pic>
      <p:sp>
        <p:nvSpPr>
          <p:cNvPr id="1521" name="Shape 1521"/>
          <p:cNvSpPr txBox="1">
            <a:spLocks noGrp="1"/>
          </p:cNvSpPr>
          <p:nvPr>
            <p:ph type="title" idx="4294967295"/>
          </p:nvPr>
        </p:nvSpPr>
        <p:spPr>
          <a:xfrm>
            <a:off x="0" y="0"/>
            <a:ext cx="8229600"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Controversies</a:t>
            </a:r>
          </a:p>
        </p:txBody>
      </p:sp>
      <p:sp>
        <p:nvSpPr>
          <p:cNvPr id="1522" name="Shape 1522"/>
          <p:cNvSpPr txBox="1">
            <a:spLocks noGrp="1"/>
          </p:cNvSpPr>
          <p:nvPr>
            <p:ph type="body" idx="4294967295"/>
          </p:nvPr>
        </p:nvSpPr>
        <p:spPr>
          <a:xfrm>
            <a:off x="228600" y="1219200"/>
            <a:ext cx="6172199" cy="51053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Food/Fiber/Feed/Fuel/Fun/Residential, Commercial, Industrial Development</a:t>
            </a:r>
          </a:p>
          <a:p>
            <a:pPr marL="342900" marR="0" lvl="0" indent="-342900" algn="l" rtl="0">
              <a:lnSpc>
                <a:spcPct val="100000"/>
              </a:lnSpc>
              <a:spcBef>
                <a:spcPts val="180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International Indirect Land Use Change Analysis</a:t>
            </a:r>
          </a:p>
          <a:p>
            <a:pPr marL="342900" marR="0" lvl="0" indent="-342900" algn="l" rtl="0">
              <a:lnSpc>
                <a:spcPct val="100000"/>
              </a:lnSpc>
              <a:spcBef>
                <a:spcPts val="180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Direct Land Use Change Analysis</a:t>
            </a:r>
          </a:p>
          <a:p>
            <a:pPr marL="342900" marR="0" lvl="0" indent="-342900" algn="l" rtl="0">
              <a:lnSpc>
                <a:spcPct val="100000"/>
              </a:lnSpc>
              <a:spcBef>
                <a:spcPts val="180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Direct and Indirect Emissions Analysis</a:t>
            </a:r>
          </a:p>
          <a:p>
            <a:pPr marL="342900" marR="0" lvl="0" indent="-342900" algn="l" rtl="0">
              <a:lnSpc>
                <a:spcPct val="100000"/>
              </a:lnSpc>
              <a:spcBef>
                <a:spcPts val="180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Land Use Competition</a:t>
            </a:r>
          </a:p>
          <a:p>
            <a:pPr marL="342900" marR="0" lvl="0" indent="-342900" algn="l" rtl="0">
              <a:lnSpc>
                <a:spcPct val="100000"/>
              </a:lnSpc>
              <a:spcBef>
                <a:spcPts val="180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Distribution Systems</a:t>
            </a:r>
          </a:p>
          <a:p>
            <a:pPr marL="342900" marR="0" lvl="0" indent="-342900" algn="l" rtl="0">
              <a:lnSpc>
                <a:spcPct val="100000"/>
              </a:lnSpc>
              <a:spcBef>
                <a:spcPts val="180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End Users</a:t>
            </a:r>
          </a:p>
          <a:p>
            <a:pPr marL="342900" marR="0" lvl="0" indent="-342900" algn="l" rtl="0">
              <a:lnSpc>
                <a:spcPct val="100000"/>
              </a:lnSpc>
              <a:spcBef>
                <a:spcPts val="180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sp>
        <p:nvSpPr>
          <p:cNvPr id="1523" name="Shape 152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sp>
        <p:nvSpPr>
          <p:cNvPr id="1524" name="Shape 1524"/>
          <p:cNvSpPr txBox="1">
            <a:spLocks noGrp="1"/>
          </p:cNvSpPr>
          <p:nvPr>
            <p:ph type="sldNum" idx="12"/>
          </p:nvPr>
        </p:nvSpPr>
        <p:spPr>
          <a:xfrm>
            <a:off x="66294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98989"/>
                </a:solidFill>
                <a:latin typeface="Times New Roman"/>
                <a:ea typeface="Times New Roman"/>
                <a:cs typeface="Times New Roman"/>
                <a:sym typeface="Times New Roman"/>
              </a:rPr>
              <a:pPr marL="0" marR="0" lvl="0" indent="0" algn="r" rtl="0">
                <a:spcBef>
                  <a:spcPts val="0"/>
                </a:spcBef>
                <a:buSzPct val="25000"/>
                <a:buNone/>
              </a:pPr>
              <a:t>138</a:t>
            </a:fld>
            <a:endParaRPr lang="en-US" sz="1200" b="0" i="0" u="none" strike="noStrike" cap="none" baseline="0">
              <a:solidFill>
                <a:srgbClr val="898989"/>
              </a:solidFill>
              <a:latin typeface="Times New Roman"/>
              <a:ea typeface="Times New Roman"/>
              <a:cs typeface="Times New Roman"/>
              <a:sym typeface="Times New Roman"/>
            </a:endParaRPr>
          </a:p>
        </p:txBody>
      </p:sp>
      <p:pic>
        <p:nvPicPr>
          <p:cNvPr id="1525" name="Shape 1525"/>
          <p:cNvPicPr preferRelativeResize="0"/>
          <p:nvPr/>
        </p:nvPicPr>
        <p:blipFill rotWithShape="1">
          <a:blip r:embed="rId5">
            <a:alphaModFix/>
          </a:blip>
          <a:srcRect/>
          <a:stretch/>
        </p:blipFill>
        <p:spPr>
          <a:xfrm>
            <a:off x="228600" y="6019800"/>
            <a:ext cx="1143000" cy="612775"/>
          </a:xfrm>
          <a:prstGeom prst="rect">
            <a:avLst/>
          </a:prstGeom>
          <a:noFill/>
          <a:ln>
            <a:noFill/>
          </a:ln>
        </p:spPr>
      </p:pic>
      <p:sp>
        <p:nvSpPr>
          <p:cNvPr id="1526" name="Shape 1526"/>
          <p:cNvSpPr txBox="1"/>
          <p:nvPr/>
        </p:nvSpPr>
        <p:spPr>
          <a:xfrm>
            <a:off x="68580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138</a:t>
            </a:fld>
            <a:endParaRPr lang="en-US" sz="1200" b="0" i="0" u="none" strike="noStrike" cap="none" baseline="0">
              <a:solidFill>
                <a:schemeClr val="dk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21" name="Shape 1521"/>
          <p:cNvSpPr txBox="1">
            <a:spLocks noGrp="1"/>
          </p:cNvSpPr>
          <p:nvPr>
            <p:ph type="title" idx="4294967295"/>
          </p:nvPr>
        </p:nvSpPr>
        <p:spPr>
          <a:xfrm>
            <a:off x="381000" y="381000"/>
            <a:ext cx="8229600" cy="838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5400" b="1" i="0" u="none" strike="noStrike" cap="none" baseline="0" dirty="0" smtClean="0">
                <a:solidFill>
                  <a:srgbClr val="FFFF99"/>
                </a:solidFill>
                <a:latin typeface="Times New Roman"/>
                <a:ea typeface="Times New Roman"/>
                <a:cs typeface="Times New Roman"/>
                <a:sym typeface="Times New Roman"/>
              </a:rPr>
              <a:t>Sustainability Certification</a:t>
            </a:r>
            <a:endParaRPr lang="en-US" sz="5400" b="1" i="0" u="none" strike="noStrike" cap="none" baseline="0" dirty="0">
              <a:solidFill>
                <a:srgbClr val="FFFF99"/>
              </a:solidFill>
              <a:latin typeface="Times New Roman"/>
              <a:ea typeface="Times New Roman"/>
              <a:cs typeface="Times New Roman"/>
              <a:sym typeface="Times New Roman"/>
            </a:endParaRPr>
          </a:p>
        </p:txBody>
      </p:sp>
      <p:sp>
        <p:nvSpPr>
          <p:cNvPr id="1522" name="Shape 1522"/>
          <p:cNvSpPr txBox="1">
            <a:spLocks noGrp="1"/>
          </p:cNvSpPr>
          <p:nvPr>
            <p:ph type="body" idx="4294967295"/>
          </p:nvPr>
        </p:nvSpPr>
        <p:spPr>
          <a:xfrm>
            <a:off x="228600" y="1219201"/>
            <a:ext cx="6172199" cy="762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180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sp>
        <p:nvSpPr>
          <p:cNvPr id="1523" name="Shape 1523"/>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sp>
        <p:nvSpPr>
          <p:cNvPr id="1524" name="Shape 1524"/>
          <p:cNvSpPr txBox="1">
            <a:spLocks noGrp="1"/>
          </p:cNvSpPr>
          <p:nvPr>
            <p:ph type="sldNum" idx="12"/>
          </p:nvPr>
        </p:nvSpPr>
        <p:spPr>
          <a:xfrm>
            <a:off x="66294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98989"/>
                </a:solidFill>
                <a:latin typeface="Times New Roman"/>
                <a:ea typeface="Times New Roman"/>
                <a:cs typeface="Times New Roman"/>
                <a:sym typeface="Times New Roman"/>
              </a:rPr>
              <a:pPr marL="0" marR="0" lvl="0" indent="0" algn="r" rtl="0">
                <a:spcBef>
                  <a:spcPts val="0"/>
                </a:spcBef>
                <a:buSzPct val="25000"/>
                <a:buNone/>
              </a:pPr>
              <a:t>139</a:t>
            </a:fld>
            <a:endParaRPr lang="en-US" sz="1200" b="0" i="0" u="none" strike="noStrike" cap="none" baseline="0">
              <a:solidFill>
                <a:srgbClr val="898989"/>
              </a:solidFill>
              <a:latin typeface="Times New Roman"/>
              <a:ea typeface="Times New Roman"/>
              <a:cs typeface="Times New Roman"/>
              <a:sym typeface="Times New Roman"/>
            </a:endParaRPr>
          </a:p>
        </p:txBody>
      </p:sp>
      <p:pic>
        <p:nvPicPr>
          <p:cNvPr id="1525" name="Shape 1525"/>
          <p:cNvPicPr preferRelativeResize="0"/>
          <p:nvPr/>
        </p:nvPicPr>
        <p:blipFill rotWithShape="1">
          <a:blip r:embed="rId3">
            <a:alphaModFix/>
          </a:blip>
          <a:srcRect/>
          <a:stretch/>
        </p:blipFill>
        <p:spPr>
          <a:xfrm>
            <a:off x="228600" y="6019800"/>
            <a:ext cx="1143000" cy="612775"/>
          </a:xfrm>
          <a:prstGeom prst="rect">
            <a:avLst/>
          </a:prstGeom>
          <a:noFill/>
          <a:ln>
            <a:noFill/>
          </a:ln>
        </p:spPr>
      </p:pic>
      <p:sp>
        <p:nvSpPr>
          <p:cNvPr id="1526" name="Shape 1526"/>
          <p:cNvSpPr txBox="1"/>
          <p:nvPr/>
        </p:nvSpPr>
        <p:spPr>
          <a:xfrm>
            <a:off x="68580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139</a:t>
            </a:fld>
            <a:endParaRPr lang="en-US" sz="1200" b="0" i="0" u="none" strike="noStrike" cap="none" baseline="0">
              <a:solidFill>
                <a:schemeClr val="dk1"/>
              </a:solidFill>
              <a:latin typeface="Times New Roman"/>
              <a:ea typeface="Times New Roman"/>
              <a:cs typeface="Times New Roman"/>
              <a:sym typeface="Times New Roman"/>
            </a:endParaRPr>
          </a:p>
        </p:txBody>
      </p:sp>
      <p:pic>
        <p:nvPicPr>
          <p:cNvPr id="412674" name="Picture 2" descr="http://www.pangealink.org/wp-content/uploads/2014/05/RSB_LOGO-March-4-2014.jpg"/>
          <p:cNvPicPr>
            <a:picLocks noChangeAspect="1" noChangeArrowheads="1"/>
          </p:cNvPicPr>
          <p:nvPr/>
        </p:nvPicPr>
        <p:blipFill>
          <a:blip r:embed="rId4"/>
          <a:srcRect/>
          <a:stretch>
            <a:fillRect/>
          </a:stretch>
        </p:blipFill>
        <p:spPr bwMode="auto">
          <a:xfrm>
            <a:off x="228600" y="1676400"/>
            <a:ext cx="4572000" cy="2150796"/>
          </a:xfrm>
          <a:prstGeom prst="rect">
            <a:avLst/>
          </a:prstGeom>
          <a:ln>
            <a:noFill/>
          </a:ln>
          <a:effectLst>
            <a:softEdge rad="112500"/>
          </a:effectLst>
        </p:spPr>
      </p:pic>
      <p:pic>
        <p:nvPicPr>
          <p:cNvPr id="412676" name="Picture 4" descr="http://www.iscc-system.org/fileadmin/system/img/logo.gif"/>
          <p:cNvPicPr>
            <a:picLocks noChangeAspect="1" noChangeArrowheads="1"/>
          </p:cNvPicPr>
          <p:nvPr/>
        </p:nvPicPr>
        <p:blipFill>
          <a:blip r:embed="rId5"/>
          <a:srcRect/>
          <a:stretch>
            <a:fillRect/>
          </a:stretch>
        </p:blipFill>
        <p:spPr bwMode="auto">
          <a:xfrm>
            <a:off x="609600" y="4191000"/>
            <a:ext cx="3352800" cy="1659120"/>
          </a:xfrm>
          <a:prstGeom prst="rect">
            <a:avLst/>
          </a:prstGeom>
          <a:ln>
            <a:noFill/>
          </a:ln>
          <a:effectLst>
            <a:softEdge rad="112500"/>
          </a:effectLst>
        </p:spPr>
      </p:pic>
      <p:pic>
        <p:nvPicPr>
          <p:cNvPr id="412678" name="Picture 6" descr="Bonsucro Certification"/>
          <p:cNvPicPr>
            <a:picLocks noChangeAspect="1" noChangeArrowheads="1"/>
          </p:cNvPicPr>
          <p:nvPr/>
        </p:nvPicPr>
        <p:blipFill>
          <a:blip r:embed="rId6"/>
          <a:srcRect/>
          <a:stretch>
            <a:fillRect/>
          </a:stretch>
        </p:blipFill>
        <p:spPr bwMode="auto">
          <a:xfrm>
            <a:off x="4844415" y="3962400"/>
            <a:ext cx="4299585" cy="1162050"/>
          </a:xfrm>
          <a:prstGeom prst="rect">
            <a:avLst/>
          </a:prstGeom>
          <a:noFill/>
        </p:spPr>
      </p:pic>
      <p:pic>
        <p:nvPicPr>
          <p:cNvPr id="412680" name="Picture 8" descr="Home"/>
          <p:cNvPicPr>
            <a:picLocks noChangeAspect="1" noChangeArrowheads="1"/>
          </p:cNvPicPr>
          <p:nvPr/>
        </p:nvPicPr>
        <p:blipFill>
          <a:blip r:embed="rId7"/>
          <a:srcRect/>
          <a:stretch>
            <a:fillRect/>
          </a:stretch>
        </p:blipFill>
        <p:spPr bwMode="auto">
          <a:xfrm>
            <a:off x="5029200" y="2057400"/>
            <a:ext cx="3651883" cy="1200151"/>
          </a:xfrm>
          <a:prstGeom prst="rect">
            <a:avLst/>
          </a:prstGeom>
          <a:ln>
            <a:noFill/>
          </a:ln>
          <a:effectLst>
            <a:softEdge rad="112500"/>
          </a:effectLst>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Shape 266"/>
          <p:cNvPicPr preferRelativeResize="0"/>
          <p:nvPr/>
        </p:nvPicPr>
        <p:blipFill rotWithShape="1">
          <a:blip r:embed="rId3">
            <a:alphaModFix/>
          </a:blip>
          <a:srcRect/>
          <a:stretch/>
        </p:blipFill>
        <p:spPr>
          <a:xfrm>
            <a:off x="457200" y="990600"/>
            <a:ext cx="4267199" cy="3200399"/>
          </a:xfrm>
          <a:prstGeom prst="rect">
            <a:avLst/>
          </a:prstGeom>
          <a:ln>
            <a:noFill/>
          </a:ln>
          <a:effectLst>
            <a:softEdge rad="112500"/>
          </a:effectLst>
        </p:spPr>
      </p:pic>
      <p:sp>
        <p:nvSpPr>
          <p:cNvPr id="267" name="Shape 267"/>
          <p:cNvSpPr txBox="1">
            <a:spLocks noGrp="1"/>
          </p:cNvSpPr>
          <p:nvPr>
            <p:ph type="body" idx="1"/>
          </p:nvPr>
        </p:nvSpPr>
        <p:spPr>
          <a:xfrm>
            <a:off x="4724400" y="1371600"/>
            <a:ext cx="4219499" cy="1524000"/>
          </a:xfrm>
          <a:prstGeom prst="rect">
            <a:avLst/>
          </a:prstGeom>
          <a:noFill/>
          <a:ln>
            <a:noFill/>
          </a:ln>
        </p:spPr>
        <p:txBody>
          <a:bodyPr lIns="91425" tIns="45700" rIns="91425" bIns="45700" anchor="t" anchorCtr="0">
            <a:noAutofit/>
          </a:bodyPr>
          <a:lstStyle/>
          <a:p>
            <a:pPr marL="342900" marR="0" lvl="0" indent="0" algn="l" rtl="0">
              <a:spcBef>
                <a:spcPts val="0"/>
              </a:spcBef>
              <a:spcAft>
                <a:spcPts val="0"/>
              </a:spcAft>
              <a:buClr>
                <a:schemeClr val="lt1"/>
              </a:buClr>
              <a:buSzPct val="25000"/>
              <a:buFont typeface="Times New Roman"/>
              <a:buNone/>
            </a:pPr>
            <a:r>
              <a:rPr lang="en-US" sz="3200" b="1" i="0" u="none" strike="noStrike" cap="none" baseline="0" dirty="0">
                <a:solidFill>
                  <a:srgbClr val="FFCCFF"/>
                </a:solidFill>
                <a:latin typeface="Times New Roman"/>
                <a:ea typeface="Times New Roman"/>
                <a:cs typeface="Times New Roman"/>
                <a:sym typeface="Times New Roman"/>
              </a:rPr>
              <a:t>Virtually no oil is used to produce electricity in the </a:t>
            </a:r>
            <a:r>
              <a:rPr lang="en-US" sz="3200" b="1" i="0" u="none" strike="noStrike" cap="none" baseline="0" dirty="0" smtClean="0">
                <a:solidFill>
                  <a:srgbClr val="FFCCFF"/>
                </a:solidFill>
                <a:latin typeface="Times New Roman"/>
                <a:ea typeface="Times New Roman"/>
                <a:cs typeface="Times New Roman"/>
                <a:sym typeface="Times New Roman"/>
              </a:rPr>
              <a:t>US–</a:t>
            </a:r>
            <a:r>
              <a:rPr lang="en-US" sz="3200" b="1" i="0" u="none" strike="noStrike" cap="none" dirty="0" smtClean="0">
                <a:solidFill>
                  <a:srgbClr val="FFCCFF"/>
                </a:solidFill>
                <a:latin typeface="Times New Roman"/>
                <a:ea typeface="Times New Roman"/>
                <a:cs typeface="Times New Roman"/>
                <a:sym typeface="Times New Roman"/>
              </a:rPr>
              <a:t> just 1%.</a:t>
            </a:r>
            <a:r>
              <a:rPr lang="en-US" sz="3200" b="1" i="0" u="none" strike="noStrike" cap="none" baseline="0" dirty="0" smtClean="0">
                <a:solidFill>
                  <a:srgbClr val="FFCCFF"/>
                </a:solidFill>
                <a:latin typeface="Times New Roman"/>
                <a:ea typeface="Times New Roman"/>
                <a:cs typeface="Times New Roman"/>
                <a:sym typeface="Times New Roman"/>
              </a:rPr>
              <a:t> </a:t>
            </a:r>
            <a:endParaRPr lang="en-US" sz="3200" b="1" i="0" u="none" strike="noStrike" cap="none" baseline="0" dirty="0">
              <a:solidFill>
                <a:srgbClr val="FFCCFF"/>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1" i="0" u="none" strike="noStrike" cap="none" baseline="0" dirty="0">
              <a:solidFill>
                <a:srgbClr val="FFCCFF"/>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pic>
        <p:nvPicPr>
          <p:cNvPr id="268" name="Shape 268"/>
          <p:cNvPicPr preferRelativeResize="0"/>
          <p:nvPr/>
        </p:nvPicPr>
        <p:blipFill rotWithShape="1">
          <a:blip r:embed="rId4">
            <a:alphaModFix/>
          </a:blip>
          <a:srcRect/>
          <a:stretch/>
        </p:blipFill>
        <p:spPr>
          <a:xfrm>
            <a:off x="0" y="6245225"/>
            <a:ext cx="1143000" cy="612900"/>
          </a:xfrm>
          <a:prstGeom prst="rect">
            <a:avLst/>
          </a:prstGeom>
          <a:noFill/>
          <a:ln>
            <a:noFill/>
          </a:ln>
        </p:spPr>
      </p:pic>
      <p:pic>
        <p:nvPicPr>
          <p:cNvPr id="269" name="Shape 269"/>
          <p:cNvPicPr preferRelativeResize="0"/>
          <p:nvPr/>
        </p:nvPicPr>
        <p:blipFill rotWithShape="1">
          <a:blip r:embed="rId5">
            <a:alphaModFix/>
          </a:blip>
          <a:srcRect/>
          <a:stretch/>
        </p:blipFill>
        <p:spPr>
          <a:xfrm>
            <a:off x="1981200" y="4648200"/>
            <a:ext cx="6909600" cy="1923900"/>
          </a:xfrm>
          <a:prstGeom prst="rect">
            <a:avLst/>
          </a:prstGeom>
          <a:ln>
            <a:noFill/>
          </a:ln>
          <a:effectLst>
            <a:softEdge rad="112500"/>
          </a:effectLst>
        </p:spPr>
      </p:pic>
      <p:sp>
        <p:nvSpPr>
          <p:cNvPr id="270" name="Shape 270"/>
          <p:cNvSpPr txBox="1"/>
          <p:nvPr/>
        </p:nvSpPr>
        <p:spPr>
          <a:xfrm>
            <a:off x="533400" y="3048000"/>
            <a:ext cx="7467600" cy="1938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i="0" u="none" strike="noStrike" cap="none" baseline="0" dirty="0">
                <a:solidFill>
                  <a:srgbClr val="FFCCFF"/>
                </a:solidFill>
                <a:latin typeface="Times New Roman"/>
                <a:ea typeface="Times New Roman"/>
                <a:cs typeface="Times New Roman"/>
                <a:sym typeface="Times New Roman"/>
              </a:rPr>
              <a:t>Windmills and solar </a:t>
            </a:r>
          </a:p>
          <a:p>
            <a:pPr marL="0" marR="0" lvl="0" indent="0" algn="l" rtl="0">
              <a:spcBef>
                <a:spcPts val="0"/>
              </a:spcBef>
              <a:spcAft>
                <a:spcPts val="0"/>
              </a:spcAft>
              <a:buSzPct val="25000"/>
              <a:buNone/>
            </a:pPr>
            <a:r>
              <a:rPr lang="en-US" sz="3200" b="1" i="0" u="none" strike="noStrike" cap="none" baseline="0" dirty="0">
                <a:solidFill>
                  <a:srgbClr val="FFCCFF"/>
                </a:solidFill>
                <a:latin typeface="Times New Roman"/>
                <a:ea typeface="Times New Roman"/>
                <a:cs typeface="Times New Roman"/>
                <a:sym typeface="Times New Roman"/>
              </a:rPr>
              <a:t>can produce electricity </a:t>
            </a:r>
          </a:p>
          <a:p>
            <a:pPr marL="0" marR="0" lvl="0" indent="0" algn="l" rtl="0">
              <a:spcBef>
                <a:spcPts val="0"/>
              </a:spcBef>
              <a:spcAft>
                <a:spcPts val="0"/>
              </a:spcAft>
              <a:buSzPct val="25000"/>
              <a:buNone/>
            </a:pPr>
            <a:r>
              <a:rPr lang="en-US" sz="3200" b="1" i="0" u="none" strike="noStrike" cap="none" baseline="0" dirty="0">
                <a:solidFill>
                  <a:srgbClr val="FFCCFF"/>
                </a:solidFill>
                <a:latin typeface="Times New Roman"/>
                <a:ea typeface="Times New Roman"/>
                <a:cs typeface="Times New Roman"/>
                <a:sym typeface="Times New Roman"/>
              </a:rPr>
              <a:t>but cannot  power jet airplanes.</a:t>
            </a:r>
          </a:p>
          <a:p>
            <a:pPr marL="0" marR="0" lvl="0" indent="0" algn="l" rtl="0">
              <a:spcBef>
                <a:spcPts val="0"/>
              </a:spcBef>
              <a:spcAft>
                <a:spcPts val="0"/>
              </a:spcAft>
              <a:buNone/>
            </a:pPr>
            <a:endParaRPr sz="2400" b="1" i="0" u="none" strike="noStrike" cap="none" baseline="0" dirty="0">
              <a:solidFill>
                <a:srgbClr val="FFCCFF"/>
              </a:solidFill>
              <a:latin typeface="Times New Roman"/>
              <a:ea typeface="Times New Roman"/>
              <a:cs typeface="Times New Roman"/>
              <a:sym typeface="Times New Roman"/>
            </a:endParaRPr>
          </a:p>
        </p:txBody>
      </p:sp>
      <p:sp>
        <p:nvSpPr>
          <p:cNvPr id="7" name="TextBox 6"/>
          <p:cNvSpPr txBox="1"/>
          <p:nvPr/>
        </p:nvSpPr>
        <p:spPr>
          <a:xfrm>
            <a:off x="533400" y="152400"/>
            <a:ext cx="8153400" cy="954107"/>
          </a:xfrm>
          <a:prstGeom prst="rect">
            <a:avLst/>
          </a:prstGeom>
          <a:noFill/>
        </p:spPr>
        <p:txBody>
          <a:bodyPr wrap="square" rtlCol="0">
            <a:spAutoFit/>
          </a:bodyPr>
          <a:lstStyle/>
          <a:p>
            <a:r>
              <a:rPr lang="en-US" sz="2800" b="1" dirty="0" smtClean="0">
                <a:solidFill>
                  <a:srgbClr val="FFFF99"/>
                </a:solidFill>
                <a:latin typeface="Times New Roman"/>
                <a:ea typeface="Times New Roman"/>
                <a:cs typeface="Times New Roman"/>
                <a:sym typeface="Times New Roman"/>
              </a:rPr>
              <a:t>Why Replacing Fossil-Fuel Oil With Advanced Transportation Biofuels is Important—</a:t>
            </a:r>
            <a:endParaRPr lang="en-US" dirty="0"/>
          </a:p>
        </p:txBody>
      </p:sp>
    </p:spTree>
  </p:cSld>
  <p:clrMapOvr>
    <a:masterClrMapping/>
  </p:clrMapOvr>
  <p:transition spd="slow">
    <p:cut/>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Shape 1532"/>
          <p:cNvSpPr txBox="1">
            <a:spLocks noGrp="1"/>
          </p:cNvSpPr>
          <p:nvPr>
            <p:ph type="title" idx="4294967295"/>
          </p:nvPr>
        </p:nvSpPr>
        <p:spPr>
          <a:xfrm>
            <a:off x="0" y="304800"/>
            <a:ext cx="9020175"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200" b="1" i="0" u="none" strike="noStrike" cap="none" baseline="0" dirty="0">
                <a:solidFill>
                  <a:srgbClr val="FFFF99"/>
                </a:solidFill>
                <a:latin typeface="Times New Roman"/>
                <a:ea typeface="Times New Roman"/>
                <a:cs typeface="Times New Roman"/>
                <a:sym typeface="Times New Roman"/>
              </a:rPr>
              <a:t>Pros and Cons</a:t>
            </a:r>
            <a:r>
              <a:rPr lang="en-US" sz="3200" b="0" i="0" u="none" strike="noStrike" cap="none" baseline="0" dirty="0">
                <a:solidFill>
                  <a:srgbClr val="FFFF99"/>
                </a:solidFill>
                <a:latin typeface="Times New Roman"/>
                <a:ea typeface="Times New Roman"/>
                <a:cs typeface="Times New Roman"/>
                <a:sym typeface="Times New Roman"/>
              </a:rPr>
              <a:t/>
            </a:r>
            <a:br>
              <a:rPr lang="en-US" sz="3200" b="0" i="0" u="none" strike="noStrike" cap="none" baseline="0" dirty="0">
                <a:solidFill>
                  <a:srgbClr val="FFFF99"/>
                </a:solidFill>
                <a:latin typeface="Times New Roman"/>
                <a:ea typeface="Times New Roman"/>
                <a:cs typeface="Times New Roman"/>
                <a:sym typeface="Times New Roman"/>
              </a:rPr>
            </a:br>
            <a:r>
              <a:rPr lang="en-US" sz="2600" b="1" i="0" u="none" strike="noStrike" cap="none" baseline="0" dirty="0">
                <a:solidFill>
                  <a:schemeClr val="dk1"/>
                </a:solidFill>
                <a:latin typeface="Times New Roman"/>
                <a:ea typeface="Times New Roman"/>
                <a:cs typeface="Times New Roman"/>
                <a:sym typeface="Times New Roman"/>
              </a:rPr>
              <a:t>Look at different types of biofuels productions.  Identify the strong points and weaknesses of each process.  Some questions to ask:</a:t>
            </a:r>
          </a:p>
        </p:txBody>
      </p:sp>
      <p:sp>
        <p:nvSpPr>
          <p:cNvPr id="1533" name="Shape 1533"/>
          <p:cNvSpPr txBox="1">
            <a:spLocks noGrp="1"/>
          </p:cNvSpPr>
          <p:nvPr>
            <p:ph type="body" idx="4294967295"/>
          </p:nvPr>
        </p:nvSpPr>
        <p:spPr>
          <a:xfrm>
            <a:off x="0" y="1828800"/>
            <a:ext cx="4724400" cy="4408488"/>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Times New Roman"/>
              <a:buNone/>
            </a:pPr>
            <a:r>
              <a:rPr lang="en-US" sz="2400" b="1" i="0" u="none" strike="noStrike" cap="none" baseline="0">
                <a:solidFill>
                  <a:srgbClr val="FFFF99"/>
                </a:solidFill>
                <a:latin typeface="Times New Roman"/>
                <a:ea typeface="Times New Roman"/>
                <a:cs typeface="Times New Roman"/>
                <a:sym typeface="Times New Roman"/>
              </a:rPr>
              <a:t>       What is good about this      	process?</a:t>
            </a:r>
          </a:p>
          <a:p>
            <a:pPr marL="342900" marR="0" lvl="0" indent="-342900" algn="l" rtl="0">
              <a:lnSpc>
                <a:spcPct val="90000"/>
              </a:lnSpc>
              <a:spcBef>
                <a:spcPts val="400"/>
              </a:spcBef>
              <a:spcAft>
                <a:spcPts val="0"/>
              </a:spcAft>
              <a:buClr>
                <a:schemeClr val="dk1"/>
              </a:buClr>
              <a:buSzPct val="120000"/>
              <a:buFont typeface="Arial"/>
              <a:buChar char="+"/>
            </a:pPr>
            <a:r>
              <a:rPr lang="en-US" sz="2000" b="0" i="0" u="none" strike="noStrike" cap="none" baseline="0">
                <a:solidFill>
                  <a:schemeClr val="lt1"/>
                </a:solidFill>
                <a:latin typeface="Times New Roman"/>
                <a:ea typeface="Times New Roman"/>
                <a:cs typeface="Times New Roman"/>
                <a:sym typeface="Times New Roman"/>
              </a:rPr>
              <a:t>Is it sustainable?</a:t>
            </a:r>
          </a:p>
          <a:p>
            <a:pPr marL="342900" marR="0" lvl="0" indent="-342900" algn="l" rtl="0">
              <a:lnSpc>
                <a:spcPct val="90000"/>
              </a:lnSpc>
              <a:spcBef>
                <a:spcPts val="400"/>
              </a:spcBef>
              <a:spcAft>
                <a:spcPts val="0"/>
              </a:spcAft>
              <a:buClr>
                <a:schemeClr val="dk1"/>
              </a:buClr>
              <a:buSzPct val="120000"/>
              <a:buFont typeface="Arial"/>
              <a:buChar char="+"/>
            </a:pPr>
            <a:r>
              <a:rPr lang="en-US" sz="2000" b="0" i="0" u="none" strike="noStrike" cap="none" baseline="0">
                <a:solidFill>
                  <a:schemeClr val="lt1"/>
                </a:solidFill>
                <a:latin typeface="Times New Roman"/>
                <a:ea typeface="Times New Roman"/>
                <a:cs typeface="Times New Roman"/>
                <a:sym typeface="Times New Roman"/>
              </a:rPr>
              <a:t>Does it use high yield, low input crops?</a:t>
            </a:r>
          </a:p>
          <a:p>
            <a:pPr marL="342900" marR="0" lvl="0" indent="-342900" algn="l" rtl="0">
              <a:lnSpc>
                <a:spcPct val="90000"/>
              </a:lnSpc>
              <a:spcBef>
                <a:spcPts val="400"/>
              </a:spcBef>
              <a:spcAft>
                <a:spcPts val="0"/>
              </a:spcAft>
              <a:buClr>
                <a:schemeClr val="dk1"/>
              </a:buClr>
              <a:buSzPct val="120000"/>
              <a:buFont typeface="Arial"/>
              <a:buChar char="+"/>
            </a:pPr>
            <a:r>
              <a:rPr lang="en-US" sz="2000" b="0" i="0" u="none" strike="noStrike" cap="none" baseline="0">
                <a:solidFill>
                  <a:schemeClr val="lt1"/>
                </a:solidFill>
                <a:latin typeface="Times New Roman"/>
                <a:ea typeface="Times New Roman"/>
                <a:cs typeface="Times New Roman"/>
                <a:sym typeface="Times New Roman"/>
              </a:rPr>
              <a:t>Can it be used to sustainably produce the most efficient (i.e., powerful) liquid transportation fuels?</a:t>
            </a:r>
          </a:p>
          <a:p>
            <a:pPr marL="342900" marR="0" lvl="0" indent="-342900" algn="l" rtl="0">
              <a:lnSpc>
                <a:spcPct val="90000"/>
              </a:lnSpc>
              <a:spcBef>
                <a:spcPts val="400"/>
              </a:spcBef>
              <a:spcAft>
                <a:spcPts val="0"/>
              </a:spcAft>
              <a:buClr>
                <a:schemeClr val="dk1"/>
              </a:buClr>
              <a:buSzPct val="120000"/>
              <a:buFont typeface="Arial"/>
              <a:buChar char="+"/>
            </a:pPr>
            <a:r>
              <a:rPr lang="en-US" sz="2000" b="0" i="0" u="none" strike="noStrike" cap="none" baseline="0">
                <a:solidFill>
                  <a:schemeClr val="lt1"/>
                </a:solidFill>
                <a:latin typeface="Times New Roman"/>
                <a:ea typeface="Times New Roman"/>
                <a:cs typeface="Times New Roman"/>
                <a:sym typeface="Times New Roman"/>
              </a:rPr>
              <a:t>Is it easy to transport?</a:t>
            </a:r>
          </a:p>
          <a:p>
            <a:pPr marL="742950" marR="0" lvl="1" indent="-285750" algn="l" rtl="0">
              <a:lnSpc>
                <a:spcPct val="90000"/>
              </a:lnSpc>
              <a:spcBef>
                <a:spcPts val="400"/>
              </a:spcBef>
              <a:spcAft>
                <a:spcPts val="0"/>
              </a:spcAft>
              <a:buClr>
                <a:schemeClr val="dk1"/>
              </a:buClr>
              <a:buSzPct val="120000"/>
              <a:buFont typeface="Times New Roman"/>
              <a:buChar char="•"/>
            </a:pPr>
            <a:r>
              <a:rPr lang="en-US" sz="2000" b="0" i="0" u="none" strike="noStrike" cap="none" baseline="0">
                <a:solidFill>
                  <a:schemeClr val="lt1"/>
                </a:solidFill>
                <a:latin typeface="Times New Roman"/>
                <a:ea typeface="Times New Roman"/>
                <a:cs typeface="Times New Roman"/>
                <a:sym typeface="Times New Roman"/>
              </a:rPr>
              <a:t>Feedstocks to processing plant</a:t>
            </a:r>
          </a:p>
          <a:p>
            <a:pPr marL="742950" marR="0" lvl="1" indent="-285750" algn="l" rtl="0">
              <a:lnSpc>
                <a:spcPct val="90000"/>
              </a:lnSpc>
              <a:spcBef>
                <a:spcPts val="480"/>
              </a:spcBef>
              <a:spcAft>
                <a:spcPts val="0"/>
              </a:spcAft>
              <a:buClr>
                <a:schemeClr val="dk1"/>
              </a:buClr>
              <a:buSzPct val="144000"/>
              <a:buFont typeface="Times New Roman"/>
              <a:buChar char="•"/>
            </a:pPr>
            <a:r>
              <a:rPr lang="en-US" sz="2000" b="0" i="0" u="none" strike="noStrike" cap="none" baseline="0">
                <a:solidFill>
                  <a:schemeClr val="lt1"/>
                </a:solidFill>
                <a:latin typeface="Times New Roman"/>
                <a:ea typeface="Times New Roman"/>
                <a:cs typeface="Times New Roman"/>
                <a:sym typeface="Times New Roman"/>
              </a:rPr>
              <a:t>Final fuel product to consumers</a:t>
            </a:r>
            <a:r>
              <a:rPr lang="en-US" sz="2400" b="0" i="0" u="none" strike="noStrike" cap="none" baseline="0">
                <a:solidFill>
                  <a:schemeClr val="lt1"/>
                </a:solidFill>
                <a:latin typeface="Times New Roman"/>
                <a:ea typeface="Times New Roman"/>
                <a:cs typeface="Times New Roman"/>
                <a:sym typeface="Times New Roman"/>
              </a:rPr>
              <a:t>  </a:t>
            </a:r>
          </a:p>
        </p:txBody>
      </p:sp>
      <p:sp>
        <p:nvSpPr>
          <p:cNvPr id="1534" name="Shape 1534"/>
          <p:cNvSpPr txBox="1">
            <a:spLocks noGrp="1"/>
          </p:cNvSpPr>
          <p:nvPr>
            <p:ph type="body" idx="4294967295"/>
          </p:nvPr>
        </p:nvSpPr>
        <p:spPr>
          <a:xfrm>
            <a:off x="4114800" y="1447800"/>
            <a:ext cx="5029199" cy="5410200"/>
          </a:xfrm>
          <a:prstGeom prst="rect">
            <a:avLst/>
          </a:prstGeom>
          <a:noFill/>
          <a:ln>
            <a:noFill/>
          </a:ln>
        </p:spPr>
        <p:txBody>
          <a:bodyPr lIns="91425" tIns="45700" rIns="91425" bIns="45700" anchor="t" anchorCtr="0">
            <a:noAutofit/>
          </a:bodyPr>
          <a:lstStyle/>
          <a:p>
            <a:pPr marL="742950" marR="0" lvl="1" indent="-171450" algn="l" rtl="0">
              <a:lnSpc>
                <a:spcPct val="90000"/>
              </a:lnSpc>
              <a:spcBef>
                <a:spcPts val="0"/>
              </a:spcBef>
              <a:spcAft>
                <a:spcPts val="0"/>
              </a:spcAft>
              <a:buClr>
                <a:srgbClr val="FF0000"/>
              </a:buClr>
              <a:buFont typeface="Arial"/>
              <a:buNone/>
            </a:pPr>
            <a:endParaRPr sz="1800" b="0" i="0" u="none" strike="noStrike" cap="none" baseline="0">
              <a:solidFill>
                <a:schemeClr val="lt1"/>
              </a:solidFill>
              <a:latin typeface="Times New Roman"/>
              <a:ea typeface="Times New Roman"/>
              <a:cs typeface="Times New Roman"/>
              <a:sym typeface="Times New Roman"/>
            </a:endParaRPr>
          </a:p>
          <a:p>
            <a:pPr marL="342900" marR="0" lvl="0" indent="-342900" algn="l" rtl="0">
              <a:spcBef>
                <a:spcPts val="480"/>
              </a:spcBef>
              <a:spcAft>
                <a:spcPts val="0"/>
              </a:spcAft>
              <a:buClr>
                <a:schemeClr val="lt1"/>
              </a:buClr>
              <a:buSzPct val="25000"/>
              <a:buFont typeface="Times New Roman"/>
              <a:buNone/>
            </a:pPr>
            <a:r>
              <a:rPr lang="en-US" sz="2400" b="1" i="0" u="none" strike="noStrike" cap="none" baseline="0">
                <a:solidFill>
                  <a:srgbClr val="FFFF99"/>
                </a:solidFill>
                <a:latin typeface="Times New Roman"/>
                <a:ea typeface="Times New Roman"/>
                <a:cs typeface="Times New Roman"/>
                <a:sym typeface="Times New Roman"/>
              </a:rPr>
              <a:t>		What challenges are being </a:t>
            </a:r>
          </a:p>
          <a:p>
            <a:pPr marL="342900" marR="0" lvl="0" indent="-342900" algn="l" rtl="0">
              <a:spcBef>
                <a:spcPts val="480"/>
              </a:spcBef>
              <a:spcAft>
                <a:spcPts val="0"/>
              </a:spcAft>
              <a:buClr>
                <a:schemeClr val="lt1"/>
              </a:buClr>
              <a:buSzPct val="25000"/>
              <a:buFont typeface="Times New Roman"/>
              <a:buNone/>
            </a:pPr>
            <a:r>
              <a:rPr lang="en-US" sz="2400" b="1" i="0" u="none" strike="noStrike" cap="none" baseline="0">
                <a:solidFill>
                  <a:srgbClr val="FFFF99"/>
                </a:solidFill>
                <a:latin typeface="Times New Roman"/>
                <a:ea typeface="Times New Roman"/>
                <a:cs typeface="Times New Roman"/>
                <a:sym typeface="Times New Roman"/>
              </a:rPr>
              <a:t>		worked on to improve this 	process? For example:</a:t>
            </a:r>
          </a:p>
          <a:p>
            <a:pPr marL="742950" marR="0" lvl="1" indent="-285750" algn="l" rtl="0">
              <a:lnSpc>
                <a:spcPct val="90000"/>
              </a:lnSpc>
              <a:spcBef>
                <a:spcPts val="400"/>
              </a:spcBef>
              <a:spcAft>
                <a:spcPts val="0"/>
              </a:spcAft>
              <a:buClr>
                <a:srgbClr val="FF0000"/>
              </a:buClr>
              <a:buSzPct val="200000"/>
              <a:buFont typeface="Noto Symbol"/>
              <a:buChar char="✓"/>
            </a:pPr>
            <a:r>
              <a:rPr lang="en-US" sz="2000" b="0" i="0" u="none" strike="noStrike" cap="none" baseline="0">
                <a:solidFill>
                  <a:schemeClr val="lt1"/>
                </a:solidFill>
                <a:latin typeface="Times New Roman"/>
                <a:ea typeface="Times New Roman"/>
                <a:cs typeface="Times New Roman"/>
                <a:sym typeface="Times New Roman"/>
              </a:rPr>
              <a:t>How easily does the process fit into existing agricultural processing systems?</a:t>
            </a:r>
          </a:p>
          <a:p>
            <a:pPr marL="742950" marR="0" lvl="1" indent="-285750" algn="l" rtl="0">
              <a:lnSpc>
                <a:spcPct val="90000"/>
              </a:lnSpc>
              <a:spcBef>
                <a:spcPts val="400"/>
              </a:spcBef>
              <a:spcAft>
                <a:spcPts val="0"/>
              </a:spcAft>
              <a:buClr>
                <a:srgbClr val="FF0000"/>
              </a:buClr>
              <a:buSzPct val="200000"/>
              <a:buFont typeface="Noto Symbol"/>
              <a:buChar char="✓"/>
            </a:pPr>
            <a:r>
              <a:rPr lang="en-US" sz="2000" b="0" i="0" u="none" strike="noStrike" cap="none" baseline="0">
                <a:solidFill>
                  <a:schemeClr val="lt1"/>
                </a:solidFill>
                <a:latin typeface="Times New Roman"/>
                <a:ea typeface="Times New Roman"/>
                <a:cs typeface="Times New Roman"/>
                <a:sym typeface="Times New Roman"/>
              </a:rPr>
              <a:t>Can the product be transported to users in existing systems?</a:t>
            </a:r>
          </a:p>
          <a:p>
            <a:pPr marL="742950" marR="0" lvl="1" indent="-285750" algn="l" rtl="0">
              <a:lnSpc>
                <a:spcPct val="90000"/>
              </a:lnSpc>
              <a:spcBef>
                <a:spcPts val="400"/>
              </a:spcBef>
              <a:spcAft>
                <a:spcPts val="0"/>
              </a:spcAft>
              <a:buClr>
                <a:srgbClr val="FF0000"/>
              </a:buClr>
              <a:buSzPct val="200000"/>
              <a:buFont typeface="Noto Symbol"/>
              <a:buChar char="✓"/>
            </a:pPr>
            <a:r>
              <a:rPr lang="en-US" sz="2000" b="0" i="0" u="none" strike="noStrike" cap="none" baseline="0">
                <a:solidFill>
                  <a:schemeClr val="lt1"/>
                </a:solidFill>
                <a:latin typeface="Times New Roman"/>
                <a:ea typeface="Times New Roman"/>
                <a:cs typeface="Times New Roman"/>
                <a:sym typeface="Times New Roman"/>
              </a:rPr>
              <a:t>Can existing refineries or moth-balled industrial facilities be retro-fitted for this new process?</a:t>
            </a:r>
          </a:p>
          <a:p>
            <a:pPr marL="742950" marR="0" lvl="1" indent="-285750" algn="l" rtl="0">
              <a:lnSpc>
                <a:spcPct val="90000"/>
              </a:lnSpc>
              <a:spcBef>
                <a:spcPts val="400"/>
              </a:spcBef>
              <a:spcAft>
                <a:spcPts val="0"/>
              </a:spcAft>
              <a:buClr>
                <a:srgbClr val="FF0000"/>
              </a:buClr>
              <a:buSzPct val="200000"/>
              <a:buFont typeface="Noto Symbol"/>
              <a:buChar char="✓"/>
            </a:pPr>
            <a:r>
              <a:rPr lang="en-US" sz="2000" b="0" i="0" u="none" strike="noStrike" cap="none" baseline="0">
                <a:solidFill>
                  <a:schemeClr val="lt1"/>
                </a:solidFill>
                <a:latin typeface="Times New Roman"/>
                <a:ea typeface="Times New Roman"/>
                <a:cs typeface="Times New Roman"/>
                <a:sym typeface="Times New Roman"/>
              </a:rPr>
              <a:t>How efficient is the process</a:t>
            </a:r>
          </a:p>
          <a:p>
            <a:pPr marL="742950" marR="0" lvl="1" indent="-285750" algn="l" rtl="0">
              <a:lnSpc>
                <a:spcPct val="90000"/>
              </a:lnSpc>
              <a:spcBef>
                <a:spcPts val="400"/>
              </a:spcBef>
              <a:spcAft>
                <a:spcPts val="0"/>
              </a:spcAft>
              <a:buClr>
                <a:srgbClr val="FF0000"/>
              </a:buClr>
              <a:buSzPct val="200000"/>
              <a:buFont typeface="Noto Symbol"/>
              <a:buChar char="✓"/>
            </a:pPr>
            <a:r>
              <a:rPr lang="en-US" sz="2000" b="0" i="0" u="none" strike="noStrike" cap="none" baseline="0">
                <a:solidFill>
                  <a:schemeClr val="lt1"/>
                </a:solidFill>
                <a:latin typeface="Times New Roman"/>
                <a:ea typeface="Times New Roman"/>
                <a:cs typeface="Times New Roman"/>
                <a:sym typeface="Times New Roman"/>
              </a:rPr>
              <a:t>Can feedstock be obtained at a fair price to the grower/producer?</a:t>
            </a:r>
          </a:p>
          <a:p>
            <a:pPr marL="342900" marR="0" lvl="0" indent="-146050" algn="l" rtl="0">
              <a:lnSpc>
                <a:spcPct val="90000"/>
              </a:lnSpc>
              <a:spcBef>
                <a:spcPts val="400"/>
              </a:spcBef>
              <a:spcAft>
                <a:spcPts val="0"/>
              </a:spcAft>
              <a:buClr>
                <a:srgbClr val="FF0000"/>
              </a:buClr>
              <a:buFont typeface="Times New Roman"/>
              <a:buNone/>
            </a:pPr>
            <a:endParaRPr sz="2000" b="0" i="0" u="none" strike="noStrike" cap="none" baseline="0">
              <a:solidFill>
                <a:schemeClr val="lt1"/>
              </a:solidFill>
              <a:latin typeface="Times New Roman"/>
              <a:ea typeface="Times New Roman"/>
              <a:cs typeface="Times New Roman"/>
              <a:sym typeface="Times New Roman"/>
            </a:endParaRPr>
          </a:p>
        </p:txBody>
      </p:sp>
      <p:sp>
        <p:nvSpPr>
          <p:cNvPr id="1535" name="Shape 1535"/>
          <p:cNvSpPr txBox="1">
            <a:spLocks noGrp="1"/>
          </p:cNvSpPr>
          <p:nvPr>
            <p:ph type="ftr" idx="11"/>
          </p:nvPr>
        </p:nvSpPr>
        <p:spPr>
          <a:xfrm>
            <a:off x="3124200" y="6492875"/>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pic>
        <p:nvPicPr>
          <p:cNvPr id="1536" name="Shape 1536"/>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1537" name="Shape 1537"/>
          <p:cNvPicPr preferRelativeResize="0"/>
          <p:nvPr/>
        </p:nvPicPr>
        <p:blipFill rotWithShape="1">
          <a:blip r:embed="rId4">
            <a:alphaModFix/>
          </a:blip>
          <a:srcRect/>
          <a:stretch/>
        </p:blipFill>
        <p:spPr>
          <a:xfrm>
            <a:off x="0" y="1828800"/>
            <a:ext cx="366713" cy="457200"/>
          </a:xfrm>
          <a:prstGeom prst="rect">
            <a:avLst/>
          </a:prstGeom>
          <a:noFill/>
          <a:ln>
            <a:noFill/>
          </a:ln>
        </p:spPr>
      </p:pic>
      <p:sp>
        <p:nvSpPr>
          <p:cNvPr id="1538" name="Shape 1538"/>
          <p:cNvSpPr txBox="1"/>
          <p:nvPr/>
        </p:nvSpPr>
        <p:spPr>
          <a:xfrm>
            <a:off x="67056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140</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539" name="Shape 153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140</a:t>
            </a:fld>
            <a:endParaRPr lang="en-US" sz="14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pic>
        <p:nvPicPr>
          <p:cNvPr id="1598" name="Shape 1598"/>
          <p:cNvPicPr preferRelativeResize="0"/>
          <p:nvPr/>
        </p:nvPicPr>
        <p:blipFill rotWithShape="1">
          <a:blip r:embed="rId3">
            <a:alphaModFix/>
          </a:blip>
          <a:srcRect/>
          <a:stretch/>
        </p:blipFill>
        <p:spPr>
          <a:xfrm>
            <a:off x="0" y="6245225"/>
            <a:ext cx="1143000" cy="612775"/>
          </a:xfrm>
          <a:prstGeom prst="rect">
            <a:avLst/>
          </a:prstGeom>
          <a:noFill/>
          <a:ln>
            <a:noFill/>
          </a:ln>
        </p:spPr>
      </p:pic>
      <p:sp>
        <p:nvSpPr>
          <p:cNvPr id="1599" name="Shape 1599"/>
          <p:cNvSpPr txBox="1">
            <a:spLocks noGrp="1"/>
          </p:cNvSpPr>
          <p:nvPr>
            <p:ph type="title"/>
          </p:nvPr>
        </p:nvSpPr>
        <p:spPr>
          <a:xfrm>
            <a:off x="533400" y="304800"/>
            <a:ext cx="8001000" cy="167639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b="1" i="0" u="none" strike="noStrike" cap="none" baseline="0">
                <a:solidFill>
                  <a:schemeClr val="lt1"/>
                </a:solidFill>
                <a:latin typeface="Arial"/>
                <a:ea typeface="Arial"/>
                <a:cs typeface="Arial"/>
                <a:sym typeface="Arial"/>
              </a:rPr>
              <a:t>If Climate Change Mitigation Was REALLY Important... Wouldn’t we treat it as important?</a:t>
            </a:r>
            <a:br>
              <a:rPr lang="en-US" sz="2800" b="1" i="0" u="none" strike="noStrike" cap="none" baseline="0">
                <a:solidFill>
                  <a:schemeClr val="lt1"/>
                </a:solidFill>
                <a:latin typeface="Arial"/>
                <a:ea typeface="Arial"/>
                <a:cs typeface="Arial"/>
                <a:sym typeface="Arial"/>
              </a:rPr>
            </a:br>
            <a:r>
              <a:rPr lang="en-US" sz="2000" b="1" i="0" u="none" strike="noStrike" cap="none" baseline="0">
                <a:solidFill>
                  <a:schemeClr val="lt1"/>
                </a:solidFill>
                <a:latin typeface="Arial"/>
                <a:ea typeface="Arial"/>
                <a:cs typeface="Arial"/>
                <a:sym typeface="Arial"/>
              </a:rPr>
              <a:t>Three</a:t>
            </a:r>
            <a:r>
              <a:rPr lang="en-US" sz="2800" b="1" i="0" u="none" strike="noStrike" cap="none" baseline="0">
                <a:solidFill>
                  <a:schemeClr val="lt1"/>
                </a:solidFill>
                <a:latin typeface="Arial"/>
                <a:ea typeface="Arial"/>
                <a:cs typeface="Arial"/>
                <a:sym typeface="Arial"/>
              </a:rPr>
              <a:t> </a:t>
            </a:r>
            <a:r>
              <a:rPr lang="en-US" sz="2000" b="1" i="0" u="none" strike="noStrike" cap="none" baseline="0">
                <a:solidFill>
                  <a:schemeClr val="lt1"/>
                </a:solidFill>
                <a:latin typeface="Arial"/>
                <a:ea typeface="Arial"/>
                <a:cs typeface="Arial"/>
                <a:sym typeface="Arial"/>
              </a:rPr>
              <a:t>Questions for any country… </a:t>
            </a:r>
            <a:r>
              <a:rPr lang="en-US" sz="2800" b="1" i="0" u="none" strike="noStrike" cap="none" baseline="0">
                <a:solidFill>
                  <a:schemeClr val="lt1"/>
                </a:solidFill>
                <a:latin typeface="Arial"/>
                <a:ea typeface="Arial"/>
                <a:cs typeface="Arial"/>
                <a:sym typeface="Arial"/>
              </a:rPr>
              <a:t/>
            </a:r>
            <a:br>
              <a:rPr lang="en-US" sz="2800" b="1" i="0" u="none" strike="noStrike" cap="none" baseline="0">
                <a:solidFill>
                  <a:schemeClr val="lt1"/>
                </a:solidFill>
                <a:latin typeface="Arial"/>
                <a:ea typeface="Arial"/>
                <a:cs typeface="Arial"/>
                <a:sym typeface="Arial"/>
              </a:rPr>
            </a:br>
            <a:endParaRPr lang="en-US" sz="2800" b="1" i="0" u="none" strike="noStrike" cap="none" baseline="0">
              <a:solidFill>
                <a:schemeClr val="lt1"/>
              </a:solidFill>
              <a:latin typeface="Arial"/>
              <a:ea typeface="Arial"/>
              <a:cs typeface="Arial"/>
              <a:sym typeface="Arial"/>
            </a:endParaRPr>
          </a:p>
        </p:txBody>
      </p:sp>
      <p:sp>
        <p:nvSpPr>
          <p:cNvPr id="1600" name="Shape 1600"/>
          <p:cNvSpPr/>
          <p:nvPr/>
        </p:nvSpPr>
        <p:spPr>
          <a:xfrm>
            <a:off x="5029200" y="6400800"/>
            <a:ext cx="2859088"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Copyright 2010Advanced Biofuels USA</a:t>
            </a:r>
          </a:p>
        </p:txBody>
      </p:sp>
      <p:sp>
        <p:nvSpPr>
          <p:cNvPr id="1601" name="Shape 1601"/>
          <p:cNvSpPr txBox="1"/>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141</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602" name="Shape 1602"/>
          <p:cNvSpPr txBox="1"/>
          <p:nvPr/>
        </p:nvSpPr>
        <p:spPr>
          <a:xfrm>
            <a:off x="609600" y="1600200"/>
            <a:ext cx="8229600" cy="2308323"/>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Clr>
                <a:srgbClr val="FFFF00"/>
              </a:buClr>
              <a:buSzPct val="100000"/>
              <a:buFont typeface="Times New Roman"/>
              <a:buAutoNum type="arabicPeriod"/>
            </a:pPr>
            <a:r>
              <a:rPr lang="en-US" sz="2400" b="0" i="0" u="none" strike="noStrike" cap="none" baseline="0">
                <a:solidFill>
                  <a:srgbClr val="FFFF00"/>
                </a:solidFill>
                <a:latin typeface="Times New Roman"/>
                <a:ea typeface="Times New Roman"/>
                <a:cs typeface="Times New Roman"/>
                <a:sym typeface="Times New Roman"/>
              </a:rPr>
              <a:t>Is the money your government puts into research to develop sustainable advanced biofuels on the same level as money spent for other national security priorities?</a:t>
            </a:r>
          </a:p>
          <a:p>
            <a:pPr marL="457200" marR="0" lvl="0" indent="-457200" algn="l" rtl="0">
              <a:spcBef>
                <a:spcPts val="0"/>
              </a:spcBef>
              <a:spcAft>
                <a:spcPts val="0"/>
              </a:spcAft>
              <a:buSzPct val="25000"/>
              <a:buNone/>
            </a:pPr>
            <a:r>
              <a:rPr lang="en-US" sz="2400" b="0" i="0" u="none" strike="noStrike" cap="none" baseline="0">
                <a:solidFill>
                  <a:srgbClr val="FFFF00"/>
                </a:solidFill>
                <a:latin typeface="Times New Roman"/>
                <a:ea typeface="Times New Roman"/>
                <a:cs typeface="Times New Roman"/>
                <a:sym typeface="Times New Roman"/>
              </a:rPr>
              <a:t>US:  No</a:t>
            </a:r>
          </a:p>
          <a:p>
            <a:pPr marL="0" marR="0" lvl="0" indent="0" algn="l" rtl="0">
              <a:spcBef>
                <a:spcPts val="0"/>
              </a:spcBef>
              <a:spcAft>
                <a:spcPts val="0"/>
              </a:spcAft>
              <a:buSzPct val="25000"/>
              <a:buNone/>
            </a:pPr>
            <a:r>
              <a:rPr lang="en-US" sz="2400" b="0" i="0" u="sng" strike="noStrike" cap="none" baseline="0">
                <a:solidFill>
                  <a:schemeClr val="lt1"/>
                </a:solidFill>
                <a:latin typeface="Times New Roman"/>
                <a:ea typeface="Times New Roman"/>
                <a:cs typeface="Times New Roman"/>
                <a:sym typeface="Times New Roman"/>
              </a:rPr>
              <a:t> </a:t>
            </a:r>
          </a:p>
        </p:txBody>
      </p:sp>
      <p:sp>
        <p:nvSpPr>
          <p:cNvPr id="1603" name="Shape 1603"/>
          <p:cNvSpPr txBox="1"/>
          <p:nvPr/>
        </p:nvSpPr>
        <p:spPr>
          <a:xfrm>
            <a:off x="381000" y="3657600"/>
            <a:ext cx="3429000" cy="156966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Annual budget for USDA and DOE </a:t>
            </a:r>
          </a:p>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biofuel and biocrop research  </a:t>
            </a:r>
          </a:p>
        </p:txBody>
      </p:sp>
      <p:sp>
        <p:nvSpPr>
          <p:cNvPr id="1604" name="Shape 1604"/>
          <p:cNvSpPr txBox="1"/>
          <p:nvPr/>
        </p:nvSpPr>
        <p:spPr>
          <a:xfrm>
            <a:off x="5257800" y="3657600"/>
            <a:ext cx="3657600" cy="156966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about </a:t>
            </a:r>
            <a:r>
              <a:rPr lang="en-US" sz="2400" b="1" i="0" u="none" strike="noStrike" cap="none" baseline="0">
                <a:solidFill>
                  <a:srgbClr val="FFCCFF"/>
                </a:solidFill>
                <a:latin typeface="Times New Roman"/>
                <a:ea typeface="Times New Roman"/>
                <a:cs typeface="Times New Roman"/>
                <a:sym typeface="Times New Roman"/>
              </a:rPr>
              <a:t>½ the cost of one fully developed and equipped F-35 jet fighter/bomber.</a:t>
            </a:r>
            <a:r>
              <a:rPr lang="en-US" sz="2400" b="0" i="0" u="none" strike="noStrike" cap="none" baseline="0">
                <a:solidFill>
                  <a:schemeClr val="lt1"/>
                </a:solidFill>
                <a:latin typeface="Times New Roman"/>
                <a:ea typeface="Times New Roman"/>
                <a:cs typeface="Times New Roman"/>
                <a:sym typeface="Times New Roman"/>
              </a:rPr>
              <a:t> </a:t>
            </a:r>
          </a:p>
        </p:txBody>
      </p:sp>
      <p:sp>
        <p:nvSpPr>
          <p:cNvPr id="1605" name="Shape 1605"/>
          <p:cNvSpPr txBox="1"/>
          <p:nvPr/>
        </p:nvSpPr>
        <p:spPr>
          <a:xfrm>
            <a:off x="4114800" y="3810000"/>
            <a:ext cx="609599" cy="1446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8800" b="1" i="0" u="none" strike="noStrike" cap="none" baseline="0">
                <a:solidFill>
                  <a:srgbClr val="FFCCFF"/>
                </a:solidFill>
                <a:latin typeface="Times New Roman"/>
                <a:ea typeface="Times New Roman"/>
                <a:cs typeface="Times New Roman"/>
                <a:sym typeface="Times New Roman"/>
              </a:rPr>
              <a:t>=</a:t>
            </a:r>
          </a:p>
        </p:txBody>
      </p:sp>
      <p:sp>
        <p:nvSpPr>
          <p:cNvPr id="1606" name="Shape 1606"/>
          <p:cNvSpPr txBox="1"/>
          <p:nvPr/>
        </p:nvSpPr>
        <p:spPr>
          <a:xfrm>
            <a:off x="762000" y="5181600"/>
            <a:ext cx="7772400" cy="107721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1" u="none" strike="noStrike" cap="none" baseline="0" dirty="0">
                <a:solidFill>
                  <a:srgbClr val="FFFF99"/>
                </a:solidFill>
                <a:latin typeface="Times New Roman"/>
                <a:ea typeface="Times New Roman"/>
                <a:cs typeface="Times New Roman"/>
                <a:sym typeface="Times New Roman"/>
              </a:rPr>
              <a:t>The US military plans to buy </a:t>
            </a:r>
            <a:r>
              <a:rPr lang="en-US" sz="3200" b="1" i="1" u="none" strike="noStrike" cap="none" baseline="0" dirty="0">
                <a:solidFill>
                  <a:srgbClr val="FFFF99"/>
                </a:solidFill>
                <a:latin typeface="Times New Roman"/>
                <a:ea typeface="Times New Roman"/>
                <a:cs typeface="Times New Roman"/>
                <a:sym typeface="Times New Roman"/>
              </a:rPr>
              <a:t>hundreds</a:t>
            </a:r>
            <a:r>
              <a:rPr lang="en-US" sz="2400" b="0" i="1" u="none" strike="noStrike" cap="none" baseline="0" dirty="0">
                <a:solidFill>
                  <a:srgbClr val="FFFF99"/>
                </a:solidFill>
                <a:latin typeface="Times New Roman"/>
                <a:ea typeface="Times New Roman"/>
                <a:cs typeface="Times New Roman"/>
                <a:sym typeface="Times New Roman"/>
              </a:rPr>
              <a:t> of these aircraft </a:t>
            </a:r>
            <a:r>
              <a:rPr lang="en-US" sz="3200" b="1" i="1" u="none" strike="noStrike" cap="none" baseline="0" dirty="0">
                <a:solidFill>
                  <a:srgbClr val="FFFF99"/>
                </a:solidFill>
                <a:latin typeface="Times New Roman"/>
                <a:ea typeface="Times New Roman"/>
                <a:cs typeface="Times New Roman"/>
                <a:sym typeface="Times New Roman"/>
              </a:rPr>
              <a:t>each year</a:t>
            </a:r>
            <a:r>
              <a:rPr lang="en-US" sz="3200" b="0" i="1" u="none" strike="noStrike" cap="none" baseline="0" dirty="0">
                <a:solidFill>
                  <a:srgbClr val="FFFF99"/>
                </a:solidFill>
                <a:latin typeface="Times New Roman"/>
                <a:ea typeface="Times New Roman"/>
                <a:cs typeface="Times New Roman"/>
                <a:sym typeface="Times New Roman"/>
              </a:rPr>
              <a:t> </a:t>
            </a:r>
            <a:r>
              <a:rPr lang="en-US" sz="2400" b="0" i="1" u="none" strike="noStrike" cap="none" baseline="0" dirty="0">
                <a:solidFill>
                  <a:srgbClr val="FFFF99"/>
                </a:solidFill>
                <a:latin typeface="Times New Roman"/>
                <a:ea typeface="Times New Roman"/>
                <a:cs typeface="Times New Roman"/>
                <a:sym typeface="Times New Roman"/>
              </a:rPr>
              <a:t>for the next </a:t>
            </a:r>
            <a:r>
              <a:rPr lang="en-US" sz="3200" b="1" i="1" u="none" strike="noStrike" cap="none" baseline="0" dirty="0">
                <a:solidFill>
                  <a:srgbClr val="FFFF99"/>
                </a:solidFill>
                <a:latin typeface="Times New Roman"/>
                <a:ea typeface="Times New Roman"/>
                <a:cs typeface="Times New Roman"/>
                <a:sym typeface="Times New Roman"/>
              </a:rPr>
              <a:t>decade.</a:t>
            </a:r>
          </a:p>
        </p:txBody>
      </p:sp>
      <p:sp>
        <p:nvSpPr>
          <p:cNvPr id="1607" name="Shape 160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141</a:t>
            </a:fld>
            <a:endParaRPr lang="en-US" sz="1400" b="0" i="0" u="none" strike="noStrike" cap="none" baseline="0">
              <a:solidFill>
                <a:schemeClr val="lt1"/>
              </a:solidFill>
              <a:latin typeface="Arial"/>
              <a:ea typeface="Arial"/>
              <a:cs typeface="Arial"/>
              <a:sym typeface="Arial"/>
            </a:endParaRPr>
          </a:p>
        </p:txBody>
      </p:sp>
      <p:sp>
        <p:nvSpPr>
          <p:cNvPr id="1608" name="Shape 1608"/>
          <p:cNvSpPr txBox="1">
            <a:spLocks noGrp="1"/>
          </p:cNvSpPr>
          <p:nvPr>
            <p:ph type="ftr" idx="11"/>
          </p:nvPr>
        </p:nvSpPr>
        <p:spPr>
          <a:xfrm>
            <a:off x="3124200" y="6245225"/>
            <a:ext cx="2895600" cy="47624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lt1"/>
                </a:solidFill>
                <a:latin typeface="Arial"/>
                <a:ea typeface="Arial"/>
                <a:cs typeface="Arial"/>
                <a:sym typeface="Arial"/>
              </a:rPr>
              <a:t>Copyright 2014 Advanced Biofuels USA</a:t>
            </a:r>
          </a:p>
        </p:txBody>
      </p:sp>
    </p:spTree>
  </p:cSld>
  <p:clrMapOvr>
    <a:masterClrMapping/>
  </p:clrMapOvr>
  <p:transition spd="slow">
    <p:cu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pic>
        <p:nvPicPr>
          <p:cNvPr id="1613" name="Shape 1613"/>
          <p:cNvPicPr preferRelativeResize="0"/>
          <p:nvPr/>
        </p:nvPicPr>
        <p:blipFill rotWithShape="1">
          <a:blip r:embed="rId3">
            <a:alphaModFix/>
          </a:blip>
          <a:srcRect/>
          <a:stretch/>
        </p:blipFill>
        <p:spPr>
          <a:xfrm>
            <a:off x="0" y="6245225"/>
            <a:ext cx="1143000" cy="612775"/>
          </a:xfrm>
          <a:prstGeom prst="rect">
            <a:avLst/>
          </a:prstGeom>
          <a:noFill/>
          <a:ln>
            <a:noFill/>
          </a:ln>
        </p:spPr>
      </p:pic>
      <p:sp>
        <p:nvSpPr>
          <p:cNvPr id="1614" name="Shape 1614"/>
          <p:cNvSpPr txBox="1">
            <a:spLocks noGrp="1"/>
          </p:cNvSpPr>
          <p:nvPr>
            <p:ph type="title"/>
          </p:nvPr>
        </p:nvSpPr>
        <p:spPr>
          <a:xfrm>
            <a:off x="533400" y="304800"/>
            <a:ext cx="8001000" cy="167639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b="1" i="0" u="none" strike="noStrike" cap="none" baseline="0">
                <a:solidFill>
                  <a:schemeClr val="lt1"/>
                </a:solidFill>
                <a:latin typeface="Arial"/>
                <a:ea typeface="Arial"/>
                <a:cs typeface="Arial"/>
                <a:sym typeface="Arial"/>
              </a:rPr>
              <a:t>If Climate Change Mitigation Was REALLY Important... Wouldn’t we treat it as important?</a:t>
            </a:r>
            <a:br>
              <a:rPr lang="en-US" sz="2800" b="1" i="0" u="none" strike="noStrike" cap="none" baseline="0">
                <a:solidFill>
                  <a:schemeClr val="lt1"/>
                </a:solidFill>
                <a:latin typeface="Arial"/>
                <a:ea typeface="Arial"/>
                <a:cs typeface="Arial"/>
                <a:sym typeface="Arial"/>
              </a:rPr>
            </a:br>
            <a:r>
              <a:rPr lang="en-US" sz="2000" b="1" i="0" u="none" strike="noStrike" cap="none" baseline="0">
                <a:solidFill>
                  <a:schemeClr val="lt1"/>
                </a:solidFill>
                <a:latin typeface="Arial"/>
                <a:ea typeface="Arial"/>
                <a:cs typeface="Arial"/>
                <a:sym typeface="Arial"/>
              </a:rPr>
              <a:t>3</a:t>
            </a:r>
            <a:r>
              <a:rPr lang="en-US" sz="2800" b="1" i="0" u="none" strike="noStrike" cap="none" baseline="0">
                <a:solidFill>
                  <a:schemeClr val="lt1"/>
                </a:solidFill>
                <a:latin typeface="Arial"/>
                <a:ea typeface="Arial"/>
                <a:cs typeface="Arial"/>
                <a:sym typeface="Arial"/>
              </a:rPr>
              <a:t> </a:t>
            </a:r>
            <a:r>
              <a:rPr lang="en-US" sz="2000" b="1" i="0" u="none" strike="noStrike" cap="none" baseline="0">
                <a:solidFill>
                  <a:schemeClr val="lt1"/>
                </a:solidFill>
                <a:latin typeface="Arial"/>
                <a:ea typeface="Arial"/>
                <a:cs typeface="Arial"/>
                <a:sym typeface="Arial"/>
              </a:rPr>
              <a:t>Questions for any country… </a:t>
            </a:r>
            <a:r>
              <a:rPr lang="en-US" sz="2800" b="1" i="0" u="none" strike="noStrike" cap="none" baseline="0">
                <a:solidFill>
                  <a:schemeClr val="lt1"/>
                </a:solidFill>
                <a:latin typeface="Arial"/>
                <a:ea typeface="Arial"/>
                <a:cs typeface="Arial"/>
                <a:sym typeface="Arial"/>
              </a:rPr>
              <a:t/>
            </a:r>
            <a:br>
              <a:rPr lang="en-US" sz="2800" b="1" i="0" u="none" strike="noStrike" cap="none" baseline="0">
                <a:solidFill>
                  <a:schemeClr val="lt1"/>
                </a:solidFill>
                <a:latin typeface="Arial"/>
                <a:ea typeface="Arial"/>
                <a:cs typeface="Arial"/>
                <a:sym typeface="Arial"/>
              </a:rPr>
            </a:br>
            <a:endParaRPr lang="en-US" sz="2800" b="1" i="0" u="none" strike="noStrike" cap="none" baseline="0">
              <a:solidFill>
                <a:schemeClr val="lt1"/>
              </a:solidFill>
              <a:latin typeface="Arial"/>
              <a:ea typeface="Arial"/>
              <a:cs typeface="Arial"/>
              <a:sym typeface="Arial"/>
            </a:endParaRPr>
          </a:p>
        </p:txBody>
      </p:sp>
      <p:sp>
        <p:nvSpPr>
          <p:cNvPr id="1615" name="Shape 1615"/>
          <p:cNvSpPr/>
          <p:nvPr/>
        </p:nvSpPr>
        <p:spPr>
          <a:xfrm>
            <a:off x="5029200" y="6400800"/>
            <a:ext cx="2859088"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Copyright 2010Advanced Biofuels USA</a:t>
            </a:r>
          </a:p>
        </p:txBody>
      </p:sp>
      <p:sp>
        <p:nvSpPr>
          <p:cNvPr id="1616" name="Shape 1616"/>
          <p:cNvSpPr txBox="1"/>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142</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617" name="Shape 1617"/>
          <p:cNvSpPr txBox="1"/>
          <p:nvPr/>
        </p:nvSpPr>
        <p:spPr>
          <a:xfrm>
            <a:off x="228600" y="1752600"/>
            <a:ext cx="8534399" cy="19389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rgbClr val="FFFF00"/>
                </a:solidFill>
                <a:latin typeface="Times New Roman"/>
                <a:ea typeface="Times New Roman"/>
                <a:cs typeface="Times New Roman"/>
                <a:sym typeface="Times New Roman"/>
              </a:rPr>
              <a:t>2.  Do the economic and taxation policies of your government properly include the cost of climate change adaption, environmental restoration, and national defense in the price of non-renewable hydrocarbon fuel sources?</a:t>
            </a:r>
          </a:p>
          <a:p>
            <a:pPr marL="0" marR="0" lvl="0" indent="0" algn="l" rtl="0">
              <a:spcBef>
                <a:spcPts val="0"/>
              </a:spcBef>
              <a:spcAft>
                <a:spcPts val="0"/>
              </a:spcAft>
              <a:buSzPct val="25000"/>
              <a:buNone/>
            </a:pPr>
            <a:r>
              <a:rPr lang="en-US" sz="2400" b="0" i="0" u="sng" strike="noStrike" cap="none" baseline="0">
                <a:solidFill>
                  <a:schemeClr val="lt1"/>
                </a:solidFill>
                <a:latin typeface="Times New Roman"/>
                <a:ea typeface="Times New Roman"/>
                <a:cs typeface="Times New Roman"/>
                <a:sym typeface="Times New Roman"/>
              </a:rPr>
              <a:t> US </a:t>
            </a:r>
            <a:r>
              <a:rPr lang="en-US" sz="2400" b="0" i="0" u="none" strike="noStrike" cap="none" baseline="0">
                <a:solidFill>
                  <a:schemeClr val="lt1"/>
                </a:solidFill>
                <a:latin typeface="Times New Roman"/>
                <a:ea typeface="Times New Roman"/>
                <a:cs typeface="Times New Roman"/>
                <a:sym typeface="Times New Roman"/>
              </a:rPr>
              <a:t>: No  </a:t>
            </a:r>
          </a:p>
        </p:txBody>
      </p:sp>
      <p:sp>
        <p:nvSpPr>
          <p:cNvPr id="1618" name="Shape 1618"/>
          <p:cNvSpPr txBox="1"/>
          <p:nvPr/>
        </p:nvSpPr>
        <p:spPr>
          <a:xfrm>
            <a:off x="533400" y="3962400"/>
            <a:ext cx="7772400" cy="5847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3200" b="1" i="1" u="none" strike="noStrike" cap="none" baseline="0">
              <a:solidFill>
                <a:srgbClr val="FFFF99"/>
              </a:solidFill>
              <a:latin typeface="Times New Roman"/>
              <a:ea typeface="Times New Roman"/>
              <a:cs typeface="Times New Roman"/>
              <a:sym typeface="Times New Roman"/>
            </a:endParaRPr>
          </a:p>
        </p:txBody>
      </p:sp>
      <p:sp>
        <p:nvSpPr>
          <p:cNvPr id="1619" name="Shape 1619"/>
          <p:cNvSpPr txBox="1"/>
          <p:nvPr/>
        </p:nvSpPr>
        <p:spPr>
          <a:xfrm>
            <a:off x="1295400" y="5715000"/>
            <a:ext cx="7772400" cy="5847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3200" b="1" i="1" u="none" strike="noStrike" cap="none" baseline="0">
              <a:solidFill>
                <a:srgbClr val="FFFF99"/>
              </a:solidFill>
              <a:latin typeface="Times New Roman"/>
              <a:ea typeface="Times New Roman"/>
              <a:cs typeface="Times New Roman"/>
              <a:sym typeface="Times New Roman"/>
            </a:endParaRPr>
          </a:p>
        </p:txBody>
      </p:sp>
      <p:sp>
        <p:nvSpPr>
          <p:cNvPr id="1620" name="Shape 1620"/>
          <p:cNvSpPr txBox="1"/>
          <p:nvPr/>
        </p:nvSpPr>
        <p:spPr>
          <a:xfrm>
            <a:off x="304800" y="3810000"/>
            <a:ext cx="7772400" cy="5847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3200" b="1" i="1" u="none" strike="noStrike" cap="none" baseline="0">
              <a:solidFill>
                <a:srgbClr val="FFFF99"/>
              </a:solidFill>
              <a:latin typeface="Times New Roman"/>
              <a:ea typeface="Times New Roman"/>
              <a:cs typeface="Times New Roman"/>
              <a:sym typeface="Times New Roman"/>
            </a:endParaRPr>
          </a:p>
        </p:txBody>
      </p:sp>
      <p:sp>
        <p:nvSpPr>
          <p:cNvPr id="1621" name="Shape 1621"/>
          <p:cNvSpPr/>
          <p:nvPr/>
        </p:nvSpPr>
        <p:spPr>
          <a:xfrm>
            <a:off x="0" y="3742864"/>
            <a:ext cx="9144000" cy="2246769"/>
          </a:xfrm>
          <a:prstGeom prst="rect">
            <a:avLst/>
          </a:prstGeom>
          <a:noFill/>
          <a:ln>
            <a:noFill/>
          </a:ln>
        </p:spPr>
        <p:txBody>
          <a:bodyPr lIns="91425" tIns="45700" rIns="91425" bIns="45700" anchor="ctr" anchorCtr="0">
            <a:noAutofit/>
          </a:bodyPr>
          <a:lstStyle/>
          <a:p>
            <a:pPr marL="0" marR="0" lvl="0" indent="0" algn="just" rtl="0">
              <a:lnSpc>
                <a:spcPct val="100000"/>
              </a:lnSpc>
              <a:spcBef>
                <a:spcPts val="0"/>
              </a:spcBef>
              <a:spcAft>
                <a:spcPts val="0"/>
              </a:spcAft>
              <a:buClr>
                <a:srgbClr val="FF99FF"/>
              </a:buClr>
              <a:buSzPct val="25000"/>
              <a:buFont typeface="Georgia"/>
              <a:buNone/>
            </a:pPr>
            <a:r>
              <a:rPr lang="en-US" sz="2400" b="0" i="0" u="none" strike="noStrike" cap="none" baseline="0">
                <a:solidFill>
                  <a:srgbClr val="FF99FF"/>
                </a:solidFill>
                <a:latin typeface="Georgia"/>
                <a:ea typeface="Georgia"/>
                <a:cs typeface="Georgia"/>
                <a:sym typeface="Georgia"/>
              </a:rPr>
              <a:t>The US does not charge or tax for externalities--</a:t>
            </a:r>
          </a:p>
          <a:p>
            <a:pPr marL="0" marR="0" lvl="0" indent="0" algn="just" rtl="0">
              <a:lnSpc>
                <a:spcPct val="100000"/>
              </a:lnSpc>
              <a:spcBef>
                <a:spcPts val="0"/>
              </a:spcBef>
              <a:spcAft>
                <a:spcPts val="0"/>
              </a:spcAft>
              <a:buClr>
                <a:schemeClr val="lt1"/>
              </a:buClr>
              <a:buSzPct val="100000"/>
              <a:buFont typeface="Arial"/>
              <a:buChar char="•"/>
            </a:pPr>
            <a:r>
              <a:rPr lang="en-US" sz="2400" b="0" i="0" u="none" strike="noStrike" cap="none" baseline="0">
                <a:solidFill>
                  <a:schemeClr val="lt1"/>
                </a:solidFill>
                <a:latin typeface="Georgia"/>
                <a:ea typeface="Georgia"/>
                <a:cs typeface="Georgia"/>
                <a:sym typeface="Georgia"/>
              </a:rPr>
              <a:t> Damages caused by </a:t>
            </a:r>
            <a:r>
              <a:rPr lang="en-US" sz="2400" b="0" i="1" u="none" strike="noStrike" cap="none" baseline="0">
                <a:solidFill>
                  <a:schemeClr val="lt1"/>
                </a:solidFill>
                <a:latin typeface="Georgia"/>
                <a:ea typeface="Georgia"/>
                <a:cs typeface="Georgia"/>
                <a:sym typeface="Georgia"/>
              </a:rPr>
              <a:t>mountain top removal and fracking</a:t>
            </a:r>
            <a:r>
              <a:rPr lang="en-US" sz="2400" b="0" i="0" u="none" strike="noStrike" cap="none" baseline="0">
                <a:solidFill>
                  <a:schemeClr val="lt1"/>
                </a:solidFill>
                <a:latin typeface="Georgia"/>
                <a:ea typeface="Georgia"/>
                <a:cs typeface="Georgia"/>
                <a:sym typeface="Georgia"/>
              </a:rPr>
              <a:t>, </a:t>
            </a:r>
          </a:p>
          <a:p>
            <a:pPr marL="0" marR="0" lvl="0" indent="0" algn="just" rtl="0">
              <a:lnSpc>
                <a:spcPct val="100000"/>
              </a:lnSpc>
              <a:spcBef>
                <a:spcPts val="1200"/>
              </a:spcBef>
              <a:spcAft>
                <a:spcPts val="0"/>
              </a:spcAft>
              <a:buClr>
                <a:schemeClr val="lt1"/>
              </a:buClr>
              <a:buSzPct val="100000"/>
              <a:buFont typeface="Arial"/>
              <a:buChar char="•"/>
            </a:pPr>
            <a:r>
              <a:rPr lang="en-US" sz="2400" b="0" i="0" u="none" strike="noStrike" cap="none" baseline="0">
                <a:solidFill>
                  <a:schemeClr val="lt1"/>
                </a:solidFill>
                <a:latin typeface="Georgia"/>
                <a:ea typeface="Georgia"/>
                <a:cs typeface="Georgia"/>
                <a:sym typeface="Georgia"/>
              </a:rPr>
              <a:t> Adaptation of American coast lines to </a:t>
            </a:r>
            <a:r>
              <a:rPr lang="en-US" sz="2400" b="0" i="1" u="none" strike="noStrike" cap="none" baseline="0">
                <a:solidFill>
                  <a:schemeClr val="lt1"/>
                </a:solidFill>
                <a:latin typeface="Georgia"/>
                <a:ea typeface="Georgia"/>
                <a:cs typeface="Georgia"/>
                <a:sym typeface="Georgia"/>
              </a:rPr>
              <a:t>rising sea levels</a:t>
            </a:r>
            <a:r>
              <a:rPr lang="en-US" sz="2400" b="0" i="0" u="none" strike="noStrike" cap="none" baseline="0">
                <a:solidFill>
                  <a:schemeClr val="lt1"/>
                </a:solidFill>
                <a:latin typeface="Georgia"/>
                <a:ea typeface="Georgia"/>
                <a:cs typeface="Georgia"/>
                <a:sym typeface="Georgia"/>
              </a:rPr>
              <a:t>, or for </a:t>
            </a:r>
          </a:p>
          <a:p>
            <a:pPr marL="0" marR="0" lvl="0" indent="0" algn="just" rtl="0">
              <a:lnSpc>
                <a:spcPct val="100000"/>
              </a:lnSpc>
              <a:spcBef>
                <a:spcPts val="1200"/>
              </a:spcBef>
              <a:spcAft>
                <a:spcPts val="1200"/>
              </a:spcAft>
              <a:buClr>
                <a:schemeClr val="lt1"/>
              </a:buClr>
              <a:buSzPct val="100000"/>
              <a:buFont typeface="Arial"/>
              <a:buChar char="•"/>
            </a:pPr>
            <a:r>
              <a:rPr lang="en-US" sz="2400" b="0" i="0" u="none" strike="noStrike" cap="none" baseline="0">
                <a:solidFill>
                  <a:schemeClr val="lt1"/>
                </a:solidFill>
                <a:latin typeface="Georgia"/>
                <a:ea typeface="Georgia"/>
                <a:cs typeface="Georgia"/>
                <a:sym typeface="Georgia"/>
              </a:rPr>
              <a:t> </a:t>
            </a:r>
            <a:r>
              <a:rPr lang="en-US" sz="2400" b="0" i="1" u="none" strike="noStrike" cap="none" baseline="0">
                <a:solidFill>
                  <a:schemeClr val="lt1"/>
                </a:solidFill>
                <a:latin typeface="Georgia"/>
                <a:ea typeface="Georgia"/>
                <a:cs typeface="Georgia"/>
                <a:sym typeface="Georgia"/>
              </a:rPr>
              <a:t>Military protection </a:t>
            </a:r>
            <a:r>
              <a:rPr lang="en-US" sz="2400" b="0" i="0" u="none" strike="noStrike" cap="none" baseline="0">
                <a:solidFill>
                  <a:schemeClr val="lt1"/>
                </a:solidFill>
                <a:latin typeface="Georgia"/>
                <a:ea typeface="Georgia"/>
                <a:cs typeface="Georgia"/>
                <a:sym typeface="Georgia"/>
              </a:rPr>
              <a:t>of oil producing countries and shipping lanes.</a:t>
            </a:r>
          </a:p>
        </p:txBody>
      </p:sp>
      <p:sp>
        <p:nvSpPr>
          <p:cNvPr id="1622" name="Shape 162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142</a:t>
            </a:fld>
            <a:endParaRPr lang="en-US" sz="1400" b="0" i="0" u="none" strike="noStrike" cap="none" baseline="0">
              <a:solidFill>
                <a:schemeClr val="lt1"/>
              </a:solidFill>
              <a:latin typeface="Arial"/>
              <a:ea typeface="Arial"/>
              <a:cs typeface="Arial"/>
              <a:sym typeface="Arial"/>
            </a:endParaRPr>
          </a:p>
        </p:txBody>
      </p:sp>
      <p:sp>
        <p:nvSpPr>
          <p:cNvPr id="1623" name="Shape 1623"/>
          <p:cNvSpPr txBox="1">
            <a:spLocks noGrp="1"/>
          </p:cNvSpPr>
          <p:nvPr>
            <p:ph type="ftr" idx="11"/>
          </p:nvPr>
        </p:nvSpPr>
        <p:spPr>
          <a:xfrm>
            <a:off x="3124200" y="6245225"/>
            <a:ext cx="2895600" cy="47624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lt1"/>
                </a:solidFill>
                <a:latin typeface="Arial"/>
                <a:ea typeface="Arial"/>
                <a:cs typeface="Arial"/>
                <a:sym typeface="Arial"/>
              </a:rPr>
              <a:t>Copyright 2014 Advanced Biofuels USA</a:t>
            </a:r>
          </a:p>
        </p:txBody>
      </p:sp>
    </p:spTree>
  </p:cSld>
  <p:clrMapOvr>
    <a:masterClrMapping/>
  </p:clrMapOvr>
  <p:transition spd="slow">
    <p:cu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pic>
        <p:nvPicPr>
          <p:cNvPr id="1628" name="Shape 1628"/>
          <p:cNvPicPr preferRelativeResize="0"/>
          <p:nvPr/>
        </p:nvPicPr>
        <p:blipFill rotWithShape="1">
          <a:blip r:embed="rId3">
            <a:alphaModFix/>
          </a:blip>
          <a:srcRect/>
          <a:stretch/>
        </p:blipFill>
        <p:spPr>
          <a:xfrm>
            <a:off x="0" y="6245225"/>
            <a:ext cx="1143000" cy="612775"/>
          </a:xfrm>
          <a:prstGeom prst="rect">
            <a:avLst/>
          </a:prstGeom>
          <a:noFill/>
          <a:ln>
            <a:noFill/>
          </a:ln>
        </p:spPr>
      </p:pic>
      <p:sp>
        <p:nvSpPr>
          <p:cNvPr id="1629" name="Shape 1629"/>
          <p:cNvSpPr txBox="1">
            <a:spLocks noGrp="1"/>
          </p:cNvSpPr>
          <p:nvPr>
            <p:ph type="title"/>
          </p:nvPr>
        </p:nvSpPr>
        <p:spPr>
          <a:xfrm>
            <a:off x="533400" y="304800"/>
            <a:ext cx="8001000" cy="167639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b="1" i="0" u="none" strike="noStrike" cap="none" baseline="0">
                <a:solidFill>
                  <a:schemeClr val="lt1"/>
                </a:solidFill>
                <a:latin typeface="Arial"/>
                <a:ea typeface="Arial"/>
                <a:cs typeface="Arial"/>
                <a:sym typeface="Arial"/>
              </a:rPr>
              <a:t>If Climate Change Mitigation Was REALLY Important... Wouldn’t we treat it as important?</a:t>
            </a:r>
            <a:br>
              <a:rPr lang="en-US" sz="2800" b="1" i="0" u="none" strike="noStrike" cap="none" baseline="0">
                <a:solidFill>
                  <a:schemeClr val="lt1"/>
                </a:solidFill>
                <a:latin typeface="Arial"/>
                <a:ea typeface="Arial"/>
                <a:cs typeface="Arial"/>
                <a:sym typeface="Arial"/>
              </a:rPr>
            </a:br>
            <a:r>
              <a:rPr lang="en-US" sz="2000" b="1" i="0" u="none" strike="noStrike" cap="none" baseline="0">
                <a:solidFill>
                  <a:schemeClr val="lt1"/>
                </a:solidFill>
                <a:latin typeface="Arial"/>
                <a:ea typeface="Arial"/>
                <a:cs typeface="Arial"/>
                <a:sym typeface="Arial"/>
              </a:rPr>
              <a:t>3</a:t>
            </a:r>
            <a:r>
              <a:rPr lang="en-US" sz="2800" b="1" i="0" u="none" strike="noStrike" cap="none" baseline="0">
                <a:solidFill>
                  <a:schemeClr val="lt1"/>
                </a:solidFill>
                <a:latin typeface="Arial"/>
                <a:ea typeface="Arial"/>
                <a:cs typeface="Arial"/>
                <a:sym typeface="Arial"/>
              </a:rPr>
              <a:t> </a:t>
            </a:r>
            <a:r>
              <a:rPr lang="en-US" sz="2000" b="1" i="0" u="none" strike="noStrike" cap="none" baseline="0">
                <a:solidFill>
                  <a:schemeClr val="lt1"/>
                </a:solidFill>
                <a:latin typeface="Arial"/>
                <a:ea typeface="Arial"/>
                <a:cs typeface="Arial"/>
                <a:sym typeface="Arial"/>
              </a:rPr>
              <a:t>Questions for any country… </a:t>
            </a:r>
            <a:r>
              <a:rPr lang="en-US" sz="2800" b="1" i="0" u="none" strike="noStrike" cap="none" baseline="0">
                <a:solidFill>
                  <a:schemeClr val="lt1"/>
                </a:solidFill>
                <a:latin typeface="Arial"/>
                <a:ea typeface="Arial"/>
                <a:cs typeface="Arial"/>
                <a:sym typeface="Arial"/>
              </a:rPr>
              <a:t/>
            </a:r>
            <a:br>
              <a:rPr lang="en-US" sz="2800" b="1" i="0" u="none" strike="noStrike" cap="none" baseline="0">
                <a:solidFill>
                  <a:schemeClr val="lt1"/>
                </a:solidFill>
                <a:latin typeface="Arial"/>
                <a:ea typeface="Arial"/>
                <a:cs typeface="Arial"/>
                <a:sym typeface="Arial"/>
              </a:rPr>
            </a:br>
            <a:endParaRPr lang="en-US" sz="2800" b="1" i="0" u="none" strike="noStrike" cap="none" baseline="0">
              <a:solidFill>
                <a:schemeClr val="lt1"/>
              </a:solidFill>
              <a:latin typeface="Arial"/>
              <a:ea typeface="Arial"/>
              <a:cs typeface="Arial"/>
              <a:sym typeface="Arial"/>
            </a:endParaRPr>
          </a:p>
        </p:txBody>
      </p:sp>
      <p:sp>
        <p:nvSpPr>
          <p:cNvPr id="1630" name="Shape 1630"/>
          <p:cNvSpPr/>
          <p:nvPr/>
        </p:nvSpPr>
        <p:spPr>
          <a:xfrm>
            <a:off x="5029200" y="6400800"/>
            <a:ext cx="2859088"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Copyright 2010Advanced Biofuels USA</a:t>
            </a:r>
          </a:p>
        </p:txBody>
      </p:sp>
      <p:sp>
        <p:nvSpPr>
          <p:cNvPr id="1631" name="Shape 1631"/>
          <p:cNvSpPr txBox="1"/>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143</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632" name="Shape 1632"/>
          <p:cNvSpPr txBox="1"/>
          <p:nvPr/>
        </p:nvSpPr>
        <p:spPr>
          <a:xfrm>
            <a:off x="228600" y="1752600"/>
            <a:ext cx="8534399" cy="19389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a:solidFill>
                  <a:srgbClr val="FFFF00"/>
                </a:solidFill>
                <a:latin typeface="Times New Roman"/>
                <a:ea typeface="Times New Roman"/>
                <a:cs typeface="Times New Roman"/>
                <a:sym typeface="Times New Roman"/>
              </a:rPr>
              <a:t>3. Does your government apply uniform environmental and sustainable production rules, including international Indirect Land Use Change analysis (ILUC), to </a:t>
            </a:r>
            <a:r>
              <a:rPr lang="en-US" sz="2400" b="1" i="0" u="sng" strike="noStrike" cap="none" baseline="0" dirty="0">
                <a:solidFill>
                  <a:srgbClr val="FFFF00"/>
                </a:solidFill>
                <a:latin typeface="Times New Roman"/>
                <a:ea typeface="Times New Roman"/>
                <a:cs typeface="Times New Roman"/>
                <a:sym typeface="Times New Roman"/>
              </a:rPr>
              <a:t>both</a:t>
            </a:r>
            <a:r>
              <a:rPr lang="en-US" sz="2400" b="0" i="0" u="none" strike="noStrike" cap="none" baseline="0" dirty="0">
                <a:solidFill>
                  <a:srgbClr val="FFFF00"/>
                </a:solidFill>
                <a:latin typeface="Times New Roman"/>
                <a:ea typeface="Times New Roman"/>
                <a:cs typeface="Times New Roman"/>
                <a:sym typeface="Times New Roman"/>
              </a:rPr>
              <a:t> advanced biofuels </a:t>
            </a:r>
            <a:r>
              <a:rPr lang="en-US" sz="2400" b="0" i="1" u="none" strike="noStrike" cap="none" baseline="0" dirty="0">
                <a:solidFill>
                  <a:srgbClr val="FFFF00"/>
                </a:solidFill>
                <a:latin typeface="Times New Roman"/>
                <a:ea typeface="Times New Roman"/>
                <a:cs typeface="Times New Roman"/>
                <a:sym typeface="Times New Roman"/>
              </a:rPr>
              <a:t>and</a:t>
            </a:r>
            <a:r>
              <a:rPr lang="en-US" sz="2400" b="0" i="0" u="none" strike="noStrike" cap="none" baseline="0" dirty="0">
                <a:solidFill>
                  <a:srgbClr val="FFFF00"/>
                </a:solidFill>
                <a:latin typeface="Times New Roman"/>
                <a:ea typeface="Times New Roman"/>
                <a:cs typeface="Times New Roman"/>
                <a:sym typeface="Times New Roman"/>
              </a:rPr>
              <a:t> emerging extractive hydrocarbon technologies?</a:t>
            </a:r>
          </a:p>
          <a:p>
            <a:pPr marL="0" marR="0" lvl="0" indent="0" algn="l" rtl="0">
              <a:spcBef>
                <a:spcPts val="0"/>
              </a:spcBef>
              <a:spcAft>
                <a:spcPts val="0"/>
              </a:spcAft>
              <a:buSzPct val="25000"/>
              <a:buNone/>
            </a:pPr>
            <a:r>
              <a:rPr lang="en-US" sz="2400" b="0" i="0" u="sng" strike="noStrike" cap="none" baseline="0" dirty="0">
                <a:solidFill>
                  <a:schemeClr val="lt1"/>
                </a:solidFill>
                <a:latin typeface="Times New Roman"/>
                <a:ea typeface="Times New Roman"/>
                <a:cs typeface="Times New Roman"/>
                <a:sym typeface="Times New Roman"/>
              </a:rPr>
              <a:t> US </a:t>
            </a:r>
            <a:r>
              <a:rPr lang="en-US" sz="2400" b="0" i="0" u="none" strike="noStrike" cap="none" baseline="0" dirty="0">
                <a:solidFill>
                  <a:schemeClr val="lt1"/>
                </a:solidFill>
                <a:latin typeface="Times New Roman"/>
                <a:ea typeface="Times New Roman"/>
                <a:cs typeface="Times New Roman"/>
                <a:sym typeface="Times New Roman"/>
              </a:rPr>
              <a:t>: No  </a:t>
            </a:r>
          </a:p>
        </p:txBody>
      </p:sp>
      <p:sp>
        <p:nvSpPr>
          <p:cNvPr id="1633" name="Shape 1633"/>
          <p:cNvSpPr txBox="1"/>
          <p:nvPr/>
        </p:nvSpPr>
        <p:spPr>
          <a:xfrm>
            <a:off x="228600" y="3886200"/>
            <a:ext cx="3886200" cy="2209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a:solidFill>
                  <a:schemeClr val="lt1"/>
                </a:solidFill>
                <a:latin typeface="Times New Roman"/>
                <a:ea typeface="Times New Roman"/>
                <a:cs typeface="Times New Roman"/>
                <a:sym typeface="Times New Roman"/>
              </a:rPr>
              <a:t>Wide-scale commercial production of natural gas </a:t>
            </a:r>
            <a:r>
              <a:rPr lang="en-US" sz="2400" b="0" i="0" u="none" strike="noStrike" cap="none" baseline="0" dirty="0" err="1">
                <a:solidFill>
                  <a:schemeClr val="lt1"/>
                </a:solidFill>
                <a:latin typeface="Times New Roman"/>
                <a:ea typeface="Times New Roman"/>
                <a:cs typeface="Times New Roman"/>
                <a:sym typeface="Times New Roman"/>
              </a:rPr>
              <a:t>fracking</a:t>
            </a:r>
            <a:r>
              <a:rPr lang="en-US" sz="2400" b="0" i="0" u="none" strike="noStrike" cap="none" baseline="0" dirty="0">
                <a:solidFill>
                  <a:schemeClr val="lt1"/>
                </a:solidFill>
                <a:latin typeface="Times New Roman"/>
                <a:ea typeface="Times New Roman"/>
                <a:cs typeface="Times New Roman"/>
                <a:sym typeface="Times New Roman"/>
              </a:rPr>
              <a:t> allowed without studying potential </a:t>
            </a:r>
            <a:r>
              <a:rPr lang="en-US" sz="2400" b="0" i="0" u="none" strike="noStrike" cap="none" baseline="0" dirty="0" smtClean="0">
                <a:solidFill>
                  <a:schemeClr val="lt1"/>
                </a:solidFill>
                <a:latin typeface="Times New Roman"/>
                <a:ea typeface="Times New Roman"/>
                <a:cs typeface="Times New Roman"/>
                <a:sym typeface="Times New Roman"/>
              </a:rPr>
              <a:t>geological effects and other environmental damage.</a:t>
            </a:r>
            <a:endParaRPr lang="en-US" sz="2400" b="0" i="0" u="none" strike="noStrike" cap="none" baseline="0" dirty="0">
              <a:solidFill>
                <a:schemeClr val="lt1"/>
              </a:solidFill>
              <a:latin typeface="Times New Roman"/>
              <a:ea typeface="Times New Roman"/>
              <a:cs typeface="Times New Roman"/>
              <a:sym typeface="Times New Roman"/>
            </a:endParaRPr>
          </a:p>
        </p:txBody>
      </p:sp>
      <p:sp>
        <p:nvSpPr>
          <p:cNvPr id="1634" name="Shape 1634"/>
          <p:cNvSpPr txBox="1"/>
          <p:nvPr/>
        </p:nvSpPr>
        <p:spPr>
          <a:xfrm>
            <a:off x="1295400" y="5715000"/>
            <a:ext cx="7772400" cy="5847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3200" b="1" i="1" u="none" strike="noStrike" cap="none" baseline="0">
              <a:solidFill>
                <a:srgbClr val="FFFF99"/>
              </a:solidFill>
              <a:latin typeface="Times New Roman"/>
              <a:ea typeface="Times New Roman"/>
              <a:cs typeface="Times New Roman"/>
              <a:sym typeface="Times New Roman"/>
            </a:endParaRPr>
          </a:p>
        </p:txBody>
      </p:sp>
      <p:sp>
        <p:nvSpPr>
          <p:cNvPr id="1635" name="Shape 1635"/>
          <p:cNvSpPr txBox="1"/>
          <p:nvPr/>
        </p:nvSpPr>
        <p:spPr>
          <a:xfrm>
            <a:off x="4648200" y="3429000"/>
            <a:ext cx="3962399" cy="255454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200" b="0" i="0" u="none" strike="noStrike" cap="none" baseline="0" dirty="0">
                <a:solidFill>
                  <a:schemeClr val="lt1"/>
                </a:solidFill>
                <a:latin typeface="Times New Roman"/>
                <a:ea typeface="Times New Roman"/>
                <a:cs typeface="Times New Roman"/>
                <a:sym typeface="Times New Roman"/>
              </a:rPr>
              <a:t>Renewable Fuel Standard (RFS2) regulations  require environmental and sustainability studies, including Indirect Land Use Change, before commercial production of an advanced </a:t>
            </a:r>
            <a:r>
              <a:rPr lang="en-US" sz="2200" b="0" i="0" u="none" strike="noStrike" cap="none" baseline="0" dirty="0" err="1">
                <a:solidFill>
                  <a:schemeClr val="lt1"/>
                </a:solidFill>
                <a:latin typeface="Times New Roman"/>
                <a:ea typeface="Times New Roman"/>
                <a:cs typeface="Times New Roman"/>
                <a:sym typeface="Times New Roman"/>
              </a:rPr>
              <a:t>biofuel</a:t>
            </a:r>
            <a:r>
              <a:rPr lang="en-US" sz="2200" b="0" i="0" u="none" strike="noStrike" cap="none" baseline="0" dirty="0">
                <a:solidFill>
                  <a:schemeClr val="lt1"/>
                </a:solidFill>
                <a:latin typeface="Times New Roman"/>
                <a:ea typeface="Times New Roman"/>
                <a:cs typeface="Times New Roman"/>
                <a:sym typeface="Times New Roman"/>
              </a:rPr>
              <a:t> can be included in the RFS program</a:t>
            </a:r>
          </a:p>
        </p:txBody>
      </p:sp>
      <p:sp>
        <p:nvSpPr>
          <p:cNvPr id="1636" name="Shape 1636"/>
          <p:cNvSpPr txBox="1"/>
          <p:nvPr/>
        </p:nvSpPr>
        <p:spPr>
          <a:xfrm>
            <a:off x="3810000" y="4419600"/>
            <a:ext cx="609599" cy="5847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0" i="0" u="none" strike="noStrike" cap="none" baseline="0">
                <a:solidFill>
                  <a:schemeClr val="lt1"/>
                </a:solidFill>
                <a:latin typeface="Times New Roman"/>
                <a:ea typeface="Times New Roman"/>
                <a:cs typeface="Times New Roman"/>
                <a:sym typeface="Times New Roman"/>
              </a:rPr>
              <a:t>vs</a:t>
            </a:r>
          </a:p>
        </p:txBody>
      </p:sp>
      <p:sp>
        <p:nvSpPr>
          <p:cNvPr id="1637" name="Shape 163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143</a:t>
            </a:fld>
            <a:endParaRPr lang="en-US" sz="1400" b="0" i="0" u="none" strike="noStrike" cap="none" baseline="0">
              <a:solidFill>
                <a:schemeClr val="lt1"/>
              </a:solidFill>
              <a:latin typeface="Arial"/>
              <a:ea typeface="Arial"/>
              <a:cs typeface="Arial"/>
              <a:sym typeface="Arial"/>
            </a:endParaRPr>
          </a:p>
        </p:txBody>
      </p:sp>
      <p:sp>
        <p:nvSpPr>
          <p:cNvPr id="1638" name="Shape 1638"/>
          <p:cNvSpPr txBox="1">
            <a:spLocks noGrp="1"/>
          </p:cNvSpPr>
          <p:nvPr>
            <p:ph type="ftr" idx="11"/>
          </p:nvPr>
        </p:nvSpPr>
        <p:spPr>
          <a:xfrm>
            <a:off x="3124200" y="6245225"/>
            <a:ext cx="2895600" cy="47624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lt1"/>
                </a:solidFill>
                <a:latin typeface="Arial"/>
                <a:ea typeface="Arial"/>
                <a:cs typeface="Arial"/>
                <a:sym typeface="Arial"/>
              </a:rPr>
              <a:t>Copyright 2014 Advanced Biofuels USA</a:t>
            </a:r>
          </a:p>
        </p:txBody>
      </p:sp>
    </p:spTree>
  </p:cSld>
  <p:clrMapOvr>
    <a:masterClrMapping/>
  </p:clrMapOvr>
  <p:transition spd="slow">
    <p:cut/>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Shape 1591"/>
          <p:cNvSpPr txBox="1">
            <a:spLocks noGrp="1"/>
          </p:cNvSpPr>
          <p:nvPr>
            <p:ph type="title" idx="4294967295"/>
          </p:nvPr>
        </p:nvSpPr>
        <p:spPr>
          <a:xfrm>
            <a:off x="457200" y="0"/>
            <a:ext cx="81533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A Few Types of Jobs in Communicating Importance of  Advanced Biofuels</a:t>
            </a:r>
          </a:p>
        </p:txBody>
      </p:sp>
      <p:sp>
        <p:nvSpPr>
          <p:cNvPr id="1592" name="Shape 1592"/>
          <p:cNvSpPr txBox="1">
            <a:spLocks noGrp="1"/>
          </p:cNvSpPr>
          <p:nvPr>
            <p:ph type="body" idx="4294967295"/>
          </p:nvPr>
        </p:nvSpPr>
        <p:spPr>
          <a:xfrm>
            <a:off x="0" y="1143000"/>
            <a:ext cx="9144000" cy="5333999"/>
          </a:xfrm>
          <a:prstGeom prst="rect">
            <a:avLst/>
          </a:prstGeom>
          <a:noFill/>
          <a:ln>
            <a:noFill/>
          </a:ln>
        </p:spPr>
        <p:txBody>
          <a:bodyPr lIns="91425" tIns="45700" rIns="91425" bIns="45700" numCol="2" anchor="t" anchorCtr="0">
            <a:noAutofit/>
          </a:bodyPr>
          <a:lstStyle/>
          <a:p>
            <a:pPr marL="342900" marR="0" lvl="0" indent="-342900" algn="l" rtl="0">
              <a:spcBef>
                <a:spcPts val="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Public Relations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Economic Development</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Marketing/Sales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Elected Official</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Federal Agency Staff</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State Agency Staff</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County/Local Administrative Staff</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Journalists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Writers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Photographers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Broadcast Media Professionals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Teachers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Teaching Assistants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Nonprofit Organization Staff</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Advocates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Lawyers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Office Administrative Staff</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Book Publishers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Event Organizers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Fundraisers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Others?</a:t>
            </a:r>
          </a:p>
        </p:txBody>
      </p:sp>
      <p:pic>
        <p:nvPicPr>
          <p:cNvPr id="1593" name="Shape 1593"/>
          <p:cNvPicPr preferRelativeResize="0"/>
          <p:nvPr/>
        </p:nvPicPr>
        <p:blipFill rotWithShape="1">
          <a:blip r:embed="rId3">
            <a:alphaModFix/>
          </a:blip>
          <a:srcRect/>
          <a:stretch/>
        </p:blipFill>
        <p:spPr>
          <a:xfrm>
            <a:off x="7162800" y="5867400"/>
            <a:ext cx="1143000" cy="612900"/>
          </a:xfrm>
          <a:prstGeom prst="rect">
            <a:avLst/>
          </a:prstGeom>
          <a:noFill/>
          <a:ln>
            <a:noFill/>
          </a:ln>
        </p:spPr>
      </p:pic>
    </p:spTree>
  </p:cSld>
  <p:clrMapOvr>
    <a:masterClrMapping/>
  </p:clrMapOvr>
  <p:transition spd="slow">
    <p:cu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6" name="Shape 1546"/>
          <p:cNvSpPr txBox="1">
            <a:spLocks noGrp="1"/>
          </p:cNvSpPr>
          <p:nvPr>
            <p:ph type="body" idx="1"/>
          </p:nvPr>
        </p:nvSpPr>
        <p:spPr>
          <a:xfrm>
            <a:off x="152400" y="685800"/>
            <a:ext cx="4800600" cy="5181600"/>
          </a:xfrm>
          <a:prstGeom prst="rect">
            <a:avLst/>
          </a:prstGeom>
          <a:noFill/>
          <a:ln>
            <a:noFill/>
          </a:ln>
        </p:spPr>
        <p:txBody>
          <a:bodyPr lIns="91425" tIns="45700" rIns="91425" bIns="45700" anchor="t" anchorCtr="0">
            <a:noAutofit/>
          </a:bodyPr>
          <a:lstStyle/>
          <a:p>
            <a:pPr indent="-342900">
              <a:spcBef>
                <a:spcPts val="0"/>
              </a:spcBef>
              <a:buSzPct val="25000"/>
            </a:pPr>
            <a:r>
              <a:rPr lang="en-US" sz="4000" b="1" i="0" u="none" strike="noStrike" cap="none" baseline="0" dirty="0" smtClean="0">
                <a:solidFill>
                  <a:srgbClr val="FFFF99"/>
                </a:solidFill>
                <a:latin typeface="Times New Roman"/>
                <a:ea typeface="Times New Roman"/>
                <a:cs typeface="Times New Roman"/>
                <a:sym typeface="Times New Roman"/>
              </a:rPr>
              <a:t>Who are the Policy Makers who would have the biggest impact on changing/enforcing policies in your town, county, state, region, country, world?</a:t>
            </a:r>
            <a:endParaRPr lang="en-US" sz="4000" b="1" i="0" u="none" strike="noStrike" cap="none" baseline="0" dirty="0">
              <a:solidFill>
                <a:srgbClr val="FFFF99"/>
              </a:solidFill>
              <a:latin typeface="Times New Roman"/>
              <a:ea typeface="Times New Roman"/>
              <a:cs typeface="Times New Roman"/>
              <a:sym typeface="Times New Roman"/>
            </a:endParaRPr>
          </a:p>
        </p:txBody>
      </p:sp>
      <p:pic>
        <p:nvPicPr>
          <p:cNvPr id="1547" name="Shape 1547"/>
          <p:cNvPicPr preferRelativeResize="0"/>
          <p:nvPr/>
        </p:nvPicPr>
        <p:blipFill rotWithShape="1">
          <a:blip r:embed="rId3">
            <a:alphaModFix/>
          </a:blip>
          <a:srcRect/>
          <a:stretch/>
        </p:blipFill>
        <p:spPr>
          <a:xfrm>
            <a:off x="3886200" y="6096000"/>
            <a:ext cx="1143000" cy="612900"/>
          </a:xfrm>
          <a:prstGeom prst="rect">
            <a:avLst/>
          </a:prstGeom>
          <a:noFill/>
          <a:ln>
            <a:noFill/>
          </a:ln>
        </p:spPr>
      </p:pic>
      <p:sp>
        <p:nvSpPr>
          <p:cNvPr id="1548" name="Shape 1548"/>
          <p:cNvSpPr txBox="1"/>
          <p:nvPr/>
        </p:nvSpPr>
        <p:spPr>
          <a:xfrm>
            <a:off x="381000" y="228600"/>
            <a:ext cx="6781800"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a:solidFill>
                  <a:schemeClr val="lt1"/>
                </a:solidFill>
                <a:latin typeface="Times New Roman"/>
                <a:ea typeface="Times New Roman"/>
                <a:cs typeface="Times New Roman"/>
                <a:sym typeface="Times New Roman"/>
              </a:rPr>
              <a:t>Sample Question</a:t>
            </a:r>
            <a:r>
              <a:rPr lang="en-US" sz="2400" b="0" i="0" u="none" strike="noStrike" cap="none" baseline="0" dirty="0" smtClean="0">
                <a:solidFill>
                  <a:schemeClr val="lt1"/>
                </a:solidFill>
                <a:latin typeface="Times New Roman"/>
                <a:ea typeface="Times New Roman"/>
                <a:cs typeface="Times New Roman"/>
                <a:sym typeface="Times New Roman"/>
              </a:rPr>
              <a:t>:</a:t>
            </a:r>
            <a:endParaRPr lang="en-US" sz="2400" b="0" i="0" u="none" strike="noStrike" cap="none" baseline="0" dirty="0">
              <a:solidFill>
                <a:schemeClr val="lt1"/>
              </a:solidFill>
              <a:latin typeface="Times New Roman"/>
              <a:ea typeface="Times New Roman"/>
              <a:cs typeface="Times New Roman"/>
              <a:sym typeface="Times New Roman"/>
            </a:endParaRPr>
          </a:p>
        </p:txBody>
      </p:sp>
      <p:pic>
        <p:nvPicPr>
          <p:cNvPr id="7" name="Picture 6" descr="AppTrailChristmas08 NewYears09 020.jpg"/>
          <p:cNvPicPr>
            <a:picLocks noChangeAspect="1"/>
          </p:cNvPicPr>
          <p:nvPr/>
        </p:nvPicPr>
        <p:blipFill>
          <a:blip r:embed="rId4"/>
          <a:stretch>
            <a:fillRect/>
          </a:stretch>
        </p:blipFill>
        <p:spPr>
          <a:xfrm>
            <a:off x="4876800" y="1981200"/>
            <a:ext cx="3454400" cy="2590800"/>
          </a:xfrm>
          <a:prstGeom prst="rect">
            <a:avLst/>
          </a:prstGeom>
          <a:ln>
            <a:noFill/>
          </a:ln>
          <a:effectLst>
            <a:softEdge rad="112500"/>
          </a:effectLst>
        </p:spPr>
      </p:pic>
      <p:pic>
        <p:nvPicPr>
          <p:cNvPr id="105474" name="Picture 2" descr="The shops on Main Street in downtown Annapolis, Maryland"/>
          <p:cNvPicPr>
            <a:picLocks noChangeAspect="1" noChangeArrowheads="1"/>
          </p:cNvPicPr>
          <p:nvPr/>
        </p:nvPicPr>
        <p:blipFill>
          <a:blip r:embed="rId5"/>
          <a:srcRect/>
          <a:stretch>
            <a:fillRect/>
          </a:stretch>
        </p:blipFill>
        <p:spPr bwMode="auto">
          <a:xfrm>
            <a:off x="5334000" y="4419600"/>
            <a:ext cx="3524250" cy="2438400"/>
          </a:xfrm>
          <a:prstGeom prst="rect">
            <a:avLst/>
          </a:prstGeom>
          <a:ln>
            <a:noFill/>
          </a:ln>
          <a:effectLst>
            <a:softEdge rad="112500"/>
          </a:effectLst>
        </p:spPr>
      </p:pic>
      <p:pic>
        <p:nvPicPr>
          <p:cNvPr id="11" name="Picture 10" descr="Capitol square.jpg"/>
          <p:cNvPicPr>
            <a:picLocks noChangeAspect="1"/>
          </p:cNvPicPr>
          <p:nvPr/>
        </p:nvPicPr>
        <p:blipFill>
          <a:blip r:embed="rId6"/>
          <a:stretch>
            <a:fillRect/>
          </a:stretch>
        </p:blipFill>
        <p:spPr>
          <a:xfrm>
            <a:off x="7010400" y="0"/>
            <a:ext cx="2133600" cy="2327943"/>
          </a:xfrm>
          <a:prstGeom prst="rect">
            <a:avLst/>
          </a:prstGeom>
          <a:ln>
            <a:noFill/>
          </a:ln>
          <a:effectLst>
            <a:softEdge rad="112500"/>
          </a:effectLst>
        </p:spPr>
      </p:pic>
    </p:spTree>
  </p:cSld>
  <p:clrMapOvr>
    <a:masterClrMapping/>
  </p:clrMapOvr>
  <p:transition spd="slow">
    <p:cu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6" name="Shape 1546"/>
          <p:cNvSpPr txBox="1">
            <a:spLocks noGrp="1"/>
          </p:cNvSpPr>
          <p:nvPr>
            <p:ph type="body" idx="1"/>
          </p:nvPr>
        </p:nvSpPr>
        <p:spPr>
          <a:xfrm>
            <a:off x="0" y="685800"/>
            <a:ext cx="4800600" cy="5181600"/>
          </a:xfrm>
          <a:prstGeom prst="rect">
            <a:avLst/>
          </a:prstGeom>
          <a:noFill/>
          <a:ln>
            <a:noFill/>
          </a:ln>
        </p:spPr>
        <p:txBody>
          <a:bodyPr lIns="91425" tIns="45700" rIns="91425" bIns="45700" anchor="t" anchorCtr="0">
            <a:noAutofit/>
          </a:bodyPr>
          <a:lstStyle/>
          <a:p>
            <a:pPr indent="-342900">
              <a:spcBef>
                <a:spcPts val="0"/>
              </a:spcBef>
              <a:buSzPct val="25000"/>
            </a:pPr>
            <a:r>
              <a:rPr lang="en-US" sz="4000" b="1" dirty="0" smtClean="0">
                <a:solidFill>
                  <a:srgbClr val="FFFF99"/>
                </a:solidFill>
                <a:latin typeface="Times New Roman"/>
                <a:ea typeface="Times New Roman"/>
                <a:cs typeface="Times New Roman"/>
                <a:sym typeface="Times New Roman"/>
              </a:rPr>
              <a:t>What are some changes you can imagine in your community that would lower carbon emissions? In the state? In the region? In the country? In the world</a:t>
            </a:r>
            <a:r>
              <a:rPr lang="en-US" sz="4000" b="1" i="0" u="none" strike="noStrike" cap="none" baseline="0" dirty="0" smtClean="0">
                <a:solidFill>
                  <a:srgbClr val="FFFF99"/>
                </a:solidFill>
                <a:latin typeface="Times New Roman"/>
                <a:ea typeface="Times New Roman"/>
                <a:cs typeface="Times New Roman"/>
                <a:sym typeface="Times New Roman"/>
              </a:rPr>
              <a:t>?</a:t>
            </a:r>
            <a:endParaRPr lang="en-US" sz="4000" b="1" i="0" u="none" strike="noStrike" cap="none" baseline="0" dirty="0">
              <a:solidFill>
                <a:srgbClr val="FFFF99"/>
              </a:solidFill>
              <a:latin typeface="Times New Roman"/>
              <a:ea typeface="Times New Roman"/>
              <a:cs typeface="Times New Roman"/>
              <a:sym typeface="Times New Roman"/>
            </a:endParaRPr>
          </a:p>
        </p:txBody>
      </p:sp>
      <p:pic>
        <p:nvPicPr>
          <p:cNvPr id="1547" name="Shape 1547"/>
          <p:cNvPicPr preferRelativeResize="0"/>
          <p:nvPr/>
        </p:nvPicPr>
        <p:blipFill rotWithShape="1">
          <a:blip r:embed="rId3">
            <a:alphaModFix/>
          </a:blip>
          <a:srcRect/>
          <a:stretch/>
        </p:blipFill>
        <p:spPr>
          <a:xfrm>
            <a:off x="4191000" y="6096000"/>
            <a:ext cx="1143000" cy="612900"/>
          </a:xfrm>
          <a:prstGeom prst="rect">
            <a:avLst/>
          </a:prstGeom>
          <a:noFill/>
          <a:ln>
            <a:noFill/>
          </a:ln>
        </p:spPr>
      </p:pic>
      <p:sp>
        <p:nvSpPr>
          <p:cNvPr id="1548" name="Shape 1548"/>
          <p:cNvSpPr txBox="1"/>
          <p:nvPr/>
        </p:nvSpPr>
        <p:spPr>
          <a:xfrm>
            <a:off x="381000" y="228600"/>
            <a:ext cx="6781800"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a:solidFill>
                  <a:schemeClr val="lt1"/>
                </a:solidFill>
                <a:latin typeface="Times New Roman"/>
                <a:ea typeface="Times New Roman"/>
                <a:cs typeface="Times New Roman"/>
                <a:sym typeface="Times New Roman"/>
              </a:rPr>
              <a:t>Sample Question</a:t>
            </a:r>
            <a:r>
              <a:rPr lang="en-US" sz="2400" b="0" i="0" u="none" strike="noStrike" cap="none" baseline="0" dirty="0" smtClean="0">
                <a:solidFill>
                  <a:schemeClr val="lt1"/>
                </a:solidFill>
                <a:latin typeface="Times New Roman"/>
                <a:ea typeface="Times New Roman"/>
                <a:cs typeface="Times New Roman"/>
                <a:sym typeface="Times New Roman"/>
              </a:rPr>
              <a:t>:</a:t>
            </a:r>
            <a:endParaRPr lang="en-US" sz="2400" b="0" i="0" u="none" strike="noStrike" cap="none" baseline="0" dirty="0">
              <a:solidFill>
                <a:schemeClr val="lt1"/>
              </a:solidFill>
              <a:latin typeface="Times New Roman"/>
              <a:ea typeface="Times New Roman"/>
              <a:cs typeface="Times New Roman"/>
              <a:sym typeface="Times New Roman"/>
            </a:endParaRPr>
          </a:p>
        </p:txBody>
      </p:sp>
      <p:pic>
        <p:nvPicPr>
          <p:cNvPr id="7" name="Picture 6" descr="AppTrailChristmas08 NewYears09 020.jpg"/>
          <p:cNvPicPr>
            <a:picLocks noChangeAspect="1"/>
          </p:cNvPicPr>
          <p:nvPr/>
        </p:nvPicPr>
        <p:blipFill>
          <a:blip r:embed="rId4"/>
          <a:stretch>
            <a:fillRect/>
          </a:stretch>
        </p:blipFill>
        <p:spPr>
          <a:xfrm>
            <a:off x="4572000" y="1676400"/>
            <a:ext cx="3454400" cy="2590800"/>
          </a:xfrm>
          <a:prstGeom prst="rect">
            <a:avLst/>
          </a:prstGeom>
          <a:ln>
            <a:noFill/>
          </a:ln>
          <a:effectLst>
            <a:softEdge rad="112500"/>
          </a:effectLst>
        </p:spPr>
      </p:pic>
      <p:pic>
        <p:nvPicPr>
          <p:cNvPr id="105474" name="Picture 2" descr="The shops on Main Street in downtown Annapolis, Maryland"/>
          <p:cNvPicPr>
            <a:picLocks noChangeAspect="1" noChangeArrowheads="1"/>
          </p:cNvPicPr>
          <p:nvPr/>
        </p:nvPicPr>
        <p:blipFill>
          <a:blip r:embed="rId5"/>
          <a:srcRect/>
          <a:stretch>
            <a:fillRect/>
          </a:stretch>
        </p:blipFill>
        <p:spPr bwMode="auto">
          <a:xfrm>
            <a:off x="5410200" y="4114800"/>
            <a:ext cx="3524250" cy="2438400"/>
          </a:xfrm>
          <a:prstGeom prst="rect">
            <a:avLst/>
          </a:prstGeom>
          <a:ln>
            <a:noFill/>
          </a:ln>
          <a:effectLst>
            <a:softEdge rad="112500"/>
          </a:effectLst>
        </p:spPr>
      </p:pic>
      <p:pic>
        <p:nvPicPr>
          <p:cNvPr id="11" name="Picture 10" descr="Capitol square.jpg"/>
          <p:cNvPicPr>
            <a:picLocks noChangeAspect="1"/>
          </p:cNvPicPr>
          <p:nvPr/>
        </p:nvPicPr>
        <p:blipFill>
          <a:blip r:embed="rId6"/>
          <a:stretch>
            <a:fillRect/>
          </a:stretch>
        </p:blipFill>
        <p:spPr>
          <a:xfrm>
            <a:off x="7010400" y="0"/>
            <a:ext cx="2133600" cy="2327943"/>
          </a:xfrm>
          <a:prstGeom prst="rect">
            <a:avLst/>
          </a:prstGeom>
          <a:ln>
            <a:noFill/>
          </a:ln>
          <a:effectLst>
            <a:softEdge rad="112500"/>
          </a:effectLst>
        </p:spPr>
      </p:pic>
    </p:spTree>
  </p:cSld>
  <p:clrMapOvr>
    <a:masterClrMapping/>
  </p:clrMapOvr>
  <p:transition spd="slow">
    <p:cu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idx="4294967295"/>
          </p:nvPr>
        </p:nvSpPr>
        <p:spPr>
          <a:xfrm>
            <a:off x="152400" y="609600"/>
            <a:ext cx="8534400" cy="51054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dirty="0" smtClean="0">
                <a:solidFill>
                  <a:srgbClr val="FFFF99"/>
                </a:solidFill>
                <a:latin typeface="Times New Roman"/>
                <a:ea typeface="Times New Roman"/>
                <a:cs typeface="Times New Roman"/>
                <a:sym typeface="Times New Roman"/>
              </a:rPr>
              <a:t>Group Discussion</a:t>
            </a:r>
            <a:br>
              <a:rPr lang="en-US" sz="4400" b="1" i="0" u="none" strike="noStrike" cap="none" baseline="0"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Where do we go from here? Do we want to make change happen? If yes, what kind? Where? How?</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If no, discuss.</a:t>
            </a:r>
            <a:endParaRPr lang="en-US" sz="4400" b="1" i="0" u="none" strike="noStrike" cap="none" baseline="0" dirty="0">
              <a:solidFill>
                <a:srgbClr val="005828"/>
              </a:solidFill>
              <a:latin typeface="Times New Roman"/>
              <a:ea typeface="Times New Roman"/>
              <a:cs typeface="Times New Roman"/>
              <a:sym typeface="Times New Roman"/>
            </a:endParaRPr>
          </a:p>
        </p:txBody>
      </p:sp>
      <p:sp>
        <p:nvSpPr>
          <p:cNvPr id="202" name="Shape 202"/>
          <p:cNvSpPr/>
          <p:nvPr/>
        </p:nvSpPr>
        <p:spPr>
          <a:xfrm>
            <a:off x="152400" y="22098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dirty="0">
              <a:solidFill>
                <a:srgbClr val="FBFCF5"/>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sp>
        <p:nvSpPr>
          <p:cNvPr id="204" name="Shape 204"/>
          <p:cNvSpPr txBox="1"/>
          <p:nvPr/>
        </p:nvSpPr>
        <p:spPr>
          <a:xfrm>
            <a:off x="6250775" y="6000750"/>
            <a:ext cx="2500200" cy="612900"/>
          </a:xfrm>
          <a:prstGeom prst="rect">
            <a:avLst/>
          </a:prstGeom>
          <a:noFill/>
          <a:ln>
            <a:noFill/>
          </a:ln>
        </p:spPr>
        <p:txBody>
          <a:bodyPr lIns="91425" tIns="91425" rIns="91425" bIns="91425" anchor="t" anchorCtr="0">
            <a:noAutofit/>
          </a:bodyPr>
          <a:lstStyle/>
          <a:p>
            <a:pPr>
              <a:spcBef>
                <a:spcPts val="0"/>
              </a:spcBef>
              <a:buNone/>
            </a:pPr>
            <a:r>
              <a:rPr lang="en-US" dirty="0"/>
              <a:t>Session </a:t>
            </a:r>
            <a:r>
              <a:rPr lang="en-US" dirty="0" smtClean="0"/>
              <a:t>3 </a:t>
            </a:r>
            <a:r>
              <a:rPr lang="en-US" dirty="0"/>
              <a:t>Frederick County Public Library</a:t>
            </a:r>
          </a:p>
        </p:txBody>
      </p:sp>
    </p:spTree>
  </p:cSld>
  <p:clrMapOvr>
    <a:masterClrMapping/>
  </p:clrMapOvr>
  <p:transition spd="slow">
    <p:cu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5" name="Shape 1575"/>
          <p:cNvSpPr txBox="1">
            <a:spLocks noGrp="1"/>
          </p:cNvSpPr>
          <p:nvPr>
            <p:ph type="ftr" idx="11"/>
          </p:nvPr>
        </p:nvSpPr>
        <p:spPr>
          <a:xfrm>
            <a:off x="3124200" y="6492875"/>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sp>
        <p:nvSpPr>
          <p:cNvPr id="1576" name="Shape 1576"/>
          <p:cNvSpPr txBox="1"/>
          <p:nvPr/>
        </p:nvSpPr>
        <p:spPr>
          <a:xfrm>
            <a:off x="2590800" y="0"/>
            <a:ext cx="5410200" cy="34163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a:solidFill>
                  <a:schemeClr val="lt1"/>
                </a:solidFill>
                <a:latin typeface="Times New Roman"/>
                <a:ea typeface="Times New Roman"/>
                <a:cs typeface="Times New Roman"/>
                <a:sym typeface="Times New Roman"/>
              </a:rPr>
              <a:t>In depth analysis of our current fuel options shows that </a:t>
            </a:r>
            <a:r>
              <a:rPr lang="en-US" sz="2400" b="1" i="0" u="none" strike="noStrike" cap="none" baseline="0" dirty="0">
                <a:solidFill>
                  <a:srgbClr val="FFCCFF"/>
                </a:solidFill>
                <a:latin typeface="Times New Roman"/>
                <a:ea typeface="Times New Roman"/>
                <a:cs typeface="Times New Roman"/>
                <a:sym typeface="Times New Roman"/>
              </a:rPr>
              <a:t>there must be a</a:t>
            </a:r>
            <a:r>
              <a:rPr lang="en-US" sz="2400" b="1" i="0" u="none" strike="noStrike" cap="none" baseline="0" dirty="0">
                <a:solidFill>
                  <a:schemeClr val="lt1"/>
                </a:solidFill>
                <a:latin typeface="Times New Roman"/>
                <a:ea typeface="Times New Roman"/>
                <a:cs typeface="Times New Roman"/>
                <a:sym typeface="Times New Roman"/>
              </a:rPr>
              <a:t> </a:t>
            </a:r>
            <a:r>
              <a:rPr lang="en-US" sz="2400" b="1" i="0" u="none" strike="noStrike" cap="none" baseline="0" dirty="0">
                <a:solidFill>
                  <a:srgbClr val="FFCCFF"/>
                </a:solidFill>
                <a:latin typeface="Times New Roman"/>
                <a:ea typeface="Times New Roman"/>
                <a:cs typeface="Times New Roman"/>
                <a:sym typeface="Times New Roman"/>
              </a:rPr>
              <a:t>better way</a:t>
            </a:r>
            <a:r>
              <a:rPr lang="en-US" sz="2400" b="1" i="0" u="none" strike="noStrike" cap="none" baseline="0" dirty="0">
                <a:solidFill>
                  <a:schemeClr val="lt1"/>
                </a:solidFill>
                <a:latin typeface="Times New Roman"/>
                <a:ea typeface="Times New Roman"/>
                <a:cs typeface="Times New Roman"/>
                <a:sym typeface="Times New Roman"/>
              </a:rPr>
              <a:t> </a:t>
            </a:r>
            <a:r>
              <a:rPr lang="en-US" sz="2400" b="0" i="0" u="none" strike="noStrike" cap="none" baseline="0" dirty="0">
                <a:solidFill>
                  <a:schemeClr val="lt1"/>
                </a:solidFill>
                <a:latin typeface="Times New Roman"/>
                <a:ea typeface="Times New Roman"/>
                <a:cs typeface="Times New Roman"/>
                <a:sym typeface="Times New Roman"/>
              </a:rPr>
              <a:t>to achieve fossil fuel independence, to transform much of  the US transportation fuels to sustainable, renewable power.  </a:t>
            </a:r>
          </a:p>
          <a:p>
            <a:pPr marL="0" marR="0" lvl="0" indent="0" algn="l" rtl="0">
              <a:spcBef>
                <a:spcPts val="0"/>
              </a:spcBef>
              <a:spcAft>
                <a:spcPts val="0"/>
              </a:spcAft>
              <a:buNone/>
            </a:pPr>
            <a:endParaRPr sz="2400" b="0" i="0" u="none" strike="noStrike" cap="none" baseline="0" dirty="0">
              <a:solidFill>
                <a:schemeClr val="lt1"/>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2400" b="1" i="0" u="none" strike="noStrike" cap="none" baseline="0" dirty="0">
                <a:solidFill>
                  <a:srgbClr val="FFFF99"/>
                </a:solidFill>
                <a:latin typeface="Times New Roman"/>
                <a:ea typeface="Times New Roman"/>
                <a:cs typeface="Times New Roman"/>
                <a:sym typeface="Times New Roman"/>
              </a:rPr>
              <a:t>Advanced biofuels is one part of the answer.  </a:t>
            </a:r>
          </a:p>
        </p:txBody>
      </p:sp>
      <p:sp>
        <p:nvSpPr>
          <p:cNvPr id="1577" name="Shape 1577"/>
          <p:cNvSpPr txBox="1"/>
          <p:nvPr/>
        </p:nvSpPr>
        <p:spPr>
          <a:xfrm>
            <a:off x="0" y="228600"/>
            <a:ext cx="2895600" cy="1235074"/>
          </a:xfrm>
          <a:prstGeom prst="rect">
            <a:avLst/>
          </a:prstGeom>
          <a:noFill/>
          <a:ln>
            <a:noFill/>
          </a:ln>
        </p:spPr>
        <p:txBody>
          <a:bodyPr lIns="91425" tIns="45700" rIns="91425" bIns="45700" anchor="t" anchorCtr="0">
            <a:noAutofit/>
          </a:bodyPr>
          <a:lstStyle/>
          <a:p>
            <a:pPr marL="0" marR="0" lvl="0" indent="0" algn="l" rtl="0">
              <a:lnSpc>
                <a:spcPct val="93750"/>
              </a:lnSpc>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The Promise of Advanced Biofuels</a:t>
            </a:r>
          </a:p>
        </p:txBody>
      </p:sp>
      <p:sp>
        <p:nvSpPr>
          <p:cNvPr id="1578" name="Shape 15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98989"/>
                </a:solidFill>
                <a:latin typeface="Times New Roman"/>
                <a:ea typeface="Times New Roman"/>
                <a:cs typeface="Times New Roman"/>
                <a:sym typeface="Times New Roman"/>
              </a:rPr>
              <a:pPr marL="0" marR="0" lvl="0" indent="0" algn="r" rtl="0">
                <a:spcBef>
                  <a:spcPts val="0"/>
                </a:spcBef>
                <a:buSzPct val="25000"/>
                <a:buNone/>
              </a:pPr>
              <a:t>148</a:t>
            </a:fld>
            <a:endParaRPr lang="en-US" sz="1200" b="0" i="0" u="none" strike="noStrike" cap="none" baseline="0">
              <a:solidFill>
                <a:srgbClr val="898989"/>
              </a:solidFill>
              <a:latin typeface="Times New Roman"/>
              <a:ea typeface="Times New Roman"/>
              <a:cs typeface="Times New Roman"/>
              <a:sym typeface="Times New Roman"/>
            </a:endParaRPr>
          </a:p>
        </p:txBody>
      </p:sp>
      <p:sp>
        <p:nvSpPr>
          <p:cNvPr id="1579" name="Shape 1579"/>
          <p:cNvSpPr txBox="1"/>
          <p:nvPr/>
        </p:nvSpPr>
        <p:spPr>
          <a:xfrm>
            <a:off x="6705600" y="65087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148</a:t>
            </a:fld>
            <a:endParaRPr lang="en-US" sz="1200" b="0" i="0" u="none" strike="noStrike" cap="none" baseline="0">
              <a:solidFill>
                <a:schemeClr val="dk1"/>
              </a:solidFill>
              <a:latin typeface="Times New Roman"/>
              <a:ea typeface="Times New Roman"/>
              <a:cs typeface="Times New Roman"/>
              <a:sym typeface="Times New Roman"/>
            </a:endParaRPr>
          </a:p>
        </p:txBody>
      </p:sp>
      <p:pic>
        <p:nvPicPr>
          <p:cNvPr id="1580" name="Shape 1580"/>
          <p:cNvPicPr preferRelativeResize="0"/>
          <p:nvPr/>
        </p:nvPicPr>
        <p:blipFill rotWithShape="1">
          <a:blip r:embed="rId3">
            <a:alphaModFix/>
          </a:blip>
          <a:srcRect/>
          <a:stretch/>
        </p:blipFill>
        <p:spPr>
          <a:xfrm>
            <a:off x="2438400" y="3352800"/>
            <a:ext cx="2438399" cy="1740131"/>
          </a:xfrm>
          <a:prstGeom prst="rect">
            <a:avLst/>
          </a:prstGeom>
          <a:ln>
            <a:noFill/>
          </a:ln>
          <a:effectLst>
            <a:softEdge rad="112500"/>
          </a:effectLst>
        </p:spPr>
      </p:pic>
      <p:pic>
        <p:nvPicPr>
          <p:cNvPr id="1581" name="Shape 1581"/>
          <p:cNvPicPr preferRelativeResize="0"/>
          <p:nvPr/>
        </p:nvPicPr>
        <p:blipFill rotWithShape="1">
          <a:blip r:embed="rId4">
            <a:alphaModFix/>
          </a:blip>
          <a:srcRect/>
          <a:stretch/>
        </p:blipFill>
        <p:spPr>
          <a:xfrm>
            <a:off x="0" y="6245225"/>
            <a:ext cx="1143000" cy="612775"/>
          </a:xfrm>
          <a:prstGeom prst="rect">
            <a:avLst/>
          </a:prstGeom>
          <a:noFill/>
          <a:ln>
            <a:noFill/>
          </a:ln>
        </p:spPr>
      </p:pic>
      <p:sp>
        <p:nvSpPr>
          <p:cNvPr id="1582" name="Shape 1582"/>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pic>
        <p:nvPicPr>
          <p:cNvPr id="1583" name="Shape 1583"/>
          <p:cNvPicPr preferRelativeResize="0"/>
          <p:nvPr/>
        </p:nvPicPr>
        <p:blipFill rotWithShape="1">
          <a:blip r:embed="rId5">
            <a:alphaModFix/>
          </a:blip>
          <a:srcRect/>
          <a:stretch/>
        </p:blipFill>
        <p:spPr>
          <a:xfrm>
            <a:off x="304800" y="4572000"/>
            <a:ext cx="2971799" cy="1975009"/>
          </a:xfrm>
          <a:prstGeom prst="rect">
            <a:avLst/>
          </a:prstGeom>
          <a:ln>
            <a:noFill/>
          </a:ln>
          <a:effectLst>
            <a:softEdge rad="112500"/>
          </a:effectLst>
        </p:spPr>
      </p:pic>
      <p:pic>
        <p:nvPicPr>
          <p:cNvPr id="1584" name="Shape 1584"/>
          <p:cNvPicPr preferRelativeResize="0"/>
          <p:nvPr/>
        </p:nvPicPr>
        <p:blipFill rotWithShape="1">
          <a:blip r:embed="rId6">
            <a:alphaModFix/>
          </a:blip>
          <a:srcRect/>
          <a:stretch/>
        </p:blipFill>
        <p:spPr>
          <a:xfrm>
            <a:off x="152400" y="1915800"/>
            <a:ext cx="1883700" cy="3025499"/>
          </a:xfrm>
          <a:prstGeom prst="rect">
            <a:avLst/>
          </a:prstGeom>
          <a:ln>
            <a:noFill/>
          </a:ln>
          <a:effectLst>
            <a:softEdge rad="112500"/>
          </a:effectLst>
        </p:spPr>
      </p:pic>
      <p:pic>
        <p:nvPicPr>
          <p:cNvPr id="1585" name="Shape 1585"/>
          <p:cNvPicPr preferRelativeResize="0"/>
          <p:nvPr/>
        </p:nvPicPr>
        <p:blipFill rotWithShape="1">
          <a:blip r:embed="rId7">
            <a:alphaModFix/>
          </a:blip>
          <a:srcRect/>
          <a:stretch/>
        </p:blipFill>
        <p:spPr>
          <a:xfrm rot="-5400000">
            <a:off x="5222747" y="2403347"/>
            <a:ext cx="6324600" cy="1517903"/>
          </a:xfrm>
          <a:prstGeom prst="rect">
            <a:avLst/>
          </a:prstGeom>
          <a:ln>
            <a:noFill/>
          </a:ln>
          <a:effectLst>
            <a:softEdge rad="112500"/>
          </a:effectLst>
        </p:spPr>
      </p:pic>
      <p:pic>
        <p:nvPicPr>
          <p:cNvPr id="1586" name="Shape 1586"/>
          <p:cNvPicPr preferRelativeResize="0"/>
          <p:nvPr/>
        </p:nvPicPr>
        <p:blipFill rotWithShape="1">
          <a:blip r:embed="rId8">
            <a:alphaModFix/>
          </a:blip>
          <a:srcRect/>
          <a:stretch/>
        </p:blipFill>
        <p:spPr>
          <a:xfrm>
            <a:off x="3733800" y="4876800"/>
            <a:ext cx="3276600" cy="1722104"/>
          </a:xfrm>
          <a:prstGeom prst="rect">
            <a:avLst/>
          </a:prstGeom>
          <a:ln>
            <a:noFill/>
          </a:ln>
          <a:effectLst>
            <a:softEdge rad="112500"/>
          </a:effectLst>
        </p:spPr>
      </p:pic>
      <p:pic>
        <p:nvPicPr>
          <p:cNvPr id="15" name="Shape 1126"/>
          <p:cNvPicPr preferRelativeResize="0"/>
          <p:nvPr/>
        </p:nvPicPr>
        <p:blipFill rotWithShape="1">
          <a:blip r:embed="rId9">
            <a:alphaModFix/>
          </a:blip>
          <a:srcRect/>
          <a:stretch/>
        </p:blipFill>
        <p:spPr>
          <a:xfrm>
            <a:off x="4876800" y="3276600"/>
            <a:ext cx="3048000" cy="1587600"/>
          </a:xfrm>
          <a:prstGeom prst="rect">
            <a:avLst/>
          </a:prstGeom>
          <a:ln>
            <a:noFill/>
          </a:ln>
          <a:effectLst>
            <a:softEdge rad="112500"/>
          </a:effectLst>
        </p:spPr>
      </p:pic>
    </p:spTree>
  </p:cSld>
  <p:clrMapOvr>
    <a:masterClrMapping/>
  </p:clrMapOvr>
  <p:transition spd="slow">
    <p:cu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382000" cy="6678751"/>
          </a:xfrm>
          <a:prstGeom prst="rect">
            <a:avLst/>
          </a:prstGeom>
        </p:spPr>
        <p:txBody>
          <a:bodyPr wrap="square">
            <a:spAutoFit/>
          </a:bodyPr>
          <a:lstStyle/>
          <a:p>
            <a:r>
              <a:rPr lang="en-US" sz="4400" dirty="0" smtClean="0">
                <a:solidFill>
                  <a:srgbClr val="FFFF00"/>
                </a:solidFill>
              </a:rPr>
              <a:t>List of other resources</a:t>
            </a:r>
          </a:p>
          <a:p>
            <a:pPr lvl="1"/>
            <a:r>
              <a:rPr lang="en-US" sz="2400" i="1" dirty="0" smtClean="0">
                <a:solidFill>
                  <a:schemeClr val="bg1"/>
                </a:solidFill>
              </a:rPr>
              <a:t>Biofuels Digest</a:t>
            </a:r>
          </a:p>
          <a:p>
            <a:pPr lvl="1"/>
            <a:r>
              <a:rPr lang="en-US" sz="2400" dirty="0" smtClean="0">
                <a:solidFill>
                  <a:srgbClr val="FFC000"/>
                </a:solidFill>
              </a:rPr>
              <a:t>Trade organizations (National)</a:t>
            </a:r>
          </a:p>
          <a:p>
            <a:pPr lvl="1"/>
            <a:r>
              <a:rPr lang="en-US" sz="2400" dirty="0" smtClean="0">
                <a:solidFill>
                  <a:schemeClr val="bg1"/>
                </a:solidFill>
              </a:rPr>
              <a:t>	Renewable Fuels Association</a:t>
            </a:r>
          </a:p>
          <a:p>
            <a:pPr lvl="1"/>
            <a:r>
              <a:rPr lang="en-US" sz="2400" dirty="0" smtClean="0">
                <a:solidFill>
                  <a:schemeClr val="bg1"/>
                </a:solidFill>
              </a:rPr>
              <a:t>	Growth Energy</a:t>
            </a:r>
          </a:p>
          <a:p>
            <a:pPr lvl="1"/>
            <a:r>
              <a:rPr lang="en-US" sz="2400" dirty="0" smtClean="0">
                <a:solidFill>
                  <a:schemeClr val="bg1"/>
                </a:solidFill>
              </a:rPr>
              <a:t>	National Biodiesel Board</a:t>
            </a:r>
          </a:p>
          <a:p>
            <a:pPr lvl="1"/>
            <a:r>
              <a:rPr lang="en-US" sz="2400" dirty="0" smtClean="0">
                <a:solidFill>
                  <a:schemeClr val="bg1"/>
                </a:solidFill>
              </a:rPr>
              <a:t>	Diesel Technology Forum</a:t>
            </a:r>
          </a:p>
          <a:p>
            <a:pPr lvl="1"/>
            <a:r>
              <a:rPr lang="en-US" sz="2400" dirty="0" smtClean="0">
                <a:solidFill>
                  <a:srgbClr val="FFC000"/>
                </a:solidFill>
              </a:rPr>
              <a:t>State-level trade groups</a:t>
            </a:r>
          </a:p>
          <a:p>
            <a:pPr lvl="1"/>
            <a:r>
              <a:rPr lang="en-US" sz="2400" dirty="0" smtClean="0">
                <a:solidFill>
                  <a:schemeClr val="bg1"/>
                </a:solidFill>
              </a:rPr>
              <a:t>	Iowa Renewable Fuels Association</a:t>
            </a:r>
          </a:p>
          <a:p>
            <a:pPr lvl="1"/>
            <a:r>
              <a:rPr lang="en-US" sz="2400" dirty="0" smtClean="0">
                <a:solidFill>
                  <a:schemeClr val="bg1"/>
                </a:solidFill>
              </a:rPr>
              <a:t>	Minnesota Bio-Fuels Association</a:t>
            </a:r>
          </a:p>
          <a:p>
            <a:pPr lvl="1"/>
            <a:r>
              <a:rPr lang="en-US" sz="2400" dirty="0" smtClean="0">
                <a:solidFill>
                  <a:srgbClr val="FFC000"/>
                </a:solidFill>
              </a:rPr>
              <a:t>Growers associations (Corn, Grains, Soybeans, etc.)</a:t>
            </a:r>
          </a:p>
          <a:p>
            <a:pPr lvl="1"/>
            <a:r>
              <a:rPr lang="en-US" sz="2400" dirty="0" smtClean="0">
                <a:solidFill>
                  <a:schemeClr val="tx2"/>
                </a:solidFill>
              </a:rPr>
              <a:t>Advanced </a:t>
            </a:r>
            <a:r>
              <a:rPr lang="en-US" sz="2400" dirty="0" err="1" smtClean="0">
                <a:solidFill>
                  <a:schemeClr val="tx2"/>
                </a:solidFill>
              </a:rPr>
              <a:t>BioFeedstocks</a:t>
            </a:r>
            <a:r>
              <a:rPr lang="en-US" sz="2400" dirty="0" smtClean="0">
                <a:solidFill>
                  <a:schemeClr val="tx2"/>
                </a:solidFill>
              </a:rPr>
              <a:t> Council </a:t>
            </a:r>
            <a:r>
              <a:rPr lang="en-US" sz="2400" dirty="0" smtClean="0">
                <a:solidFill>
                  <a:srgbClr val="FFC000"/>
                </a:solidFill>
              </a:rPr>
              <a:t>(</a:t>
            </a:r>
            <a:r>
              <a:rPr lang="en-US" sz="2400" dirty="0" smtClean="0">
                <a:solidFill>
                  <a:srgbClr val="FFDE75"/>
                </a:solidFill>
              </a:rPr>
              <a:t>still being formed</a:t>
            </a:r>
            <a:r>
              <a:rPr lang="en-US" sz="2400" dirty="0" smtClean="0">
                <a:solidFill>
                  <a:srgbClr val="FFC000"/>
                </a:solidFill>
              </a:rPr>
              <a:t>)</a:t>
            </a:r>
          </a:p>
          <a:p>
            <a:pPr lvl="1"/>
            <a:r>
              <a:rPr lang="en-US" sz="2400" dirty="0" smtClean="0">
                <a:solidFill>
                  <a:srgbClr val="FFC000"/>
                </a:solidFill>
              </a:rPr>
              <a:t>University-based programs</a:t>
            </a:r>
          </a:p>
          <a:p>
            <a:pPr lvl="1"/>
            <a:r>
              <a:rPr lang="en-US" sz="2400" dirty="0" smtClean="0">
                <a:solidFill>
                  <a:schemeClr val="bg1"/>
                </a:solidFill>
              </a:rPr>
              <a:t>	Great Lakes Bioenergy Research Center</a:t>
            </a:r>
          </a:p>
          <a:p>
            <a:pPr lvl="1"/>
            <a:r>
              <a:rPr lang="en-US" sz="2400" dirty="0" smtClean="0">
                <a:solidFill>
                  <a:schemeClr val="bg1"/>
                </a:solidFill>
              </a:rPr>
              <a:t>	</a:t>
            </a:r>
            <a:r>
              <a:rPr lang="en-US" sz="2400" dirty="0" err="1" smtClean="0">
                <a:solidFill>
                  <a:schemeClr val="bg1"/>
                </a:solidFill>
              </a:rPr>
              <a:t>NewBIO</a:t>
            </a:r>
            <a:endParaRPr lang="en-US" sz="2400" dirty="0" smtClean="0">
              <a:solidFill>
                <a:schemeClr val="bg1"/>
              </a:solidFill>
            </a:endParaRPr>
          </a:p>
          <a:p>
            <a:pPr lvl="1"/>
            <a:r>
              <a:rPr lang="en-US" sz="2400" dirty="0" smtClean="0">
                <a:solidFill>
                  <a:schemeClr val="bg1"/>
                </a:solidFill>
              </a:rPr>
              <a:t>	</a:t>
            </a:r>
            <a:r>
              <a:rPr lang="en-US" sz="2400" dirty="0" smtClean="0">
                <a:solidFill>
                  <a:schemeClr val="tx2"/>
                </a:solidFill>
              </a:rPr>
              <a:t>Southeast Partnership for Integrated Biomass Supply Systems (IBSS)</a:t>
            </a:r>
            <a:endParaRPr lang="en-US" sz="2400"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Shape 275"/>
          <p:cNvPicPr preferRelativeResize="0"/>
          <p:nvPr/>
        </p:nvPicPr>
        <p:blipFill rotWithShape="1">
          <a:blip r:embed="rId3">
            <a:alphaModFix/>
          </a:blip>
          <a:srcRect/>
          <a:stretch/>
        </p:blipFill>
        <p:spPr>
          <a:xfrm>
            <a:off x="0" y="6245225"/>
            <a:ext cx="1143000" cy="612900"/>
          </a:xfrm>
          <a:prstGeom prst="rect">
            <a:avLst/>
          </a:prstGeom>
          <a:noFill/>
          <a:ln>
            <a:noFill/>
          </a:ln>
        </p:spPr>
      </p:pic>
      <p:sp>
        <p:nvSpPr>
          <p:cNvPr id="276" name="Shape 276"/>
          <p:cNvSpPr txBox="1">
            <a:spLocks noGrp="1"/>
          </p:cNvSpPr>
          <p:nvPr>
            <p:ph type="title"/>
          </p:nvPr>
        </p:nvSpPr>
        <p:spPr>
          <a:xfrm>
            <a:off x="533400" y="228600"/>
            <a:ext cx="80010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b="1" i="0" u="none" strike="noStrike" cap="none" baseline="0" dirty="0">
                <a:solidFill>
                  <a:srgbClr val="FFFF99"/>
                </a:solidFill>
                <a:latin typeface="Times New Roman"/>
                <a:ea typeface="Times New Roman"/>
                <a:cs typeface="Times New Roman"/>
                <a:sym typeface="Times New Roman"/>
              </a:rPr>
              <a:t>Why Replacing Fossil-Fuel Oil With Advanced Transportation Biofuels is Important—</a:t>
            </a:r>
            <a:br>
              <a:rPr lang="en-US" sz="2800" b="1" i="0" u="none" strike="noStrike" cap="none" baseline="0" dirty="0">
                <a:solidFill>
                  <a:srgbClr val="FFFF99"/>
                </a:solidFill>
                <a:latin typeface="Times New Roman"/>
                <a:ea typeface="Times New Roman"/>
                <a:cs typeface="Times New Roman"/>
                <a:sym typeface="Times New Roman"/>
              </a:rPr>
            </a:br>
            <a:endParaRPr lang="en-US" sz="2800" b="1" i="0" u="none" strike="noStrike" cap="none" baseline="0" dirty="0">
              <a:solidFill>
                <a:srgbClr val="FFFF99"/>
              </a:solidFill>
              <a:latin typeface="Times New Roman"/>
              <a:ea typeface="Times New Roman"/>
              <a:cs typeface="Times New Roman"/>
              <a:sym typeface="Times New Roman"/>
            </a:endParaRPr>
          </a:p>
        </p:txBody>
      </p:sp>
      <p:grpSp>
        <p:nvGrpSpPr>
          <p:cNvPr id="277" name="Shape 277"/>
          <p:cNvGrpSpPr/>
          <p:nvPr/>
        </p:nvGrpSpPr>
        <p:grpSpPr>
          <a:xfrm>
            <a:off x="2781764" y="1448031"/>
            <a:ext cx="3809100" cy="1904400"/>
            <a:chOff x="495764" y="231"/>
            <a:chExt cx="3809100" cy="1904400"/>
          </a:xfrm>
        </p:grpSpPr>
        <p:sp>
          <p:nvSpPr>
            <p:cNvPr id="278" name="Shape 278"/>
            <p:cNvSpPr/>
            <p:nvPr/>
          </p:nvSpPr>
          <p:spPr>
            <a:xfrm>
              <a:off x="495764" y="231"/>
              <a:ext cx="3809100" cy="1904400"/>
            </a:xfrm>
            <a:prstGeom prst="rect">
              <a:avLst/>
            </a:prstGeom>
            <a:solidFill>
              <a:schemeClr val="accent1"/>
            </a:solidFill>
            <a:ln w="25400" cap="flat">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79" name="Shape 279"/>
            <p:cNvSpPr txBox="1"/>
            <p:nvPr/>
          </p:nvSpPr>
          <p:spPr>
            <a:xfrm>
              <a:off x="495764" y="231"/>
              <a:ext cx="3809100" cy="1904400"/>
            </a:xfrm>
            <a:prstGeom prst="rect">
              <a:avLst/>
            </a:prstGeom>
            <a:noFill/>
            <a:ln>
              <a:noFill/>
            </a:ln>
          </p:spPr>
          <p:txBody>
            <a:bodyPr lIns="21575" tIns="21575" rIns="21575" bIns="21575" anchor="ctr" anchorCtr="0">
              <a:noAutofit/>
            </a:bodyPr>
            <a:lstStyle/>
            <a:p>
              <a:pPr marL="0" marR="0" lvl="0" indent="0" algn="ctr" rtl="0">
                <a:lnSpc>
                  <a:spcPct val="100000"/>
                </a:lnSpc>
                <a:spcBef>
                  <a:spcPts val="0"/>
                </a:spcBef>
                <a:spcAft>
                  <a:spcPts val="0"/>
                </a:spcAft>
                <a:buClr>
                  <a:schemeClr val="dk1"/>
                </a:buClr>
                <a:buSzPct val="25000"/>
                <a:buFont typeface="Times New Roman"/>
                <a:buNone/>
              </a:pPr>
              <a:r>
                <a:rPr lang="en-US" sz="3400" b="0" i="0" u="none" strike="noStrike" cap="none" baseline="0">
                  <a:solidFill>
                    <a:schemeClr val="dk1"/>
                  </a:solidFill>
                  <a:latin typeface="Times New Roman"/>
                  <a:ea typeface="Times New Roman"/>
                  <a:cs typeface="Times New Roman"/>
                  <a:sym typeface="Times New Roman"/>
                </a:rPr>
                <a:t>18.9 Million Barrels </a:t>
              </a:r>
            </a:p>
            <a:p>
              <a:pPr marL="0" marR="0" lvl="0" indent="0" algn="ctr" rtl="0">
                <a:lnSpc>
                  <a:spcPct val="100000"/>
                </a:lnSpc>
                <a:spcBef>
                  <a:spcPts val="0"/>
                </a:spcBef>
                <a:spcAft>
                  <a:spcPts val="0"/>
                </a:spcAft>
                <a:buClr>
                  <a:schemeClr val="dk1"/>
                </a:buClr>
                <a:buSzPct val="25000"/>
                <a:buFont typeface="Times New Roman"/>
                <a:buNone/>
              </a:pPr>
              <a:r>
                <a:rPr lang="en-US" sz="3400" b="0" i="0" u="none" strike="noStrike" cap="none" baseline="0">
                  <a:solidFill>
                    <a:schemeClr val="dk1"/>
                  </a:solidFill>
                  <a:latin typeface="Times New Roman"/>
                  <a:ea typeface="Times New Roman"/>
                  <a:cs typeface="Times New Roman"/>
                  <a:sym typeface="Times New Roman"/>
                </a:rPr>
                <a:t>of oil used</a:t>
              </a:r>
            </a:p>
            <a:p>
              <a:pPr marL="0" marR="0" lvl="0" indent="0" algn="ctr" rtl="0">
                <a:lnSpc>
                  <a:spcPct val="100000"/>
                </a:lnSpc>
                <a:spcBef>
                  <a:spcPts val="0"/>
                </a:spcBef>
                <a:spcAft>
                  <a:spcPts val="0"/>
                </a:spcAft>
                <a:buClr>
                  <a:schemeClr val="dk1"/>
                </a:buClr>
                <a:buSzPct val="25000"/>
                <a:buFont typeface="Times New Roman"/>
                <a:buNone/>
              </a:pPr>
              <a:r>
                <a:rPr lang="en-US" sz="3400" b="0" i="0" u="none" strike="noStrike" cap="none" baseline="0">
                  <a:solidFill>
                    <a:schemeClr val="dk1"/>
                  </a:solidFill>
                  <a:latin typeface="Times New Roman"/>
                  <a:ea typeface="Times New Roman"/>
                  <a:cs typeface="Times New Roman"/>
                  <a:sym typeface="Times New Roman"/>
                </a:rPr>
                <a:t>each day by US</a:t>
              </a:r>
            </a:p>
          </p:txBody>
        </p:sp>
      </p:grpSp>
      <p:sp>
        <p:nvSpPr>
          <p:cNvPr id="280" name="Shape 280"/>
          <p:cNvSpPr/>
          <p:nvPr/>
        </p:nvSpPr>
        <p:spPr>
          <a:xfrm>
            <a:off x="533400" y="3962400"/>
            <a:ext cx="4190999" cy="2286000"/>
          </a:xfrm>
          <a:prstGeom prst="cube">
            <a:avLst>
              <a:gd name="adj" fmla="val 25000"/>
            </a:avLst>
          </a:prstGeom>
          <a:solidFill>
            <a:schemeClr val="accent1"/>
          </a:solidFill>
          <a:ln w="9525" cap="flat">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0" u="none" strike="noStrike" cap="none" baseline="0">
                <a:solidFill>
                  <a:schemeClr val="dk1"/>
                </a:solidFill>
                <a:latin typeface="Times New Roman"/>
                <a:ea typeface="Times New Roman"/>
                <a:cs typeface="Times New Roman"/>
                <a:sym typeface="Times New Roman"/>
              </a:rPr>
              <a:t>71%  Used as</a:t>
            </a:r>
          </a:p>
          <a:p>
            <a:pPr marL="0" marR="0" lvl="0" indent="0" algn="ctr" rtl="0">
              <a:spcBef>
                <a:spcPts val="0"/>
              </a:spcBef>
              <a:spcAft>
                <a:spcPts val="0"/>
              </a:spcAft>
              <a:buSzPct val="25000"/>
              <a:buNone/>
            </a:pPr>
            <a:r>
              <a:rPr lang="en-US" sz="2800" b="0" i="0" u="none" strike="noStrike" cap="none" baseline="0">
                <a:solidFill>
                  <a:schemeClr val="dk1"/>
                </a:solidFill>
                <a:latin typeface="Times New Roman"/>
                <a:ea typeface="Times New Roman"/>
                <a:cs typeface="Times New Roman"/>
                <a:sym typeface="Times New Roman"/>
              </a:rPr>
              <a:t> Transportation Fuel</a:t>
            </a:r>
          </a:p>
        </p:txBody>
      </p:sp>
      <p:sp>
        <p:nvSpPr>
          <p:cNvPr id="281" name="Shape 281"/>
          <p:cNvSpPr/>
          <p:nvPr/>
        </p:nvSpPr>
        <p:spPr>
          <a:xfrm>
            <a:off x="5410200" y="3962400"/>
            <a:ext cx="2666999" cy="1600199"/>
          </a:xfrm>
          <a:prstGeom prst="cube">
            <a:avLst>
              <a:gd name="adj" fmla="val 25000"/>
            </a:avLst>
          </a:prstGeom>
          <a:solidFill>
            <a:schemeClr val="accent1"/>
          </a:solidFill>
          <a:ln w="9525" cap="flat">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SzPct val="25000"/>
              <a:buNone/>
            </a:pPr>
            <a:r>
              <a:rPr lang="en-US" sz="2400" b="0" i="0" u="none" strike="noStrike" cap="none" baseline="0">
                <a:solidFill>
                  <a:schemeClr val="dk1"/>
                </a:solidFill>
                <a:latin typeface="Times New Roman"/>
                <a:ea typeface="Times New Roman"/>
                <a:cs typeface="Times New Roman"/>
                <a:sym typeface="Times New Roman"/>
              </a:rPr>
              <a:t> Rest  to</a:t>
            </a:r>
            <a:r>
              <a:rPr lang="en-US" sz="2400" b="0" i="0" u="none" strike="noStrike" cap="none" baseline="0">
                <a:solidFill>
                  <a:schemeClr val="lt1"/>
                </a:solidFill>
                <a:latin typeface="Times New Roman"/>
                <a:ea typeface="Times New Roman"/>
                <a:cs typeface="Times New Roman"/>
                <a:sym typeface="Times New Roman"/>
              </a:rPr>
              <a:t> </a:t>
            </a:r>
            <a:r>
              <a:rPr lang="en-US" sz="2400" b="0" i="0" u="none" strike="noStrike" cap="none" baseline="0">
                <a:solidFill>
                  <a:schemeClr val="dk1"/>
                </a:solidFill>
                <a:latin typeface="Times New Roman"/>
                <a:ea typeface="Times New Roman"/>
                <a:cs typeface="Times New Roman"/>
                <a:sym typeface="Times New Roman"/>
              </a:rPr>
              <a:t>produce </a:t>
            </a:r>
          </a:p>
          <a:p>
            <a:pPr marL="0" marR="0" lvl="0" indent="0" algn="ctr" rtl="0">
              <a:spcBef>
                <a:spcPts val="0"/>
              </a:spcBef>
              <a:spcAft>
                <a:spcPts val="0"/>
              </a:spcAft>
              <a:buSzPct val="25000"/>
              <a:buNone/>
            </a:pPr>
            <a:r>
              <a:rPr lang="en-US" sz="2400" b="0" i="0" u="none" strike="noStrike" cap="none" baseline="0">
                <a:solidFill>
                  <a:schemeClr val="dk1"/>
                </a:solidFill>
                <a:latin typeface="Times New Roman"/>
                <a:ea typeface="Times New Roman"/>
                <a:cs typeface="Times New Roman"/>
                <a:sym typeface="Times New Roman"/>
              </a:rPr>
              <a:t>plastics, fiber</a:t>
            </a:r>
          </a:p>
          <a:p>
            <a:pPr marL="0" marR="0" lvl="0" indent="0" algn="ctr" rtl="0">
              <a:spcBef>
                <a:spcPts val="0"/>
              </a:spcBef>
              <a:spcAft>
                <a:spcPts val="0"/>
              </a:spcAft>
              <a:buSzPct val="25000"/>
              <a:buNone/>
            </a:pPr>
            <a:r>
              <a:rPr lang="en-US" sz="2400" b="0" i="0" u="none" strike="noStrike" cap="none" baseline="0">
                <a:solidFill>
                  <a:schemeClr val="dk1"/>
                </a:solidFill>
                <a:latin typeface="Times New Roman"/>
                <a:ea typeface="Times New Roman"/>
                <a:cs typeface="Times New Roman"/>
                <a:sym typeface="Times New Roman"/>
              </a:rPr>
              <a:t>film, chemicals</a:t>
            </a:r>
          </a:p>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cxnSp>
        <p:nvCxnSpPr>
          <p:cNvPr id="282" name="Shape 282"/>
          <p:cNvCxnSpPr/>
          <p:nvPr/>
        </p:nvCxnSpPr>
        <p:spPr>
          <a:xfrm>
            <a:off x="4343400" y="3352800"/>
            <a:ext cx="0" cy="304799"/>
          </a:xfrm>
          <a:prstGeom prst="straightConnector1">
            <a:avLst/>
          </a:prstGeom>
          <a:noFill/>
          <a:ln w="9525" cap="flat">
            <a:solidFill>
              <a:schemeClr val="lt1"/>
            </a:solidFill>
            <a:prstDash val="solid"/>
            <a:round/>
            <a:headEnd type="none" w="med" len="med"/>
            <a:tailEnd type="none" w="med" len="med"/>
          </a:ln>
        </p:spPr>
      </p:cxnSp>
      <p:cxnSp>
        <p:nvCxnSpPr>
          <p:cNvPr id="283" name="Shape 283"/>
          <p:cNvCxnSpPr/>
          <p:nvPr/>
        </p:nvCxnSpPr>
        <p:spPr>
          <a:xfrm flipH="1">
            <a:off x="2971799" y="3657600"/>
            <a:ext cx="3886200" cy="1500"/>
          </a:xfrm>
          <a:prstGeom prst="straightConnector1">
            <a:avLst/>
          </a:prstGeom>
          <a:noFill/>
          <a:ln w="9525" cap="flat">
            <a:solidFill>
              <a:schemeClr val="lt1"/>
            </a:solidFill>
            <a:prstDash val="solid"/>
            <a:round/>
            <a:headEnd type="none" w="med" len="med"/>
            <a:tailEnd type="none" w="med" len="med"/>
          </a:ln>
        </p:spPr>
      </p:cxnSp>
      <p:cxnSp>
        <p:nvCxnSpPr>
          <p:cNvPr id="284" name="Shape 284"/>
          <p:cNvCxnSpPr/>
          <p:nvPr/>
        </p:nvCxnSpPr>
        <p:spPr>
          <a:xfrm>
            <a:off x="2971800" y="3657600"/>
            <a:ext cx="0" cy="304799"/>
          </a:xfrm>
          <a:prstGeom prst="straightConnector1">
            <a:avLst/>
          </a:prstGeom>
          <a:noFill/>
          <a:ln w="9525" cap="flat">
            <a:solidFill>
              <a:schemeClr val="lt1"/>
            </a:solidFill>
            <a:prstDash val="solid"/>
            <a:round/>
            <a:headEnd type="none" w="med" len="med"/>
            <a:tailEnd type="triangle" w="lg" len="lg"/>
          </a:ln>
        </p:spPr>
      </p:cxnSp>
      <p:cxnSp>
        <p:nvCxnSpPr>
          <p:cNvPr id="285" name="Shape 285"/>
          <p:cNvCxnSpPr/>
          <p:nvPr/>
        </p:nvCxnSpPr>
        <p:spPr>
          <a:xfrm>
            <a:off x="6858000" y="3657600"/>
            <a:ext cx="0" cy="304799"/>
          </a:xfrm>
          <a:prstGeom prst="straightConnector1">
            <a:avLst/>
          </a:prstGeom>
          <a:noFill/>
          <a:ln w="9525" cap="flat">
            <a:solidFill>
              <a:schemeClr val="lt1"/>
            </a:solidFill>
            <a:prstDash val="solid"/>
            <a:round/>
            <a:headEnd type="none" w="med" len="med"/>
            <a:tailEnd type="triangle" w="lg" len="lg"/>
          </a:ln>
        </p:spPr>
      </p:cxnSp>
      <p:sp>
        <p:nvSpPr>
          <p:cNvPr id="286" name="Shape 286"/>
          <p:cNvSpPr txBox="1"/>
          <p:nvPr/>
        </p:nvSpPr>
        <p:spPr>
          <a:xfrm>
            <a:off x="152400" y="2514600"/>
            <a:ext cx="1904999" cy="584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i="0" u="none" strike="noStrike" cap="none" baseline="0">
                <a:solidFill>
                  <a:schemeClr val="lt1"/>
                </a:solidFill>
                <a:latin typeface="Times New Roman"/>
                <a:ea typeface="Times New Roman"/>
                <a:cs typeface="Times New Roman"/>
                <a:sym typeface="Times New Roman"/>
              </a:rPr>
              <a:t>TODAY</a:t>
            </a:r>
          </a:p>
        </p:txBody>
      </p:sp>
      <p:sp>
        <p:nvSpPr>
          <p:cNvPr id="287" name="Shape 287"/>
          <p:cNvSpPr txBox="1"/>
          <p:nvPr/>
        </p:nvSpPr>
        <p:spPr>
          <a:xfrm>
            <a:off x="5562600" y="5943600"/>
            <a:ext cx="27431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lt1"/>
                </a:solidFill>
                <a:latin typeface="Times New Roman"/>
                <a:ea typeface="Times New Roman"/>
                <a:cs typeface="Times New Roman"/>
                <a:sym typeface="Times New Roman"/>
              </a:rPr>
              <a:t>Information from US Energy Information Administration</a:t>
            </a:r>
          </a:p>
        </p:txBody>
      </p:sp>
    </p:spTree>
  </p:cSld>
  <p:clrMapOvr>
    <a:masterClrMapping/>
  </p:clrMapOvr>
  <p:transition spd="slow">
    <p:cut/>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pic>
        <p:nvPicPr>
          <p:cNvPr id="1726" name="Shape 1726"/>
          <p:cNvPicPr preferRelativeResize="0">
            <a:picLocks noGrp="1"/>
          </p:cNvPicPr>
          <p:nvPr>
            <p:ph type="body" idx="1"/>
          </p:nvPr>
        </p:nvPicPr>
        <p:blipFill rotWithShape="1">
          <a:blip r:embed="rId3">
            <a:alphaModFix/>
          </a:blip>
          <a:srcRect/>
          <a:stretch/>
        </p:blipFill>
        <p:spPr>
          <a:xfrm>
            <a:off x="304800" y="381000"/>
            <a:ext cx="8201025" cy="6096000"/>
          </a:xfrm>
          <a:prstGeom prst="rect">
            <a:avLst/>
          </a:prstGeom>
          <a:noFill/>
          <a:ln>
            <a:noFill/>
          </a:ln>
        </p:spPr>
      </p:pic>
      <p:sp>
        <p:nvSpPr>
          <p:cNvPr id="1727" name="Shape 1727"/>
          <p:cNvSpPr txBox="1">
            <a:spLocks noGrp="1"/>
          </p:cNvSpPr>
          <p:nvPr>
            <p:ph type="title"/>
          </p:nvPr>
        </p:nvSpPr>
        <p:spPr>
          <a:xfrm>
            <a:off x="1447800" y="609600"/>
            <a:ext cx="6316663" cy="9524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3A5436"/>
                </a:solidFill>
                <a:latin typeface="Times New Roman"/>
                <a:ea typeface="Times New Roman"/>
                <a:cs typeface="Times New Roman"/>
                <a:sym typeface="Times New Roman"/>
              </a:rPr>
              <a:t>What’s so Advanced about </a:t>
            </a:r>
            <a:br>
              <a:rPr lang="en-US" sz="3200" b="1" i="0" u="none" strike="noStrike" cap="none" baseline="0">
                <a:solidFill>
                  <a:srgbClr val="3A5436"/>
                </a:solidFill>
                <a:latin typeface="Times New Roman"/>
                <a:ea typeface="Times New Roman"/>
                <a:cs typeface="Times New Roman"/>
                <a:sym typeface="Times New Roman"/>
              </a:rPr>
            </a:br>
            <a:r>
              <a:rPr lang="en-US" sz="3200" b="1" i="0" u="none" strike="noStrike" cap="none" baseline="0">
                <a:solidFill>
                  <a:srgbClr val="3A5436"/>
                </a:solidFill>
                <a:latin typeface="Times New Roman"/>
                <a:ea typeface="Times New Roman"/>
                <a:cs typeface="Times New Roman"/>
                <a:sym typeface="Times New Roman"/>
              </a:rPr>
              <a:t>Advanced Biofuels?</a:t>
            </a:r>
          </a:p>
        </p:txBody>
      </p:sp>
      <p:sp>
        <p:nvSpPr>
          <p:cNvPr id="1728" name="Shape 1728"/>
          <p:cNvSpPr txBox="1">
            <a:spLocks noGrp="1"/>
          </p:cNvSpPr>
          <p:nvPr>
            <p:ph type="ftr" idx="11"/>
          </p:nvPr>
        </p:nvSpPr>
        <p:spPr>
          <a:xfrm>
            <a:off x="3124200" y="6492875"/>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sp>
        <p:nvSpPr>
          <p:cNvPr id="1729" name="Shape 1729"/>
          <p:cNvSpPr txBox="1"/>
          <p:nvPr/>
        </p:nvSpPr>
        <p:spPr>
          <a:xfrm>
            <a:off x="990600" y="1981200"/>
            <a:ext cx="7162799" cy="18923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baseline="0">
                <a:solidFill>
                  <a:schemeClr val="dk1"/>
                </a:solidFill>
                <a:latin typeface="Times New Roman"/>
                <a:ea typeface="Times New Roman"/>
                <a:cs typeface="Times New Roman"/>
                <a:sym typeface="Times New Roman"/>
              </a:rPr>
              <a:t>Find out more:</a:t>
            </a:r>
            <a:r>
              <a:rPr lang="en-US" sz="1800" b="0" i="0" u="none" strike="noStrike" cap="none" baseline="0">
                <a:solidFill>
                  <a:schemeClr val="lt1"/>
                </a:solidFill>
                <a:latin typeface="Times New Roman"/>
                <a:ea typeface="Times New Roman"/>
                <a:cs typeface="Times New Roman"/>
                <a:sym typeface="Times New Roman"/>
              </a:rPr>
              <a:t>  </a:t>
            </a:r>
            <a:r>
              <a:rPr lang="en-US" sz="2800" b="0" i="0" u="none" strike="noStrike" cap="none" baseline="0">
                <a:solidFill>
                  <a:srgbClr val="4A5618"/>
                </a:solidFill>
                <a:latin typeface="Times New Roman"/>
                <a:ea typeface="Times New Roman"/>
                <a:cs typeface="Times New Roman"/>
                <a:sym typeface="Times New Roman"/>
              </a:rPr>
              <a:t>www.AdvancedBiofuelsUSA.org</a:t>
            </a:r>
          </a:p>
          <a:p>
            <a:pPr marL="0" marR="0" lvl="0" indent="0" algn="l" rtl="0">
              <a:spcBef>
                <a:spcPts val="0"/>
              </a:spcBef>
              <a:spcAft>
                <a:spcPts val="0"/>
              </a:spcAft>
              <a:buNone/>
            </a:pPr>
            <a:endParaRPr sz="1800" b="0" i="0" u="none" strike="noStrike" cap="none" baseline="0">
              <a:solidFill>
                <a:schemeClr val="lt1"/>
              </a:solidFill>
              <a:latin typeface="Times New Roman"/>
              <a:ea typeface="Times New Roman"/>
              <a:cs typeface="Times New Roman"/>
              <a:sym typeface="Times New Roman"/>
            </a:endParaRPr>
          </a:p>
          <a:p>
            <a:pPr marL="0" marR="0" lvl="0" indent="0" algn="ctr" rtl="0">
              <a:spcBef>
                <a:spcPts val="0"/>
              </a:spcBef>
              <a:spcAft>
                <a:spcPts val="0"/>
              </a:spcAft>
              <a:buSzPct val="25000"/>
              <a:buNone/>
            </a:pPr>
            <a:r>
              <a:rPr lang="en-US" sz="3600" b="1" i="0" u="none" strike="noStrike" cap="none" baseline="0">
                <a:solidFill>
                  <a:srgbClr val="3A5436"/>
                </a:solidFill>
                <a:latin typeface="Times New Roman"/>
                <a:ea typeface="Times New Roman"/>
                <a:cs typeface="Times New Roman"/>
                <a:sym typeface="Times New Roman"/>
              </a:rPr>
              <a:t>For a Truly Sustainable, Renewable Future</a:t>
            </a:r>
          </a:p>
        </p:txBody>
      </p:sp>
      <p:sp>
        <p:nvSpPr>
          <p:cNvPr id="1730" name="Shape 1730"/>
          <p:cNvSpPr txBox="1"/>
          <p:nvPr/>
        </p:nvSpPr>
        <p:spPr>
          <a:xfrm>
            <a:off x="2743200" y="5105400"/>
            <a:ext cx="5562600" cy="1006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2000" b="0" i="0" u="none" strike="noStrike" cap="none" baseline="0">
                <a:solidFill>
                  <a:srgbClr val="FFFF00"/>
                </a:solidFill>
                <a:latin typeface="Times New Roman"/>
                <a:ea typeface="Times New Roman"/>
                <a:cs typeface="Times New Roman"/>
                <a:sym typeface="Times New Roman"/>
              </a:rPr>
              <a:t>Joanne M. Ivancic, Executive Director</a:t>
            </a:r>
          </a:p>
          <a:p>
            <a:pPr marL="0" marR="0" lvl="0" indent="0" algn="r" rtl="0">
              <a:spcBef>
                <a:spcPts val="0"/>
              </a:spcBef>
              <a:spcAft>
                <a:spcPts val="0"/>
              </a:spcAft>
              <a:buSzPct val="25000"/>
              <a:buNone/>
            </a:pPr>
            <a:r>
              <a:rPr lang="en-US" sz="2000" b="0" i="0" u="none" strike="noStrike" cap="none" baseline="0">
                <a:solidFill>
                  <a:srgbClr val="FFFF00"/>
                </a:solidFill>
                <a:latin typeface="Times New Roman"/>
                <a:ea typeface="Times New Roman"/>
                <a:cs typeface="Times New Roman"/>
                <a:sym typeface="Times New Roman"/>
              </a:rPr>
              <a:t>301-644-1395</a:t>
            </a:r>
          </a:p>
          <a:p>
            <a:pPr marL="0" marR="0" lvl="0" indent="0" algn="r" rtl="0">
              <a:spcBef>
                <a:spcPts val="0"/>
              </a:spcBef>
              <a:spcAft>
                <a:spcPts val="0"/>
              </a:spcAft>
              <a:buSzPct val="25000"/>
              <a:buNone/>
            </a:pPr>
            <a:r>
              <a:rPr lang="en-US" sz="2000" b="0" i="0" u="none" strike="noStrike" cap="none" baseline="0">
                <a:solidFill>
                  <a:srgbClr val="FFFF00"/>
                </a:solidFill>
                <a:latin typeface="Times New Roman"/>
                <a:ea typeface="Times New Roman"/>
                <a:cs typeface="Times New Roman"/>
                <a:sym typeface="Times New Roman"/>
              </a:rPr>
              <a:t>JIvancic@AdvancedBiofuelsUSA.org</a:t>
            </a:r>
          </a:p>
        </p:txBody>
      </p:sp>
      <p:pic>
        <p:nvPicPr>
          <p:cNvPr id="1731" name="Shape 1731"/>
          <p:cNvPicPr preferRelativeResize="0"/>
          <p:nvPr/>
        </p:nvPicPr>
        <p:blipFill rotWithShape="1">
          <a:blip r:embed="rId4">
            <a:alphaModFix/>
          </a:blip>
          <a:srcRect/>
          <a:stretch/>
        </p:blipFill>
        <p:spPr>
          <a:xfrm>
            <a:off x="228600" y="6019800"/>
            <a:ext cx="1143000" cy="612775"/>
          </a:xfrm>
          <a:prstGeom prst="rect">
            <a:avLst/>
          </a:prstGeom>
          <a:noFill/>
          <a:ln>
            <a:noFill/>
          </a:ln>
        </p:spPr>
      </p:pic>
      <p:sp>
        <p:nvSpPr>
          <p:cNvPr id="1732" name="Shape 1732"/>
          <p:cNvSpPr txBox="1"/>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150</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733" name="Shape 173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150</a:t>
            </a:fld>
            <a:endParaRPr lang="en-US" sz="14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Shape 275"/>
          <p:cNvPicPr preferRelativeResize="0"/>
          <p:nvPr/>
        </p:nvPicPr>
        <p:blipFill rotWithShape="1">
          <a:blip r:embed="rId3">
            <a:alphaModFix/>
          </a:blip>
          <a:srcRect/>
          <a:stretch/>
        </p:blipFill>
        <p:spPr>
          <a:xfrm>
            <a:off x="152400" y="6096000"/>
            <a:ext cx="1143000" cy="612900"/>
          </a:xfrm>
          <a:prstGeom prst="rect">
            <a:avLst/>
          </a:prstGeom>
          <a:noFill/>
          <a:ln>
            <a:noFill/>
          </a:ln>
        </p:spPr>
      </p:pic>
      <p:sp>
        <p:nvSpPr>
          <p:cNvPr id="276" name="Shape 276"/>
          <p:cNvSpPr txBox="1">
            <a:spLocks noGrp="1"/>
          </p:cNvSpPr>
          <p:nvPr>
            <p:ph type="title"/>
          </p:nvPr>
        </p:nvSpPr>
        <p:spPr>
          <a:xfrm>
            <a:off x="533400" y="228600"/>
            <a:ext cx="80010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b="1" i="0" u="none" strike="noStrike" cap="none" baseline="0" dirty="0">
                <a:solidFill>
                  <a:srgbClr val="FFFF99"/>
                </a:solidFill>
                <a:latin typeface="Times New Roman"/>
                <a:ea typeface="Times New Roman"/>
                <a:cs typeface="Times New Roman"/>
                <a:sym typeface="Times New Roman"/>
              </a:rPr>
              <a:t>Why Replacing Fossil-Fuel Oil With Advanced Transportation Biofuels is Important—</a:t>
            </a:r>
            <a:br>
              <a:rPr lang="en-US" sz="2800" b="1" i="0" u="none" strike="noStrike" cap="none" baseline="0" dirty="0">
                <a:solidFill>
                  <a:srgbClr val="FFFF99"/>
                </a:solidFill>
                <a:latin typeface="Times New Roman"/>
                <a:ea typeface="Times New Roman"/>
                <a:cs typeface="Times New Roman"/>
                <a:sym typeface="Times New Roman"/>
              </a:rPr>
            </a:br>
            <a:endParaRPr lang="en-US" sz="2800" b="1" i="0" u="none" strike="noStrike" cap="none" baseline="0" dirty="0">
              <a:solidFill>
                <a:srgbClr val="FFFF99"/>
              </a:solidFill>
              <a:latin typeface="Times New Roman"/>
              <a:ea typeface="Times New Roman"/>
              <a:cs typeface="Times New Roman"/>
              <a:sym typeface="Times New Roman"/>
            </a:endParaRPr>
          </a:p>
        </p:txBody>
      </p:sp>
      <p:sp>
        <p:nvSpPr>
          <p:cNvPr id="286" name="Shape 286"/>
          <p:cNvSpPr txBox="1"/>
          <p:nvPr/>
        </p:nvSpPr>
        <p:spPr>
          <a:xfrm>
            <a:off x="152400" y="2514600"/>
            <a:ext cx="1904999" cy="584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3200" b="1" i="0" u="none" strike="noStrike" cap="none" baseline="0" dirty="0">
              <a:solidFill>
                <a:schemeClr val="lt1"/>
              </a:solidFill>
              <a:latin typeface="Times New Roman"/>
              <a:ea typeface="Times New Roman"/>
              <a:cs typeface="Times New Roman"/>
              <a:sym typeface="Times New Roman"/>
            </a:endParaRPr>
          </a:p>
        </p:txBody>
      </p:sp>
      <p:sp>
        <p:nvSpPr>
          <p:cNvPr id="287" name="Shape 287"/>
          <p:cNvSpPr txBox="1"/>
          <p:nvPr/>
        </p:nvSpPr>
        <p:spPr>
          <a:xfrm>
            <a:off x="5562600" y="5943600"/>
            <a:ext cx="27431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lt1"/>
                </a:solidFill>
                <a:latin typeface="Times New Roman"/>
                <a:ea typeface="Times New Roman"/>
                <a:cs typeface="Times New Roman"/>
                <a:sym typeface="Times New Roman"/>
              </a:rPr>
              <a:t>Information from US Energy Information Administration</a:t>
            </a:r>
          </a:p>
        </p:txBody>
      </p:sp>
      <p:pic>
        <p:nvPicPr>
          <p:cNvPr id="2050" name="Picture 2" descr="Oil has held more than a 90% share of the transportation market for more than 60 years."/>
          <p:cNvPicPr>
            <a:picLocks noChangeAspect="1" noChangeArrowheads="1"/>
          </p:cNvPicPr>
          <p:nvPr/>
        </p:nvPicPr>
        <p:blipFill>
          <a:blip r:embed="rId4"/>
          <a:srcRect/>
          <a:stretch>
            <a:fillRect/>
          </a:stretch>
        </p:blipFill>
        <p:spPr bwMode="auto">
          <a:xfrm>
            <a:off x="320588" y="1524000"/>
            <a:ext cx="8560984" cy="4267200"/>
          </a:xfrm>
          <a:prstGeom prst="rect">
            <a:avLst/>
          </a:prstGeom>
          <a:noFill/>
        </p:spPr>
      </p:pic>
      <p:sp>
        <p:nvSpPr>
          <p:cNvPr id="16" name="TextBox 15"/>
          <p:cNvSpPr txBox="1"/>
          <p:nvPr/>
        </p:nvSpPr>
        <p:spPr>
          <a:xfrm>
            <a:off x="1371600" y="5943600"/>
            <a:ext cx="4191000" cy="523220"/>
          </a:xfrm>
          <a:prstGeom prst="rect">
            <a:avLst/>
          </a:prstGeom>
          <a:noFill/>
        </p:spPr>
        <p:txBody>
          <a:bodyPr wrap="square" rtlCol="0">
            <a:spAutoFit/>
          </a:bodyPr>
          <a:lstStyle/>
          <a:p>
            <a:r>
              <a:rPr lang="en-US" i="1" dirty="0" smtClean="0">
                <a:solidFill>
                  <a:srgbClr val="FFFF00"/>
                </a:solidFill>
              </a:rPr>
              <a:t>Oil has held more than a 90% share of the transportation market for more than 60 years.</a:t>
            </a:r>
            <a:endParaRPr lang="en-US" dirty="0">
              <a:solidFill>
                <a:srgbClr val="FFFF00"/>
              </a:solidFill>
            </a:endParaRP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7"/>
            <a:ext cx="8715375" cy="1143000"/>
          </a:xfrm>
        </p:spPr>
        <p:txBody>
          <a:bodyPr/>
          <a:lstStyle/>
          <a:p>
            <a:r>
              <a:rPr lang="en-US" sz="2800" b="1" dirty="0" smtClean="0">
                <a:solidFill>
                  <a:srgbClr val="FFFF99"/>
                </a:solidFill>
                <a:latin typeface="Times New Roman"/>
                <a:ea typeface="Times New Roman"/>
                <a:cs typeface="Times New Roman"/>
                <a:sym typeface="Times New Roman"/>
              </a:rPr>
              <a:t>Why Replacing Fossil-Fuel Oil With Advanced Transportation Biofuels is Important—</a:t>
            </a:r>
            <a:endParaRPr lang="en-US" dirty="0"/>
          </a:p>
        </p:txBody>
      </p:sp>
      <p:sp>
        <p:nvSpPr>
          <p:cNvPr id="4" name="Slide Number Placeholder 3"/>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17</a:t>
            </a:fld>
            <a:endParaRPr lang="en-US"/>
          </a:p>
        </p:txBody>
      </p:sp>
      <p:sp>
        <p:nvSpPr>
          <p:cNvPr id="5" name="Shape 234"/>
          <p:cNvSpPr txBox="1">
            <a:spLocks noGrp="1"/>
          </p:cNvSpPr>
          <p:nvPr>
            <p:ph type="body" idx="1"/>
          </p:nvPr>
        </p:nvSpPr>
        <p:spPr>
          <a:xfrm>
            <a:off x="457200" y="1600200"/>
            <a:ext cx="8305800" cy="762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baseline="0" dirty="0">
                <a:solidFill>
                  <a:srgbClr val="FFFF00"/>
                </a:solidFill>
                <a:latin typeface="Times New Roman"/>
                <a:ea typeface="Times New Roman"/>
                <a:cs typeface="Times New Roman"/>
                <a:sym typeface="Times New Roman"/>
              </a:rPr>
              <a:t>Replaces MTBE as an octane enhancer.</a:t>
            </a:r>
          </a:p>
        </p:txBody>
      </p:sp>
      <p:pic>
        <p:nvPicPr>
          <p:cNvPr id="6" name="Picture 5" descr="MTBE03.jpg"/>
          <p:cNvPicPr>
            <a:picLocks noChangeAspect="1"/>
          </p:cNvPicPr>
          <p:nvPr/>
        </p:nvPicPr>
        <p:blipFill>
          <a:blip r:embed="rId3"/>
          <a:stretch>
            <a:fillRect/>
          </a:stretch>
        </p:blipFill>
        <p:spPr>
          <a:xfrm>
            <a:off x="1270917" y="2549524"/>
            <a:ext cx="5815683" cy="402736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2438400" y="1066800"/>
            <a:ext cx="6324600" cy="762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dirty="0">
                <a:solidFill>
                  <a:srgbClr val="FFFF99"/>
                </a:solidFill>
                <a:latin typeface="Times New Roman"/>
                <a:ea typeface="Times New Roman"/>
                <a:cs typeface="Times New Roman"/>
                <a:sym typeface="Times New Roman"/>
              </a:rPr>
              <a:t>Peak Oil</a:t>
            </a:r>
          </a:p>
        </p:txBody>
      </p:sp>
      <p:sp>
        <p:nvSpPr>
          <p:cNvPr id="293" name="Shape 293"/>
          <p:cNvSpPr txBox="1">
            <a:spLocks noGrp="1"/>
          </p:cNvSpPr>
          <p:nvPr>
            <p:ph type="body" idx="1"/>
          </p:nvPr>
        </p:nvSpPr>
        <p:spPr>
          <a:xfrm>
            <a:off x="228600" y="2209800"/>
            <a:ext cx="8915400" cy="42671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Times New Roman"/>
              <a:buNone/>
            </a:pPr>
            <a:r>
              <a:rPr lang="en-US" sz="2000" b="0" i="0" u="none" strike="noStrike" cap="none" baseline="0">
                <a:solidFill>
                  <a:schemeClr val="lt1"/>
                </a:solidFill>
                <a:latin typeface="Times New Roman"/>
                <a:ea typeface="Times New Roman"/>
                <a:cs typeface="Times New Roman"/>
                <a:sym typeface="Times New Roman"/>
              </a:rPr>
              <a:t>  </a:t>
            </a:r>
          </a:p>
          <a:p>
            <a:pPr marL="1143000" marR="0" lvl="2" indent="-76200" algn="l" rtl="0">
              <a:spcBef>
                <a:spcPts val="480"/>
              </a:spcBef>
              <a:spcAft>
                <a:spcPts val="0"/>
              </a:spcAft>
              <a:buClr>
                <a:schemeClr val="lt1"/>
              </a:buClr>
              <a:buFont typeface="Arial"/>
              <a:buNone/>
            </a:pPr>
            <a:endParaRPr sz="2400" b="1" i="0" u="none" strike="noStrike" cap="none" baseline="0">
              <a:solidFill>
                <a:srgbClr val="FFCCFF"/>
              </a:solidFill>
              <a:latin typeface="Times New Roman"/>
              <a:ea typeface="Times New Roman"/>
              <a:cs typeface="Times New Roman"/>
              <a:sym typeface="Times New Roman"/>
            </a:endParaRPr>
          </a:p>
          <a:p>
            <a:pPr marL="1143000" marR="0" lvl="2" indent="-228600" algn="l" rtl="0">
              <a:spcBef>
                <a:spcPts val="480"/>
              </a:spcBef>
              <a:spcAft>
                <a:spcPts val="0"/>
              </a:spcAft>
              <a:buClr>
                <a:schemeClr val="lt1"/>
              </a:buClr>
              <a:buFont typeface="Arial"/>
              <a:buNone/>
            </a:pPr>
            <a:endParaRPr sz="2400" b="0" i="0" u="none" strike="noStrike" cap="none" baseline="0">
              <a:solidFill>
                <a:srgbClr val="FFCCFF"/>
              </a:solidFill>
              <a:latin typeface="Times New Roman"/>
              <a:ea typeface="Times New Roman"/>
              <a:cs typeface="Times New Roman"/>
              <a:sym typeface="Times New Roman"/>
            </a:endParaRPr>
          </a:p>
        </p:txBody>
      </p:sp>
      <p:pic>
        <p:nvPicPr>
          <p:cNvPr id="294" name="Shape 294"/>
          <p:cNvPicPr preferRelativeResize="0"/>
          <p:nvPr/>
        </p:nvPicPr>
        <p:blipFill rotWithShape="1">
          <a:blip r:embed="rId3">
            <a:alphaModFix/>
          </a:blip>
          <a:srcRect/>
          <a:stretch/>
        </p:blipFill>
        <p:spPr>
          <a:xfrm>
            <a:off x="228600" y="5867400"/>
            <a:ext cx="1143000" cy="612900"/>
          </a:xfrm>
          <a:prstGeom prst="rect">
            <a:avLst/>
          </a:prstGeom>
          <a:noFill/>
          <a:ln>
            <a:noFill/>
          </a:ln>
        </p:spPr>
      </p:pic>
      <p:pic>
        <p:nvPicPr>
          <p:cNvPr id="295" name="Shape 295"/>
          <p:cNvPicPr preferRelativeResize="0"/>
          <p:nvPr/>
        </p:nvPicPr>
        <p:blipFill rotWithShape="1">
          <a:blip r:embed="rId4">
            <a:alphaModFix/>
          </a:blip>
          <a:srcRect/>
          <a:stretch/>
        </p:blipFill>
        <p:spPr>
          <a:xfrm>
            <a:off x="1524000" y="1828800"/>
            <a:ext cx="7143600" cy="4572000"/>
          </a:xfrm>
          <a:prstGeom prst="rect">
            <a:avLst/>
          </a:prstGeom>
          <a:noFill/>
          <a:ln>
            <a:noFill/>
          </a:ln>
        </p:spPr>
      </p:pic>
      <p:sp>
        <p:nvSpPr>
          <p:cNvPr id="6" name="TextBox 5"/>
          <p:cNvSpPr txBox="1"/>
          <p:nvPr/>
        </p:nvSpPr>
        <p:spPr>
          <a:xfrm>
            <a:off x="609600" y="152400"/>
            <a:ext cx="8153400" cy="954107"/>
          </a:xfrm>
          <a:prstGeom prst="rect">
            <a:avLst/>
          </a:prstGeom>
          <a:noFill/>
        </p:spPr>
        <p:txBody>
          <a:bodyPr wrap="square" rtlCol="0">
            <a:spAutoFit/>
          </a:bodyPr>
          <a:lstStyle/>
          <a:p>
            <a:r>
              <a:rPr lang="en-US" sz="2800" b="1" dirty="0" smtClean="0">
                <a:solidFill>
                  <a:srgbClr val="FFFF99"/>
                </a:solidFill>
                <a:latin typeface="Times New Roman"/>
                <a:ea typeface="Times New Roman"/>
                <a:cs typeface="Times New Roman"/>
                <a:sym typeface="Times New Roman"/>
              </a:rPr>
              <a:t>Why Replacing Fossil-Fuel Oil With Advanced Transportation Biofuels is Important—</a:t>
            </a:r>
            <a:endParaRPr lang="en-US" dirty="0"/>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Shape 301"/>
          <p:cNvPicPr preferRelativeResize="0"/>
          <p:nvPr/>
        </p:nvPicPr>
        <p:blipFill rotWithShape="1">
          <a:blip r:embed="rId3">
            <a:alphaModFix/>
          </a:blip>
          <a:srcRect/>
          <a:stretch/>
        </p:blipFill>
        <p:spPr>
          <a:xfrm>
            <a:off x="3886201" y="3733800"/>
            <a:ext cx="3733800" cy="3124200"/>
          </a:xfrm>
          <a:prstGeom prst="rect">
            <a:avLst/>
          </a:prstGeom>
          <a:ln>
            <a:noFill/>
          </a:ln>
          <a:effectLst>
            <a:softEdge rad="112500"/>
          </a:effectLst>
        </p:spPr>
      </p:pic>
      <p:pic>
        <p:nvPicPr>
          <p:cNvPr id="302" name="Shape 302"/>
          <p:cNvPicPr preferRelativeResize="0"/>
          <p:nvPr/>
        </p:nvPicPr>
        <p:blipFill rotWithShape="1">
          <a:blip r:embed="rId4">
            <a:alphaModFix/>
          </a:blip>
          <a:srcRect/>
          <a:stretch/>
        </p:blipFill>
        <p:spPr>
          <a:xfrm>
            <a:off x="381000" y="3200400"/>
            <a:ext cx="3378899" cy="3419999"/>
          </a:xfrm>
          <a:prstGeom prst="rect">
            <a:avLst/>
          </a:prstGeom>
          <a:ln>
            <a:noFill/>
          </a:ln>
          <a:effectLst>
            <a:softEdge rad="112500"/>
          </a:effectLst>
        </p:spPr>
      </p:pic>
      <p:pic>
        <p:nvPicPr>
          <p:cNvPr id="303" name="Shape 303"/>
          <p:cNvPicPr preferRelativeResize="0"/>
          <p:nvPr/>
        </p:nvPicPr>
        <p:blipFill rotWithShape="1">
          <a:blip r:embed="rId5">
            <a:alphaModFix/>
          </a:blip>
          <a:srcRect/>
          <a:stretch/>
        </p:blipFill>
        <p:spPr>
          <a:xfrm>
            <a:off x="609600" y="1219200"/>
            <a:ext cx="4267199" cy="2841900"/>
          </a:xfrm>
          <a:prstGeom prst="rect">
            <a:avLst/>
          </a:prstGeom>
          <a:ln>
            <a:noFill/>
          </a:ln>
          <a:effectLst>
            <a:softEdge rad="112500"/>
          </a:effectLst>
        </p:spPr>
      </p:pic>
      <p:pic>
        <p:nvPicPr>
          <p:cNvPr id="305" name="Shape 305"/>
          <p:cNvPicPr preferRelativeResize="0"/>
          <p:nvPr/>
        </p:nvPicPr>
        <p:blipFill rotWithShape="1">
          <a:blip r:embed="rId6">
            <a:alphaModFix/>
          </a:blip>
          <a:srcRect/>
          <a:stretch/>
        </p:blipFill>
        <p:spPr>
          <a:xfrm>
            <a:off x="0" y="6245225"/>
            <a:ext cx="1143000" cy="612900"/>
          </a:xfrm>
          <a:prstGeom prst="rect">
            <a:avLst/>
          </a:prstGeom>
          <a:noFill/>
          <a:ln>
            <a:noFill/>
          </a:ln>
        </p:spPr>
      </p:pic>
      <p:pic>
        <p:nvPicPr>
          <p:cNvPr id="306" name="Shape 306"/>
          <p:cNvPicPr preferRelativeResize="0"/>
          <p:nvPr/>
        </p:nvPicPr>
        <p:blipFill rotWithShape="1">
          <a:blip r:embed="rId7">
            <a:alphaModFix/>
          </a:blip>
          <a:srcRect/>
          <a:stretch/>
        </p:blipFill>
        <p:spPr>
          <a:xfrm>
            <a:off x="4991101" y="1524000"/>
            <a:ext cx="4152899" cy="2743199"/>
          </a:xfrm>
          <a:prstGeom prst="rect">
            <a:avLst/>
          </a:prstGeom>
          <a:ln>
            <a:noFill/>
          </a:ln>
          <a:effectLst>
            <a:softEdge rad="112500"/>
          </a:effectLst>
        </p:spPr>
      </p:pic>
      <p:sp>
        <p:nvSpPr>
          <p:cNvPr id="304" name="Shape 304"/>
          <p:cNvSpPr txBox="1">
            <a:spLocks noGrp="1"/>
          </p:cNvSpPr>
          <p:nvPr>
            <p:ph type="body" idx="1"/>
          </p:nvPr>
        </p:nvSpPr>
        <p:spPr>
          <a:xfrm>
            <a:off x="1295400" y="2514600"/>
            <a:ext cx="7239000" cy="1219199"/>
          </a:xfrm>
          <a:prstGeom prst="rect">
            <a:avLst/>
          </a:prstGeom>
          <a:noFill/>
          <a:ln>
            <a:noFill/>
          </a:ln>
        </p:spPr>
        <p:txBody>
          <a:bodyPr lIns="91425" tIns="45700" rIns="91425" bIns="45700" anchor="t" anchorCtr="0">
            <a:noAutofit/>
          </a:bodyPr>
          <a:lstStyle/>
          <a:p>
            <a:pPr marL="342900" marR="0" lvl="0" indent="0" algn="l" rtl="0">
              <a:spcBef>
                <a:spcPts val="0"/>
              </a:spcBef>
              <a:spcAft>
                <a:spcPts val="0"/>
              </a:spcAft>
              <a:buClr>
                <a:schemeClr val="lt1"/>
              </a:buClr>
              <a:buSzPct val="25000"/>
              <a:buFont typeface="Times New Roman"/>
              <a:buNone/>
            </a:pPr>
            <a:r>
              <a:rPr lang="en-US" sz="3200" b="1" i="0" u="none" strike="noStrike" cap="none" baseline="0" dirty="0">
                <a:solidFill>
                  <a:srgbClr val="FF99FF"/>
                </a:solidFill>
                <a:latin typeface="Times New Roman"/>
                <a:ea typeface="Times New Roman"/>
                <a:cs typeface="Times New Roman"/>
                <a:sym typeface="Times New Roman"/>
              </a:rPr>
              <a:t>Before oil runs out, it becomes more difficult and dangerous to extract. </a:t>
            </a:r>
          </a:p>
          <a:p>
            <a:pPr marL="342900" marR="0" lvl="0" indent="-190500" algn="l" rtl="0">
              <a:spcBef>
                <a:spcPts val="480"/>
              </a:spcBef>
              <a:spcAft>
                <a:spcPts val="0"/>
              </a:spcAft>
              <a:buClr>
                <a:schemeClr val="lt1"/>
              </a:buClr>
              <a:buFont typeface="Arial"/>
              <a:buNone/>
            </a:pPr>
            <a:endParaRPr sz="2400" b="1" i="0" u="none" strike="noStrike" cap="none" baseline="0" dirty="0">
              <a:solidFill>
                <a:srgbClr val="FFCCFF"/>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sp>
        <p:nvSpPr>
          <p:cNvPr id="8" name="TextBox 7"/>
          <p:cNvSpPr txBox="1"/>
          <p:nvPr/>
        </p:nvSpPr>
        <p:spPr>
          <a:xfrm>
            <a:off x="762000" y="304800"/>
            <a:ext cx="7620000" cy="954107"/>
          </a:xfrm>
          <a:prstGeom prst="rect">
            <a:avLst/>
          </a:prstGeom>
          <a:noFill/>
        </p:spPr>
        <p:txBody>
          <a:bodyPr wrap="square" rtlCol="0">
            <a:spAutoFit/>
          </a:bodyPr>
          <a:lstStyle/>
          <a:p>
            <a:r>
              <a:rPr lang="en-US" sz="2800" b="1" dirty="0" smtClean="0">
                <a:solidFill>
                  <a:srgbClr val="FFFF99"/>
                </a:solidFill>
                <a:latin typeface="Times New Roman"/>
                <a:ea typeface="Times New Roman"/>
                <a:cs typeface="Times New Roman"/>
                <a:sym typeface="Times New Roman"/>
              </a:rPr>
              <a:t>Why Replacing Fossil-Fuel Oil With Advanced Transportation Biofuels is Important—</a:t>
            </a:r>
            <a:endParaRPr lang="en-US" dirty="0"/>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457200" y="273050"/>
            <a:ext cx="3008313" cy="25463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000" b="1" i="0" u="none" strike="noStrike" cap="none" baseline="0">
                <a:solidFill>
                  <a:schemeClr val="lt1"/>
                </a:solidFill>
                <a:latin typeface="Arial"/>
                <a:ea typeface="Arial"/>
                <a:cs typeface="Arial"/>
                <a:sym typeface="Arial"/>
              </a:rPr>
              <a:t/>
            </a:r>
            <a:br>
              <a:rPr lang="en-US" sz="2000" b="1" i="0" u="none" strike="noStrike" cap="none" baseline="0">
                <a:solidFill>
                  <a:schemeClr val="lt1"/>
                </a:solidFill>
                <a:latin typeface="Arial"/>
                <a:ea typeface="Arial"/>
                <a:cs typeface="Arial"/>
                <a:sym typeface="Arial"/>
              </a:rPr>
            </a:br>
            <a:r>
              <a:rPr lang="en-US" sz="2000" b="1" i="0" u="none" strike="noStrike" cap="none" baseline="0">
                <a:solidFill>
                  <a:schemeClr val="lt1"/>
                </a:solidFill>
                <a:latin typeface="Arial"/>
                <a:ea typeface="Arial"/>
                <a:cs typeface="Arial"/>
                <a:sym typeface="Arial"/>
              </a:rPr>
              <a:t/>
            </a:r>
            <a:br>
              <a:rPr lang="en-US" sz="2000" b="1" i="0" u="none" strike="noStrike" cap="none" baseline="0">
                <a:solidFill>
                  <a:schemeClr val="lt1"/>
                </a:solidFill>
                <a:latin typeface="Arial"/>
                <a:ea typeface="Arial"/>
                <a:cs typeface="Arial"/>
                <a:sym typeface="Arial"/>
              </a:rPr>
            </a:br>
            <a:endParaRPr lang="en-US" sz="2000" b="1" i="0" u="none" strike="noStrike" cap="none" baseline="0">
              <a:solidFill>
                <a:schemeClr val="lt1"/>
              </a:solidFill>
              <a:latin typeface="Arial"/>
              <a:ea typeface="Arial"/>
              <a:cs typeface="Arial"/>
              <a:sym typeface="Arial"/>
            </a:endParaRPr>
          </a:p>
        </p:txBody>
      </p:sp>
      <p:sp>
        <p:nvSpPr>
          <p:cNvPr id="193" name="Shape 193"/>
          <p:cNvSpPr txBox="1">
            <a:spLocks noGrp="1"/>
          </p:cNvSpPr>
          <p:nvPr>
            <p:ph type="body" idx="1"/>
          </p:nvPr>
        </p:nvSpPr>
        <p:spPr>
          <a:xfrm>
            <a:off x="3575050" y="273050"/>
            <a:ext cx="5111750" cy="585311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Arial"/>
              <a:buNone/>
            </a:pPr>
            <a:r>
              <a:rPr lang="en-US" sz="2800" b="1" i="0" u="none" strike="noStrike" cap="none" baseline="0">
                <a:solidFill>
                  <a:schemeClr val="lt1"/>
                </a:solidFill>
                <a:latin typeface="Arial"/>
                <a:ea typeface="Arial"/>
                <a:cs typeface="Arial"/>
                <a:sym typeface="Arial"/>
              </a:rPr>
              <a:t>Advocates</a:t>
            </a:r>
            <a:r>
              <a:rPr lang="en-US" sz="2800" b="0" i="0" u="none" strike="noStrike" cap="none" baseline="0">
                <a:solidFill>
                  <a:schemeClr val="lt1"/>
                </a:solidFill>
                <a:latin typeface="Arial"/>
                <a:ea typeface="Arial"/>
                <a:cs typeface="Arial"/>
                <a:sym typeface="Arial"/>
              </a:rPr>
              <a:t> for the adoption of advanced biofuels as an </a:t>
            </a:r>
          </a:p>
          <a:p>
            <a:pPr marL="342900" marR="0" lvl="0" indent="-342900" algn="l" rtl="0">
              <a:spcBef>
                <a:spcPts val="56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a:p>
            <a:pPr marL="342900" marR="0" lvl="0" indent="-342900" algn="l" rtl="0">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Pr>
              <a:t>energy security, </a:t>
            </a:r>
          </a:p>
          <a:p>
            <a:pPr marL="342900" marR="0" lvl="0" indent="-342900" algn="l" rtl="0">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Pr>
              <a:t>military flexibility, </a:t>
            </a:r>
          </a:p>
          <a:p>
            <a:pPr marL="342900" marR="0" lvl="0" indent="-342900" algn="l" rtl="0">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Pr>
              <a:t>economic development</a:t>
            </a:r>
          </a:p>
          <a:p>
            <a:pPr marL="342900" marR="0" lvl="0" indent="-342900" algn="l" rtl="0">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Pr>
              <a:t>climate change mitigation</a:t>
            </a:r>
          </a:p>
          <a:p>
            <a:pPr marL="342900" marR="0" lvl="0" indent="-342900" algn="l" rtl="0">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Pr>
              <a:t>pollution control </a:t>
            </a:r>
          </a:p>
          <a:p>
            <a:pPr marL="342900" marR="0" lvl="0" indent="-342900" algn="l" rtl="0">
              <a:spcBef>
                <a:spcPts val="1600"/>
              </a:spcBef>
              <a:spcAft>
                <a:spcPts val="0"/>
              </a:spcAft>
              <a:buClr>
                <a:schemeClr val="lt1"/>
              </a:buClr>
              <a:buSzPct val="25000"/>
              <a:buFont typeface="Arial"/>
              <a:buNone/>
            </a:pPr>
            <a:r>
              <a:rPr lang="en-US" sz="8000" b="0" i="0" u="none" strike="noStrike" cap="none" baseline="0">
                <a:solidFill>
                  <a:schemeClr val="lt1"/>
                </a:solidFill>
                <a:latin typeface="Arial"/>
                <a:ea typeface="Arial"/>
                <a:cs typeface="Arial"/>
                <a:sym typeface="Arial"/>
              </a:rPr>
              <a:t>solution. </a:t>
            </a:r>
          </a:p>
        </p:txBody>
      </p:sp>
      <p:sp>
        <p:nvSpPr>
          <p:cNvPr id="194" name="Shape 194"/>
          <p:cNvSpPr txBox="1">
            <a:spLocks noGrp="1"/>
          </p:cNvSpPr>
          <p:nvPr>
            <p:ph type="body" idx="2"/>
          </p:nvPr>
        </p:nvSpPr>
        <p:spPr>
          <a:xfrm>
            <a:off x="457200" y="2514600"/>
            <a:ext cx="3124200" cy="4343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48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Advanced Biofuels USA</a:t>
            </a: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501(c)3 Nonprofit</a:t>
            </a: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Educational Organization</a:t>
            </a:r>
          </a:p>
          <a:p>
            <a:pPr marL="0" marR="0" lvl="0" indent="0" algn="l" rtl="0">
              <a:spcBef>
                <a:spcPts val="280"/>
              </a:spcBef>
              <a:spcAft>
                <a:spcPts val="0"/>
              </a:spcAft>
              <a:buClr>
                <a:schemeClr val="lt1"/>
              </a:buClr>
              <a:buFont typeface="Arial"/>
              <a:buNone/>
            </a:pPr>
            <a:endParaRPr sz="16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Founded April 2008</a:t>
            </a:r>
          </a:p>
          <a:p>
            <a:pPr marL="0" marR="0" lvl="0" indent="0" algn="l" rtl="0">
              <a:spcBef>
                <a:spcPts val="280"/>
              </a:spcBef>
              <a:spcAft>
                <a:spcPts val="0"/>
              </a:spcAft>
              <a:buClr>
                <a:schemeClr val="lt1"/>
              </a:buClr>
              <a:buFont typeface="Arial"/>
              <a:buNone/>
            </a:pPr>
            <a:endParaRPr sz="16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Website:</a:t>
            </a:r>
          </a:p>
          <a:p>
            <a:pPr marL="0" marR="0" lvl="0" indent="0" algn="l" rtl="0">
              <a:spcBef>
                <a:spcPts val="280"/>
              </a:spcBef>
              <a:spcAft>
                <a:spcPts val="0"/>
              </a:spcAft>
              <a:buClr>
                <a:schemeClr val="lt1"/>
              </a:buClr>
              <a:buSzPct val="25000"/>
              <a:buFont typeface="Arial"/>
              <a:buNone/>
            </a:pPr>
            <a:r>
              <a:rPr lang="en-US" sz="1600" b="0" i="0" u="sng" strike="noStrike" cap="none" baseline="0" dirty="0">
                <a:solidFill>
                  <a:schemeClr val="hlink"/>
                </a:solidFill>
                <a:latin typeface="Arial"/>
                <a:ea typeface="Arial"/>
                <a:cs typeface="Arial"/>
                <a:sym typeface="Arial"/>
                <a:hlinkClick r:id="rId3"/>
              </a:rPr>
              <a:t>www.AdvancedBiofuelsUSA.org</a:t>
            </a:r>
          </a:p>
          <a:p>
            <a:pPr marL="0" marR="0" lvl="0" indent="0" algn="l" rtl="0">
              <a:spcBef>
                <a:spcPts val="280"/>
              </a:spcBef>
              <a:spcAft>
                <a:spcPts val="0"/>
              </a:spcAft>
              <a:buClr>
                <a:schemeClr val="lt1"/>
              </a:buClr>
              <a:buFont typeface="Arial"/>
              <a:buNone/>
            </a:pPr>
            <a:endParaRPr sz="16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Frederick, MD</a:t>
            </a: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p:txBody>
      </p:sp>
      <p:pic>
        <p:nvPicPr>
          <p:cNvPr id="195" name="Shape 195"/>
          <p:cNvPicPr preferRelativeResize="0"/>
          <p:nvPr/>
        </p:nvPicPr>
        <p:blipFill rotWithShape="1">
          <a:blip r:embed="rId4">
            <a:alphaModFix/>
          </a:blip>
          <a:srcRect/>
          <a:stretch/>
        </p:blipFill>
        <p:spPr>
          <a:xfrm>
            <a:off x="152400" y="685800"/>
            <a:ext cx="3421224" cy="1828800"/>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p:cNvPicPr preferRelativeResize="0"/>
          <p:nvPr/>
        </p:nvPicPr>
        <p:blipFill rotWithShape="1">
          <a:blip r:embed="rId3">
            <a:alphaModFix/>
          </a:blip>
          <a:srcRect/>
          <a:stretch/>
        </p:blipFill>
        <p:spPr>
          <a:xfrm>
            <a:off x="3581400" y="2971800"/>
            <a:ext cx="2383199" cy="3657600"/>
          </a:xfrm>
          <a:prstGeom prst="rect">
            <a:avLst/>
          </a:prstGeom>
          <a:ln>
            <a:noFill/>
          </a:ln>
          <a:effectLst>
            <a:softEdge rad="112500"/>
          </a:effectLst>
        </p:spPr>
      </p:pic>
      <p:sp>
        <p:nvSpPr>
          <p:cNvPr id="312" name="Shape 312"/>
          <p:cNvSpPr txBox="1">
            <a:spLocks noGrp="1"/>
          </p:cNvSpPr>
          <p:nvPr>
            <p:ph type="body" idx="1"/>
          </p:nvPr>
        </p:nvSpPr>
        <p:spPr>
          <a:xfrm>
            <a:off x="4648200" y="1295400"/>
            <a:ext cx="4495800" cy="2514599"/>
          </a:xfrm>
          <a:prstGeom prst="rect">
            <a:avLst/>
          </a:prstGeom>
          <a:noFill/>
          <a:ln>
            <a:noFill/>
          </a:ln>
        </p:spPr>
        <p:txBody>
          <a:bodyPr lIns="91425" tIns="45700" rIns="91425" bIns="45700" anchor="t" anchorCtr="0">
            <a:noAutofit/>
          </a:bodyPr>
          <a:lstStyle/>
          <a:p>
            <a:pPr marL="342900" marR="0" lvl="0" indent="0" algn="r" rtl="0">
              <a:spcBef>
                <a:spcPts val="0"/>
              </a:spcBef>
              <a:spcAft>
                <a:spcPts val="0"/>
              </a:spcAft>
              <a:buClr>
                <a:schemeClr val="lt1"/>
              </a:buClr>
              <a:buSzPct val="25000"/>
              <a:buFont typeface="Times New Roman"/>
              <a:buNone/>
            </a:pPr>
            <a:r>
              <a:rPr lang="en-US" sz="3200" b="1" i="0" u="none" strike="noStrike" cap="none" baseline="0" dirty="0">
                <a:solidFill>
                  <a:srgbClr val="FFCCFF"/>
                </a:solidFill>
                <a:latin typeface="Times New Roman"/>
                <a:ea typeface="Times New Roman"/>
                <a:cs typeface="Times New Roman"/>
                <a:sym typeface="Times New Roman"/>
              </a:rPr>
              <a:t>Before oil runs out, it becomes more </a:t>
            </a:r>
            <a:r>
              <a:rPr lang="en-US" sz="3200" b="1" i="0" u="none" strike="noStrike" cap="none" baseline="0" dirty="0">
                <a:solidFill>
                  <a:srgbClr val="FF99FF"/>
                </a:solidFill>
                <a:latin typeface="Times New Roman"/>
                <a:ea typeface="Times New Roman"/>
                <a:cs typeface="Times New Roman"/>
                <a:sym typeface="Times New Roman"/>
              </a:rPr>
              <a:t>difficult and dangerous to extract</a:t>
            </a:r>
            <a:r>
              <a:rPr lang="en-US" sz="3200" b="1" i="0" u="none" strike="noStrike" cap="none" baseline="0" dirty="0">
                <a:solidFill>
                  <a:srgbClr val="FFCCFF"/>
                </a:solidFill>
                <a:latin typeface="Times New Roman"/>
                <a:ea typeface="Times New Roman"/>
                <a:cs typeface="Times New Roman"/>
                <a:sym typeface="Times New Roman"/>
              </a:rPr>
              <a:t>. </a:t>
            </a:r>
          </a:p>
          <a:p>
            <a:pPr marL="342900" marR="0" lvl="0" indent="-190500" algn="l" rtl="0">
              <a:spcBef>
                <a:spcPts val="480"/>
              </a:spcBef>
              <a:spcAft>
                <a:spcPts val="0"/>
              </a:spcAft>
              <a:buClr>
                <a:schemeClr val="lt1"/>
              </a:buClr>
              <a:buFont typeface="Arial"/>
              <a:buNone/>
            </a:pPr>
            <a:endParaRPr sz="2400" b="1" i="0" u="none" strike="noStrike" cap="none" baseline="0" dirty="0">
              <a:solidFill>
                <a:srgbClr val="FFCCFF"/>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pic>
        <p:nvPicPr>
          <p:cNvPr id="313" name="Shape 313"/>
          <p:cNvPicPr preferRelativeResize="0"/>
          <p:nvPr/>
        </p:nvPicPr>
        <p:blipFill rotWithShape="1">
          <a:blip r:embed="rId4">
            <a:alphaModFix/>
          </a:blip>
          <a:srcRect/>
          <a:stretch/>
        </p:blipFill>
        <p:spPr>
          <a:xfrm>
            <a:off x="0" y="6245225"/>
            <a:ext cx="1143000" cy="612900"/>
          </a:xfrm>
          <a:prstGeom prst="rect">
            <a:avLst/>
          </a:prstGeom>
          <a:noFill/>
          <a:ln>
            <a:noFill/>
          </a:ln>
        </p:spPr>
      </p:pic>
      <p:pic>
        <p:nvPicPr>
          <p:cNvPr id="314" name="Shape 314"/>
          <p:cNvPicPr preferRelativeResize="0"/>
          <p:nvPr/>
        </p:nvPicPr>
        <p:blipFill rotWithShape="1">
          <a:blip r:embed="rId5">
            <a:alphaModFix/>
          </a:blip>
          <a:srcRect/>
          <a:stretch/>
        </p:blipFill>
        <p:spPr>
          <a:xfrm>
            <a:off x="5867400" y="3352800"/>
            <a:ext cx="3124199" cy="3352200"/>
          </a:xfrm>
          <a:prstGeom prst="rect">
            <a:avLst/>
          </a:prstGeom>
          <a:ln>
            <a:noFill/>
          </a:ln>
          <a:effectLst>
            <a:softEdge rad="112500"/>
          </a:effectLst>
        </p:spPr>
      </p:pic>
      <p:pic>
        <p:nvPicPr>
          <p:cNvPr id="315" name="Shape 315"/>
          <p:cNvPicPr preferRelativeResize="0"/>
          <p:nvPr/>
        </p:nvPicPr>
        <p:blipFill rotWithShape="1">
          <a:blip r:embed="rId6">
            <a:alphaModFix/>
          </a:blip>
          <a:srcRect/>
          <a:stretch/>
        </p:blipFill>
        <p:spPr>
          <a:xfrm>
            <a:off x="152400" y="1066800"/>
            <a:ext cx="3505200" cy="3929100"/>
          </a:xfrm>
          <a:prstGeom prst="rect">
            <a:avLst/>
          </a:prstGeom>
          <a:ln>
            <a:noFill/>
          </a:ln>
          <a:effectLst>
            <a:softEdge rad="112500"/>
          </a:effectLst>
        </p:spPr>
      </p:pic>
      <p:pic>
        <p:nvPicPr>
          <p:cNvPr id="316" name="Shape 316"/>
          <p:cNvPicPr preferRelativeResize="0"/>
          <p:nvPr/>
        </p:nvPicPr>
        <p:blipFill rotWithShape="1">
          <a:blip r:embed="rId7">
            <a:alphaModFix/>
          </a:blip>
          <a:srcRect/>
          <a:stretch/>
        </p:blipFill>
        <p:spPr>
          <a:xfrm>
            <a:off x="1752600" y="3733800"/>
            <a:ext cx="1828800" cy="2806500"/>
          </a:xfrm>
          <a:prstGeom prst="rect">
            <a:avLst/>
          </a:prstGeom>
          <a:ln>
            <a:noFill/>
          </a:ln>
          <a:effectLst>
            <a:softEdge rad="112500"/>
          </a:effectLst>
        </p:spPr>
      </p:pic>
      <p:sp>
        <p:nvSpPr>
          <p:cNvPr id="317" name="Shape 317"/>
          <p:cNvSpPr txBox="1">
            <a:spLocks noGrp="1"/>
          </p:cNvSpPr>
          <p:nvPr>
            <p:ph type="sldNum" idx="12"/>
          </p:nvPr>
        </p:nvSpPr>
        <p:spPr>
          <a:xfrm>
            <a:off x="6553200" y="6245225"/>
            <a:ext cx="2133599" cy="476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20</a:t>
            </a:fld>
            <a:endParaRPr lang="en-US" sz="1400" b="0" i="0" u="none" strike="noStrike" cap="none" baseline="0">
              <a:solidFill>
                <a:schemeClr val="lt1"/>
              </a:solidFill>
              <a:latin typeface="Arial"/>
              <a:ea typeface="Arial"/>
              <a:cs typeface="Arial"/>
              <a:sym typeface="Arial"/>
            </a:endParaRPr>
          </a:p>
        </p:txBody>
      </p:sp>
      <p:sp>
        <p:nvSpPr>
          <p:cNvPr id="9" name="TextBox 8"/>
          <p:cNvSpPr txBox="1"/>
          <p:nvPr/>
        </p:nvSpPr>
        <p:spPr>
          <a:xfrm>
            <a:off x="838200" y="152400"/>
            <a:ext cx="8153400" cy="954107"/>
          </a:xfrm>
          <a:prstGeom prst="rect">
            <a:avLst/>
          </a:prstGeom>
          <a:noFill/>
        </p:spPr>
        <p:txBody>
          <a:bodyPr wrap="square" rtlCol="0">
            <a:spAutoFit/>
          </a:bodyPr>
          <a:lstStyle/>
          <a:p>
            <a:r>
              <a:rPr lang="en-US" sz="2800" b="1" dirty="0" smtClean="0">
                <a:solidFill>
                  <a:srgbClr val="FFFF99"/>
                </a:solidFill>
                <a:latin typeface="Times New Roman"/>
                <a:ea typeface="Times New Roman"/>
                <a:cs typeface="Times New Roman"/>
                <a:sym typeface="Times New Roman"/>
              </a:rPr>
              <a:t>Why Replacing Fossil-Fuel Oil With Advanced Transportation Biofuels is Important—</a:t>
            </a:r>
            <a:endParaRPr lang="en-US" dirty="0"/>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Shape 322"/>
          <p:cNvPicPr preferRelativeResize="0"/>
          <p:nvPr/>
        </p:nvPicPr>
        <p:blipFill rotWithShape="1">
          <a:blip r:embed="rId3">
            <a:alphaModFix/>
          </a:blip>
          <a:srcRect/>
          <a:stretch/>
        </p:blipFill>
        <p:spPr>
          <a:xfrm>
            <a:off x="228600" y="6096000"/>
            <a:ext cx="1143000" cy="612900"/>
          </a:xfrm>
          <a:prstGeom prst="rect">
            <a:avLst/>
          </a:prstGeom>
          <a:noFill/>
          <a:ln>
            <a:noFill/>
          </a:ln>
        </p:spPr>
      </p:pic>
      <p:pic>
        <p:nvPicPr>
          <p:cNvPr id="323" name="Shape 323"/>
          <p:cNvPicPr preferRelativeResize="0"/>
          <p:nvPr/>
        </p:nvPicPr>
        <p:blipFill rotWithShape="1">
          <a:blip r:embed="rId4">
            <a:alphaModFix/>
          </a:blip>
          <a:srcRect/>
          <a:stretch/>
        </p:blipFill>
        <p:spPr>
          <a:xfrm>
            <a:off x="304800" y="1371600"/>
            <a:ext cx="7238999" cy="4648063"/>
          </a:xfrm>
          <a:prstGeom prst="rect">
            <a:avLst/>
          </a:prstGeom>
          <a:noFill/>
          <a:ln>
            <a:noFill/>
          </a:ln>
        </p:spPr>
      </p:pic>
      <p:sp>
        <p:nvSpPr>
          <p:cNvPr id="4" name="TextBox 3"/>
          <p:cNvSpPr txBox="1"/>
          <p:nvPr/>
        </p:nvSpPr>
        <p:spPr>
          <a:xfrm>
            <a:off x="381000" y="228600"/>
            <a:ext cx="8458200" cy="954107"/>
          </a:xfrm>
          <a:prstGeom prst="rect">
            <a:avLst/>
          </a:prstGeom>
          <a:noFill/>
        </p:spPr>
        <p:txBody>
          <a:bodyPr wrap="square" rtlCol="0">
            <a:spAutoFit/>
          </a:bodyPr>
          <a:lstStyle/>
          <a:p>
            <a:pPr lvl="0"/>
            <a:r>
              <a:rPr lang="en-US" sz="2800" b="1" dirty="0" smtClean="0">
                <a:solidFill>
                  <a:srgbClr val="FFFF99"/>
                </a:solidFill>
                <a:latin typeface="Times New Roman"/>
                <a:ea typeface="Times New Roman"/>
                <a:cs typeface="Times New Roman"/>
                <a:sym typeface="Times New Roman"/>
              </a:rPr>
              <a:t>Why Replacing Fossil-Fuel Oil With Advanced Transportation Biofuels is Important—</a:t>
            </a:r>
            <a:endParaRPr lang="en-US" dirty="0"/>
          </a:p>
        </p:txBody>
      </p:sp>
      <p:sp>
        <p:nvSpPr>
          <p:cNvPr id="5" name="TextBox 4"/>
          <p:cNvSpPr txBox="1"/>
          <p:nvPr/>
        </p:nvSpPr>
        <p:spPr>
          <a:xfrm>
            <a:off x="3657600" y="6027003"/>
            <a:ext cx="5486400" cy="830997"/>
          </a:xfrm>
          <a:prstGeom prst="rect">
            <a:avLst/>
          </a:prstGeom>
          <a:noFill/>
        </p:spPr>
        <p:txBody>
          <a:bodyPr wrap="square" rtlCol="0">
            <a:spAutoFit/>
          </a:bodyPr>
          <a:lstStyle/>
          <a:p>
            <a:r>
              <a:rPr lang="en-US" sz="2400" b="1" dirty="0" smtClean="0">
                <a:solidFill>
                  <a:schemeClr val="bg1">
                    <a:lumMod val="95000"/>
                  </a:schemeClr>
                </a:solidFill>
                <a:latin typeface="Times New Roman" pitchFamily="18" charset="0"/>
                <a:cs typeface="Times New Roman" pitchFamily="18" charset="0"/>
              </a:rPr>
              <a:t>Part of a low life cycle carbon emissions </a:t>
            </a:r>
          </a:p>
          <a:p>
            <a:r>
              <a:rPr lang="en-US" sz="2400" b="1" dirty="0" smtClean="0">
                <a:solidFill>
                  <a:schemeClr val="bg1">
                    <a:lumMod val="95000"/>
                  </a:schemeClr>
                </a:solidFill>
                <a:latin typeface="Times New Roman" pitchFamily="18" charset="0"/>
                <a:cs typeface="Times New Roman" pitchFamily="18" charset="0"/>
              </a:rPr>
              <a:t>climate change mitigation solution</a:t>
            </a:r>
            <a:endParaRPr lang="en-US" sz="2400" b="1" dirty="0">
              <a:solidFill>
                <a:schemeClr val="bg1">
                  <a:lumMod val="95000"/>
                </a:schemeClr>
              </a:solidFill>
              <a:latin typeface="Times New Roman" pitchFamily="18" charset="0"/>
              <a:cs typeface="Times New Roman" pitchFamily="18" charset="0"/>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Shape 372"/>
          <p:cNvPicPr preferRelativeResize="0"/>
          <p:nvPr/>
        </p:nvPicPr>
        <p:blipFill rotWithShape="1">
          <a:blip r:embed="rId3">
            <a:alphaModFix amt="37000"/>
          </a:blip>
          <a:srcRect/>
          <a:stretch/>
        </p:blipFill>
        <p:spPr>
          <a:xfrm>
            <a:off x="1143000" y="381000"/>
            <a:ext cx="7756799" cy="5181600"/>
          </a:xfrm>
          <a:prstGeom prst="rect">
            <a:avLst/>
          </a:prstGeom>
          <a:solidFill>
            <a:schemeClr val="accent1">
              <a:alpha val="29800"/>
            </a:schemeClr>
          </a:solidFill>
          <a:ln>
            <a:noFill/>
          </a:ln>
        </p:spPr>
      </p:pic>
      <p:pic>
        <p:nvPicPr>
          <p:cNvPr id="373" name="Shape 373"/>
          <p:cNvPicPr preferRelativeResize="0"/>
          <p:nvPr/>
        </p:nvPicPr>
        <p:blipFill rotWithShape="1">
          <a:blip r:embed="rId4">
            <a:alphaModFix/>
          </a:blip>
          <a:srcRect/>
          <a:stretch/>
        </p:blipFill>
        <p:spPr>
          <a:xfrm>
            <a:off x="0" y="762000"/>
            <a:ext cx="8127900" cy="6096000"/>
          </a:xfrm>
          <a:prstGeom prst="rect">
            <a:avLst/>
          </a:prstGeom>
          <a:noFill/>
          <a:ln>
            <a:noFill/>
          </a:ln>
        </p:spPr>
      </p:pic>
      <p:sp>
        <p:nvSpPr>
          <p:cNvPr id="374" name="Shape 374"/>
          <p:cNvSpPr txBox="1"/>
          <p:nvPr/>
        </p:nvSpPr>
        <p:spPr>
          <a:xfrm>
            <a:off x="8466" y="0"/>
            <a:ext cx="47781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baseline="0">
                <a:solidFill>
                  <a:srgbClr val="FFFF99"/>
                </a:solidFill>
                <a:latin typeface="Times New Roman"/>
                <a:ea typeface="Times New Roman"/>
                <a:cs typeface="Times New Roman"/>
                <a:sym typeface="Times New Roman"/>
              </a:rPr>
              <a:t>The Road to Electric Vehicles</a:t>
            </a:r>
          </a:p>
        </p:txBody>
      </p:sp>
      <p:pic>
        <p:nvPicPr>
          <p:cNvPr id="375" name="Shape 375"/>
          <p:cNvPicPr preferRelativeResize="0"/>
          <p:nvPr/>
        </p:nvPicPr>
        <p:blipFill rotWithShape="1">
          <a:blip r:embed="rId5">
            <a:alphaModFix/>
          </a:blip>
          <a:srcRect/>
          <a:stretch/>
        </p:blipFill>
        <p:spPr>
          <a:xfrm>
            <a:off x="3429000" y="1219200"/>
            <a:ext cx="1904999" cy="1111200"/>
          </a:xfrm>
          <a:prstGeom prst="rect">
            <a:avLst/>
          </a:prstGeom>
          <a:noFill/>
          <a:ln>
            <a:noFill/>
          </a:ln>
        </p:spPr>
      </p:pic>
      <p:cxnSp>
        <p:nvCxnSpPr>
          <p:cNvPr id="376" name="Shape 376"/>
          <p:cNvCxnSpPr/>
          <p:nvPr/>
        </p:nvCxnSpPr>
        <p:spPr>
          <a:xfrm rot="10800000" flipH="1">
            <a:off x="4343400" y="685800"/>
            <a:ext cx="685799" cy="533399"/>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77" name="Shape 377"/>
          <p:cNvCxnSpPr/>
          <p:nvPr/>
        </p:nvCxnSpPr>
        <p:spPr>
          <a:xfrm>
            <a:off x="6705600" y="152400"/>
            <a:ext cx="609599" cy="457200"/>
          </a:xfrm>
          <a:prstGeom prst="curvedConnector3">
            <a:avLst>
              <a:gd name="adj1" fmla="val 105555"/>
            </a:avLst>
          </a:prstGeom>
          <a:noFill/>
          <a:ln w="25400" cap="flat">
            <a:solidFill>
              <a:schemeClr val="accent1"/>
            </a:solidFill>
            <a:prstDash val="solid"/>
            <a:round/>
            <a:headEnd type="none" w="med" len="med"/>
            <a:tailEnd type="stealth" w="lg" len="lg"/>
          </a:ln>
        </p:spPr>
      </p:cxnSp>
      <p:cxnSp>
        <p:nvCxnSpPr>
          <p:cNvPr id="378" name="Shape 378"/>
          <p:cNvCxnSpPr/>
          <p:nvPr/>
        </p:nvCxnSpPr>
        <p:spPr>
          <a:xfrm rot="5400000" flipH="1">
            <a:off x="5295900" y="3619500"/>
            <a:ext cx="1600199" cy="1219199"/>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79" name="Shape 379"/>
          <p:cNvCxnSpPr/>
          <p:nvPr/>
        </p:nvCxnSpPr>
        <p:spPr>
          <a:xfrm rot="16200000" flipV="1">
            <a:off x="5638800" y="3657599"/>
            <a:ext cx="2209801" cy="1447801"/>
          </a:xfrm>
          <a:prstGeom prst="curvedConnector3">
            <a:avLst>
              <a:gd name="adj1" fmla="val 61445"/>
            </a:avLst>
          </a:prstGeom>
          <a:noFill/>
          <a:ln w="25400" cap="flat">
            <a:solidFill>
              <a:schemeClr val="accent1"/>
            </a:solidFill>
            <a:prstDash val="solid"/>
            <a:round/>
            <a:headEnd type="none" w="med" len="med"/>
            <a:tailEnd type="stealth" w="lg" len="lg"/>
          </a:ln>
        </p:spPr>
      </p:cxnSp>
      <p:pic>
        <p:nvPicPr>
          <p:cNvPr id="380" name="Shape 380"/>
          <p:cNvPicPr preferRelativeResize="0"/>
          <p:nvPr/>
        </p:nvPicPr>
        <p:blipFill rotWithShape="1">
          <a:blip r:embed="rId6">
            <a:alphaModFix/>
          </a:blip>
          <a:srcRect/>
          <a:stretch/>
        </p:blipFill>
        <p:spPr>
          <a:xfrm>
            <a:off x="5257800" y="4419600"/>
            <a:ext cx="1644600" cy="988800"/>
          </a:xfrm>
          <a:prstGeom prst="rect">
            <a:avLst/>
          </a:prstGeom>
          <a:noFill/>
          <a:ln>
            <a:noFill/>
          </a:ln>
        </p:spPr>
      </p:pic>
      <p:pic>
        <p:nvPicPr>
          <p:cNvPr id="381" name="Shape 381"/>
          <p:cNvPicPr preferRelativeResize="0"/>
          <p:nvPr/>
        </p:nvPicPr>
        <p:blipFill rotWithShape="1">
          <a:blip r:embed="rId7">
            <a:alphaModFix/>
          </a:blip>
          <a:srcRect/>
          <a:stretch/>
        </p:blipFill>
        <p:spPr>
          <a:xfrm>
            <a:off x="7467600" y="4343400"/>
            <a:ext cx="1447800" cy="1033199"/>
          </a:xfrm>
          <a:prstGeom prst="rect">
            <a:avLst/>
          </a:prstGeom>
          <a:noFill/>
          <a:ln>
            <a:noFill/>
          </a:ln>
        </p:spPr>
      </p:pic>
      <p:pic>
        <p:nvPicPr>
          <p:cNvPr id="382" name="Shape 382"/>
          <p:cNvPicPr preferRelativeResize="0"/>
          <p:nvPr/>
        </p:nvPicPr>
        <p:blipFill rotWithShape="1">
          <a:blip r:embed="rId8">
            <a:alphaModFix/>
          </a:blip>
          <a:srcRect/>
          <a:stretch/>
        </p:blipFill>
        <p:spPr>
          <a:xfrm>
            <a:off x="7308001" y="3048000"/>
            <a:ext cx="1835999" cy="1219199"/>
          </a:xfrm>
          <a:prstGeom prst="rect">
            <a:avLst/>
          </a:prstGeom>
          <a:noFill/>
          <a:ln>
            <a:noFill/>
          </a:ln>
        </p:spPr>
      </p:pic>
      <p:pic>
        <p:nvPicPr>
          <p:cNvPr id="383" name="Shape 383"/>
          <p:cNvPicPr preferRelativeResize="0"/>
          <p:nvPr/>
        </p:nvPicPr>
        <p:blipFill rotWithShape="1">
          <a:blip r:embed="rId9">
            <a:alphaModFix/>
          </a:blip>
          <a:srcRect/>
          <a:stretch/>
        </p:blipFill>
        <p:spPr>
          <a:xfrm rot="-1308878" flipH="1">
            <a:off x="6811448" y="243770"/>
            <a:ext cx="2410622" cy="1445359"/>
          </a:xfrm>
          <a:prstGeom prst="rect">
            <a:avLst/>
          </a:prstGeom>
          <a:noFill/>
          <a:ln>
            <a:noFill/>
          </a:ln>
        </p:spPr>
      </p:pic>
      <p:pic>
        <p:nvPicPr>
          <p:cNvPr id="384" name="Shape 384"/>
          <p:cNvPicPr preferRelativeResize="0"/>
          <p:nvPr/>
        </p:nvPicPr>
        <p:blipFill rotWithShape="1">
          <a:blip r:embed="rId10">
            <a:alphaModFix/>
          </a:blip>
          <a:srcRect/>
          <a:stretch/>
        </p:blipFill>
        <p:spPr>
          <a:xfrm>
            <a:off x="2057400" y="2743200"/>
            <a:ext cx="1752600" cy="1219199"/>
          </a:xfrm>
          <a:prstGeom prst="rect">
            <a:avLst/>
          </a:prstGeom>
          <a:noFill/>
          <a:ln>
            <a:noFill/>
          </a:ln>
        </p:spPr>
      </p:pic>
      <p:pic>
        <p:nvPicPr>
          <p:cNvPr id="385" name="Shape 385"/>
          <p:cNvPicPr preferRelativeResize="0"/>
          <p:nvPr/>
        </p:nvPicPr>
        <p:blipFill rotWithShape="1">
          <a:blip r:embed="rId11">
            <a:alphaModFix/>
          </a:blip>
          <a:srcRect/>
          <a:stretch/>
        </p:blipFill>
        <p:spPr>
          <a:xfrm>
            <a:off x="381000" y="5257800"/>
            <a:ext cx="1701900" cy="1276199"/>
          </a:xfrm>
          <a:prstGeom prst="rect">
            <a:avLst/>
          </a:prstGeom>
          <a:noFill/>
          <a:ln>
            <a:noFill/>
          </a:ln>
        </p:spPr>
      </p:pic>
      <p:pic>
        <p:nvPicPr>
          <p:cNvPr id="386" name="Shape 386"/>
          <p:cNvPicPr preferRelativeResize="0"/>
          <p:nvPr/>
        </p:nvPicPr>
        <p:blipFill rotWithShape="1">
          <a:blip r:embed="rId12">
            <a:alphaModFix/>
          </a:blip>
          <a:srcRect/>
          <a:stretch/>
        </p:blipFill>
        <p:spPr>
          <a:xfrm>
            <a:off x="2438400" y="4953000"/>
            <a:ext cx="1314300" cy="1752600"/>
          </a:xfrm>
          <a:prstGeom prst="rect">
            <a:avLst/>
          </a:prstGeom>
          <a:noFill/>
          <a:ln>
            <a:noFill/>
          </a:ln>
        </p:spPr>
      </p:pic>
      <p:pic>
        <p:nvPicPr>
          <p:cNvPr id="387" name="Shape 387"/>
          <p:cNvPicPr preferRelativeResize="0"/>
          <p:nvPr/>
        </p:nvPicPr>
        <p:blipFill rotWithShape="1">
          <a:blip r:embed="rId13">
            <a:alphaModFix/>
          </a:blip>
          <a:srcRect/>
          <a:stretch/>
        </p:blipFill>
        <p:spPr>
          <a:xfrm>
            <a:off x="152400" y="2057400"/>
            <a:ext cx="1414199" cy="1409700"/>
          </a:xfrm>
          <a:prstGeom prst="rect">
            <a:avLst/>
          </a:prstGeom>
          <a:noFill/>
          <a:ln>
            <a:noFill/>
          </a:ln>
        </p:spPr>
      </p:pic>
      <p:sp>
        <p:nvSpPr>
          <p:cNvPr id="388" name="Shape 388"/>
          <p:cNvSpPr/>
          <p:nvPr/>
        </p:nvSpPr>
        <p:spPr>
          <a:xfrm>
            <a:off x="1295400" y="762000"/>
            <a:ext cx="1371599" cy="914436"/>
          </a:xfrm>
          <a:prstGeom prst="cloud">
            <a:avLst/>
          </a:prstGeom>
          <a:solidFill>
            <a:srgbClr val="9E5F08"/>
          </a:solidFill>
          <a:ln w="9525" cap="flat">
            <a:solidFill>
              <a:srgbClr val="495617"/>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89" name="Shape 389"/>
          <p:cNvSpPr txBox="1"/>
          <p:nvPr/>
        </p:nvSpPr>
        <p:spPr>
          <a:xfrm>
            <a:off x="1600200" y="1066800"/>
            <a:ext cx="9905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lt1"/>
                </a:solidFill>
                <a:latin typeface="Times New Roman"/>
                <a:ea typeface="Times New Roman"/>
                <a:cs typeface="Times New Roman"/>
                <a:sym typeface="Times New Roman"/>
              </a:rPr>
              <a:t>GHG Emissions</a:t>
            </a:r>
          </a:p>
        </p:txBody>
      </p:sp>
      <p:sp>
        <p:nvSpPr>
          <p:cNvPr id="390" name="Shape 390"/>
          <p:cNvSpPr/>
          <p:nvPr/>
        </p:nvSpPr>
        <p:spPr>
          <a:xfrm>
            <a:off x="2819400" y="4038600"/>
            <a:ext cx="1371599" cy="914436"/>
          </a:xfrm>
          <a:prstGeom prst="cloud">
            <a:avLst/>
          </a:prstGeom>
          <a:solidFill>
            <a:srgbClr val="9E5F08"/>
          </a:solidFill>
          <a:ln w="9525" cap="flat">
            <a:solidFill>
              <a:srgbClr val="495617"/>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91" name="Shape 391"/>
          <p:cNvSpPr txBox="1"/>
          <p:nvPr/>
        </p:nvSpPr>
        <p:spPr>
          <a:xfrm>
            <a:off x="3276600" y="4191000"/>
            <a:ext cx="9905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lt1"/>
                </a:solidFill>
                <a:latin typeface="Times New Roman"/>
                <a:ea typeface="Times New Roman"/>
                <a:cs typeface="Times New Roman"/>
                <a:sym typeface="Times New Roman"/>
              </a:rPr>
              <a:t>GHG Emissions</a:t>
            </a:r>
          </a:p>
        </p:txBody>
      </p:sp>
      <p:sp>
        <p:nvSpPr>
          <p:cNvPr id="392" name="Shape 392"/>
          <p:cNvSpPr/>
          <p:nvPr/>
        </p:nvSpPr>
        <p:spPr>
          <a:xfrm>
            <a:off x="1905000" y="4419601"/>
            <a:ext cx="838200" cy="609600"/>
          </a:xfrm>
          <a:prstGeom prst="bentArrow">
            <a:avLst>
              <a:gd name="adj1" fmla="val 25000"/>
              <a:gd name="adj2" fmla="val 24380"/>
              <a:gd name="adj3" fmla="val 20745"/>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93" name="Shape 393"/>
          <p:cNvSpPr/>
          <p:nvPr/>
        </p:nvSpPr>
        <p:spPr>
          <a:xfrm flipH="1">
            <a:off x="4267199" y="4267200"/>
            <a:ext cx="685800" cy="609599"/>
          </a:xfrm>
          <a:prstGeom prst="bentArrow">
            <a:avLst>
              <a:gd name="adj1" fmla="val 25000"/>
              <a:gd name="adj2" fmla="val 25000"/>
              <a:gd name="adj3" fmla="val 25000"/>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94" name="Shape 394"/>
          <p:cNvSpPr/>
          <p:nvPr/>
        </p:nvSpPr>
        <p:spPr>
          <a:xfrm flipH="1">
            <a:off x="2590800" y="1447800"/>
            <a:ext cx="609599" cy="1219199"/>
          </a:xfrm>
          <a:prstGeom prst="bentArrow">
            <a:avLst>
              <a:gd name="adj1" fmla="val 25000"/>
              <a:gd name="adj2" fmla="val 25000"/>
              <a:gd name="adj3" fmla="val 25000"/>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cxnSp>
        <p:nvCxnSpPr>
          <p:cNvPr id="395" name="Shape 395"/>
          <p:cNvCxnSpPr/>
          <p:nvPr/>
        </p:nvCxnSpPr>
        <p:spPr>
          <a:xfrm rot="-5400000">
            <a:off x="1295400" y="4191000"/>
            <a:ext cx="1219199" cy="914400"/>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96" name="Shape 396"/>
          <p:cNvCxnSpPr/>
          <p:nvPr/>
        </p:nvCxnSpPr>
        <p:spPr>
          <a:xfrm rot="10800000">
            <a:off x="3886199" y="3733800"/>
            <a:ext cx="1143000" cy="1066799"/>
          </a:xfrm>
          <a:prstGeom prst="curvedConnector3">
            <a:avLst>
              <a:gd name="adj1" fmla="val 17407"/>
            </a:avLst>
          </a:prstGeom>
          <a:noFill/>
          <a:ln w="25400" cap="flat">
            <a:solidFill>
              <a:schemeClr val="accent1"/>
            </a:solidFill>
            <a:prstDash val="solid"/>
            <a:round/>
            <a:headEnd type="none" w="med" len="med"/>
            <a:tailEnd type="stealth" w="lg" len="lg"/>
          </a:ln>
        </p:spPr>
      </p:cxnSp>
      <p:cxnSp>
        <p:nvCxnSpPr>
          <p:cNvPr id="397" name="Shape 397"/>
          <p:cNvCxnSpPr/>
          <p:nvPr/>
        </p:nvCxnSpPr>
        <p:spPr>
          <a:xfrm rot="5400000" flipH="1">
            <a:off x="6591300" y="3162300"/>
            <a:ext cx="685799" cy="609599"/>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98" name="Shape 398"/>
          <p:cNvCxnSpPr/>
          <p:nvPr/>
        </p:nvCxnSpPr>
        <p:spPr>
          <a:xfrm>
            <a:off x="457200" y="3505200"/>
            <a:ext cx="838199" cy="457200"/>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99" name="Shape 399"/>
          <p:cNvCxnSpPr/>
          <p:nvPr/>
        </p:nvCxnSpPr>
        <p:spPr>
          <a:xfrm rot="10800000" flipH="1">
            <a:off x="3962400" y="3200400"/>
            <a:ext cx="685799" cy="76199"/>
          </a:xfrm>
          <a:prstGeom prst="straightConnector1">
            <a:avLst/>
          </a:prstGeom>
          <a:noFill/>
          <a:ln w="25400" cap="flat">
            <a:solidFill>
              <a:schemeClr val="accent1"/>
            </a:solidFill>
            <a:prstDash val="solid"/>
            <a:round/>
            <a:headEnd type="none" w="med" len="med"/>
            <a:tailEnd type="stealth" w="lg" len="lg"/>
          </a:ln>
        </p:spPr>
      </p:cxnSp>
      <p:sp>
        <p:nvSpPr>
          <p:cNvPr id="400" name="Shape 400"/>
          <p:cNvSpPr/>
          <p:nvPr/>
        </p:nvSpPr>
        <p:spPr>
          <a:xfrm flipH="1">
            <a:off x="2743200" y="685800"/>
            <a:ext cx="1066799" cy="533399"/>
          </a:xfrm>
          <a:prstGeom prst="bentArrow">
            <a:avLst>
              <a:gd name="adj1" fmla="val 25000"/>
              <a:gd name="adj2" fmla="val 25000"/>
              <a:gd name="adj3" fmla="val 25000"/>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401" name="Shape 401"/>
          <p:cNvSpPr txBox="1"/>
          <p:nvPr/>
        </p:nvSpPr>
        <p:spPr>
          <a:xfrm>
            <a:off x="381000" y="2057400"/>
            <a:ext cx="12954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rgbClr val="FFFF99"/>
                </a:solidFill>
                <a:latin typeface="Times New Roman"/>
                <a:ea typeface="Times New Roman"/>
                <a:cs typeface="Times New Roman"/>
                <a:sym typeface="Times New Roman"/>
              </a:rPr>
              <a:t>Nuclear</a:t>
            </a:r>
          </a:p>
        </p:txBody>
      </p:sp>
      <p:sp>
        <p:nvSpPr>
          <p:cNvPr id="402" name="Shape 402"/>
          <p:cNvSpPr txBox="1"/>
          <p:nvPr/>
        </p:nvSpPr>
        <p:spPr>
          <a:xfrm>
            <a:off x="990600" y="6172200"/>
            <a:ext cx="13715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Coal Mining</a:t>
            </a:r>
          </a:p>
        </p:txBody>
      </p:sp>
      <p:sp>
        <p:nvSpPr>
          <p:cNvPr id="403" name="Shape 403"/>
          <p:cNvSpPr txBox="1"/>
          <p:nvPr/>
        </p:nvSpPr>
        <p:spPr>
          <a:xfrm>
            <a:off x="2590800" y="6172200"/>
            <a:ext cx="11430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Natural Gas </a:t>
            </a:r>
            <a:r>
              <a:rPr lang="en-US" sz="1400" b="0" i="0" u="none" strike="noStrike" cap="none" baseline="0" dirty="0" err="1">
                <a:solidFill>
                  <a:schemeClr val="lt1"/>
                </a:solidFill>
                <a:latin typeface="Times New Roman"/>
                <a:ea typeface="Times New Roman"/>
                <a:cs typeface="Times New Roman"/>
                <a:sym typeface="Times New Roman"/>
              </a:rPr>
              <a:t>Fracking</a:t>
            </a:r>
            <a:endParaRPr lang="en-US" sz="1400" b="0" i="0" u="none" strike="noStrike" cap="none" baseline="0" dirty="0">
              <a:solidFill>
                <a:schemeClr val="lt1"/>
              </a:solidFill>
              <a:latin typeface="Times New Roman"/>
              <a:ea typeface="Times New Roman"/>
              <a:cs typeface="Times New Roman"/>
              <a:sym typeface="Times New Roman"/>
            </a:endParaRPr>
          </a:p>
        </p:txBody>
      </p:sp>
      <p:sp>
        <p:nvSpPr>
          <p:cNvPr id="404" name="Shape 404"/>
          <p:cNvSpPr txBox="1"/>
          <p:nvPr/>
        </p:nvSpPr>
        <p:spPr>
          <a:xfrm>
            <a:off x="2133600" y="2743200"/>
            <a:ext cx="12191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chemeClr val="lt1"/>
                </a:solidFill>
                <a:latin typeface="Times New Roman"/>
                <a:ea typeface="Times New Roman"/>
                <a:cs typeface="Times New Roman"/>
                <a:sym typeface="Times New Roman"/>
              </a:rPr>
              <a:t>Power Plant</a:t>
            </a:r>
          </a:p>
        </p:txBody>
      </p:sp>
      <p:sp>
        <p:nvSpPr>
          <p:cNvPr id="405" name="Shape 405"/>
          <p:cNvSpPr txBox="1"/>
          <p:nvPr/>
        </p:nvSpPr>
        <p:spPr>
          <a:xfrm>
            <a:off x="6172200" y="5105400"/>
            <a:ext cx="9144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Solar</a:t>
            </a:r>
          </a:p>
        </p:txBody>
      </p:sp>
      <p:sp>
        <p:nvSpPr>
          <p:cNvPr id="406" name="Shape 406"/>
          <p:cNvSpPr txBox="1"/>
          <p:nvPr/>
        </p:nvSpPr>
        <p:spPr>
          <a:xfrm>
            <a:off x="8153401" y="5105400"/>
            <a:ext cx="9905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Wind</a:t>
            </a:r>
          </a:p>
        </p:txBody>
      </p:sp>
      <p:sp>
        <p:nvSpPr>
          <p:cNvPr id="407" name="Shape 407"/>
          <p:cNvSpPr txBox="1"/>
          <p:nvPr/>
        </p:nvSpPr>
        <p:spPr>
          <a:xfrm>
            <a:off x="8153400" y="3810000"/>
            <a:ext cx="8381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Hydro</a:t>
            </a:r>
          </a:p>
        </p:txBody>
      </p:sp>
      <p:sp>
        <p:nvSpPr>
          <p:cNvPr id="408" name="Shape 408"/>
          <p:cNvSpPr txBox="1"/>
          <p:nvPr/>
        </p:nvSpPr>
        <p:spPr>
          <a:xfrm>
            <a:off x="3581400" y="1295400"/>
            <a:ext cx="15240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Rare Earth Metal Mining</a:t>
            </a:r>
          </a:p>
        </p:txBody>
      </p:sp>
      <p:sp>
        <p:nvSpPr>
          <p:cNvPr id="409" name="Shape 409"/>
          <p:cNvSpPr txBox="1"/>
          <p:nvPr/>
        </p:nvSpPr>
        <p:spPr>
          <a:xfrm>
            <a:off x="152400" y="2286000"/>
            <a:ext cx="18288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0" name="Shape 410"/>
          <p:cNvSpPr txBox="1"/>
          <p:nvPr/>
        </p:nvSpPr>
        <p:spPr>
          <a:xfrm>
            <a:off x="381000" y="5410200"/>
            <a:ext cx="1981199"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1" name="Shape 411"/>
          <p:cNvSpPr txBox="1"/>
          <p:nvPr/>
        </p:nvSpPr>
        <p:spPr>
          <a:xfrm>
            <a:off x="9753600" y="4343400"/>
            <a:ext cx="18288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2" name="Shape 412"/>
          <p:cNvSpPr txBox="1"/>
          <p:nvPr/>
        </p:nvSpPr>
        <p:spPr>
          <a:xfrm>
            <a:off x="5257800" y="4419600"/>
            <a:ext cx="19050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3" name="Shape 413"/>
          <p:cNvSpPr txBox="1"/>
          <p:nvPr/>
        </p:nvSpPr>
        <p:spPr>
          <a:xfrm>
            <a:off x="7315200" y="4343400"/>
            <a:ext cx="2133599"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5400" b="1" i="0" u="none" strike="noStrike" cap="none" baseline="0" dirty="0">
              <a:solidFill>
                <a:srgbClr val="E30A1D"/>
              </a:solidFill>
              <a:latin typeface="Times New Roman"/>
              <a:ea typeface="Times New Roman"/>
              <a:cs typeface="Times New Roman"/>
              <a:sym typeface="Times New Roman"/>
            </a:endParaRPr>
          </a:p>
        </p:txBody>
      </p:sp>
      <p:pic>
        <p:nvPicPr>
          <p:cNvPr id="414" name="Shape 414"/>
          <p:cNvPicPr preferRelativeResize="0"/>
          <p:nvPr/>
        </p:nvPicPr>
        <p:blipFill rotWithShape="1">
          <a:blip r:embed="rId14">
            <a:alphaModFix/>
          </a:blip>
          <a:srcRect/>
          <a:stretch/>
        </p:blipFill>
        <p:spPr>
          <a:xfrm>
            <a:off x="5181600" y="152400"/>
            <a:ext cx="1419300" cy="1063200"/>
          </a:xfrm>
          <a:prstGeom prst="rect">
            <a:avLst/>
          </a:prstGeom>
          <a:noFill/>
          <a:ln>
            <a:noFill/>
          </a:ln>
        </p:spPr>
      </p:pic>
      <p:sp>
        <p:nvSpPr>
          <p:cNvPr id="415" name="Shape 415"/>
          <p:cNvSpPr txBox="1"/>
          <p:nvPr/>
        </p:nvSpPr>
        <p:spPr>
          <a:xfrm>
            <a:off x="7239000" y="3124200"/>
            <a:ext cx="20574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6" name="Shape 416"/>
          <p:cNvSpPr txBox="1"/>
          <p:nvPr/>
        </p:nvSpPr>
        <p:spPr>
          <a:xfrm>
            <a:off x="7620000" y="5657671"/>
            <a:ext cx="1524000" cy="1200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2400" b="0" i="0" u="none" strike="noStrike" cap="none" baseline="0" dirty="0">
              <a:solidFill>
                <a:srgbClr val="E30A1D"/>
              </a:solidFill>
              <a:latin typeface="Times New Roman"/>
              <a:ea typeface="Times New Roman"/>
              <a:cs typeface="Times New Roman"/>
              <a:sym typeface="Times New Roman"/>
            </a:endParaRPr>
          </a:p>
        </p:txBody>
      </p:sp>
      <p:sp>
        <p:nvSpPr>
          <p:cNvPr id="417" name="Shape 417"/>
          <p:cNvSpPr txBox="1"/>
          <p:nvPr/>
        </p:nvSpPr>
        <p:spPr>
          <a:xfrm>
            <a:off x="5715000" y="838200"/>
            <a:ext cx="9905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chemeClr val="lt1"/>
                </a:solidFill>
                <a:latin typeface="Times New Roman"/>
                <a:ea typeface="Times New Roman"/>
                <a:cs typeface="Times New Roman"/>
                <a:sym typeface="Times New Roman"/>
              </a:rPr>
              <a:t>Batteries</a:t>
            </a:r>
          </a:p>
        </p:txBody>
      </p:sp>
      <p:pic>
        <p:nvPicPr>
          <p:cNvPr id="49" name="Picture 48" descr="wood_pellets_making.jpg"/>
          <p:cNvPicPr>
            <a:picLocks noChangeAspect="1"/>
          </p:cNvPicPr>
          <p:nvPr/>
        </p:nvPicPr>
        <p:blipFill>
          <a:blip r:embed="rId15"/>
          <a:stretch>
            <a:fillRect/>
          </a:stretch>
        </p:blipFill>
        <p:spPr>
          <a:xfrm>
            <a:off x="4114800" y="5410200"/>
            <a:ext cx="1676400" cy="1138951"/>
          </a:xfrm>
          <a:prstGeom prst="rect">
            <a:avLst/>
          </a:prstGeom>
        </p:spPr>
      </p:pic>
      <p:sp>
        <p:nvSpPr>
          <p:cNvPr id="50" name="Rectangle 49"/>
          <p:cNvSpPr/>
          <p:nvPr/>
        </p:nvSpPr>
        <p:spPr>
          <a:xfrm>
            <a:off x="4277688" y="3275112"/>
            <a:ext cx="588623" cy="307777"/>
          </a:xfrm>
          <a:prstGeom prst="rect">
            <a:avLst/>
          </a:prstGeom>
        </p:spPr>
        <p:txBody>
          <a:bodyPr wrap="none">
            <a:spAutoFit/>
          </a:bodyPr>
          <a:lstStyle/>
          <a:p>
            <a:pPr lvl="0">
              <a:buSzPct val="25000"/>
            </a:pPr>
            <a:r>
              <a:rPr lang="en-US" b="1" dirty="0" smtClean="0">
                <a:solidFill>
                  <a:srgbClr val="E30A1D"/>
                </a:solidFill>
                <a:latin typeface="Times New Roman"/>
                <a:ea typeface="Times New Roman"/>
                <a:cs typeface="Times New Roman"/>
                <a:sym typeface="Times New Roman"/>
              </a:rPr>
              <a:t>0.4%</a:t>
            </a:r>
            <a:endParaRPr lang="en-US" b="1" dirty="0">
              <a:solidFill>
                <a:srgbClr val="E30A1D"/>
              </a:solidFill>
              <a:latin typeface="Times New Roman"/>
              <a:ea typeface="Times New Roman"/>
              <a:cs typeface="Times New Roman"/>
              <a:sym typeface="Times New Roman"/>
            </a:endParaRPr>
          </a:p>
        </p:txBody>
      </p:sp>
      <p:sp>
        <p:nvSpPr>
          <p:cNvPr id="52" name="TextBox 51"/>
          <p:cNvSpPr txBox="1"/>
          <p:nvPr/>
        </p:nvSpPr>
        <p:spPr>
          <a:xfrm>
            <a:off x="4800600" y="6019800"/>
            <a:ext cx="914400" cy="304800"/>
          </a:xfrm>
          <a:prstGeom prst="rect">
            <a:avLst/>
          </a:prstGeom>
          <a:noFill/>
        </p:spPr>
        <p:txBody>
          <a:bodyPr wrap="square" rtlCol="0">
            <a:spAutoFit/>
          </a:bodyPr>
          <a:lstStyle/>
          <a:p>
            <a:r>
              <a:rPr lang="en-US" dirty="0" smtClean="0">
                <a:solidFill>
                  <a:schemeClr val="bg1"/>
                </a:solidFill>
              </a:rPr>
              <a:t>Biomass</a:t>
            </a:r>
            <a:endParaRPr lang="en-US" dirty="0">
              <a:solidFill>
                <a:schemeClr val="bg1"/>
              </a:solidFill>
            </a:endParaRPr>
          </a:p>
        </p:txBody>
      </p:sp>
      <p:pic>
        <p:nvPicPr>
          <p:cNvPr id="53" name="Picture 52" descr="Thomas-Flores-Geothermal-Heating-and-Cooling.gif"/>
          <p:cNvPicPr>
            <a:picLocks noChangeAspect="1"/>
          </p:cNvPicPr>
          <p:nvPr/>
        </p:nvPicPr>
        <p:blipFill>
          <a:blip r:embed="rId16"/>
          <a:stretch>
            <a:fillRect/>
          </a:stretch>
        </p:blipFill>
        <p:spPr>
          <a:xfrm>
            <a:off x="6096000" y="5638800"/>
            <a:ext cx="1371600" cy="1219200"/>
          </a:xfrm>
          <a:prstGeom prst="rect">
            <a:avLst/>
          </a:prstGeom>
        </p:spPr>
      </p:pic>
      <p:cxnSp>
        <p:nvCxnSpPr>
          <p:cNvPr id="56" name="Shape 395"/>
          <p:cNvCxnSpPr/>
          <p:nvPr/>
        </p:nvCxnSpPr>
        <p:spPr>
          <a:xfrm rot="-5400000">
            <a:off x="2209801" y="4267199"/>
            <a:ext cx="1219199" cy="914400"/>
          </a:xfrm>
          <a:prstGeom prst="curvedConnector3">
            <a:avLst>
              <a:gd name="adj1" fmla="val 50000"/>
            </a:avLst>
          </a:prstGeom>
          <a:noFill/>
          <a:ln w="25400" cap="flat">
            <a:solidFill>
              <a:schemeClr val="accent1"/>
            </a:solidFill>
            <a:prstDash val="solid"/>
            <a:round/>
            <a:headEnd type="none" w="med" len="med"/>
            <a:tailEnd type="stealth" w="lg" len="lg"/>
          </a:ln>
        </p:spPr>
      </p:cxnSp>
      <p:pic>
        <p:nvPicPr>
          <p:cNvPr id="57" name="Picture 56" descr="titusville oil well.jpg"/>
          <p:cNvPicPr>
            <a:picLocks noChangeAspect="1"/>
          </p:cNvPicPr>
          <p:nvPr/>
        </p:nvPicPr>
        <p:blipFill>
          <a:blip r:embed="rId17"/>
          <a:stretch>
            <a:fillRect/>
          </a:stretch>
        </p:blipFill>
        <p:spPr>
          <a:xfrm>
            <a:off x="152400" y="4038600"/>
            <a:ext cx="1320800" cy="1016000"/>
          </a:xfrm>
          <a:prstGeom prst="rect">
            <a:avLst/>
          </a:prstGeom>
        </p:spPr>
      </p:pic>
      <p:sp>
        <p:nvSpPr>
          <p:cNvPr id="58" name="TextBox 57"/>
          <p:cNvSpPr txBox="1"/>
          <p:nvPr/>
        </p:nvSpPr>
        <p:spPr>
          <a:xfrm>
            <a:off x="152400" y="4572000"/>
            <a:ext cx="1143000" cy="523220"/>
          </a:xfrm>
          <a:prstGeom prst="rect">
            <a:avLst/>
          </a:prstGeom>
          <a:noFill/>
        </p:spPr>
        <p:txBody>
          <a:bodyPr wrap="square" rtlCol="0">
            <a:spAutoFit/>
          </a:bodyPr>
          <a:lstStyle/>
          <a:p>
            <a:r>
              <a:rPr lang="en-US" dirty="0" smtClean="0">
                <a:solidFill>
                  <a:schemeClr val="bg1"/>
                </a:solidFill>
              </a:rPr>
              <a:t>Petroleum Oil</a:t>
            </a:r>
            <a:endParaRPr lang="en-US" dirty="0">
              <a:solidFill>
                <a:schemeClr val="bg1"/>
              </a:solidFill>
            </a:endParaRP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Shape 372"/>
          <p:cNvPicPr preferRelativeResize="0"/>
          <p:nvPr/>
        </p:nvPicPr>
        <p:blipFill rotWithShape="1">
          <a:blip r:embed="rId3">
            <a:alphaModFix amt="37000"/>
          </a:blip>
          <a:srcRect/>
          <a:stretch/>
        </p:blipFill>
        <p:spPr>
          <a:xfrm>
            <a:off x="1143000" y="381000"/>
            <a:ext cx="7756799" cy="5181600"/>
          </a:xfrm>
          <a:prstGeom prst="rect">
            <a:avLst/>
          </a:prstGeom>
          <a:solidFill>
            <a:schemeClr val="accent1">
              <a:alpha val="29800"/>
            </a:schemeClr>
          </a:solidFill>
          <a:ln>
            <a:noFill/>
          </a:ln>
        </p:spPr>
      </p:pic>
      <p:pic>
        <p:nvPicPr>
          <p:cNvPr id="373" name="Shape 373"/>
          <p:cNvPicPr preferRelativeResize="0"/>
          <p:nvPr/>
        </p:nvPicPr>
        <p:blipFill rotWithShape="1">
          <a:blip r:embed="rId4">
            <a:alphaModFix/>
          </a:blip>
          <a:srcRect/>
          <a:stretch/>
        </p:blipFill>
        <p:spPr>
          <a:xfrm>
            <a:off x="0" y="762000"/>
            <a:ext cx="8127900" cy="6096000"/>
          </a:xfrm>
          <a:prstGeom prst="rect">
            <a:avLst/>
          </a:prstGeom>
          <a:noFill/>
          <a:ln>
            <a:noFill/>
          </a:ln>
        </p:spPr>
      </p:pic>
      <p:sp>
        <p:nvSpPr>
          <p:cNvPr id="374" name="Shape 374"/>
          <p:cNvSpPr txBox="1"/>
          <p:nvPr/>
        </p:nvSpPr>
        <p:spPr>
          <a:xfrm>
            <a:off x="8466" y="0"/>
            <a:ext cx="47781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baseline="0">
                <a:solidFill>
                  <a:srgbClr val="FFFF99"/>
                </a:solidFill>
                <a:latin typeface="Times New Roman"/>
                <a:ea typeface="Times New Roman"/>
                <a:cs typeface="Times New Roman"/>
                <a:sym typeface="Times New Roman"/>
              </a:rPr>
              <a:t>The Road to Electric Vehicles</a:t>
            </a:r>
          </a:p>
        </p:txBody>
      </p:sp>
      <p:pic>
        <p:nvPicPr>
          <p:cNvPr id="375" name="Shape 375"/>
          <p:cNvPicPr preferRelativeResize="0"/>
          <p:nvPr/>
        </p:nvPicPr>
        <p:blipFill rotWithShape="1">
          <a:blip r:embed="rId5">
            <a:alphaModFix/>
          </a:blip>
          <a:srcRect/>
          <a:stretch/>
        </p:blipFill>
        <p:spPr>
          <a:xfrm>
            <a:off x="3429000" y="1219200"/>
            <a:ext cx="1904999" cy="1111200"/>
          </a:xfrm>
          <a:prstGeom prst="rect">
            <a:avLst/>
          </a:prstGeom>
          <a:noFill/>
          <a:ln>
            <a:noFill/>
          </a:ln>
        </p:spPr>
      </p:pic>
      <p:cxnSp>
        <p:nvCxnSpPr>
          <p:cNvPr id="376" name="Shape 376"/>
          <p:cNvCxnSpPr/>
          <p:nvPr/>
        </p:nvCxnSpPr>
        <p:spPr>
          <a:xfrm rot="10800000" flipH="1">
            <a:off x="4343400" y="685800"/>
            <a:ext cx="685799" cy="533399"/>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77" name="Shape 377"/>
          <p:cNvCxnSpPr/>
          <p:nvPr/>
        </p:nvCxnSpPr>
        <p:spPr>
          <a:xfrm>
            <a:off x="6705600" y="152400"/>
            <a:ext cx="609599" cy="457200"/>
          </a:xfrm>
          <a:prstGeom prst="curvedConnector3">
            <a:avLst>
              <a:gd name="adj1" fmla="val 105555"/>
            </a:avLst>
          </a:prstGeom>
          <a:noFill/>
          <a:ln w="25400" cap="flat">
            <a:solidFill>
              <a:schemeClr val="accent1"/>
            </a:solidFill>
            <a:prstDash val="solid"/>
            <a:round/>
            <a:headEnd type="none" w="med" len="med"/>
            <a:tailEnd type="stealth" w="lg" len="lg"/>
          </a:ln>
        </p:spPr>
      </p:cxnSp>
      <p:cxnSp>
        <p:nvCxnSpPr>
          <p:cNvPr id="378" name="Shape 378"/>
          <p:cNvCxnSpPr/>
          <p:nvPr/>
        </p:nvCxnSpPr>
        <p:spPr>
          <a:xfrm rot="5400000" flipH="1">
            <a:off x="5295900" y="3619500"/>
            <a:ext cx="1600199" cy="1219199"/>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79" name="Shape 379"/>
          <p:cNvCxnSpPr/>
          <p:nvPr/>
        </p:nvCxnSpPr>
        <p:spPr>
          <a:xfrm rot="5400000" flipH="1">
            <a:off x="5905499" y="3390899"/>
            <a:ext cx="1524000" cy="1295400"/>
          </a:xfrm>
          <a:prstGeom prst="curvedConnector3">
            <a:avLst>
              <a:gd name="adj1" fmla="val 50000"/>
            </a:avLst>
          </a:prstGeom>
          <a:noFill/>
          <a:ln w="25400" cap="flat">
            <a:solidFill>
              <a:schemeClr val="accent1"/>
            </a:solidFill>
            <a:prstDash val="solid"/>
            <a:round/>
            <a:headEnd type="none" w="med" len="med"/>
            <a:tailEnd type="stealth" w="lg" len="lg"/>
          </a:ln>
        </p:spPr>
      </p:cxnSp>
      <p:pic>
        <p:nvPicPr>
          <p:cNvPr id="380" name="Shape 380"/>
          <p:cNvPicPr preferRelativeResize="0"/>
          <p:nvPr/>
        </p:nvPicPr>
        <p:blipFill rotWithShape="1">
          <a:blip r:embed="rId6">
            <a:alphaModFix/>
          </a:blip>
          <a:srcRect/>
          <a:stretch/>
        </p:blipFill>
        <p:spPr>
          <a:xfrm>
            <a:off x="5257800" y="4419600"/>
            <a:ext cx="1644600" cy="988800"/>
          </a:xfrm>
          <a:prstGeom prst="rect">
            <a:avLst/>
          </a:prstGeom>
          <a:noFill/>
          <a:ln>
            <a:noFill/>
          </a:ln>
        </p:spPr>
      </p:pic>
      <p:pic>
        <p:nvPicPr>
          <p:cNvPr id="381" name="Shape 381"/>
          <p:cNvPicPr preferRelativeResize="0"/>
          <p:nvPr/>
        </p:nvPicPr>
        <p:blipFill rotWithShape="1">
          <a:blip r:embed="rId7">
            <a:alphaModFix/>
          </a:blip>
          <a:srcRect/>
          <a:stretch/>
        </p:blipFill>
        <p:spPr>
          <a:xfrm>
            <a:off x="7315200" y="4343400"/>
            <a:ext cx="1600200" cy="1033199"/>
          </a:xfrm>
          <a:prstGeom prst="rect">
            <a:avLst/>
          </a:prstGeom>
          <a:noFill/>
          <a:ln>
            <a:noFill/>
          </a:ln>
        </p:spPr>
      </p:pic>
      <p:pic>
        <p:nvPicPr>
          <p:cNvPr id="382" name="Shape 382"/>
          <p:cNvPicPr preferRelativeResize="0"/>
          <p:nvPr/>
        </p:nvPicPr>
        <p:blipFill rotWithShape="1">
          <a:blip r:embed="rId8">
            <a:alphaModFix/>
          </a:blip>
          <a:srcRect/>
          <a:stretch/>
        </p:blipFill>
        <p:spPr>
          <a:xfrm>
            <a:off x="7308001" y="3048000"/>
            <a:ext cx="1835999" cy="1219199"/>
          </a:xfrm>
          <a:prstGeom prst="rect">
            <a:avLst/>
          </a:prstGeom>
          <a:noFill/>
          <a:ln>
            <a:noFill/>
          </a:ln>
        </p:spPr>
      </p:pic>
      <p:pic>
        <p:nvPicPr>
          <p:cNvPr id="383" name="Shape 383"/>
          <p:cNvPicPr preferRelativeResize="0"/>
          <p:nvPr/>
        </p:nvPicPr>
        <p:blipFill rotWithShape="1">
          <a:blip r:embed="rId9">
            <a:alphaModFix/>
          </a:blip>
          <a:srcRect/>
          <a:stretch/>
        </p:blipFill>
        <p:spPr>
          <a:xfrm rot="-1308878" flipH="1">
            <a:off x="6811448" y="243770"/>
            <a:ext cx="2410622" cy="1445359"/>
          </a:xfrm>
          <a:prstGeom prst="rect">
            <a:avLst/>
          </a:prstGeom>
          <a:noFill/>
          <a:ln>
            <a:noFill/>
          </a:ln>
        </p:spPr>
      </p:pic>
      <p:pic>
        <p:nvPicPr>
          <p:cNvPr id="384" name="Shape 384"/>
          <p:cNvPicPr preferRelativeResize="0"/>
          <p:nvPr/>
        </p:nvPicPr>
        <p:blipFill rotWithShape="1">
          <a:blip r:embed="rId10">
            <a:alphaModFix/>
          </a:blip>
          <a:srcRect/>
          <a:stretch/>
        </p:blipFill>
        <p:spPr>
          <a:xfrm>
            <a:off x="2057400" y="2743200"/>
            <a:ext cx="1752600" cy="1219199"/>
          </a:xfrm>
          <a:prstGeom prst="rect">
            <a:avLst/>
          </a:prstGeom>
          <a:noFill/>
          <a:ln>
            <a:noFill/>
          </a:ln>
        </p:spPr>
      </p:pic>
      <p:pic>
        <p:nvPicPr>
          <p:cNvPr id="385" name="Shape 385"/>
          <p:cNvPicPr preferRelativeResize="0"/>
          <p:nvPr/>
        </p:nvPicPr>
        <p:blipFill rotWithShape="1">
          <a:blip r:embed="rId11">
            <a:alphaModFix/>
          </a:blip>
          <a:srcRect/>
          <a:stretch/>
        </p:blipFill>
        <p:spPr>
          <a:xfrm>
            <a:off x="381000" y="5257800"/>
            <a:ext cx="1701900" cy="1276199"/>
          </a:xfrm>
          <a:prstGeom prst="rect">
            <a:avLst/>
          </a:prstGeom>
          <a:noFill/>
          <a:ln>
            <a:noFill/>
          </a:ln>
        </p:spPr>
      </p:pic>
      <p:pic>
        <p:nvPicPr>
          <p:cNvPr id="386" name="Shape 386"/>
          <p:cNvPicPr preferRelativeResize="0"/>
          <p:nvPr/>
        </p:nvPicPr>
        <p:blipFill rotWithShape="1">
          <a:blip r:embed="rId12">
            <a:alphaModFix/>
          </a:blip>
          <a:srcRect/>
          <a:stretch/>
        </p:blipFill>
        <p:spPr>
          <a:xfrm>
            <a:off x="2362200" y="5105400"/>
            <a:ext cx="1314300" cy="1752600"/>
          </a:xfrm>
          <a:prstGeom prst="rect">
            <a:avLst/>
          </a:prstGeom>
          <a:noFill/>
          <a:ln>
            <a:noFill/>
          </a:ln>
        </p:spPr>
      </p:pic>
      <p:pic>
        <p:nvPicPr>
          <p:cNvPr id="387" name="Shape 387"/>
          <p:cNvPicPr preferRelativeResize="0"/>
          <p:nvPr/>
        </p:nvPicPr>
        <p:blipFill rotWithShape="1">
          <a:blip r:embed="rId13">
            <a:alphaModFix/>
          </a:blip>
          <a:srcRect/>
          <a:stretch/>
        </p:blipFill>
        <p:spPr>
          <a:xfrm>
            <a:off x="152400" y="2057400"/>
            <a:ext cx="1414199" cy="1409700"/>
          </a:xfrm>
          <a:prstGeom prst="rect">
            <a:avLst/>
          </a:prstGeom>
          <a:noFill/>
          <a:ln>
            <a:noFill/>
          </a:ln>
        </p:spPr>
      </p:pic>
      <p:sp>
        <p:nvSpPr>
          <p:cNvPr id="388" name="Shape 388"/>
          <p:cNvSpPr/>
          <p:nvPr/>
        </p:nvSpPr>
        <p:spPr>
          <a:xfrm>
            <a:off x="1295400" y="762000"/>
            <a:ext cx="1371599" cy="914436"/>
          </a:xfrm>
          <a:prstGeom prst="cloud">
            <a:avLst/>
          </a:prstGeom>
          <a:solidFill>
            <a:srgbClr val="9E5F08"/>
          </a:solidFill>
          <a:ln w="9525" cap="flat">
            <a:solidFill>
              <a:srgbClr val="495617"/>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89" name="Shape 389"/>
          <p:cNvSpPr txBox="1"/>
          <p:nvPr/>
        </p:nvSpPr>
        <p:spPr>
          <a:xfrm>
            <a:off x="1600200" y="1066800"/>
            <a:ext cx="9905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lt1"/>
                </a:solidFill>
                <a:latin typeface="Times New Roman"/>
                <a:ea typeface="Times New Roman"/>
                <a:cs typeface="Times New Roman"/>
                <a:sym typeface="Times New Roman"/>
              </a:rPr>
              <a:t>GHG Emissions</a:t>
            </a:r>
          </a:p>
        </p:txBody>
      </p:sp>
      <p:sp>
        <p:nvSpPr>
          <p:cNvPr id="390" name="Shape 390"/>
          <p:cNvSpPr/>
          <p:nvPr/>
        </p:nvSpPr>
        <p:spPr>
          <a:xfrm>
            <a:off x="2819400" y="4038600"/>
            <a:ext cx="1371599" cy="914436"/>
          </a:xfrm>
          <a:prstGeom prst="cloud">
            <a:avLst/>
          </a:prstGeom>
          <a:solidFill>
            <a:srgbClr val="9E5F08"/>
          </a:solidFill>
          <a:ln w="9525" cap="flat">
            <a:solidFill>
              <a:srgbClr val="495617"/>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91" name="Shape 391"/>
          <p:cNvSpPr txBox="1"/>
          <p:nvPr/>
        </p:nvSpPr>
        <p:spPr>
          <a:xfrm>
            <a:off x="3276600" y="4191000"/>
            <a:ext cx="9905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lt1"/>
                </a:solidFill>
                <a:latin typeface="Times New Roman"/>
                <a:ea typeface="Times New Roman"/>
                <a:cs typeface="Times New Roman"/>
                <a:sym typeface="Times New Roman"/>
              </a:rPr>
              <a:t>GHG Emissions</a:t>
            </a:r>
          </a:p>
        </p:txBody>
      </p:sp>
      <p:sp>
        <p:nvSpPr>
          <p:cNvPr id="392" name="Shape 392"/>
          <p:cNvSpPr/>
          <p:nvPr/>
        </p:nvSpPr>
        <p:spPr>
          <a:xfrm>
            <a:off x="1905000" y="4419601"/>
            <a:ext cx="838200" cy="609600"/>
          </a:xfrm>
          <a:prstGeom prst="bentArrow">
            <a:avLst>
              <a:gd name="adj1" fmla="val 25000"/>
              <a:gd name="adj2" fmla="val 24380"/>
              <a:gd name="adj3" fmla="val 20745"/>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93" name="Shape 393"/>
          <p:cNvSpPr/>
          <p:nvPr/>
        </p:nvSpPr>
        <p:spPr>
          <a:xfrm flipH="1">
            <a:off x="4267199" y="4267200"/>
            <a:ext cx="685800" cy="609599"/>
          </a:xfrm>
          <a:prstGeom prst="bentArrow">
            <a:avLst>
              <a:gd name="adj1" fmla="val 25000"/>
              <a:gd name="adj2" fmla="val 25000"/>
              <a:gd name="adj3" fmla="val 25000"/>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94" name="Shape 394"/>
          <p:cNvSpPr/>
          <p:nvPr/>
        </p:nvSpPr>
        <p:spPr>
          <a:xfrm flipH="1">
            <a:off x="2590800" y="1447800"/>
            <a:ext cx="609599" cy="1219199"/>
          </a:xfrm>
          <a:prstGeom prst="bentArrow">
            <a:avLst>
              <a:gd name="adj1" fmla="val 25000"/>
              <a:gd name="adj2" fmla="val 25000"/>
              <a:gd name="adj3" fmla="val 25000"/>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cxnSp>
        <p:nvCxnSpPr>
          <p:cNvPr id="395" name="Shape 395"/>
          <p:cNvCxnSpPr/>
          <p:nvPr/>
        </p:nvCxnSpPr>
        <p:spPr>
          <a:xfrm rot="-5400000">
            <a:off x="1295400" y="4191000"/>
            <a:ext cx="1219199" cy="914400"/>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96" name="Shape 396"/>
          <p:cNvCxnSpPr/>
          <p:nvPr/>
        </p:nvCxnSpPr>
        <p:spPr>
          <a:xfrm rot="10800000">
            <a:off x="3886199" y="3733800"/>
            <a:ext cx="1143000" cy="1066799"/>
          </a:xfrm>
          <a:prstGeom prst="curvedConnector3">
            <a:avLst>
              <a:gd name="adj1" fmla="val 17407"/>
            </a:avLst>
          </a:prstGeom>
          <a:noFill/>
          <a:ln w="25400" cap="flat">
            <a:solidFill>
              <a:schemeClr val="accent1"/>
            </a:solidFill>
            <a:prstDash val="solid"/>
            <a:round/>
            <a:headEnd type="none" w="med" len="med"/>
            <a:tailEnd type="stealth" w="lg" len="lg"/>
          </a:ln>
        </p:spPr>
      </p:cxnSp>
      <p:cxnSp>
        <p:nvCxnSpPr>
          <p:cNvPr id="397" name="Shape 397"/>
          <p:cNvCxnSpPr/>
          <p:nvPr/>
        </p:nvCxnSpPr>
        <p:spPr>
          <a:xfrm rot="5400000" flipH="1">
            <a:off x="6591300" y="3162300"/>
            <a:ext cx="685799" cy="609599"/>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98" name="Shape 398"/>
          <p:cNvCxnSpPr/>
          <p:nvPr/>
        </p:nvCxnSpPr>
        <p:spPr>
          <a:xfrm>
            <a:off x="457200" y="3505200"/>
            <a:ext cx="838199" cy="457200"/>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99" name="Shape 399"/>
          <p:cNvCxnSpPr/>
          <p:nvPr/>
        </p:nvCxnSpPr>
        <p:spPr>
          <a:xfrm rot="10800000" flipH="1">
            <a:off x="3962400" y="3200400"/>
            <a:ext cx="685799" cy="76199"/>
          </a:xfrm>
          <a:prstGeom prst="straightConnector1">
            <a:avLst/>
          </a:prstGeom>
          <a:noFill/>
          <a:ln w="25400" cap="flat">
            <a:solidFill>
              <a:schemeClr val="accent1"/>
            </a:solidFill>
            <a:prstDash val="solid"/>
            <a:round/>
            <a:headEnd type="none" w="med" len="med"/>
            <a:tailEnd type="stealth" w="lg" len="lg"/>
          </a:ln>
        </p:spPr>
      </p:cxnSp>
      <p:sp>
        <p:nvSpPr>
          <p:cNvPr id="400" name="Shape 400"/>
          <p:cNvSpPr/>
          <p:nvPr/>
        </p:nvSpPr>
        <p:spPr>
          <a:xfrm flipH="1">
            <a:off x="2743200" y="685800"/>
            <a:ext cx="1066799" cy="533399"/>
          </a:xfrm>
          <a:prstGeom prst="bentArrow">
            <a:avLst>
              <a:gd name="adj1" fmla="val 25000"/>
              <a:gd name="adj2" fmla="val 25000"/>
              <a:gd name="adj3" fmla="val 25000"/>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401" name="Shape 401"/>
          <p:cNvSpPr txBox="1"/>
          <p:nvPr/>
        </p:nvSpPr>
        <p:spPr>
          <a:xfrm>
            <a:off x="381000" y="2057400"/>
            <a:ext cx="12954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rgbClr val="FFFF99"/>
                </a:solidFill>
                <a:latin typeface="Times New Roman"/>
                <a:ea typeface="Times New Roman"/>
                <a:cs typeface="Times New Roman"/>
                <a:sym typeface="Times New Roman"/>
              </a:rPr>
              <a:t>Nuclear</a:t>
            </a:r>
          </a:p>
        </p:txBody>
      </p:sp>
      <p:sp>
        <p:nvSpPr>
          <p:cNvPr id="402" name="Shape 402"/>
          <p:cNvSpPr txBox="1"/>
          <p:nvPr/>
        </p:nvSpPr>
        <p:spPr>
          <a:xfrm>
            <a:off x="990600" y="6172200"/>
            <a:ext cx="13715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Coal Mining</a:t>
            </a:r>
          </a:p>
        </p:txBody>
      </p:sp>
      <p:sp>
        <p:nvSpPr>
          <p:cNvPr id="403" name="Shape 403"/>
          <p:cNvSpPr txBox="1"/>
          <p:nvPr/>
        </p:nvSpPr>
        <p:spPr>
          <a:xfrm>
            <a:off x="2514600" y="6172200"/>
            <a:ext cx="11430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Natural Gas </a:t>
            </a:r>
            <a:r>
              <a:rPr lang="en-US" sz="1400" b="0" i="0" u="none" strike="noStrike" cap="none" baseline="0" dirty="0" err="1">
                <a:solidFill>
                  <a:schemeClr val="lt1"/>
                </a:solidFill>
                <a:latin typeface="Times New Roman"/>
                <a:ea typeface="Times New Roman"/>
                <a:cs typeface="Times New Roman"/>
                <a:sym typeface="Times New Roman"/>
              </a:rPr>
              <a:t>Fracking</a:t>
            </a:r>
            <a:endParaRPr lang="en-US" sz="1400" b="0" i="0" u="none" strike="noStrike" cap="none" baseline="0" dirty="0">
              <a:solidFill>
                <a:schemeClr val="lt1"/>
              </a:solidFill>
              <a:latin typeface="Times New Roman"/>
              <a:ea typeface="Times New Roman"/>
              <a:cs typeface="Times New Roman"/>
              <a:sym typeface="Times New Roman"/>
            </a:endParaRPr>
          </a:p>
        </p:txBody>
      </p:sp>
      <p:sp>
        <p:nvSpPr>
          <p:cNvPr id="404" name="Shape 404"/>
          <p:cNvSpPr txBox="1"/>
          <p:nvPr/>
        </p:nvSpPr>
        <p:spPr>
          <a:xfrm>
            <a:off x="2133600" y="2743200"/>
            <a:ext cx="12191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chemeClr val="lt1"/>
                </a:solidFill>
                <a:latin typeface="Times New Roman"/>
                <a:ea typeface="Times New Roman"/>
                <a:cs typeface="Times New Roman"/>
                <a:sym typeface="Times New Roman"/>
              </a:rPr>
              <a:t>Power Plant</a:t>
            </a:r>
          </a:p>
        </p:txBody>
      </p:sp>
      <p:sp>
        <p:nvSpPr>
          <p:cNvPr id="405" name="Shape 405"/>
          <p:cNvSpPr txBox="1"/>
          <p:nvPr/>
        </p:nvSpPr>
        <p:spPr>
          <a:xfrm>
            <a:off x="6172200" y="5105400"/>
            <a:ext cx="9144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Solar</a:t>
            </a:r>
          </a:p>
        </p:txBody>
      </p:sp>
      <p:sp>
        <p:nvSpPr>
          <p:cNvPr id="406" name="Shape 406"/>
          <p:cNvSpPr txBox="1"/>
          <p:nvPr/>
        </p:nvSpPr>
        <p:spPr>
          <a:xfrm>
            <a:off x="8153401" y="5105400"/>
            <a:ext cx="9905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Wind</a:t>
            </a:r>
          </a:p>
        </p:txBody>
      </p:sp>
      <p:sp>
        <p:nvSpPr>
          <p:cNvPr id="407" name="Shape 407"/>
          <p:cNvSpPr txBox="1"/>
          <p:nvPr/>
        </p:nvSpPr>
        <p:spPr>
          <a:xfrm>
            <a:off x="8153400" y="3810000"/>
            <a:ext cx="8381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Hydro</a:t>
            </a:r>
          </a:p>
        </p:txBody>
      </p:sp>
      <p:sp>
        <p:nvSpPr>
          <p:cNvPr id="408" name="Shape 408"/>
          <p:cNvSpPr txBox="1"/>
          <p:nvPr/>
        </p:nvSpPr>
        <p:spPr>
          <a:xfrm>
            <a:off x="3581400" y="1295400"/>
            <a:ext cx="15240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Rare Earth Metal Mining</a:t>
            </a:r>
          </a:p>
        </p:txBody>
      </p:sp>
      <p:sp>
        <p:nvSpPr>
          <p:cNvPr id="409" name="Shape 409"/>
          <p:cNvSpPr txBox="1"/>
          <p:nvPr/>
        </p:nvSpPr>
        <p:spPr>
          <a:xfrm>
            <a:off x="152400" y="2286000"/>
            <a:ext cx="18288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i="0" u="none" strike="noStrike" cap="none" baseline="0">
                <a:solidFill>
                  <a:srgbClr val="E30A1D"/>
                </a:solidFill>
                <a:latin typeface="Times New Roman"/>
                <a:ea typeface="Times New Roman"/>
                <a:cs typeface="Times New Roman"/>
                <a:sym typeface="Times New Roman"/>
              </a:rPr>
              <a:t>19%</a:t>
            </a:r>
          </a:p>
        </p:txBody>
      </p:sp>
      <p:sp>
        <p:nvSpPr>
          <p:cNvPr id="410" name="Shape 410"/>
          <p:cNvSpPr txBox="1"/>
          <p:nvPr/>
        </p:nvSpPr>
        <p:spPr>
          <a:xfrm>
            <a:off x="381000" y="5410200"/>
            <a:ext cx="1981199"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dirty="0" smtClean="0">
                <a:solidFill>
                  <a:srgbClr val="E30A1D"/>
                </a:solidFill>
                <a:latin typeface="Times New Roman"/>
                <a:ea typeface="Times New Roman"/>
                <a:cs typeface="Times New Roman"/>
                <a:sym typeface="Times New Roman"/>
              </a:rPr>
              <a:t>39</a:t>
            </a:r>
            <a:r>
              <a:rPr lang="en-US" sz="5400" b="1" i="0" u="none" strike="noStrike" cap="none" baseline="0" dirty="0" smtClean="0">
                <a:solidFill>
                  <a:srgbClr val="E30A1D"/>
                </a:solidFill>
                <a:latin typeface="Times New Roman"/>
                <a:ea typeface="Times New Roman"/>
                <a:cs typeface="Times New Roman"/>
                <a:sym typeface="Times New Roman"/>
              </a:rPr>
              <a:t>%</a:t>
            </a: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1" name="Shape 411"/>
          <p:cNvSpPr txBox="1"/>
          <p:nvPr/>
        </p:nvSpPr>
        <p:spPr>
          <a:xfrm>
            <a:off x="2286000" y="5181600"/>
            <a:ext cx="18288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i="0" u="none" strike="noStrike" cap="none" baseline="0" dirty="0" smtClean="0">
                <a:solidFill>
                  <a:srgbClr val="E30A1D"/>
                </a:solidFill>
                <a:latin typeface="Times New Roman"/>
                <a:ea typeface="Times New Roman"/>
                <a:cs typeface="Times New Roman"/>
                <a:sym typeface="Times New Roman"/>
              </a:rPr>
              <a:t>27%</a:t>
            </a: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2" name="Shape 412"/>
          <p:cNvSpPr txBox="1"/>
          <p:nvPr/>
        </p:nvSpPr>
        <p:spPr>
          <a:xfrm>
            <a:off x="5257800" y="4419600"/>
            <a:ext cx="19050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i="0" u="none" strike="noStrike" cap="none" baseline="0" dirty="0" smtClean="0">
                <a:solidFill>
                  <a:srgbClr val="E30A1D"/>
                </a:solidFill>
                <a:latin typeface="Times New Roman"/>
                <a:ea typeface="Times New Roman"/>
                <a:cs typeface="Times New Roman"/>
                <a:sym typeface="Times New Roman"/>
              </a:rPr>
              <a:t>0.4</a:t>
            </a:r>
            <a:r>
              <a:rPr lang="en-US" sz="5400" b="1" i="0" u="none" strike="noStrike" cap="none" baseline="0" dirty="0">
                <a:solidFill>
                  <a:srgbClr val="E30A1D"/>
                </a:solidFill>
                <a:latin typeface="Times New Roman"/>
                <a:ea typeface="Times New Roman"/>
                <a:cs typeface="Times New Roman"/>
                <a:sym typeface="Times New Roman"/>
              </a:rPr>
              <a:t>%</a:t>
            </a:r>
          </a:p>
        </p:txBody>
      </p:sp>
      <p:sp>
        <p:nvSpPr>
          <p:cNvPr id="413" name="Shape 413"/>
          <p:cNvSpPr txBox="1"/>
          <p:nvPr/>
        </p:nvSpPr>
        <p:spPr>
          <a:xfrm>
            <a:off x="7315200" y="4343400"/>
            <a:ext cx="2133599"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dirty="0" smtClean="0">
                <a:solidFill>
                  <a:srgbClr val="E30A1D"/>
                </a:solidFill>
                <a:latin typeface="Times New Roman"/>
                <a:ea typeface="Times New Roman"/>
                <a:cs typeface="Times New Roman"/>
                <a:sym typeface="Times New Roman"/>
              </a:rPr>
              <a:t>4.4</a:t>
            </a:r>
            <a:r>
              <a:rPr lang="en-US" sz="5400" b="1" i="0" u="none" strike="noStrike" cap="none" baseline="0" dirty="0" smtClean="0">
                <a:solidFill>
                  <a:srgbClr val="E30A1D"/>
                </a:solidFill>
                <a:latin typeface="Times New Roman"/>
                <a:ea typeface="Times New Roman"/>
                <a:cs typeface="Times New Roman"/>
                <a:sym typeface="Times New Roman"/>
              </a:rPr>
              <a:t>%</a:t>
            </a:r>
            <a:endParaRPr lang="en-US" sz="5400" b="1" i="0" u="none" strike="noStrike" cap="none" baseline="0" dirty="0">
              <a:solidFill>
                <a:srgbClr val="E30A1D"/>
              </a:solidFill>
              <a:latin typeface="Times New Roman"/>
              <a:ea typeface="Times New Roman"/>
              <a:cs typeface="Times New Roman"/>
              <a:sym typeface="Times New Roman"/>
            </a:endParaRPr>
          </a:p>
        </p:txBody>
      </p:sp>
      <p:pic>
        <p:nvPicPr>
          <p:cNvPr id="414" name="Shape 414"/>
          <p:cNvPicPr preferRelativeResize="0"/>
          <p:nvPr/>
        </p:nvPicPr>
        <p:blipFill rotWithShape="1">
          <a:blip r:embed="rId14">
            <a:alphaModFix/>
          </a:blip>
          <a:srcRect/>
          <a:stretch/>
        </p:blipFill>
        <p:spPr>
          <a:xfrm>
            <a:off x="5181600" y="152400"/>
            <a:ext cx="1419300" cy="1063200"/>
          </a:xfrm>
          <a:prstGeom prst="rect">
            <a:avLst/>
          </a:prstGeom>
          <a:noFill/>
          <a:ln>
            <a:noFill/>
          </a:ln>
        </p:spPr>
      </p:pic>
      <p:sp>
        <p:nvSpPr>
          <p:cNvPr id="415" name="Shape 415"/>
          <p:cNvSpPr txBox="1"/>
          <p:nvPr/>
        </p:nvSpPr>
        <p:spPr>
          <a:xfrm>
            <a:off x="7239000" y="3124200"/>
            <a:ext cx="20574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dirty="0" smtClean="0">
                <a:solidFill>
                  <a:srgbClr val="E30A1D"/>
                </a:solidFill>
                <a:latin typeface="Times New Roman"/>
                <a:ea typeface="Times New Roman"/>
                <a:cs typeface="Times New Roman"/>
                <a:sym typeface="Times New Roman"/>
              </a:rPr>
              <a:t>6</a:t>
            </a:r>
            <a:r>
              <a:rPr lang="en-US" sz="5400" b="1" i="0" u="none" strike="noStrike" cap="none" baseline="0" dirty="0" smtClean="0">
                <a:solidFill>
                  <a:srgbClr val="E30A1D"/>
                </a:solidFill>
                <a:latin typeface="Times New Roman"/>
                <a:ea typeface="Times New Roman"/>
                <a:cs typeface="Times New Roman"/>
                <a:sym typeface="Times New Roman"/>
              </a:rPr>
              <a:t>%</a:t>
            </a: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6" name="Shape 416"/>
          <p:cNvSpPr txBox="1"/>
          <p:nvPr/>
        </p:nvSpPr>
        <p:spPr>
          <a:xfrm>
            <a:off x="7620000" y="5657671"/>
            <a:ext cx="1524000" cy="1200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smtClean="0">
                <a:solidFill>
                  <a:srgbClr val="E30A1D"/>
                </a:solidFill>
                <a:latin typeface="Times New Roman"/>
                <a:ea typeface="Times New Roman"/>
                <a:cs typeface="Times New Roman"/>
                <a:sym typeface="Times New Roman"/>
              </a:rPr>
              <a:t>Other gas: less than </a:t>
            </a:r>
            <a:r>
              <a:rPr lang="en-US" sz="2400" dirty="0" smtClean="0">
                <a:solidFill>
                  <a:srgbClr val="E30A1D"/>
                </a:solidFill>
                <a:latin typeface="Times New Roman"/>
                <a:ea typeface="Times New Roman"/>
                <a:cs typeface="Times New Roman"/>
                <a:sym typeface="Times New Roman"/>
              </a:rPr>
              <a:t>1</a:t>
            </a:r>
            <a:r>
              <a:rPr lang="en-US" sz="2400" b="0" i="0" u="none" strike="noStrike" cap="none" baseline="0" dirty="0" smtClean="0">
                <a:solidFill>
                  <a:srgbClr val="E30A1D"/>
                </a:solidFill>
                <a:latin typeface="Times New Roman"/>
                <a:ea typeface="Times New Roman"/>
                <a:cs typeface="Times New Roman"/>
                <a:sym typeface="Times New Roman"/>
              </a:rPr>
              <a:t>%</a:t>
            </a:r>
            <a:endParaRPr lang="en-US" sz="2400" b="0" i="0" u="none" strike="noStrike" cap="none" baseline="0" dirty="0">
              <a:solidFill>
                <a:srgbClr val="E30A1D"/>
              </a:solidFill>
              <a:latin typeface="Times New Roman"/>
              <a:ea typeface="Times New Roman"/>
              <a:cs typeface="Times New Roman"/>
              <a:sym typeface="Times New Roman"/>
            </a:endParaRPr>
          </a:p>
        </p:txBody>
      </p:sp>
      <p:sp>
        <p:nvSpPr>
          <p:cNvPr id="417" name="Shape 417"/>
          <p:cNvSpPr txBox="1"/>
          <p:nvPr/>
        </p:nvSpPr>
        <p:spPr>
          <a:xfrm>
            <a:off x="5715000" y="838200"/>
            <a:ext cx="9905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chemeClr val="lt1"/>
                </a:solidFill>
                <a:latin typeface="Times New Roman"/>
                <a:ea typeface="Times New Roman"/>
                <a:cs typeface="Times New Roman"/>
                <a:sym typeface="Times New Roman"/>
              </a:rPr>
              <a:t>Batteries</a:t>
            </a:r>
          </a:p>
        </p:txBody>
      </p:sp>
      <p:pic>
        <p:nvPicPr>
          <p:cNvPr id="49" name="Picture 48" descr="wood_pellets_making.jpg"/>
          <p:cNvPicPr>
            <a:picLocks noChangeAspect="1"/>
          </p:cNvPicPr>
          <p:nvPr/>
        </p:nvPicPr>
        <p:blipFill>
          <a:blip r:embed="rId15"/>
          <a:stretch>
            <a:fillRect/>
          </a:stretch>
        </p:blipFill>
        <p:spPr>
          <a:xfrm>
            <a:off x="4038600" y="5562600"/>
            <a:ext cx="1676400" cy="1138951"/>
          </a:xfrm>
          <a:prstGeom prst="rect">
            <a:avLst/>
          </a:prstGeom>
        </p:spPr>
      </p:pic>
      <p:sp>
        <p:nvSpPr>
          <p:cNvPr id="50" name="Rectangle 49"/>
          <p:cNvSpPr/>
          <p:nvPr/>
        </p:nvSpPr>
        <p:spPr>
          <a:xfrm>
            <a:off x="4277688" y="3275112"/>
            <a:ext cx="588623" cy="307777"/>
          </a:xfrm>
          <a:prstGeom prst="rect">
            <a:avLst/>
          </a:prstGeom>
        </p:spPr>
        <p:txBody>
          <a:bodyPr wrap="none">
            <a:spAutoFit/>
          </a:bodyPr>
          <a:lstStyle/>
          <a:p>
            <a:pPr lvl="0">
              <a:buSzPct val="25000"/>
            </a:pPr>
            <a:r>
              <a:rPr lang="en-US" b="1" dirty="0" smtClean="0">
                <a:solidFill>
                  <a:srgbClr val="E30A1D"/>
                </a:solidFill>
                <a:latin typeface="Times New Roman"/>
                <a:ea typeface="Times New Roman"/>
                <a:cs typeface="Times New Roman"/>
                <a:sym typeface="Times New Roman"/>
              </a:rPr>
              <a:t>0.4%</a:t>
            </a:r>
            <a:endParaRPr lang="en-US" b="1" dirty="0">
              <a:solidFill>
                <a:srgbClr val="E30A1D"/>
              </a:solidFill>
              <a:latin typeface="Times New Roman"/>
              <a:ea typeface="Times New Roman"/>
              <a:cs typeface="Times New Roman"/>
              <a:sym typeface="Times New Roman"/>
            </a:endParaRPr>
          </a:p>
        </p:txBody>
      </p:sp>
      <p:sp>
        <p:nvSpPr>
          <p:cNvPr id="51" name="TextBox 50"/>
          <p:cNvSpPr txBox="1"/>
          <p:nvPr/>
        </p:nvSpPr>
        <p:spPr>
          <a:xfrm>
            <a:off x="4038600" y="5562600"/>
            <a:ext cx="1828800" cy="923330"/>
          </a:xfrm>
          <a:prstGeom prst="rect">
            <a:avLst/>
          </a:prstGeom>
          <a:noFill/>
        </p:spPr>
        <p:txBody>
          <a:bodyPr wrap="square" rtlCol="0">
            <a:spAutoFit/>
          </a:bodyPr>
          <a:lstStyle/>
          <a:p>
            <a:r>
              <a:rPr lang="en-US" sz="5400" b="1" dirty="0" smtClean="0">
                <a:solidFill>
                  <a:srgbClr val="FF0000"/>
                </a:solidFill>
              </a:rPr>
              <a:t>1.7%</a:t>
            </a:r>
            <a:endParaRPr lang="en-US" sz="5400" b="1" dirty="0">
              <a:solidFill>
                <a:srgbClr val="FF0000"/>
              </a:solidFill>
            </a:endParaRPr>
          </a:p>
        </p:txBody>
      </p:sp>
      <p:sp>
        <p:nvSpPr>
          <p:cNvPr id="52" name="TextBox 51"/>
          <p:cNvSpPr txBox="1"/>
          <p:nvPr/>
        </p:nvSpPr>
        <p:spPr>
          <a:xfrm>
            <a:off x="4724400" y="6324600"/>
            <a:ext cx="914400" cy="304800"/>
          </a:xfrm>
          <a:prstGeom prst="rect">
            <a:avLst/>
          </a:prstGeom>
          <a:noFill/>
        </p:spPr>
        <p:txBody>
          <a:bodyPr wrap="square" rtlCol="0">
            <a:spAutoFit/>
          </a:bodyPr>
          <a:lstStyle/>
          <a:p>
            <a:r>
              <a:rPr lang="en-US" dirty="0" smtClean="0">
                <a:solidFill>
                  <a:schemeClr val="bg1"/>
                </a:solidFill>
              </a:rPr>
              <a:t>Biomass</a:t>
            </a:r>
            <a:endParaRPr lang="en-US" dirty="0">
              <a:solidFill>
                <a:schemeClr val="bg1"/>
              </a:solidFill>
            </a:endParaRPr>
          </a:p>
        </p:txBody>
      </p:sp>
      <p:pic>
        <p:nvPicPr>
          <p:cNvPr id="53" name="Picture 52" descr="Thomas-Flores-Geothermal-Heating-and-Cooling.gif"/>
          <p:cNvPicPr>
            <a:picLocks noChangeAspect="1"/>
          </p:cNvPicPr>
          <p:nvPr/>
        </p:nvPicPr>
        <p:blipFill>
          <a:blip r:embed="rId16"/>
          <a:stretch>
            <a:fillRect/>
          </a:stretch>
        </p:blipFill>
        <p:spPr>
          <a:xfrm>
            <a:off x="5867400" y="5638800"/>
            <a:ext cx="1600200" cy="1219200"/>
          </a:xfrm>
          <a:prstGeom prst="rect">
            <a:avLst/>
          </a:prstGeom>
        </p:spPr>
      </p:pic>
      <p:sp>
        <p:nvSpPr>
          <p:cNvPr id="55" name="TextBox 54"/>
          <p:cNvSpPr txBox="1"/>
          <p:nvPr/>
        </p:nvSpPr>
        <p:spPr>
          <a:xfrm>
            <a:off x="5715000" y="5934670"/>
            <a:ext cx="1905000" cy="923330"/>
          </a:xfrm>
          <a:prstGeom prst="rect">
            <a:avLst/>
          </a:prstGeom>
          <a:noFill/>
        </p:spPr>
        <p:txBody>
          <a:bodyPr wrap="square" rtlCol="0">
            <a:spAutoFit/>
          </a:bodyPr>
          <a:lstStyle/>
          <a:p>
            <a:pPr lvl="0">
              <a:buSzPct val="25000"/>
            </a:pPr>
            <a:r>
              <a:rPr lang="en-US" sz="5400" b="1" dirty="0" smtClean="0">
                <a:solidFill>
                  <a:srgbClr val="E30A1D"/>
                </a:solidFill>
                <a:latin typeface="Times New Roman"/>
                <a:ea typeface="Times New Roman"/>
                <a:cs typeface="Times New Roman"/>
                <a:sym typeface="Times New Roman"/>
              </a:rPr>
              <a:t>0.4%</a:t>
            </a:r>
            <a:endParaRPr lang="en-US" sz="5400" b="1" dirty="0">
              <a:solidFill>
                <a:srgbClr val="E30A1D"/>
              </a:solidFill>
              <a:latin typeface="Times New Roman"/>
              <a:ea typeface="Times New Roman"/>
              <a:cs typeface="Times New Roman"/>
              <a:sym typeface="Times New Roman"/>
            </a:endParaRPr>
          </a:p>
        </p:txBody>
      </p:sp>
      <p:cxnSp>
        <p:nvCxnSpPr>
          <p:cNvPr id="56" name="Shape 395"/>
          <p:cNvCxnSpPr/>
          <p:nvPr/>
        </p:nvCxnSpPr>
        <p:spPr>
          <a:xfrm rot="-5400000">
            <a:off x="2209801" y="4267199"/>
            <a:ext cx="1219199" cy="914400"/>
          </a:xfrm>
          <a:prstGeom prst="curvedConnector3">
            <a:avLst>
              <a:gd name="adj1" fmla="val 50000"/>
            </a:avLst>
          </a:prstGeom>
          <a:noFill/>
          <a:ln w="25400" cap="flat">
            <a:solidFill>
              <a:schemeClr val="accent1"/>
            </a:solidFill>
            <a:prstDash val="solid"/>
            <a:round/>
            <a:headEnd type="none" w="med" len="med"/>
            <a:tailEnd type="stealth" w="lg" len="lg"/>
          </a:ln>
        </p:spPr>
      </p:cxnSp>
      <p:pic>
        <p:nvPicPr>
          <p:cNvPr id="57" name="Picture 56" descr="titusville oil well.jpg"/>
          <p:cNvPicPr>
            <a:picLocks noChangeAspect="1"/>
          </p:cNvPicPr>
          <p:nvPr/>
        </p:nvPicPr>
        <p:blipFill>
          <a:blip r:embed="rId17"/>
          <a:stretch>
            <a:fillRect/>
          </a:stretch>
        </p:blipFill>
        <p:spPr>
          <a:xfrm>
            <a:off x="152400" y="4038600"/>
            <a:ext cx="1320800" cy="1016000"/>
          </a:xfrm>
          <a:prstGeom prst="rect">
            <a:avLst/>
          </a:prstGeom>
        </p:spPr>
      </p:pic>
      <p:sp>
        <p:nvSpPr>
          <p:cNvPr id="58" name="TextBox 57"/>
          <p:cNvSpPr txBox="1"/>
          <p:nvPr/>
        </p:nvSpPr>
        <p:spPr>
          <a:xfrm>
            <a:off x="152400" y="4572000"/>
            <a:ext cx="1143000" cy="523220"/>
          </a:xfrm>
          <a:prstGeom prst="rect">
            <a:avLst/>
          </a:prstGeom>
          <a:noFill/>
        </p:spPr>
        <p:txBody>
          <a:bodyPr wrap="square" rtlCol="0">
            <a:spAutoFit/>
          </a:bodyPr>
          <a:lstStyle/>
          <a:p>
            <a:r>
              <a:rPr lang="en-US" dirty="0" smtClean="0">
                <a:solidFill>
                  <a:schemeClr val="bg1"/>
                </a:solidFill>
              </a:rPr>
              <a:t>Petroleum Oil</a:t>
            </a:r>
            <a:endParaRPr lang="en-US" dirty="0">
              <a:solidFill>
                <a:schemeClr val="bg1"/>
              </a:solidFill>
            </a:endParaRPr>
          </a:p>
        </p:txBody>
      </p:sp>
      <p:sp>
        <p:nvSpPr>
          <p:cNvPr id="59" name="TextBox 58"/>
          <p:cNvSpPr txBox="1"/>
          <p:nvPr/>
        </p:nvSpPr>
        <p:spPr>
          <a:xfrm>
            <a:off x="304800" y="3886200"/>
            <a:ext cx="1219200" cy="923330"/>
          </a:xfrm>
          <a:prstGeom prst="rect">
            <a:avLst/>
          </a:prstGeom>
          <a:noFill/>
        </p:spPr>
        <p:txBody>
          <a:bodyPr wrap="square" rtlCol="0">
            <a:spAutoFit/>
          </a:bodyPr>
          <a:lstStyle/>
          <a:p>
            <a:r>
              <a:rPr lang="en-US" sz="5400" dirty="0" smtClean="0">
                <a:solidFill>
                  <a:srgbClr val="FF0000"/>
                </a:solidFill>
              </a:rPr>
              <a:t>1%</a:t>
            </a:r>
            <a:endParaRPr lang="en-US" sz="5400" dirty="0">
              <a:solidFill>
                <a:srgbClr val="FF0000"/>
              </a:solidFill>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381000" y="0"/>
            <a:ext cx="8534399" cy="23923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dirty="0">
                <a:solidFill>
                  <a:srgbClr val="FFFF99"/>
                </a:solidFill>
                <a:latin typeface="Times New Roman"/>
                <a:ea typeface="Times New Roman"/>
                <a:cs typeface="Times New Roman"/>
                <a:sym typeface="Times New Roman"/>
              </a:rPr>
              <a:t>What Are Advanced </a:t>
            </a:r>
            <a:r>
              <a:rPr lang="en-US" sz="4400" b="1" i="0" u="none" strike="noStrike" cap="none" baseline="0" dirty="0" smtClean="0">
                <a:solidFill>
                  <a:srgbClr val="FFFF99"/>
                </a:solidFill>
                <a:latin typeface="Times New Roman"/>
                <a:ea typeface="Times New Roman"/>
                <a:cs typeface="Times New Roman"/>
                <a:sym typeface="Times New Roman"/>
              </a:rPr>
              <a:t>Biofuels</a:t>
            </a:r>
            <a:r>
              <a:rPr lang="en-US" sz="4400" b="1" i="0" u="none" strike="noStrike" cap="none" baseline="0" dirty="0">
                <a:solidFill>
                  <a:srgbClr val="FFFF99"/>
                </a:solidFill>
                <a:latin typeface="Times New Roman"/>
                <a:ea typeface="Times New Roman"/>
                <a:cs typeface="Times New Roman"/>
                <a:sym typeface="Times New Roman"/>
              </a:rPr>
              <a:t>?</a:t>
            </a:r>
            <a:r>
              <a:rPr lang="en-US" sz="5400" b="1" i="0" u="none" strike="noStrike" cap="none" baseline="0" dirty="0">
                <a:solidFill>
                  <a:srgbClr val="005828"/>
                </a:solidFill>
                <a:latin typeface="Times New Roman"/>
                <a:ea typeface="Times New Roman"/>
                <a:cs typeface="Times New Roman"/>
                <a:sym typeface="Times New Roman"/>
              </a:rPr>
              <a:t> </a:t>
            </a:r>
            <a:r>
              <a:rPr lang="en-US" sz="4400" b="1" i="0" u="none" strike="noStrike" cap="none" baseline="0" dirty="0">
                <a:solidFill>
                  <a:srgbClr val="005828"/>
                </a:solidFill>
                <a:latin typeface="Times New Roman"/>
                <a:ea typeface="Times New Roman"/>
                <a:cs typeface="Times New Roman"/>
                <a:sym typeface="Times New Roman"/>
              </a:rPr>
              <a:t> </a:t>
            </a:r>
          </a:p>
        </p:txBody>
      </p:sp>
      <p:sp>
        <p:nvSpPr>
          <p:cNvPr id="424" name="Shape 424"/>
          <p:cNvSpPr/>
          <p:nvPr/>
        </p:nvSpPr>
        <p:spPr>
          <a:xfrm>
            <a:off x="0" y="1752600"/>
            <a:ext cx="9144000" cy="51054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i="0" u="none" strike="noStrike" cap="none" baseline="0" dirty="0" smtClean="0">
              <a:solidFill>
                <a:srgbClr val="92D050"/>
              </a:solidFill>
              <a:latin typeface="Times New Roman"/>
              <a:ea typeface="Times New Roman"/>
              <a:cs typeface="Times New Roman"/>
              <a:sym typeface="Times New Roman"/>
            </a:endParaRPr>
          </a:p>
          <a:p>
            <a:pPr lvl="0" algn="ctr">
              <a:buSzPct val="25000"/>
            </a:pPr>
            <a:r>
              <a:rPr lang="en-US" sz="3800" b="1" dirty="0" smtClean="0">
                <a:solidFill>
                  <a:srgbClr val="92D050"/>
                </a:solidFill>
                <a:latin typeface="Times New Roman"/>
                <a:ea typeface="Times New Roman"/>
                <a:cs typeface="Times New Roman"/>
                <a:sym typeface="Times New Roman"/>
              </a:rPr>
              <a:t>What are they?</a:t>
            </a:r>
          </a:p>
          <a:p>
            <a:pPr lvl="0" algn="ctr">
              <a:buSzPct val="25000"/>
            </a:pPr>
            <a:r>
              <a:rPr lang="en-US" sz="3800" b="1" dirty="0" smtClean="0">
                <a:solidFill>
                  <a:srgbClr val="92D050"/>
                </a:solidFill>
                <a:latin typeface="Times New Roman"/>
                <a:ea typeface="Times New Roman"/>
                <a:cs typeface="Times New Roman"/>
                <a:sym typeface="Times New Roman"/>
              </a:rPr>
              <a:t>Why do we need them?</a:t>
            </a:r>
          </a:p>
          <a:p>
            <a:pPr lvl="0" algn="ctr">
              <a:buSzPct val="25000"/>
            </a:pPr>
            <a:r>
              <a:rPr lang="en-US" sz="3800" b="1" dirty="0" smtClean="0">
                <a:solidFill>
                  <a:schemeClr val="tx2"/>
                </a:solidFill>
                <a:latin typeface="Times New Roman"/>
                <a:ea typeface="Times New Roman"/>
                <a:cs typeface="Times New Roman"/>
                <a:sym typeface="Times New Roman"/>
              </a:rPr>
              <a:t>What are they used for</a:t>
            </a:r>
            <a:r>
              <a:rPr lang="en-US" sz="2000" b="1" dirty="0" smtClean="0">
                <a:solidFill>
                  <a:schemeClr val="tx2"/>
                </a:solidFill>
                <a:latin typeface="Times New Roman"/>
                <a:ea typeface="Times New Roman"/>
                <a:cs typeface="Times New Roman"/>
                <a:sym typeface="Times New Roman"/>
              </a:rPr>
              <a:t>? (Yesterday, Today, Tomorrow) </a:t>
            </a:r>
          </a:p>
          <a:p>
            <a:pPr lvl="0" algn="ctr">
              <a:buSzPct val="25000"/>
            </a:pPr>
            <a:r>
              <a:rPr lang="en-US" sz="3800" b="1" dirty="0" smtClean="0">
                <a:solidFill>
                  <a:srgbClr val="92D050"/>
                </a:solidFill>
                <a:latin typeface="Times New Roman"/>
                <a:ea typeface="Times New Roman"/>
                <a:cs typeface="Times New Roman"/>
                <a:sym typeface="Times New Roman"/>
              </a:rPr>
              <a:t>How are they made?</a:t>
            </a:r>
          </a:p>
          <a:p>
            <a:pPr lvl="0" algn="ctr">
              <a:buSzPct val="25000"/>
            </a:pPr>
            <a:r>
              <a:rPr lang="en-US" sz="3800" b="1" dirty="0" smtClean="0">
                <a:solidFill>
                  <a:srgbClr val="92D050"/>
                </a:solidFill>
                <a:latin typeface="Times New Roman"/>
                <a:ea typeface="Times New Roman"/>
                <a:cs typeface="Times New Roman"/>
                <a:sym typeface="Times New Roman"/>
              </a:rPr>
              <a:t>Sustainability</a:t>
            </a:r>
          </a:p>
          <a:p>
            <a:pPr marL="0" marR="0" lvl="0" indent="0" algn="ctr" rtl="0">
              <a:spcBef>
                <a:spcPts val="0"/>
              </a:spcBef>
              <a:spcAft>
                <a:spcPts val="0"/>
              </a:spcAft>
              <a:buSzPct val="25000"/>
              <a:buNone/>
            </a:pPr>
            <a:r>
              <a:rPr lang="en-US" sz="3800" b="1" i="0" u="none" strike="noStrike" cap="none" baseline="0" dirty="0" smtClean="0">
                <a:solidFill>
                  <a:srgbClr val="92D050"/>
                </a:solidFill>
                <a:latin typeface="Times New Roman"/>
                <a:ea typeface="Times New Roman"/>
                <a:cs typeface="Times New Roman"/>
                <a:sym typeface="Times New Roman"/>
              </a:rPr>
              <a:t>Policy </a:t>
            </a:r>
            <a:r>
              <a:rPr lang="en-US" sz="3800" b="1" i="0" u="none" strike="noStrike" cap="none" baseline="0" dirty="0">
                <a:solidFill>
                  <a:srgbClr val="92D050"/>
                </a:solidFill>
                <a:latin typeface="Times New Roman"/>
                <a:ea typeface="Times New Roman"/>
                <a:cs typeface="Times New Roman"/>
                <a:sym typeface="Times New Roman"/>
              </a:rPr>
              <a:t>Considerations</a:t>
            </a:r>
          </a:p>
          <a:p>
            <a:pPr marL="0" marR="0" lvl="0" indent="0" algn="ctr" rtl="0">
              <a:spcBef>
                <a:spcPts val="0"/>
              </a:spcBef>
              <a:spcAft>
                <a:spcPts val="0"/>
              </a:spcAft>
              <a:buSzPct val="25000"/>
              <a:buNone/>
            </a:pPr>
            <a:r>
              <a:rPr lang="en-US" sz="3800" b="1" i="0" u="none" strike="noStrike" cap="none" baseline="0" dirty="0">
                <a:solidFill>
                  <a:srgbClr val="92D050"/>
                </a:solidFill>
                <a:latin typeface="Times New Roman"/>
                <a:ea typeface="Times New Roman"/>
                <a:cs typeface="Times New Roman"/>
                <a:sym typeface="Times New Roman"/>
              </a:rPr>
              <a:t>Markets</a:t>
            </a:r>
          </a:p>
        </p:txBody>
      </p:sp>
      <p:pic>
        <p:nvPicPr>
          <p:cNvPr id="425" name="Shape 425"/>
          <p:cNvPicPr preferRelativeResize="0"/>
          <p:nvPr/>
        </p:nvPicPr>
        <p:blipFill rotWithShape="1">
          <a:blip r:embed="rId3">
            <a:alphaModFix/>
          </a:blip>
          <a:srcRect/>
          <a:stretch/>
        </p:blipFill>
        <p:spPr>
          <a:xfrm>
            <a:off x="152400" y="6019800"/>
            <a:ext cx="1143000" cy="612775"/>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Shape 431"/>
          <p:cNvPicPr preferRelativeResize="0"/>
          <p:nvPr/>
        </p:nvPicPr>
        <p:blipFill rotWithShape="1">
          <a:blip r:embed="rId3">
            <a:alphaModFix/>
          </a:blip>
          <a:srcRect/>
          <a:stretch/>
        </p:blipFill>
        <p:spPr>
          <a:xfrm>
            <a:off x="4836914" y="4082300"/>
            <a:ext cx="3339599" cy="2504700"/>
          </a:xfrm>
          <a:prstGeom prst="rect">
            <a:avLst/>
          </a:prstGeom>
          <a:ln>
            <a:noFill/>
          </a:ln>
          <a:effectLst>
            <a:softEdge rad="112500"/>
          </a:effectLst>
        </p:spPr>
      </p:pic>
      <p:pic>
        <p:nvPicPr>
          <p:cNvPr id="432" name="Shape 432"/>
          <p:cNvPicPr preferRelativeResize="0"/>
          <p:nvPr/>
        </p:nvPicPr>
        <p:blipFill rotWithShape="1">
          <a:blip r:embed="rId4">
            <a:alphaModFix/>
          </a:blip>
          <a:srcRect/>
          <a:stretch/>
        </p:blipFill>
        <p:spPr>
          <a:xfrm>
            <a:off x="5290457" y="685800"/>
            <a:ext cx="3429000" cy="3619500"/>
          </a:xfrm>
          <a:prstGeom prst="rect">
            <a:avLst/>
          </a:prstGeom>
          <a:ln>
            <a:noFill/>
          </a:ln>
          <a:effectLst>
            <a:softEdge rad="112500"/>
          </a:effectLst>
        </p:spPr>
      </p:pic>
      <p:pic>
        <p:nvPicPr>
          <p:cNvPr id="433" name="Shape 433"/>
          <p:cNvPicPr preferRelativeResize="0"/>
          <p:nvPr/>
        </p:nvPicPr>
        <p:blipFill rotWithShape="1">
          <a:blip r:embed="rId5">
            <a:alphaModFix/>
          </a:blip>
          <a:srcRect/>
          <a:stretch/>
        </p:blipFill>
        <p:spPr>
          <a:xfrm>
            <a:off x="292606" y="1265120"/>
            <a:ext cx="4165499" cy="3124199"/>
          </a:xfrm>
          <a:prstGeom prst="rect">
            <a:avLst/>
          </a:prstGeom>
          <a:ln>
            <a:noFill/>
          </a:ln>
          <a:effectLst>
            <a:softEdge rad="112500"/>
          </a:effectLst>
        </p:spPr>
      </p:pic>
      <p:sp>
        <p:nvSpPr>
          <p:cNvPr id="434" name="Shape 434"/>
          <p:cNvSpPr txBox="1"/>
          <p:nvPr/>
        </p:nvSpPr>
        <p:spPr>
          <a:xfrm>
            <a:off x="1005887" y="4389321"/>
            <a:ext cx="28649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rgbClr val="FFFF99"/>
                </a:solidFill>
                <a:latin typeface="Times New Roman"/>
                <a:ea typeface="Times New Roman"/>
                <a:cs typeface="Times New Roman"/>
                <a:sym typeface="Times New Roman"/>
              </a:rPr>
              <a:t>The Citröen Rosalie</a:t>
            </a:r>
          </a:p>
        </p:txBody>
      </p:sp>
      <p:sp>
        <p:nvSpPr>
          <p:cNvPr id="435" name="Shape 435"/>
          <p:cNvSpPr txBox="1"/>
          <p:nvPr/>
        </p:nvSpPr>
        <p:spPr>
          <a:xfrm>
            <a:off x="2706913" y="5181600"/>
            <a:ext cx="2061782"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rgbClr val="FFFF99"/>
                </a:solidFill>
                <a:latin typeface="Times New Roman"/>
                <a:ea typeface="Times New Roman"/>
                <a:cs typeface="Times New Roman"/>
                <a:sym typeface="Times New Roman"/>
              </a:rPr>
              <a:t>Ford Model T</a:t>
            </a:r>
          </a:p>
        </p:txBody>
      </p:sp>
      <p:sp>
        <p:nvSpPr>
          <p:cNvPr id="436" name="Shape 436"/>
          <p:cNvSpPr txBox="1"/>
          <p:nvPr/>
        </p:nvSpPr>
        <p:spPr>
          <a:xfrm>
            <a:off x="1305525" y="62550"/>
            <a:ext cx="6449099" cy="584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a:solidFill>
                  <a:srgbClr val="FFFF99"/>
                </a:solidFill>
                <a:latin typeface="Times New Roman"/>
                <a:ea typeface="Times New Roman"/>
                <a:cs typeface="Times New Roman"/>
                <a:sym typeface="Times New Roman"/>
              </a:rPr>
              <a:t>Yesterday:  </a:t>
            </a:r>
            <a:r>
              <a:rPr lang="en-US" sz="3200" b="1" i="0" u="none" strike="noStrike" cap="none" baseline="0">
                <a:solidFill>
                  <a:srgbClr val="FFFF99"/>
                </a:solidFill>
                <a:latin typeface="Times New Roman"/>
                <a:ea typeface="Times New Roman"/>
                <a:cs typeface="Times New Roman"/>
                <a:sym typeface="Times New Roman"/>
              </a:rPr>
              <a:t>Early Automobiles</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533400" y="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What Are Advanced Biofuels Used For?</a:t>
            </a:r>
            <a:br>
              <a:rPr lang="en-US" sz="3200" b="1" i="0" u="none" strike="noStrike" cap="none" baseline="0">
                <a:solidFill>
                  <a:srgbClr val="FFFF99"/>
                </a:solidFill>
                <a:latin typeface="Times New Roman"/>
                <a:ea typeface="Times New Roman"/>
                <a:cs typeface="Times New Roman"/>
                <a:sym typeface="Times New Roman"/>
              </a:rPr>
            </a:br>
            <a:r>
              <a:rPr lang="en-US" sz="3600" b="1" i="0" u="none" strike="noStrike" cap="none" baseline="0">
                <a:solidFill>
                  <a:srgbClr val="FFFFCC"/>
                </a:solidFill>
                <a:latin typeface="Times New Roman"/>
                <a:ea typeface="Times New Roman"/>
                <a:cs typeface="Times New Roman"/>
                <a:sym typeface="Times New Roman"/>
              </a:rPr>
              <a:t>Today</a:t>
            </a:r>
          </a:p>
        </p:txBody>
      </p:sp>
      <p:sp>
        <p:nvSpPr>
          <p:cNvPr id="443" name="Shape 443"/>
          <p:cNvSpPr txBox="1">
            <a:spLocks noGrp="1"/>
          </p:cNvSpPr>
          <p:nvPr>
            <p:ph type="body" idx="1"/>
          </p:nvPr>
        </p:nvSpPr>
        <p:spPr>
          <a:xfrm>
            <a:off x="0" y="1295400"/>
            <a:ext cx="5410200" cy="4495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Times New Roman"/>
              <a:buChar char="•"/>
            </a:pPr>
            <a:r>
              <a:rPr lang="en-US" sz="3200" b="1" i="0" u="none" strike="noStrike" cap="none" baseline="0">
                <a:solidFill>
                  <a:schemeClr val="lt1"/>
                </a:solidFill>
                <a:latin typeface="Times New Roman"/>
                <a:ea typeface="Times New Roman"/>
                <a:cs typeface="Times New Roman"/>
                <a:sym typeface="Times New Roman"/>
              </a:rPr>
              <a:t>Fueling Cars and Trucks</a:t>
            </a:r>
          </a:p>
          <a:p>
            <a:pPr marL="342900" marR="0" lvl="0" indent="-139700" algn="l" rtl="0">
              <a:spcBef>
                <a:spcPts val="1800"/>
              </a:spcBef>
              <a:spcAft>
                <a:spcPts val="0"/>
              </a:spcAft>
              <a:buClr>
                <a:schemeClr val="lt1"/>
              </a:buClr>
              <a:buFont typeface="Arial"/>
              <a:buNone/>
            </a:pPr>
            <a:endParaRPr sz="3200" b="1" i="0" u="none" strike="noStrike" cap="none" baseline="0">
              <a:solidFill>
                <a:schemeClr val="lt1"/>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1" i="0" u="none" strike="noStrike" cap="none" baseline="0">
              <a:solidFill>
                <a:schemeClr val="lt1"/>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1" i="0" u="none" strike="noStrike" cap="none" baseline="0">
              <a:solidFill>
                <a:schemeClr val="lt1"/>
              </a:solidFill>
              <a:latin typeface="Times New Roman"/>
              <a:ea typeface="Times New Roman"/>
              <a:cs typeface="Times New Roman"/>
              <a:sym typeface="Times New Roman"/>
            </a:endParaRPr>
          </a:p>
          <a:p>
            <a:pPr marL="342900" marR="0" lvl="0" indent="-342900" algn="l" rtl="0">
              <a:spcBef>
                <a:spcPts val="1800"/>
              </a:spcBef>
              <a:spcAft>
                <a:spcPts val="0"/>
              </a:spcAft>
              <a:buClr>
                <a:schemeClr val="lt1"/>
              </a:buClr>
              <a:buSzPct val="100000"/>
              <a:buFont typeface="Times New Roman"/>
              <a:buChar char="•"/>
            </a:pPr>
            <a:r>
              <a:rPr lang="en-US" sz="3200" b="1" i="0" u="none" strike="noStrike" cap="none" baseline="0">
                <a:solidFill>
                  <a:schemeClr val="lt1"/>
                </a:solidFill>
                <a:latin typeface="Times New Roman"/>
                <a:ea typeface="Times New Roman"/>
                <a:cs typeface="Times New Roman"/>
                <a:sym typeface="Times New Roman"/>
              </a:rPr>
              <a:t>Fueling Aircraft</a:t>
            </a:r>
          </a:p>
          <a:p>
            <a:pPr marL="342900" marR="0" lvl="0" indent="-342900" algn="l"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p:txBody>
      </p:sp>
      <p:pic>
        <p:nvPicPr>
          <p:cNvPr id="444" name="Shape 444"/>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445" name="Shape 445"/>
          <p:cNvPicPr preferRelativeResize="0"/>
          <p:nvPr/>
        </p:nvPicPr>
        <p:blipFill rotWithShape="1">
          <a:blip r:embed="rId4">
            <a:alphaModFix/>
          </a:blip>
          <a:srcRect/>
          <a:stretch/>
        </p:blipFill>
        <p:spPr>
          <a:xfrm>
            <a:off x="5715000" y="609600"/>
            <a:ext cx="3124199" cy="4165600"/>
          </a:xfrm>
          <a:prstGeom prst="rect">
            <a:avLst/>
          </a:prstGeom>
          <a:ln>
            <a:noFill/>
          </a:ln>
          <a:effectLst>
            <a:softEdge rad="112500"/>
          </a:effectLst>
        </p:spPr>
      </p:pic>
      <p:pic>
        <p:nvPicPr>
          <p:cNvPr id="446" name="Shape 446"/>
          <p:cNvPicPr preferRelativeResize="0"/>
          <p:nvPr/>
        </p:nvPicPr>
        <p:blipFill rotWithShape="1">
          <a:blip r:embed="rId5">
            <a:alphaModFix/>
          </a:blip>
          <a:srcRect/>
          <a:stretch/>
        </p:blipFill>
        <p:spPr>
          <a:xfrm>
            <a:off x="2133600" y="1752600"/>
            <a:ext cx="3429000" cy="2571749"/>
          </a:xfrm>
          <a:prstGeom prst="rect">
            <a:avLst/>
          </a:prstGeom>
          <a:ln>
            <a:noFill/>
          </a:ln>
          <a:effectLst>
            <a:softEdge rad="112500"/>
          </a:effectLst>
        </p:spPr>
      </p:pic>
      <p:pic>
        <p:nvPicPr>
          <p:cNvPr id="447" name="Shape 447"/>
          <p:cNvPicPr preferRelativeResize="0"/>
          <p:nvPr/>
        </p:nvPicPr>
        <p:blipFill rotWithShape="1">
          <a:blip r:embed="rId6">
            <a:alphaModFix/>
          </a:blip>
          <a:srcRect/>
          <a:stretch/>
        </p:blipFill>
        <p:spPr>
          <a:xfrm>
            <a:off x="4038600" y="4281960"/>
            <a:ext cx="4114800" cy="2576038"/>
          </a:xfrm>
          <a:prstGeom prst="rect">
            <a:avLst/>
          </a:prstGeom>
          <a:ln>
            <a:noFill/>
          </a:ln>
          <a:effectLst>
            <a:softEdge rad="112500"/>
          </a:effectLst>
        </p:spPr>
      </p:pic>
      <p:pic>
        <p:nvPicPr>
          <p:cNvPr id="448" name="Shape 448"/>
          <p:cNvPicPr preferRelativeResize="0"/>
          <p:nvPr/>
        </p:nvPicPr>
        <p:blipFill rotWithShape="1">
          <a:blip r:embed="rId7">
            <a:alphaModFix/>
          </a:blip>
          <a:srcRect/>
          <a:stretch/>
        </p:blipFill>
        <p:spPr>
          <a:xfrm>
            <a:off x="914399" y="4648200"/>
            <a:ext cx="3198018" cy="1295400"/>
          </a:xfrm>
          <a:prstGeom prst="rect">
            <a:avLst/>
          </a:prstGeom>
          <a:ln>
            <a:noFill/>
          </a:ln>
          <a:effectLst>
            <a:softEdge rad="112500"/>
          </a:effectLst>
        </p:spPr>
      </p:pic>
      <p:pic>
        <p:nvPicPr>
          <p:cNvPr id="449" name="Shape 449"/>
          <p:cNvPicPr preferRelativeResize="0"/>
          <p:nvPr/>
        </p:nvPicPr>
        <p:blipFill rotWithShape="1">
          <a:blip r:embed="rId8">
            <a:alphaModFix/>
          </a:blip>
          <a:srcRect/>
          <a:stretch/>
        </p:blipFill>
        <p:spPr>
          <a:xfrm>
            <a:off x="228600" y="1864630"/>
            <a:ext cx="2057400" cy="2356562"/>
          </a:xfrm>
          <a:prstGeom prst="rect">
            <a:avLst/>
          </a:prstGeom>
          <a:ln>
            <a:noFill/>
          </a:ln>
          <a:effectLst>
            <a:softEdge rad="112500"/>
          </a:effectLst>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sldNum" idx="12"/>
          </p:nvPr>
        </p:nvSpPr>
        <p:spPr>
          <a:xfrm>
            <a:off x="6553200" y="6245225"/>
            <a:ext cx="2133599"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27</a:t>
            </a:fld>
            <a:endParaRPr lang="en-US"/>
          </a:p>
        </p:txBody>
      </p:sp>
      <p:pic>
        <p:nvPicPr>
          <p:cNvPr id="456" name="Shape 456"/>
          <p:cNvPicPr preferRelativeResize="0"/>
          <p:nvPr/>
        </p:nvPicPr>
        <p:blipFill>
          <a:blip r:embed="rId3">
            <a:alphaModFix/>
          </a:blip>
          <a:stretch>
            <a:fillRect/>
          </a:stretch>
        </p:blipFill>
        <p:spPr>
          <a:xfrm>
            <a:off x="2745625" y="792350"/>
            <a:ext cx="5814292" cy="2642849"/>
          </a:xfrm>
          <a:prstGeom prst="rect">
            <a:avLst/>
          </a:prstGeom>
          <a:ln>
            <a:noFill/>
          </a:ln>
          <a:effectLst>
            <a:softEdge rad="112500"/>
          </a:effectLst>
        </p:spPr>
      </p:pic>
      <p:sp>
        <p:nvSpPr>
          <p:cNvPr id="457" name="Shape 457"/>
          <p:cNvSpPr txBox="1"/>
          <p:nvPr/>
        </p:nvSpPr>
        <p:spPr>
          <a:xfrm>
            <a:off x="0" y="0"/>
            <a:ext cx="8761199" cy="1447200"/>
          </a:xfrm>
          <a:prstGeom prst="rect">
            <a:avLst/>
          </a:prstGeom>
          <a:noFill/>
          <a:ln>
            <a:noFill/>
          </a:ln>
        </p:spPr>
        <p:txBody>
          <a:bodyPr lIns="91425" tIns="91425" rIns="91425" bIns="91425" anchor="ctr" anchorCtr="0">
            <a:noAutofit/>
          </a:bodyPr>
          <a:lstStyle/>
          <a:p>
            <a:pPr lvl="0" rtl="0">
              <a:spcBef>
                <a:spcPts val="0"/>
              </a:spcBef>
              <a:buNone/>
            </a:pPr>
            <a:r>
              <a:rPr lang="en-US" sz="3200" b="1">
                <a:solidFill>
                  <a:srgbClr val="FFFF99"/>
                </a:solidFill>
                <a:latin typeface="Times New Roman"/>
                <a:ea typeface="Times New Roman"/>
                <a:cs typeface="Times New Roman"/>
                <a:sym typeface="Times New Roman"/>
              </a:rPr>
              <a:t>What Are Advanced Biofuels Used For?</a:t>
            </a:r>
            <a:br>
              <a:rPr lang="en-US" sz="3200" b="1">
                <a:solidFill>
                  <a:srgbClr val="FFFF99"/>
                </a:solidFill>
                <a:latin typeface="Times New Roman"/>
                <a:ea typeface="Times New Roman"/>
                <a:cs typeface="Times New Roman"/>
                <a:sym typeface="Times New Roman"/>
              </a:rPr>
            </a:br>
            <a:r>
              <a:rPr lang="en-US" sz="3600" b="1">
                <a:solidFill>
                  <a:srgbClr val="FFFFCC"/>
                </a:solidFill>
                <a:latin typeface="Times New Roman"/>
                <a:ea typeface="Times New Roman"/>
                <a:cs typeface="Times New Roman"/>
                <a:sym typeface="Times New Roman"/>
              </a:rPr>
              <a:t>Today</a:t>
            </a:r>
          </a:p>
        </p:txBody>
      </p:sp>
      <p:pic>
        <p:nvPicPr>
          <p:cNvPr id="458" name="Shape 458"/>
          <p:cNvPicPr preferRelativeResize="0"/>
          <p:nvPr/>
        </p:nvPicPr>
        <p:blipFill>
          <a:blip r:embed="rId4">
            <a:alphaModFix/>
          </a:blip>
          <a:stretch>
            <a:fillRect/>
          </a:stretch>
        </p:blipFill>
        <p:spPr>
          <a:xfrm>
            <a:off x="304800" y="2971800"/>
            <a:ext cx="2954125" cy="2642849"/>
          </a:xfrm>
          <a:prstGeom prst="rect">
            <a:avLst/>
          </a:prstGeom>
          <a:ln>
            <a:noFill/>
          </a:ln>
          <a:effectLst>
            <a:softEdge rad="112500"/>
          </a:effectLst>
        </p:spPr>
      </p:pic>
      <p:pic>
        <p:nvPicPr>
          <p:cNvPr id="459" name="Shape 459"/>
          <p:cNvPicPr preferRelativeResize="0"/>
          <p:nvPr/>
        </p:nvPicPr>
        <p:blipFill>
          <a:blip r:embed="rId5">
            <a:alphaModFix/>
          </a:blip>
          <a:stretch>
            <a:fillRect/>
          </a:stretch>
        </p:blipFill>
        <p:spPr>
          <a:xfrm>
            <a:off x="3089700" y="3498155"/>
            <a:ext cx="6043600" cy="2747068"/>
          </a:xfrm>
          <a:prstGeom prst="rect">
            <a:avLst/>
          </a:prstGeom>
          <a:ln>
            <a:noFill/>
          </a:ln>
          <a:effectLst>
            <a:softEdge rad="112500"/>
          </a:effectLst>
        </p:spPr>
      </p:pic>
      <p:sp>
        <p:nvSpPr>
          <p:cNvPr id="460" name="Shape 460"/>
          <p:cNvSpPr txBox="1"/>
          <p:nvPr/>
        </p:nvSpPr>
        <p:spPr>
          <a:xfrm>
            <a:off x="0" y="5464975"/>
            <a:ext cx="3089699" cy="1256700"/>
          </a:xfrm>
          <a:prstGeom prst="rect">
            <a:avLst/>
          </a:prstGeom>
          <a:noFill/>
          <a:ln>
            <a:noFill/>
          </a:ln>
        </p:spPr>
        <p:txBody>
          <a:bodyPr lIns="91425" tIns="91425" rIns="91425" bIns="91425" anchor="t" anchorCtr="0">
            <a:noAutofit/>
          </a:bodyPr>
          <a:lstStyle/>
          <a:p>
            <a:pPr rtl="0">
              <a:spcBef>
                <a:spcPts val="0"/>
              </a:spcBef>
              <a:buNone/>
            </a:pPr>
            <a:r>
              <a:rPr lang="en-US" sz="2400">
                <a:solidFill>
                  <a:srgbClr val="FBFCF5"/>
                </a:solidFill>
                <a:latin typeface="Times New Roman"/>
                <a:ea typeface="Times New Roman"/>
                <a:cs typeface="Times New Roman"/>
                <a:sym typeface="Times New Roman"/>
              </a:rPr>
              <a:t>Ethanol Cook Stoves</a:t>
            </a:r>
          </a:p>
          <a:p>
            <a:pPr>
              <a:spcBef>
                <a:spcPts val="0"/>
              </a:spcBef>
              <a:buNone/>
            </a:pPr>
            <a:r>
              <a:rPr lang="en-US" sz="2400">
                <a:solidFill>
                  <a:srgbClr val="FBFCF5"/>
                </a:solidFill>
                <a:latin typeface="Times New Roman"/>
                <a:ea typeface="Times New Roman"/>
                <a:cs typeface="Times New Roman"/>
                <a:sym typeface="Times New Roman"/>
              </a:rPr>
              <a:t>Project Gaia: Nigeria, Ethiopia, Haita, Brazil</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a:spLocks noGrp="1"/>
          </p:cNvSpPr>
          <p:nvPr>
            <p:ph type="sldNum" idx="12"/>
          </p:nvPr>
        </p:nvSpPr>
        <p:spPr>
          <a:xfrm>
            <a:off x="6553200" y="6245225"/>
            <a:ext cx="2133599"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28</a:t>
            </a:fld>
            <a:endParaRPr lang="en-US"/>
          </a:p>
        </p:txBody>
      </p:sp>
      <p:sp>
        <p:nvSpPr>
          <p:cNvPr id="467" name="Shape 467"/>
          <p:cNvSpPr txBox="1"/>
          <p:nvPr/>
        </p:nvSpPr>
        <p:spPr>
          <a:xfrm>
            <a:off x="416550" y="299125"/>
            <a:ext cx="8310899" cy="1316699"/>
          </a:xfrm>
          <a:prstGeom prst="rect">
            <a:avLst/>
          </a:prstGeom>
          <a:noFill/>
          <a:ln>
            <a:noFill/>
          </a:ln>
        </p:spPr>
        <p:txBody>
          <a:bodyPr lIns="91425" tIns="91425" rIns="91425" bIns="91425" anchor="t" anchorCtr="0">
            <a:noAutofit/>
          </a:bodyPr>
          <a:lstStyle/>
          <a:p>
            <a:pPr>
              <a:spcBef>
                <a:spcPts val="0"/>
              </a:spcBef>
              <a:buNone/>
            </a:pPr>
            <a:r>
              <a:rPr lang="en-US" sz="3200" b="1">
                <a:solidFill>
                  <a:srgbClr val="FFFF99"/>
                </a:solidFill>
                <a:latin typeface="Times New Roman"/>
                <a:ea typeface="Times New Roman"/>
                <a:cs typeface="Times New Roman"/>
                <a:sym typeface="Times New Roman"/>
              </a:rPr>
              <a:t>What Are Advanced Biofuels Used For?</a:t>
            </a:r>
            <a:br>
              <a:rPr lang="en-US" sz="3200" b="1">
                <a:solidFill>
                  <a:srgbClr val="FFFF99"/>
                </a:solidFill>
                <a:latin typeface="Times New Roman"/>
                <a:ea typeface="Times New Roman"/>
                <a:cs typeface="Times New Roman"/>
                <a:sym typeface="Times New Roman"/>
              </a:rPr>
            </a:br>
            <a:r>
              <a:rPr lang="en-US" sz="3600" b="1">
                <a:solidFill>
                  <a:srgbClr val="FFFFCC"/>
                </a:solidFill>
                <a:latin typeface="Times New Roman"/>
                <a:ea typeface="Times New Roman"/>
                <a:cs typeface="Times New Roman"/>
                <a:sym typeface="Times New Roman"/>
              </a:rPr>
              <a:t>Today</a:t>
            </a:r>
          </a:p>
        </p:txBody>
      </p:sp>
      <p:pic>
        <p:nvPicPr>
          <p:cNvPr id="468" name="Shape 468"/>
          <p:cNvPicPr preferRelativeResize="0"/>
          <p:nvPr/>
        </p:nvPicPr>
        <p:blipFill>
          <a:blip r:embed="rId3">
            <a:alphaModFix/>
          </a:blip>
          <a:stretch>
            <a:fillRect/>
          </a:stretch>
        </p:blipFill>
        <p:spPr>
          <a:xfrm>
            <a:off x="4383050" y="936224"/>
            <a:ext cx="4344398" cy="4600522"/>
          </a:xfrm>
          <a:prstGeom prst="rect">
            <a:avLst/>
          </a:prstGeom>
          <a:ln>
            <a:noFill/>
          </a:ln>
          <a:effectLst>
            <a:softEdge rad="112500"/>
          </a:effectLst>
        </p:spPr>
      </p:pic>
      <p:pic>
        <p:nvPicPr>
          <p:cNvPr id="469" name="Shape 469"/>
          <p:cNvPicPr preferRelativeResize="0"/>
          <p:nvPr/>
        </p:nvPicPr>
        <p:blipFill>
          <a:blip r:embed="rId4">
            <a:alphaModFix/>
          </a:blip>
          <a:stretch>
            <a:fillRect/>
          </a:stretch>
        </p:blipFill>
        <p:spPr>
          <a:xfrm>
            <a:off x="1600200" y="3428999"/>
            <a:ext cx="2970674" cy="3429001"/>
          </a:xfrm>
          <a:prstGeom prst="rect">
            <a:avLst/>
          </a:prstGeom>
          <a:ln>
            <a:noFill/>
          </a:ln>
          <a:effectLst>
            <a:softEdge rad="112500"/>
          </a:effectLst>
        </p:spPr>
      </p:pic>
      <p:pic>
        <p:nvPicPr>
          <p:cNvPr id="470" name="Shape 470"/>
          <p:cNvPicPr preferRelativeResize="0"/>
          <p:nvPr/>
        </p:nvPicPr>
        <p:blipFill>
          <a:blip r:embed="rId5">
            <a:alphaModFix/>
          </a:blip>
          <a:stretch>
            <a:fillRect/>
          </a:stretch>
        </p:blipFill>
        <p:spPr>
          <a:xfrm>
            <a:off x="221330" y="1465478"/>
            <a:ext cx="2133598" cy="2970198"/>
          </a:xfrm>
          <a:prstGeom prst="rect">
            <a:avLst/>
          </a:prstGeom>
          <a:ln>
            <a:noFill/>
          </a:ln>
          <a:effectLst>
            <a:softEdge rad="112500"/>
          </a:effectLst>
        </p:spPr>
      </p:pic>
      <p:sp>
        <p:nvSpPr>
          <p:cNvPr id="471" name="Shape 471"/>
          <p:cNvSpPr txBox="1"/>
          <p:nvPr/>
        </p:nvSpPr>
        <p:spPr>
          <a:xfrm>
            <a:off x="4840750" y="5678300"/>
            <a:ext cx="3429000" cy="786599"/>
          </a:xfrm>
          <a:prstGeom prst="rect">
            <a:avLst/>
          </a:prstGeom>
          <a:noFill/>
          <a:ln>
            <a:noFill/>
          </a:ln>
        </p:spPr>
        <p:txBody>
          <a:bodyPr lIns="91425" tIns="91425" rIns="91425" bIns="91425" anchor="t" anchorCtr="0">
            <a:noAutofit/>
          </a:bodyPr>
          <a:lstStyle/>
          <a:p>
            <a:pPr>
              <a:spcBef>
                <a:spcPts val="0"/>
              </a:spcBef>
              <a:buNone/>
            </a:pPr>
            <a:r>
              <a:rPr lang="en-US" sz="3000">
                <a:solidFill>
                  <a:srgbClr val="FBFCF5"/>
                </a:solidFill>
                <a:latin typeface="Times New Roman"/>
                <a:ea typeface="Times New Roman"/>
                <a:cs typeface="Times New Roman"/>
                <a:sym typeface="Times New Roman"/>
              </a:rPr>
              <a:t>Ethanol cook stoves</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Shape 477"/>
          <p:cNvPicPr preferRelativeResize="0"/>
          <p:nvPr/>
        </p:nvPicPr>
        <p:blipFill rotWithShape="1">
          <a:blip r:embed="rId3">
            <a:alphaModFix/>
          </a:blip>
          <a:srcRect/>
          <a:stretch/>
        </p:blipFill>
        <p:spPr>
          <a:xfrm>
            <a:off x="4800600" y="1939975"/>
            <a:ext cx="4190999" cy="3143100"/>
          </a:xfrm>
          <a:prstGeom prst="rect">
            <a:avLst/>
          </a:prstGeom>
          <a:ln>
            <a:noFill/>
          </a:ln>
          <a:effectLst>
            <a:softEdge rad="112500"/>
          </a:effectLst>
        </p:spPr>
      </p:pic>
      <p:sp>
        <p:nvSpPr>
          <p:cNvPr id="478" name="Shape 478"/>
          <p:cNvSpPr txBox="1">
            <a:spLocks noGrp="1"/>
          </p:cNvSpPr>
          <p:nvPr>
            <p:ph type="title"/>
          </p:nvPr>
        </p:nvSpPr>
        <p:spPr>
          <a:xfrm>
            <a:off x="381000" y="0"/>
            <a:ext cx="89916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What Will Advanced Biofuels Be Used For Tomorrow?</a:t>
            </a:r>
          </a:p>
        </p:txBody>
      </p:sp>
      <p:sp>
        <p:nvSpPr>
          <p:cNvPr id="479" name="Shape 479"/>
          <p:cNvSpPr txBox="1">
            <a:spLocks noGrp="1"/>
          </p:cNvSpPr>
          <p:nvPr>
            <p:ph type="body" idx="1"/>
          </p:nvPr>
        </p:nvSpPr>
        <p:spPr>
          <a:xfrm>
            <a:off x="0" y="1295400"/>
            <a:ext cx="6629400" cy="51053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Times New Roman"/>
              <a:buChar char="•"/>
            </a:pPr>
            <a:r>
              <a:rPr lang="en-US" sz="3200" b="1" i="0" u="none" strike="noStrike" cap="none" baseline="0">
                <a:solidFill>
                  <a:schemeClr val="lt1"/>
                </a:solidFill>
                <a:latin typeface="Times New Roman"/>
                <a:ea typeface="Times New Roman"/>
                <a:cs typeface="Times New Roman"/>
                <a:sym typeface="Times New Roman"/>
              </a:rPr>
              <a:t>High octane fuels </a:t>
            </a:r>
            <a:r>
              <a:rPr lang="en-US" sz="3200" b="0" i="0" u="none" strike="noStrike" cap="none" baseline="0">
                <a:solidFill>
                  <a:srgbClr val="FFCCFF"/>
                </a:solidFill>
                <a:latin typeface="Times New Roman"/>
                <a:ea typeface="Times New Roman"/>
                <a:cs typeface="Times New Roman"/>
                <a:sym typeface="Times New Roman"/>
              </a:rPr>
              <a:t>for high mileage vehicles</a:t>
            </a:r>
          </a:p>
          <a:p>
            <a:pPr marL="342900" marR="0" lvl="0" indent="-139700" algn="l" rtl="0">
              <a:spcBef>
                <a:spcPts val="1800"/>
              </a:spcBef>
              <a:spcAft>
                <a:spcPts val="0"/>
              </a:spcAft>
              <a:buClr>
                <a:schemeClr val="lt1"/>
              </a:buClr>
              <a:buFont typeface="Arial"/>
              <a:buNone/>
            </a:pPr>
            <a:endParaRPr sz="3200" b="0" i="0" u="none" strike="noStrike" cap="none" baseline="0">
              <a:solidFill>
                <a:srgbClr val="FFCCFF"/>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0" i="0" u="none" strike="noStrike" cap="none" baseline="0">
              <a:solidFill>
                <a:srgbClr val="FFCCFF"/>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0" i="0" u="none" strike="noStrike" cap="none" baseline="0">
              <a:solidFill>
                <a:srgbClr val="FFCCFF"/>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0" i="0" u="none" strike="noStrike" cap="none" baseline="0">
              <a:solidFill>
                <a:srgbClr val="FFCCFF"/>
              </a:solidFill>
              <a:latin typeface="Times New Roman"/>
              <a:ea typeface="Times New Roman"/>
              <a:cs typeface="Times New Roman"/>
              <a:sym typeface="Times New Roman"/>
            </a:endParaRPr>
          </a:p>
          <a:p>
            <a:pPr marL="342900" marR="0" lvl="0" indent="-342900" algn="l" rtl="0">
              <a:spcBef>
                <a:spcPts val="1800"/>
              </a:spcBef>
              <a:spcAft>
                <a:spcPts val="0"/>
              </a:spcAft>
              <a:buClr>
                <a:schemeClr val="lt1"/>
              </a:buClr>
              <a:buSzPct val="100000"/>
              <a:buFont typeface="Times New Roman"/>
              <a:buChar char="•"/>
            </a:pPr>
            <a:r>
              <a:rPr lang="en-US" sz="3200" b="0" i="0" u="none" strike="noStrike" cap="none" baseline="0">
                <a:solidFill>
                  <a:schemeClr val="lt1"/>
                </a:solidFill>
                <a:latin typeface="Times New Roman"/>
                <a:ea typeface="Times New Roman"/>
                <a:cs typeface="Times New Roman"/>
                <a:sym typeface="Times New Roman"/>
              </a:rPr>
              <a:t>Hydrogen Carriers for </a:t>
            </a:r>
            <a:r>
              <a:rPr lang="en-US" sz="3200" b="1" i="0" u="none" strike="noStrike" cap="none" baseline="0">
                <a:solidFill>
                  <a:schemeClr val="lt1"/>
                </a:solidFill>
                <a:latin typeface="Times New Roman"/>
                <a:ea typeface="Times New Roman"/>
                <a:cs typeface="Times New Roman"/>
                <a:sym typeface="Times New Roman"/>
              </a:rPr>
              <a:t>Fuel Cells </a:t>
            </a:r>
          </a:p>
          <a:p>
            <a:pPr marL="342900" marR="0" lvl="0" indent="-342900" algn="l"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p:txBody>
      </p:sp>
      <p:pic>
        <p:nvPicPr>
          <p:cNvPr id="480" name="Shape 480"/>
          <p:cNvPicPr preferRelativeResize="0"/>
          <p:nvPr/>
        </p:nvPicPr>
        <p:blipFill rotWithShape="1">
          <a:blip r:embed="rId4">
            <a:alphaModFix/>
          </a:blip>
          <a:srcRect/>
          <a:stretch/>
        </p:blipFill>
        <p:spPr>
          <a:xfrm>
            <a:off x="228600" y="6019800"/>
            <a:ext cx="1143000" cy="612775"/>
          </a:xfrm>
          <a:prstGeom prst="rect">
            <a:avLst/>
          </a:prstGeom>
          <a:noFill/>
          <a:ln>
            <a:noFill/>
          </a:ln>
        </p:spPr>
      </p:pic>
      <p:pic>
        <p:nvPicPr>
          <p:cNvPr id="481" name="Shape 481"/>
          <p:cNvPicPr preferRelativeResize="0"/>
          <p:nvPr/>
        </p:nvPicPr>
        <p:blipFill>
          <a:blip r:embed="rId5">
            <a:alphaModFix/>
          </a:blip>
          <a:stretch>
            <a:fillRect/>
          </a:stretch>
        </p:blipFill>
        <p:spPr>
          <a:xfrm>
            <a:off x="115925" y="2589300"/>
            <a:ext cx="4684675" cy="2643499"/>
          </a:xfrm>
          <a:prstGeom prst="rect">
            <a:avLst/>
          </a:prstGeom>
          <a:ln>
            <a:noFill/>
          </a:ln>
          <a:effectLst>
            <a:softEdge rad="112500"/>
          </a:effectLst>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idx="4294967295"/>
          </p:nvPr>
        </p:nvSpPr>
        <p:spPr>
          <a:xfrm>
            <a:off x="228600" y="152400"/>
            <a:ext cx="8001000" cy="12192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dirty="0" smtClean="0">
                <a:solidFill>
                  <a:schemeClr val="accent1">
                    <a:lumMod val="40000"/>
                    <a:lumOff val="60000"/>
                  </a:schemeClr>
                </a:solidFill>
                <a:latin typeface="Times New Roman"/>
                <a:ea typeface="Times New Roman"/>
                <a:cs typeface="Times New Roman"/>
                <a:sym typeface="Times New Roman"/>
              </a:rPr>
              <a:t>Access Presentation </a:t>
            </a:r>
            <a:r>
              <a:rPr lang="en-US" sz="4400" b="1" i="1" u="none" strike="noStrike" cap="none" baseline="0" dirty="0" smtClean="0">
                <a:solidFill>
                  <a:schemeClr val="accent1">
                    <a:lumMod val="40000"/>
                    <a:lumOff val="60000"/>
                  </a:schemeClr>
                </a:solidFill>
                <a:latin typeface="Times New Roman"/>
                <a:ea typeface="Times New Roman"/>
                <a:cs typeface="Times New Roman"/>
                <a:sym typeface="Times New Roman"/>
              </a:rPr>
              <a:t>Step 1</a:t>
            </a:r>
            <a:r>
              <a:rPr lang="en-US" sz="4400" b="1" i="0" u="none" strike="noStrike" cap="none" baseline="0" dirty="0" smtClean="0">
                <a:solidFill>
                  <a:schemeClr val="accent1">
                    <a:lumMod val="40000"/>
                    <a:lumOff val="60000"/>
                  </a:schemeClr>
                </a:solidFill>
                <a:latin typeface="Times New Roman"/>
                <a:ea typeface="Times New Roman"/>
                <a:cs typeface="Times New Roman"/>
                <a:sym typeface="Times New Roman"/>
              </a:rPr>
              <a:t/>
            </a:r>
            <a:br>
              <a:rPr lang="en-US" sz="4400" b="1" i="0" u="none" strike="noStrike" cap="none" baseline="0" dirty="0" smtClean="0">
                <a:solidFill>
                  <a:schemeClr val="accent1">
                    <a:lumMod val="40000"/>
                    <a:lumOff val="60000"/>
                  </a:schemeClr>
                </a:solidFill>
                <a:latin typeface="Times New Roman"/>
                <a:ea typeface="Times New Roman"/>
                <a:cs typeface="Times New Roman"/>
                <a:sym typeface="Times New Roman"/>
              </a:rPr>
            </a:br>
            <a:r>
              <a:rPr lang="en-US" sz="4400" b="1" dirty="0" smtClean="0">
                <a:solidFill>
                  <a:schemeClr val="accent1">
                    <a:lumMod val="40000"/>
                    <a:lumOff val="60000"/>
                  </a:schemeClr>
                </a:solidFill>
                <a:latin typeface="Times New Roman"/>
                <a:ea typeface="Times New Roman"/>
                <a:cs typeface="Times New Roman"/>
                <a:sym typeface="Times New Roman"/>
              </a:rPr>
              <a:t>www.AdvancedBiofuelsUSA.org</a:t>
            </a:r>
            <a:endParaRPr lang="en-US" sz="4400" b="1" i="0" u="none" strike="noStrike" cap="none" baseline="0" dirty="0">
              <a:solidFill>
                <a:schemeClr val="accent1">
                  <a:lumMod val="40000"/>
                  <a:lumOff val="60000"/>
                </a:schemeClr>
              </a:solidFill>
              <a:latin typeface="Times New Roman"/>
              <a:ea typeface="Times New Roman"/>
              <a:cs typeface="Times New Roman"/>
              <a:sym typeface="Times New Roman"/>
            </a:endParaRPr>
          </a:p>
        </p:txBody>
      </p:sp>
      <p:sp>
        <p:nvSpPr>
          <p:cNvPr id="202" name="Shape 202"/>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dirty="0">
              <a:solidFill>
                <a:srgbClr val="FBFCF5"/>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pic>
        <p:nvPicPr>
          <p:cNvPr id="5" name="Picture 4" descr="BiofuelsBasics.png"/>
          <p:cNvPicPr>
            <a:picLocks noChangeAspect="1"/>
          </p:cNvPicPr>
          <p:nvPr/>
        </p:nvPicPr>
        <p:blipFill>
          <a:blip r:embed="rId4"/>
          <a:stretch>
            <a:fillRect/>
          </a:stretch>
        </p:blipFill>
        <p:spPr>
          <a:xfrm>
            <a:off x="914400" y="1600200"/>
            <a:ext cx="8008412" cy="4746763"/>
          </a:xfrm>
          <a:prstGeom prst="rect">
            <a:avLst/>
          </a:prstGeom>
        </p:spPr>
      </p:pic>
      <p:sp>
        <p:nvSpPr>
          <p:cNvPr id="8" name="Right Arrow 7"/>
          <p:cNvSpPr/>
          <p:nvPr/>
        </p:nvSpPr>
        <p:spPr>
          <a:xfrm>
            <a:off x="2209800" y="3886200"/>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3429000" y="2133600"/>
            <a:ext cx="484632" cy="978408"/>
          </a:xfrm>
          <a:prstGeom prst="downArrow">
            <a:avLst>
              <a:gd name="adj1" fmla="val 41971"/>
              <a:gd name="adj2" fmla="val 50000"/>
            </a:avLst>
          </a:prstGeom>
          <a:solidFill>
            <a:srgbClr val="FF33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1143000" y="0"/>
            <a:ext cx="82296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What Will Advanced Biofuels Be Used For Tomorrow?</a:t>
            </a:r>
          </a:p>
        </p:txBody>
      </p:sp>
      <p:sp>
        <p:nvSpPr>
          <p:cNvPr id="488" name="Shape 488"/>
          <p:cNvSpPr txBox="1">
            <a:spLocks noGrp="1"/>
          </p:cNvSpPr>
          <p:nvPr>
            <p:ph type="body" idx="1"/>
          </p:nvPr>
        </p:nvSpPr>
        <p:spPr>
          <a:xfrm>
            <a:off x="0" y="1295400"/>
            <a:ext cx="3809999" cy="51053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Times New Roman"/>
              <a:buChar char="•"/>
            </a:pPr>
            <a:r>
              <a:rPr lang="en-US" sz="3200" b="1" i="0" u="none" strike="noStrike" cap="none" baseline="0">
                <a:solidFill>
                  <a:schemeClr val="lt1"/>
                </a:solidFill>
                <a:latin typeface="Times New Roman"/>
                <a:ea typeface="Times New Roman"/>
                <a:cs typeface="Times New Roman"/>
                <a:sym typeface="Times New Roman"/>
              </a:rPr>
              <a:t>Military Aviation Fuels</a:t>
            </a:r>
          </a:p>
          <a:p>
            <a:pPr marL="342900" marR="0" lvl="0" indent="-139700" algn="l" rtl="0">
              <a:spcBef>
                <a:spcPts val="1800"/>
              </a:spcBef>
              <a:spcAft>
                <a:spcPts val="0"/>
              </a:spcAft>
              <a:buClr>
                <a:schemeClr val="lt1"/>
              </a:buClr>
              <a:buFont typeface="Arial"/>
              <a:buNone/>
            </a:pPr>
            <a:endParaRPr sz="3200" b="0" i="0" u="none" strike="noStrike" cap="none" baseline="0">
              <a:solidFill>
                <a:srgbClr val="FFCCFF"/>
              </a:solidFill>
              <a:latin typeface="Times New Roman"/>
              <a:ea typeface="Times New Roman"/>
              <a:cs typeface="Times New Roman"/>
              <a:sym typeface="Times New Roman"/>
            </a:endParaRPr>
          </a:p>
          <a:p>
            <a:pPr marL="342900" marR="0" lvl="0" indent="-342900" algn="l" rtl="0">
              <a:spcBef>
                <a:spcPts val="1800"/>
              </a:spcBef>
              <a:spcAft>
                <a:spcPts val="0"/>
              </a:spcAft>
              <a:buClr>
                <a:schemeClr val="lt1"/>
              </a:buClr>
              <a:buFont typeface="Arial"/>
              <a:buNone/>
            </a:pPr>
            <a:endParaRPr sz="3200" b="0" i="0" u="none" strike="noStrike" cap="none" baseline="0">
              <a:solidFill>
                <a:srgbClr val="FFCCFF"/>
              </a:solidFill>
              <a:latin typeface="Times New Roman"/>
              <a:ea typeface="Times New Roman"/>
              <a:cs typeface="Times New Roman"/>
              <a:sym typeface="Times New Roman"/>
            </a:endParaRPr>
          </a:p>
          <a:p>
            <a:pPr marL="342900" marR="0" lvl="0" indent="-342900" algn="l" rtl="0">
              <a:spcBef>
                <a:spcPts val="1800"/>
              </a:spcBef>
              <a:spcAft>
                <a:spcPts val="0"/>
              </a:spcAft>
              <a:buClr>
                <a:schemeClr val="lt1"/>
              </a:buClr>
              <a:buSzPct val="100000"/>
              <a:buFont typeface="Times New Roman"/>
              <a:buChar char="•"/>
            </a:pPr>
            <a:r>
              <a:rPr lang="en-US" sz="3200" b="1" i="0" u="none" strike="noStrike" cap="none" baseline="0">
                <a:solidFill>
                  <a:schemeClr val="lt1"/>
                </a:solidFill>
                <a:latin typeface="Times New Roman"/>
                <a:ea typeface="Times New Roman"/>
                <a:cs typeface="Times New Roman"/>
                <a:sym typeface="Times New Roman"/>
              </a:rPr>
              <a:t>Military Marine Fuels</a:t>
            </a:r>
          </a:p>
          <a:p>
            <a:pPr marL="342900" marR="0" lvl="0" indent="-342900" algn="l"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p:txBody>
      </p:sp>
      <p:pic>
        <p:nvPicPr>
          <p:cNvPr id="489" name="Shape 489"/>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490" name="Shape 490"/>
          <p:cNvPicPr preferRelativeResize="0"/>
          <p:nvPr/>
        </p:nvPicPr>
        <p:blipFill rotWithShape="1">
          <a:blip r:embed="rId4">
            <a:alphaModFix/>
          </a:blip>
          <a:srcRect/>
          <a:stretch/>
        </p:blipFill>
        <p:spPr>
          <a:xfrm>
            <a:off x="3810000" y="3581400"/>
            <a:ext cx="4190999" cy="2990849"/>
          </a:xfrm>
          <a:prstGeom prst="rect">
            <a:avLst/>
          </a:prstGeom>
          <a:ln>
            <a:noFill/>
          </a:ln>
          <a:effectLst>
            <a:softEdge rad="112500"/>
          </a:effectLst>
        </p:spPr>
      </p:pic>
      <p:pic>
        <p:nvPicPr>
          <p:cNvPr id="491" name="Shape 491"/>
          <p:cNvPicPr preferRelativeResize="0"/>
          <p:nvPr/>
        </p:nvPicPr>
        <p:blipFill rotWithShape="1">
          <a:blip r:embed="rId5">
            <a:alphaModFix/>
          </a:blip>
          <a:srcRect/>
          <a:stretch/>
        </p:blipFill>
        <p:spPr>
          <a:xfrm>
            <a:off x="4114800" y="609600"/>
            <a:ext cx="4724400" cy="3200399"/>
          </a:xfrm>
          <a:prstGeom prst="rect">
            <a:avLst/>
          </a:prstGeom>
          <a:ln>
            <a:noFill/>
          </a:ln>
          <a:effectLst>
            <a:softEdge rad="112500"/>
          </a:effectLst>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1143000" y="0"/>
            <a:ext cx="82296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What Will Advanced Biofuels Be Used For Tomorrow?</a:t>
            </a:r>
          </a:p>
        </p:txBody>
      </p:sp>
      <p:pic>
        <p:nvPicPr>
          <p:cNvPr id="498" name="Shape 498"/>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499" name="Shape 499"/>
          <p:cNvPicPr preferRelativeResize="0"/>
          <p:nvPr/>
        </p:nvPicPr>
        <p:blipFill rotWithShape="1">
          <a:blip r:embed="rId4">
            <a:alphaModFix/>
          </a:blip>
          <a:srcRect/>
          <a:stretch/>
        </p:blipFill>
        <p:spPr>
          <a:xfrm>
            <a:off x="1219200" y="990600"/>
            <a:ext cx="6905625" cy="4932589"/>
          </a:xfrm>
          <a:prstGeom prst="rect">
            <a:avLst/>
          </a:prstGeom>
          <a:ln>
            <a:noFill/>
          </a:ln>
          <a:effectLst>
            <a:softEdge rad="112500"/>
          </a:effectLst>
        </p:spPr>
      </p:pic>
      <p:sp>
        <p:nvSpPr>
          <p:cNvPr id="500" name="Shape 500"/>
          <p:cNvSpPr txBox="1">
            <a:spLocks noGrp="1"/>
          </p:cNvSpPr>
          <p:nvPr>
            <p:ph type="body" idx="1"/>
          </p:nvPr>
        </p:nvSpPr>
        <p:spPr>
          <a:xfrm>
            <a:off x="2057400" y="4572000"/>
            <a:ext cx="5791200" cy="205740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Clr>
                <a:schemeClr val="lt1"/>
              </a:buClr>
              <a:buSzPct val="25000"/>
              <a:buFont typeface="Times New Roman"/>
              <a:buNone/>
            </a:pPr>
            <a:r>
              <a:rPr lang="en-US" sz="3200" b="1" i="0" u="none" strike="noStrike" cap="none" baseline="0" dirty="0">
                <a:solidFill>
                  <a:schemeClr val="lt1"/>
                </a:solidFill>
                <a:latin typeface="Times New Roman"/>
                <a:ea typeface="Times New Roman"/>
                <a:cs typeface="Times New Roman"/>
                <a:sym typeface="Times New Roman"/>
              </a:rPr>
              <a:t>The Great Green Fleet</a:t>
            </a:r>
          </a:p>
          <a:p>
            <a:pPr marL="342900" marR="0" lvl="0" indent="-342900" algn="ctr" rtl="0">
              <a:spcBef>
                <a:spcPts val="1800"/>
              </a:spcBef>
              <a:spcAft>
                <a:spcPts val="0"/>
              </a:spcAft>
              <a:buClr>
                <a:schemeClr val="lt1"/>
              </a:buClr>
              <a:buSzPct val="25000"/>
              <a:buFont typeface="Times New Roman"/>
              <a:buNone/>
            </a:pPr>
            <a:r>
              <a:rPr lang="en-US" sz="3200" b="1" i="0" u="none" strike="noStrike" cap="none" baseline="0" dirty="0">
                <a:solidFill>
                  <a:schemeClr val="lt1"/>
                </a:solidFill>
                <a:latin typeface="Times New Roman"/>
                <a:ea typeface="Times New Roman"/>
                <a:cs typeface="Times New Roman"/>
                <a:sym typeface="Times New Roman"/>
              </a:rPr>
              <a:t>2012 Pacific Rim </a:t>
            </a:r>
            <a:r>
              <a:rPr lang="en-US" sz="3200" b="1" i="0" u="none" strike="noStrike" cap="none" baseline="0" dirty="0" smtClean="0">
                <a:solidFill>
                  <a:schemeClr val="lt1"/>
                </a:solidFill>
                <a:latin typeface="Times New Roman"/>
                <a:ea typeface="Times New Roman"/>
                <a:cs typeface="Times New Roman"/>
                <a:sym typeface="Times New Roman"/>
              </a:rPr>
              <a:t>Exercises</a:t>
            </a:r>
          </a:p>
          <a:p>
            <a:pPr marL="342900" marR="0" lvl="0" indent="-342900" algn="ctr" rtl="0">
              <a:spcBef>
                <a:spcPts val="1800"/>
              </a:spcBef>
              <a:spcAft>
                <a:spcPts val="0"/>
              </a:spcAft>
              <a:buClr>
                <a:schemeClr val="lt1"/>
              </a:buClr>
              <a:buSzPct val="25000"/>
              <a:buFont typeface="Times New Roman"/>
              <a:buNone/>
            </a:pPr>
            <a:r>
              <a:rPr lang="en-US" sz="3200" b="1" dirty="0" smtClean="0">
                <a:solidFill>
                  <a:schemeClr val="lt1"/>
                </a:solidFill>
                <a:latin typeface="Times New Roman"/>
                <a:ea typeface="Times New Roman"/>
                <a:cs typeface="Times New Roman"/>
                <a:sym typeface="Times New Roman"/>
              </a:rPr>
              <a:t>2016 Expanded Emphasis</a:t>
            </a:r>
            <a:endParaRPr lang="en-US" sz="3200" b="1" i="0" u="none" strike="noStrike" cap="none" baseline="0" dirty="0">
              <a:solidFill>
                <a:schemeClr val="lt1"/>
              </a:solidFill>
              <a:latin typeface="Times New Roman"/>
              <a:ea typeface="Times New Roman"/>
              <a:cs typeface="Times New Roman"/>
              <a:sym typeface="Times New Roman"/>
            </a:endParaRPr>
          </a:p>
          <a:p>
            <a:pPr marL="342900" marR="0" lvl="0" indent="-342900" algn="ctr"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a:p>
            <a:pPr marL="342900" marR="0" lvl="0" indent="-190500" algn="ctr"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Shape 506"/>
          <p:cNvPicPr preferRelativeResize="0"/>
          <p:nvPr/>
        </p:nvPicPr>
        <p:blipFill rotWithShape="1">
          <a:blip r:embed="rId3">
            <a:alphaModFix/>
          </a:blip>
          <a:srcRect/>
          <a:stretch/>
        </p:blipFill>
        <p:spPr>
          <a:xfrm>
            <a:off x="2667001" y="1295400"/>
            <a:ext cx="6476999" cy="4229100"/>
          </a:xfrm>
          <a:prstGeom prst="rect">
            <a:avLst/>
          </a:prstGeom>
          <a:ln>
            <a:noFill/>
          </a:ln>
          <a:effectLst>
            <a:softEdge rad="112500"/>
          </a:effectLst>
        </p:spPr>
      </p:pic>
      <p:sp>
        <p:nvSpPr>
          <p:cNvPr id="507" name="Shape 507"/>
          <p:cNvSpPr txBox="1">
            <a:spLocks noGrp="1"/>
          </p:cNvSpPr>
          <p:nvPr>
            <p:ph type="title"/>
          </p:nvPr>
        </p:nvSpPr>
        <p:spPr>
          <a:xfrm>
            <a:off x="1143000" y="0"/>
            <a:ext cx="82296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What Will Advanced Biofuels Be Used For Tomorrow?</a:t>
            </a:r>
          </a:p>
        </p:txBody>
      </p:sp>
      <p:sp>
        <p:nvSpPr>
          <p:cNvPr id="508" name="Shape 508"/>
          <p:cNvSpPr txBox="1">
            <a:spLocks noGrp="1"/>
          </p:cNvSpPr>
          <p:nvPr>
            <p:ph type="body" idx="1"/>
          </p:nvPr>
        </p:nvSpPr>
        <p:spPr>
          <a:xfrm>
            <a:off x="3352800" y="5486400"/>
            <a:ext cx="5791200" cy="114300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Clr>
                <a:schemeClr val="lt1"/>
              </a:buClr>
              <a:buSzPct val="25000"/>
              <a:buFont typeface="Times New Roman"/>
              <a:buNone/>
            </a:pPr>
            <a:r>
              <a:rPr lang="en-US" sz="3200" b="1" i="0" u="none" strike="noStrike" cap="none" baseline="0">
                <a:solidFill>
                  <a:schemeClr val="lt1"/>
                </a:solidFill>
                <a:latin typeface="Times New Roman"/>
                <a:ea typeface="Times New Roman"/>
                <a:cs typeface="Times New Roman"/>
                <a:sym typeface="Times New Roman"/>
              </a:rPr>
              <a:t>Rocket Fuel:  </a:t>
            </a:r>
            <a:r>
              <a:rPr lang="en-US" sz="2400" b="1" i="0" u="none" strike="noStrike" cap="none" baseline="0">
                <a:solidFill>
                  <a:schemeClr val="lt1"/>
                </a:solidFill>
                <a:latin typeface="Times New Roman"/>
                <a:ea typeface="Times New Roman"/>
                <a:cs typeface="Times New Roman"/>
                <a:sym typeface="Times New Roman"/>
              </a:rPr>
              <a:t>Resupply Missions to the International Space Station</a:t>
            </a:r>
          </a:p>
          <a:p>
            <a:pPr marL="342900" marR="0" lvl="0" indent="-342900" algn="ctr"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a:p>
            <a:pPr marL="342900" marR="0" lvl="0" indent="-190500" algn="ctr"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p:txBody>
      </p:sp>
      <p:pic>
        <p:nvPicPr>
          <p:cNvPr id="509" name="Shape 509"/>
          <p:cNvPicPr preferRelativeResize="0"/>
          <p:nvPr/>
        </p:nvPicPr>
        <p:blipFill rotWithShape="1">
          <a:blip r:embed="rId4">
            <a:alphaModFix/>
          </a:blip>
          <a:srcRect/>
          <a:stretch/>
        </p:blipFill>
        <p:spPr>
          <a:xfrm>
            <a:off x="228600" y="6019800"/>
            <a:ext cx="1143000" cy="612775"/>
          </a:xfrm>
          <a:prstGeom prst="rect">
            <a:avLst/>
          </a:prstGeom>
          <a:noFill/>
          <a:ln>
            <a:noFill/>
          </a:ln>
        </p:spPr>
      </p:pic>
      <p:pic>
        <p:nvPicPr>
          <p:cNvPr id="510" name="Shape 510"/>
          <p:cNvPicPr preferRelativeResize="0"/>
          <p:nvPr/>
        </p:nvPicPr>
        <p:blipFill rotWithShape="1">
          <a:blip r:embed="rId5">
            <a:alphaModFix/>
          </a:blip>
          <a:srcRect l="29545" t="3408"/>
          <a:stretch/>
        </p:blipFill>
        <p:spPr>
          <a:xfrm>
            <a:off x="90234" y="1066800"/>
            <a:ext cx="2667268" cy="2438399"/>
          </a:xfrm>
          <a:prstGeom prst="rect">
            <a:avLst/>
          </a:prstGeom>
          <a:ln>
            <a:noFill/>
          </a:ln>
          <a:effectLst>
            <a:softEdge rad="112500"/>
          </a:effectLst>
        </p:spPr>
      </p:pic>
      <p:pic>
        <p:nvPicPr>
          <p:cNvPr id="511" name="Shape 511"/>
          <p:cNvPicPr preferRelativeResize="0"/>
          <p:nvPr/>
        </p:nvPicPr>
        <p:blipFill rotWithShape="1">
          <a:blip r:embed="rId6">
            <a:alphaModFix/>
          </a:blip>
          <a:srcRect l="22353" t="5405" r="9412" b="11712"/>
          <a:stretch/>
        </p:blipFill>
        <p:spPr>
          <a:xfrm>
            <a:off x="0" y="3657600"/>
            <a:ext cx="3124199" cy="2477813"/>
          </a:xfrm>
          <a:prstGeom prst="rect">
            <a:avLst/>
          </a:prstGeom>
          <a:ln>
            <a:noFill/>
          </a:ln>
          <a:effectLst>
            <a:softEdge rad="112500"/>
          </a:effectLst>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idx="4294967295"/>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Are Advanced Biofuels?</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241" name="Shape 241"/>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800" b="1" i="0" u="none" strike="noStrike" cap="none" baseline="0" dirty="0">
                <a:solidFill>
                  <a:srgbClr val="92D050"/>
                </a:solidFill>
                <a:latin typeface="Times New Roman"/>
                <a:ea typeface="Times New Roman"/>
                <a:cs typeface="Times New Roman"/>
                <a:sym typeface="Times New Roman"/>
              </a:rPr>
              <a:t>What are they?</a:t>
            </a:r>
          </a:p>
          <a:p>
            <a:pPr lvl="0" algn="ctr">
              <a:buSzPct val="25000"/>
            </a:pPr>
            <a:r>
              <a:rPr lang="en-US" sz="3800" b="1" dirty="0" smtClean="0">
                <a:solidFill>
                  <a:srgbClr val="92D050"/>
                </a:solidFill>
                <a:latin typeface="Times New Roman"/>
                <a:ea typeface="Times New Roman"/>
                <a:cs typeface="Times New Roman"/>
                <a:sym typeface="Times New Roman"/>
              </a:rPr>
              <a:t>Why do we need them?</a:t>
            </a:r>
          </a:p>
          <a:p>
            <a:pPr lvl="0" algn="ctr">
              <a:buSzPct val="25000"/>
            </a:pPr>
            <a:r>
              <a:rPr lang="en-US" sz="3800" b="1" dirty="0" smtClean="0">
                <a:solidFill>
                  <a:srgbClr val="92D050"/>
                </a:solidFill>
                <a:latin typeface="Times New Roman"/>
                <a:ea typeface="Times New Roman"/>
                <a:cs typeface="Times New Roman"/>
                <a:sym typeface="Times New Roman"/>
              </a:rPr>
              <a:t>What are they used for</a:t>
            </a:r>
            <a:r>
              <a:rPr lang="en-US" sz="2000" b="1" dirty="0" smtClean="0">
                <a:solidFill>
                  <a:srgbClr val="92D050"/>
                </a:solidFill>
                <a:latin typeface="Times New Roman"/>
                <a:ea typeface="Times New Roman"/>
                <a:cs typeface="Times New Roman"/>
                <a:sym typeface="Times New Roman"/>
              </a:rPr>
              <a:t>? (Yesterday, Today, Tomorrow) </a:t>
            </a:r>
          </a:p>
          <a:p>
            <a:pPr lvl="0" algn="ctr">
              <a:buSzPct val="25000"/>
            </a:pPr>
            <a:r>
              <a:rPr lang="en-US" sz="3800" b="1" dirty="0" smtClean="0">
                <a:solidFill>
                  <a:schemeClr val="tx2"/>
                </a:solidFill>
                <a:latin typeface="Times New Roman"/>
                <a:ea typeface="Times New Roman"/>
                <a:cs typeface="Times New Roman"/>
                <a:sym typeface="Times New Roman"/>
              </a:rPr>
              <a:t>How are they made?</a:t>
            </a:r>
          </a:p>
          <a:p>
            <a:pPr lvl="0" algn="ctr">
              <a:buSzPct val="25000"/>
            </a:pPr>
            <a:r>
              <a:rPr lang="en-US" sz="3800" b="1" dirty="0" smtClean="0">
                <a:solidFill>
                  <a:srgbClr val="92D050"/>
                </a:solidFill>
                <a:latin typeface="Times New Roman"/>
                <a:ea typeface="Times New Roman"/>
                <a:cs typeface="Times New Roman"/>
                <a:sym typeface="Times New Roman"/>
              </a:rPr>
              <a:t>Sustainability</a:t>
            </a:r>
          </a:p>
          <a:p>
            <a:pPr lvl="0" algn="ctr">
              <a:buSzPct val="25000"/>
            </a:pPr>
            <a:r>
              <a:rPr lang="en-US" sz="3800" b="1" dirty="0" smtClean="0">
                <a:solidFill>
                  <a:srgbClr val="92D050"/>
                </a:solidFill>
                <a:latin typeface="Times New Roman"/>
                <a:ea typeface="Times New Roman"/>
                <a:cs typeface="Times New Roman"/>
                <a:sym typeface="Times New Roman"/>
              </a:rPr>
              <a:t>Policy Considerations</a:t>
            </a:r>
          </a:p>
          <a:p>
            <a:pPr lvl="0" algn="ctr">
              <a:buSzPct val="25000"/>
            </a:pPr>
            <a:r>
              <a:rPr lang="en-US" sz="3800" b="1" dirty="0" smtClean="0">
                <a:solidFill>
                  <a:srgbClr val="92D050"/>
                </a:solidFill>
                <a:latin typeface="Times New Roman"/>
                <a:ea typeface="Times New Roman"/>
                <a:cs typeface="Times New Roman"/>
                <a:sym typeface="Times New Roman"/>
              </a:rPr>
              <a:t>Markets</a:t>
            </a:r>
            <a:endParaRPr lang="en-US" sz="3800" b="1" dirty="0">
              <a:solidFill>
                <a:srgbClr val="92D050"/>
              </a:solidFill>
              <a:latin typeface="Times New Roman"/>
              <a:ea typeface="Times New Roman"/>
              <a:cs typeface="Times New Roman"/>
              <a:sym typeface="Times New Roman"/>
            </a:endParaRPr>
          </a:p>
        </p:txBody>
      </p:sp>
      <p:pic>
        <p:nvPicPr>
          <p:cNvPr id="242" name="Shape 242"/>
          <p:cNvPicPr preferRelativeResize="0"/>
          <p:nvPr/>
        </p:nvPicPr>
        <p:blipFill rotWithShape="1">
          <a:blip r:embed="rId3">
            <a:alphaModFix/>
          </a:blip>
          <a:srcRect/>
          <a:stretch/>
        </p:blipFill>
        <p:spPr>
          <a:xfrm>
            <a:off x="152400" y="6019800"/>
            <a:ext cx="1143000" cy="612900"/>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a:spLocks noGrp="1"/>
          </p:cNvSpPr>
          <p:nvPr>
            <p:ph type="title"/>
          </p:nvPr>
        </p:nvSpPr>
        <p:spPr>
          <a:xfrm>
            <a:off x="381000" y="0"/>
            <a:ext cx="8534399" cy="23923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Are Advanced Biofuels?</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518" name="Shape 518"/>
          <p:cNvSpPr/>
          <p:nvPr/>
        </p:nvSpPr>
        <p:spPr>
          <a:xfrm>
            <a:off x="533400" y="3200400"/>
            <a:ext cx="8229600" cy="23923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How are they made?</a:t>
            </a:r>
          </a:p>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Feedstock</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Logistics</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Technology</a:t>
            </a:r>
          </a:p>
        </p:txBody>
      </p:sp>
      <p:pic>
        <p:nvPicPr>
          <p:cNvPr id="519" name="Shape 519"/>
          <p:cNvPicPr preferRelativeResize="0"/>
          <p:nvPr/>
        </p:nvPicPr>
        <p:blipFill rotWithShape="1">
          <a:blip r:embed="rId3">
            <a:alphaModFix/>
          </a:blip>
          <a:srcRect/>
          <a:stretch/>
        </p:blipFill>
        <p:spPr>
          <a:xfrm>
            <a:off x="228600" y="6019800"/>
            <a:ext cx="1143000" cy="612775"/>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381000" y="0"/>
            <a:ext cx="8534399" cy="3276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8000" b="1" i="0" u="none" strike="noStrike" cap="none" baseline="0">
                <a:solidFill>
                  <a:srgbClr val="FFFF99"/>
                </a:solidFill>
                <a:latin typeface="Times New Roman"/>
                <a:ea typeface="Times New Roman"/>
                <a:cs typeface="Times New Roman"/>
                <a:sym typeface="Times New Roman"/>
              </a:rPr>
              <a:t>Agriculture:  </a:t>
            </a:r>
            <a:r>
              <a:rPr lang="en-US" sz="4400" b="1" i="0" u="none" strike="noStrike" cap="none" baseline="0">
                <a:solidFill>
                  <a:srgbClr val="FFFF99"/>
                </a:solidFill>
                <a:latin typeface="Times New Roman"/>
                <a:ea typeface="Times New Roman"/>
                <a:cs typeface="Times New Roman"/>
                <a:sym typeface="Times New Roman"/>
              </a:rPr>
              <a:t/>
            </a:r>
            <a:br>
              <a:rPr lang="en-US" sz="4400" b="1" i="0" u="none" strike="noStrike" cap="none" baseline="0">
                <a:solidFill>
                  <a:srgbClr val="FFFF99"/>
                </a:solidFill>
                <a:latin typeface="Times New Roman"/>
                <a:ea typeface="Times New Roman"/>
                <a:cs typeface="Times New Roman"/>
                <a:sym typeface="Times New Roman"/>
              </a:rPr>
            </a:br>
            <a:r>
              <a:rPr lang="en-US" sz="4400" b="1" i="0" u="none" strike="noStrike" cap="none" baseline="0">
                <a:solidFill>
                  <a:srgbClr val="FFFF99"/>
                </a:solidFill>
                <a:latin typeface="Times New Roman"/>
                <a:ea typeface="Times New Roman"/>
                <a:cs typeface="Times New Roman"/>
                <a:sym typeface="Times New Roman"/>
              </a:rPr>
              <a:t>The Foundation</a:t>
            </a:r>
            <a:br>
              <a:rPr lang="en-US" sz="4400" b="1" i="0" u="none" strike="noStrike" cap="none" baseline="0">
                <a:solidFill>
                  <a:srgbClr val="FFFF99"/>
                </a:solidFill>
                <a:latin typeface="Times New Roman"/>
                <a:ea typeface="Times New Roman"/>
                <a:cs typeface="Times New Roman"/>
                <a:sym typeface="Times New Roman"/>
              </a:rPr>
            </a:br>
            <a:r>
              <a:rPr lang="en-US" sz="4400" b="1" i="0" u="none" strike="noStrike" cap="none" baseline="0">
                <a:solidFill>
                  <a:srgbClr val="FFFF99"/>
                </a:solidFill>
                <a:latin typeface="Times New Roman"/>
                <a:ea typeface="Times New Roman"/>
                <a:cs typeface="Times New Roman"/>
                <a:sym typeface="Times New Roman"/>
              </a:rPr>
              <a:t>of the Bioeconomy</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526" name="Shape 526"/>
          <p:cNvSpPr/>
          <p:nvPr/>
        </p:nvSpPr>
        <p:spPr>
          <a:xfrm>
            <a:off x="533400" y="3200400"/>
            <a:ext cx="8229600" cy="23923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Feedstocks</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Logistics</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Technology</a:t>
            </a:r>
          </a:p>
        </p:txBody>
      </p:sp>
      <p:pic>
        <p:nvPicPr>
          <p:cNvPr id="527" name="Shape 527"/>
          <p:cNvPicPr preferRelativeResize="0"/>
          <p:nvPr/>
        </p:nvPicPr>
        <p:blipFill rotWithShape="1">
          <a:blip r:embed="rId3">
            <a:alphaModFix/>
          </a:blip>
          <a:srcRect/>
          <a:stretch/>
        </p:blipFill>
        <p:spPr>
          <a:xfrm>
            <a:off x="228600" y="6019800"/>
            <a:ext cx="1143000" cy="612775"/>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Shape 533"/>
          <p:cNvPicPr preferRelativeResize="0"/>
          <p:nvPr/>
        </p:nvPicPr>
        <p:blipFill rotWithShape="1">
          <a:blip r:embed="rId3">
            <a:alphaModFix/>
          </a:blip>
          <a:srcRect/>
          <a:stretch/>
        </p:blipFill>
        <p:spPr>
          <a:xfrm>
            <a:off x="4343400" y="304800"/>
            <a:ext cx="4121386" cy="2860242"/>
          </a:xfrm>
          <a:prstGeom prst="rect">
            <a:avLst/>
          </a:prstGeom>
          <a:ln>
            <a:noFill/>
          </a:ln>
          <a:effectLst>
            <a:softEdge rad="112500"/>
          </a:effectLst>
        </p:spPr>
      </p:pic>
      <p:pic>
        <p:nvPicPr>
          <p:cNvPr id="534" name="Shape 534"/>
          <p:cNvPicPr preferRelativeResize="0"/>
          <p:nvPr/>
        </p:nvPicPr>
        <p:blipFill rotWithShape="1">
          <a:blip r:embed="rId4">
            <a:alphaModFix/>
          </a:blip>
          <a:srcRect/>
          <a:stretch/>
        </p:blipFill>
        <p:spPr>
          <a:xfrm>
            <a:off x="5257800" y="3276600"/>
            <a:ext cx="2057400" cy="1371599"/>
          </a:xfrm>
          <a:prstGeom prst="rect">
            <a:avLst/>
          </a:prstGeom>
          <a:ln>
            <a:noFill/>
          </a:ln>
          <a:effectLst>
            <a:softEdge rad="112500"/>
          </a:effectLst>
        </p:spPr>
      </p:pic>
      <p:pic>
        <p:nvPicPr>
          <p:cNvPr id="535" name="Shape 535"/>
          <p:cNvPicPr preferRelativeResize="0"/>
          <p:nvPr/>
        </p:nvPicPr>
        <p:blipFill rotWithShape="1">
          <a:blip r:embed="rId5">
            <a:alphaModFix/>
          </a:blip>
          <a:srcRect/>
          <a:stretch/>
        </p:blipFill>
        <p:spPr>
          <a:xfrm>
            <a:off x="6858000" y="5308600"/>
            <a:ext cx="2286000" cy="1112700"/>
          </a:xfrm>
          <a:prstGeom prst="rect">
            <a:avLst/>
          </a:prstGeom>
          <a:ln>
            <a:noFill/>
          </a:ln>
          <a:effectLst>
            <a:softEdge rad="112500"/>
          </a:effectLst>
        </p:spPr>
      </p:pic>
      <p:pic>
        <p:nvPicPr>
          <p:cNvPr id="536" name="Shape 536"/>
          <p:cNvPicPr preferRelativeResize="0"/>
          <p:nvPr/>
        </p:nvPicPr>
        <p:blipFill rotWithShape="1">
          <a:blip r:embed="rId6">
            <a:alphaModFix/>
          </a:blip>
          <a:srcRect/>
          <a:stretch/>
        </p:blipFill>
        <p:spPr>
          <a:xfrm>
            <a:off x="7162800" y="3657600"/>
            <a:ext cx="1981199" cy="1650999"/>
          </a:xfrm>
          <a:prstGeom prst="rect">
            <a:avLst/>
          </a:prstGeom>
          <a:ln>
            <a:noFill/>
          </a:ln>
          <a:effectLst>
            <a:softEdge rad="112500"/>
          </a:effectLst>
        </p:spPr>
      </p:pic>
      <p:sp>
        <p:nvSpPr>
          <p:cNvPr id="537" name="Shape 537"/>
          <p:cNvSpPr txBox="1">
            <a:spLocks noGrp="1"/>
          </p:cNvSpPr>
          <p:nvPr>
            <p:ph type="title"/>
          </p:nvPr>
        </p:nvSpPr>
        <p:spPr>
          <a:xfrm>
            <a:off x="304800" y="210425"/>
            <a:ext cx="63168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800" b="1" i="0" u="none" strike="noStrike" cap="none" baseline="0">
                <a:solidFill>
                  <a:srgbClr val="FFFF99"/>
                </a:solidFill>
                <a:latin typeface="Times New Roman"/>
                <a:ea typeface="Times New Roman"/>
                <a:cs typeface="Times New Roman"/>
                <a:sym typeface="Times New Roman"/>
              </a:rPr>
              <a:t>Feedstocks:  </a:t>
            </a:r>
            <a:r>
              <a:rPr lang="en-US" sz="3200" b="1" i="0" u="none" strike="noStrike" cap="none" baseline="0">
                <a:solidFill>
                  <a:srgbClr val="FFFF99"/>
                </a:solidFill>
                <a:latin typeface="Times New Roman"/>
                <a:ea typeface="Times New Roman"/>
                <a:cs typeface="Times New Roman"/>
                <a:sym typeface="Times New Roman"/>
              </a:rPr>
              <a:t/>
            </a:r>
            <a:br>
              <a:rPr lang="en-US" sz="3200" b="1" i="0" u="none" strike="noStrike" cap="none" baseline="0">
                <a:solidFill>
                  <a:srgbClr val="FFFF99"/>
                </a:solidFill>
                <a:latin typeface="Times New Roman"/>
                <a:ea typeface="Times New Roman"/>
                <a:cs typeface="Times New Roman"/>
                <a:sym typeface="Times New Roman"/>
              </a:rPr>
            </a:br>
            <a:endParaRPr lang="en-US" sz="3200" b="1" i="0" u="none" strike="noStrike" cap="none" baseline="0">
              <a:solidFill>
                <a:srgbClr val="FFFF99"/>
              </a:solidFill>
              <a:latin typeface="Times New Roman"/>
              <a:ea typeface="Times New Roman"/>
              <a:cs typeface="Times New Roman"/>
              <a:sym typeface="Times New Roman"/>
            </a:endParaRPr>
          </a:p>
        </p:txBody>
      </p:sp>
      <p:sp>
        <p:nvSpPr>
          <p:cNvPr id="538" name="Shape 538"/>
          <p:cNvSpPr txBox="1">
            <a:spLocks noGrp="1"/>
          </p:cNvSpPr>
          <p:nvPr>
            <p:ph type="body" idx="1"/>
          </p:nvPr>
        </p:nvSpPr>
        <p:spPr>
          <a:xfrm>
            <a:off x="304800" y="1219200"/>
            <a:ext cx="6248399" cy="5029199"/>
          </a:xfrm>
          <a:prstGeom prst="rect">
            <a:avLst/>
          </a:prstGeom>
          <a:noFill/>
          <a:ln>
            <a:noFill/>
          </a:ln>
        </p:spPr>
        <p:txBody>
          <a:bodyPr lIns="91425" tIns="45700" rIns="91425" bIns="45700" anchor="t" anchorCtr="0">
            <a:noAutofit/>
          </a:bodyPr>
          <a:lstStyle/>
          <a:p>
            <a:pPr marL="342900" marR="0" lvl="0" indent="-342900" algn="l" rtl="0">
              <a:lnSpc>
                <a:spcPct val="75000"/>
              </a:lnSpc>
              <a:spcBef>
                <a:spcPts val="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Sugars, Starches</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Oil seed crops</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Grasses</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Trees and Forest Waste</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Agricultural Residues</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Algae</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Food/Animal Processing Residues</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Energy Crops</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Thin Air</a:t>
            </a:r>
          </a:p>
          <a:p>
            <a:pPr marL="342900" marR="0" lvl="0" indent="-190500" algn="l" rtl="0">
              <a:lnSpc>
                <a:spcPct val="100000"/>
              </a:lnSpc>
              <a:spcBef>
                <a:spcPts val="180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pic>
        <p:nvPicPr>
          <p:cNvPr id="539" name="Shape 539"/>
          <p:cNvPicPr preferRelativeResize="0"/>
          <p:nvPr/>
        </p:nvPicPr>
        <p:blipFill rotWithShape="1">
          <a:blip r:embed="rId7">
            <a:alphaModFix/>
          </a:blip>
          <a:srcRect/>
          <a:stretch/>
        </p:blipFill>
        <p:spPr>
          <a:xfrm>
            <a:off x="4572000" y="5562600"/>
            <a:ext cx="1849438" cy="1295400"/>
          </a:xfrm>
          <a:prstGeom prst="rect">
            <a:avLst/>
          </a:prstGeom>
          <a:ln>
            <a:noFill/>
          </a:ln>
          <a:effectLst>
            <a:softEdge rad="112500"/>
          </a:effectLst>
        </p:spPr>
      </p:pic>
      <p:pic>
        <p:nvPicPr>
          <p:cNvPr id="540" name="Shape 540"/>
          <p:cNvPicPr preferRelativeResize="0"/>
          <p:nvPr/>
        </p:nvPicPr>
        <p:blipFill rotWithShape="1">
          <a:blip r:embed="rId8">
            <a:alphaModFix/>
          </a:blip>
          <a:srcRect/>
          <a:stretch/>
        </p:blipFill>
        <p:spPr>
          <a:xfrm>
            <a:off x="6477000" y="1447800"/>
            <a:ext cx="2437572" cy="2057400"/>
          </a:xfrm>
          <a:prstGeom prst="rect">
            <a:avLst/>
          </a:prstGeom>
          <a:ln>
            <a:noFill/>
          </a:ln>
          <a:effectLst>
            <a:softEdge rad="112500"/>
          </a:effectLst>
        </p:spPr>
      </p:pic>
      <p:pic>
        <p:nvPicPr>
          <p:cNvPr id="541" name="Shape 541"/>
          <p:cNvPicPr preferRelativeResize="0"/>
          <p:nvPr/>
        </p:nvPicPr>
        <p:blipFill rotWithShape="1">
          <a:blip r:embed="rId9">
            <a:alphaModFix/>
          </a:blip>
          <a:srcRect/>
          <a:stretch/>
        </p:blipFill>
        <p:spPr>
          <a:xfrm>
            <a:off x="6019800" y="4572000"/>
            <a:ext cx="1295400" cy="1828800"/>
          </a:xfrm>
          <a:prstGeom prst="rect">
            <a:avLst/>
          </a:prstGeom>
          <a:ln>
            <a:noFill/>
          </a:ln>
          <a:effectLst>
            <a:softEdge rad="112500"/>
          </a:effectLst>
        </p:spPr>
      </p:pic>
      <p:pic>
        <p:nvPicPr>
          <p:cNvPr id="542" name="Shape 542"/>
          <p:cNvPicPr preferRelativeResize="0"/>
          <p:nvPr/>
        </p:nvPicPr>
        <p:blipFill rotWithShape="1">
          <a:blip r:embed="rId10">
            <a:alphaModFix/>
          </a:blip>
          <a:srcRect/>
          <a:stretch/>
        </p:blipFill>
        <p:spPr>
          <a:xfrm>
            <a:off x="8001000" y="6248400"/>
            <a:ext cx="1143000" cy="612900"/>
          </a:xfrm>
          <a:prstGeom prst="rect">
            <a:avLst/>
          </a:prstGeom>
          <a:noFill/>
          <a:ln>
            <a:noFill/>
          </a:ln>
        </p:spPr>
      </p:pic>
      <p:pic>
        <p:nvPicPr>
          <p:cNvPr id="543" name="Shape 543"/>
          <p:cNvPicPr preferRelativeResize="0"/>
          <p:nvPr/>
        </p:nvPicPr>
        <p:blipFill rotWithShape="1">
          <a:blip r:embed="rId11">
            <a:alphaModFix/>
          </a:blip>
          <a:srcRect/>
          <a:stretch/>
        </p:blipFill>
        <p:spPr>
          <a:xfrm>
            <a:off x="4495800" y="4419600"/>
            <a:ext cx="1628775" cy="1371599"/>
          </a:xfrm>
          <a:prstGeom prst="rect">
            <a:avLst/>
          </a:prstGeom>
          <a:ln>
            <a:noFill/>
          </a:ln>
          <a:effectLst>
            <a:softEdge rad="112500"/>
          </a:effectLst>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990600" y="2286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Feedstocks or Energy Crops</a:t>
            </a:r>
          </a:p>
        </p:txBody>
      </p:sp>
      <p:sp>
        <p:nvSpPr>
          <p:cNvPr id="550" name="Shape 550"/>
          <p:cNvSpPr txBox="1">
            <a:spLocks noGrp="1"/>
          </p:cNvSpPr>
          <p:nvPr>
            <p:ph type="body" idx="1"/>
          </p:nvPr>
        </p:nvSpPr>
        <p:spPr>
          <a:xfrm>
            <a:off x="533400" y="1447800"/>
            <a:ext cx="3086099"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Algae		</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Corn stover</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Corn cobs</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Energy cane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Sorghum</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Forestry waste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Municipal waste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Sawdust</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Chicken manure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Agricultural residues</a:t>
            </a:r>
          </a:p>
        </p:txBody>
      </p:sp>
      <p:pic>
        <p:nvPicPr>
          <p:cNvPr id="551" name="Shape 551"/>
          <p:cNvPicPr preferRelativeResize="0"/>
          <p:nvPr/>
        </p:nvPicPr>
        <p:blipFill rotWithShape="1">
          <a:blip r:embed="rId3">
            <a:alphaModFix/>
          </a:blip>
          <a:srcRect/>
          <a:stretch/>
        </p:blipFill>
        <p:spPr>
          <a:xfrm>
            <a:off x="6858000" y="5029200"/>
            <a:ext cx="2133599" cy="1676399"/>
          </a:xfrm>
          <a:prstGeom prst="rect">
            <a:avLst/>
          </a:prstGeom>
          <a:ln>
            <a:noFill/>
          </a:ln>
          <a:effectLst>
            <a:softEdge rad="112500"/>
          </a:effectLst>
        </p:spPr>
      </p:pic>
      <p:pic>
        <p:nvPicPr>
          <p:cNvPr id="552" name="Shape 552"/>
          <p:cNvPicPr preferRelativeResize="0"/>
          <p:nvPr/>
        </p:nvPicPr>
        <p:blipFill rotWithShape="1">
          <a:blip r:embed="rId4">
            <a:alphaModFix/>
          </a:blip>
          <a:srcRect/>
          <a:stretch/>
        </p:blipFill>
        <p:spPr>
          <a:xfrm>
            <a:off x="228600" y="6245225"/>
            <a:ext cx="1143000" cy="612775"/>
          </a:xfrm>
          <a:prstGeom prst="rect">
            <a:avLst/>
          </a:prstGeom>
          <a:noFill/>
          <a:ln>
            <a:noFill/>
          </a:ln>
        </p:spPr>
      </p:pic>
      <p:sp>
        <p:nvSpPr>
          <p:cNvPr id="553" name="Shape 553"/>
          <p:cNvSpPr txBox="1">
            <a:spLocks noGrp="1"/>
          </p:cNvSpPr>
          <p:nvPr>
            <p:ph type="body" idx="2"/>
          </p:nvPr>
        </p:nvSpPr>
        <p:spPr>
          <a:xfrm>
            <a:off x="3429000" y="1447800"/>
            <a:ext cx="3505200" cy="4876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Grasses such as</a:t>
            </a:r>
          </a:p>
          <a:p>
            <a:pPr marL="742950" marR="0" lvl="1" indent="-285750" algn="l" rtl="0">
              <a:spcBef>
                <a:spcPts val="480"/>
              </a:spcBef>
              <a:spcAft>
                <a:spcPts val="0"/>
              </a:spcAft>
              <a:buClr>
                <a:schemeClr val="lt1"/>
              </a:buClr>
              <a:buSzPct val="100000"/>
              <a:buFont typeface="Noto Symbol"/>
              <a:buChar char="▪"/>
            </a:pPr>
            <a:r>
              <a:rPr lang="en-US" sz="2400" b="0" i="0" u="none" strike="noStrike" cap="none" baseline="0">
                <a:solidFill>
                  <a:schemeClr val="lt1"/>
                </a:solidFill>
                <a:latin typeface="Times New Roman"/>
                <a:ea typeface="Times New Roman"/>
                <a:cs typeface="Times New Roman"/>
                <a:sym typeface="Times New Roman"/>
              </a:rPr>
              <a:t>Switchgrass</a:t>
            </a:r>
          </a:p>
          <a:p>
            <a:pPr marL="742950" marR="0" lvl="1" indent="-285750" algn="l" rtl="0">
              <a:spcBef>
                <a:spcPts val="480"/>
              </a:spcBef>
              <a:spcAft>
                <a:spcPts val="0"/>
              </a:spcAft>
              <a:buClr>
                <a:schemeClr val="lt1"/>
              </a:buClr>
              <a:buSzPct val="100000"/>
              <a:buFont typeface="Noto Symbol"/>
              <a:buChar char="▪"/>
            </a:pPr>
            <a:r>
              <a:rPr lang="en-US" sz="2400" b="0" i="0" u="none" strike="noStrike" cap="none" baseline="0">
                <a:solidFill>
                  <a:schemeClr val="lt1"/>
                </a:solidFill>
                <a:latin typeface="Times New Roman"/>
                <a:ea typeface="Times New Roman"/>
                <a:cs typeface="Times New Roman"/>
                <a:sym typeface="Times New Roman"/>
              </a:rPr>
              <a:t>Miscanthus</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Sugar beets</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Coffee grounds</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Jatropha</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Camelina</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Paper/pulp mill waste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Used telephone poles</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Halophytes…</a:t>
            </a:r>
          </a:p>
        </p:txBody>
      </p:sp>
      <p:pic>
        <p:nvPicPr>
          <p:cNvPr id="554" name="Shape 554"/>
          <p:cNvPicPr preferRelativeResize="0"/>
          <p:nvPr/>
        </p:nvPicPr>
        <p:blipFill rotWithShape="1">
          <a:blip r:embed="rId5">
            <a:alphaModFix/>
          </a:blip>
          <a:srcRect/>
          <a:stretch/>
        </p:blipFill>
        <p:spPr>
          <a:xfrm>
            <a:off x="6858000" y="2438400"/>
            <a:ext cx="2082800" cy="2438399"/>
          </a:xfrm>
          <a:prstGeom prst="rect">
            <a:avLst/>
          </a:prstGeom>
          <a:ln>
            <a:noFill/>
          </a:ln>
          <a:effectLst>
            <a:softEdge rad="112500"/>
          </a:effectLst>
        </p:spPr>
      </p:pic>
      <p:pic>
        <p:nvPicPr>
          <p:cNvPr id="555" name="Shape 555"/>
          <p:cNvPicPr preferRelativeResize="0"/>
          <p:nvPr/>
        </p:nvPicPr>
        <p:blipFill rotWithShape="1">
          <a:blip r:embed="rId6">
            <a:alphaModFix/>
          </a:blip>
          <a:srcRect/>
          <a:stretch/>
        </p:blipFill>
        <p:spPr>
          <a:xfrm>
            <a:off x="6781800" y="381000"/>
            <a:ext cx="2133599" cy="1843087"/>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Shape 561"/>
          <p:cNvPicPr preferRelativeResize="0"/>
          <p:nvPr/>
        </p:nvPicPr>
        <p:blipFill rotWithShape="1">
          <a:blip r:embed="rId3">
            <a:alphaModFix/>
          </a:blip>
          <a:srcRect/>
          <a:stretch/>
        </p:blipFill>
        <p:spPr>
          <a:xfrm>
            <a:off x="2438400" y="1447800"/>
            <a:ext cx="3657600" cy="4775200"/>
          </a:xfrm>
          <a:prstGeom prst="rect">
            <a:avLst/>
          </a:prstGeom>
          <a:ln>
            <a:noFill/>
          </a:ln>
          <a:effectLst>
            <a:softEdge rad="112500"/>
          </a:effectLst>
        </p:spPr>
      </p:pic>
      <p:sp>
        <p:nvSpPr>
          <p:cNvPr id="562" name="Shape 562"/>
          <p:cNvSpPr txBox="1">
            <a:spLocks noGrp="1"/>
          </p:cNvSpPr>
          <p:nvPr>
            <p:ph type="title"/>
          </p:nvPr>
        </p:nvSpPr>
        <p:spPr>
          <a:xfrm>
            <a:off x="1447800" y="4572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563" name="Shape 563"/>
          <p:cNvPicPr preferRelativeResize="0"/>
          <p:nvPr/>
        </p:nvPicPr>
        <p:blipFill rotWithShape="1">
          <a:blip r:embed="rId4">
            <a:alphaModFix/>
          </a:blip>
          <a:srcRect/>
          <a:stretch/>
        </p:blipFill>
        <p:spPr>
          <a:xfrm>
            <a:off x="228600" y="6019800"/>
            <a:ext cx="1143000" cy="612775"/>
          </a:xfrm>
          <a:prstGeom prst="rect">
            <a:avLst/>
          </a:prstGeom>
          <a:noFill/>
          <a:ln>
            <a:noFill/>
          </a:ln>
        </p:spPr>
      </p:pic>
      <p:sp>
        <p:nvSpPr>
          <p:cNvPr id="564" name="Shape 564"/>
          <p:cNvSpPr txBox="1"/>
          <p:nvPr/>
        </p:nvSpPr>
        <p:spPr>
          <a:xfrm>
            <a:off x="6248400" y="5638800"/>
            <a:ext cx="25908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smtClean="0">
                <a:solidFill>
                  <a:srgbClr val="FFFF99"/>
                </a:solidFill>
                <a:latin typeface="Times New Roman"/>
                <a:ea typeface="Times New Roman"/>
                <a:cs typeface="Times New Roman"/>
                <a:sym typeface="Times New Roman"/>
              </a:rPr>
              <a:t>Sorghum</a:t>
            </a:r>
            <a:endParaRPr lang="en-US" sz="2400" b="0" i="0" u="none" strike="noStrike" cap="none" baseline="0" dirty="0">
              <a:solidFill>
                <a:srgbClr val="FFFF99"/>
              </a:solidFill>
              <a:latin typeface="Times New Roman"/>
              <a:ea typeface="Times New Roman"/>
              <a:cs typeface="Times New Roman"/>
              <a:sym typeface="Times New Roman"/>
            </a:endParaRP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Shape 569"/>
          <p:cNvSpPr txBox="1">
            <a:spLocks noGrp="1"/>
          </p:cNvSpPr>
          <p:nvPr>
            <p:ph type="title"/>
          </p:nvPr>
        </p:nvSpPr>
        <p:spPr>
          <a:xfrm>
            <a:off x="1447800" y="4572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570" name="Shape 570"/>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571" name="Shape 571"/>
          <p:cNvPicPr preferRelativeResize="0">
            <a:picLocks noGrp="1"/>
          </p:cNvPicPr>
          <p:nvPr>
            <p:ph type="body" idx="1"/>
          </p:nvPr>
        </p:nvPicPr>
        <p:blipFill rotWithShape="1">
          <a:blip r:embed="rId4">
            <a:alphaModFix/>
          </a:blip>
          <a:srcRect/>
          <a:stretch/>
        </p:blipFill>
        <p:spPr>
          <a:xfrm>
            <a:off x="2895600" y="1676400"/>
            <a:ext cx="3394472" cy="4525963"/>
          </a:xfrm>
          <a:prstGeom prst="rect">
            <a:avLst/>
          </a:prstGeom>
          <a:ln>
            <a:noFill/>
          </a:ln>
          <a:effectLst>
            <a:softEdge rad="112500"/>
          </a:effectLst>
        </p:spPr>
      </p:pic>
      <p:sp>
        <p:nvSpPr>
          <p:cNvPr id="572" name="Shape 572"/>
          <p:cNvSpPr txBox="1"/>
          <p:nvPr/>
        </p:nvSpPr>
        <p:spPr>
          <a:xfrm>
            <a:off x="6324600" y="5257800"/>
            <a:ext cx="2286000" cy="12003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Sunflower or Jerusalem Artichoke</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idx="4294967295"/>
          </p:nvPr>
        </p:nvSpPr>
        <p:spPr>
          <a:xfrm>
            <a:off x="304800" y="228600"/>
            <a:ext cx="8001000" cy="9144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dirty="0" smtClean="0">
                <a:solidFill>
                  <a:schemeClr val="accent1">
                    <a:lumMod val="40000"/>
                    <a:lumOff val="60000"/>
                  </a:schemeClr>
                </a:solidFill>
                <a:latin typeface="Times New Roman"/>
                <a:ea typeface="Times New Roman"/>
                <a:cs typeface="Times New Roman"/>
                <a:sym typeface="Times New Roman"/>
              </a:rPr>
              <a:t>Access Presentation Step 2</a:t>
            </a:r>
            <a:endParaRPr lang="en-US" sz="4400" b="1" i="0" u="none" strike="noStrike" cap="none" baseline="0" dirty="0">
              <a:solidFill>
                <a:schemeClr val="accent1">
                  <a:lumMod val="40000"/>
                  <a:lumOff val="60000"/>
                </a:schemeClr>
              </a:solidFill>
              <a:latin typeface="Times New Roman"/>
              <a:ea typeface="Times New Roman"/>
              <a:cs typeface="Times New Roman"/>
              <a:sym typeface="Times New Roman"/>
            </a:endParaRPr>
          </a:p>
        </p:txBody>
      </p:sp>
      <p:sp>
        <p:nvSpPr>
          <p:cNvPr id="202" name="Shape 202"/>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dirty="0">
              <a:solidFill>
                <a:srgbClr val="FBFCF5"/>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pic>
        <p:nvPicPr>
          <p:cNvPr id="6" name="Picture 5" descr="BiofuelsBasics Slide link.png"/>
          <p:cNvPicPr>
            <a:picLocks noChangeAspect="1"/>
          </p:cNvPicPr>
          <p:nvPr/>
        </p:nvPicPr>
        <p:blipFill>
          <a:blip r:embed="rId4"/>
          <a:stretch>
            <a:fillRect/>
          </a:stretch>
        </p:blipFill>
        <p:spPr>
          <a:xfrm>
            <a:off x="1219200" y="1828800"/>
            <a:ext cx="7754911" cy="4876800"/>
          </a:xfrm>
          <a:prstGeom prst="rect">
            <a:avLst/>
          </a:prstGeom>
        </p:spPr>
      </p:pic>
      <p:sp>
        <p:nvSpPr>
          <p:cNvPr id="7" name="TextBox 6"/>
          <p:cNvSpPr txBox="1"/>
          <p:nvPr/>
        </p:nvSpPr>
        <p:spPr>
          <a:xfrm>
            <a:off x="1295400" y="1219200"/>
            <a:ext cx="5943600" cy="584775"/>
          </a:xfrm>
          <a:prstGeom prst="rect">
            <a:avLst/>
          </a:prstGeom>
          <a:noFill/>
        </p:spPr>
        <p:txBody>
          <a:bodyPr wrap="square" rtlCol="0">
            <a:spAutoFit/>
          </a:bodyPr>
          <a:lstStyle/>
          <a:p>
            <a:r>
              <a:rPr lang="en-US" sz="3200" b="1" dirty="0" smtClean="0">
                <a:solidFill>
                  <a:schemeClr val="accent1">
                    <a:lumMod val="40000"/>
                    <a:lumOff val="60000"/>
                  </a:schemeClr>
                </a:solidFill>
              </a:rPr>
              <a:t>Click on presentation  </a:t>
            </a:r>
            <a:endParaRPr lang="en-US" sz="3200" b="1" dirty="0">
              <a:solidFill>
                <a:schemeClr val="accent1">
                  <a:lumMod val="40000"/>
                  <a:lumOff val="60000"/>
                </a:schemeClr>
              </a:solidFill>
            </a:endParaRPr>
          </a:p>
        </p:txBody>
      </p:sp>
      <p:sp>
        <p:nvSpPr>
          <p:cNvPr id="9" name="Right Arrow 8"/>
          <p:cNvSpPr/>
          <p:nvPr/>
        </p:nvSpPr>
        <p:spPr>
          <a:xfrm>
            <a:off x="228600" y="3429000"/>
            <a:ext cx="11308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1447800" y="4572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578" name="Shape 578"/>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579" name="Shape 579"/>
          <p:cNvPicPr preferRelativeResize="0">
            <a:picLocks noGrp="1"/>
          </p:cNvPicPr>
          <p:nvPr>
            <p:ph type="body" idx="1"/>
          </p:nvPr>
        </p:nvPicPr>
        <p:blipFill rotWithShape="1">
          <a:blip r:embed="rId4">
            <a:alphaModFix/>
          </a:blip>
          <a:srcRect/>
          <a:stretch/>
        </p:blipFill>
        <p:spPr>
          <a:xfrm>
            <a:off x="1981200" y="1981200"/>
            <a:ext cx="6034617" cy="4525963"/>
          </a:xfrm>
          <a:prstGeom prst="rect">
            <a:avLst/>
          </a:prstGeom>
          <a:ln>
            <a:noFill/>
          </a:ln>
          <a:effectLst>
            <a:softEdge rad="112500"/>
          </a:effectLst>
        </p:spPr>
      </p:pic>
      <p:sp>
        <p:nvSpPr>
          <p:cNvPr id="580" name="Shape 580"/>
          <p:cNvSpPr txBox="1"/>
          <p:nvPr/>
        </p:nvSpPr>
        <p:spPr>
          <a:xfrm>
            <a:off x="7391400" y="4800600"/>
            <a:ext cx="15240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Canola</a:t>
            </a:r>
          </a:p>
        </p:txBody>
      </p:sp>
      <p:pic>
        <p:nvPicPr>
          <p:cNvPr id="581" name="Shape 581"/>
          <p:cNvPicPr preferRelativeResize="0"/>
          <p:nvPr/>
        </p:nvPicPr>
        <p:blipFill rotWithShape="1">
          <a:blip r:embed="rId5">
            <a:alphaModFix/>
          </a:blip>
          <a:srcRect/>
          <a:stretch/>
        </p:blipFill>
        <p:spPr>
          <a:xfrm>
            <a:off x="5486400" y="1676400"/>
            <a:ext cx="3553570" cy="2636520"/>
          </a:xfrm>
          <a:prstGeom prst="rect">
            <a:avLst/>
          </a:prstGeom>
          <a:ln>
            <a:noFill/>
          </a:ln>
          <a:effectLst>
            <a:softEdge rad="112500"/>
          </a:effectLst>
        </p:spPr>
      </p:pic>
      <p:pic>
        <p:nvPicPr>
          <p:cNvPr id="582" name="Shape 582"/>
          <p:cNvPicPr preferRelativeResize="0"/>
          <p:nvPr/>
        </p:nvPicPr>
        <p:blipFill rotWithShape="1">
          <a:blip r:embed="rId6">
            <a:alphaModFix/>
          </a:blip>
          <a:srcRect/>
          <a:stretch/>
        </p:blipFill>
        <p:spPr>
          <a:xfrm>
            <a:off x="0" y="1676400"/>
            <a:ext cx="3962399" cy="2971799"/>
          </a:xfrm>
          <a:prstGeom prst="rect">
            <a:avLst/>
          </a:prstGeom>
          <a:ln>
            <a:noFill/>
          </a:ln>
          <a:effectLst>
            <a:softEdge rad="112500"/>
          </a:effectLst>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Shape 587"/>
          <p:cNvSpPr txBox="1">
            <a:spLocks noGrp="1"/>
          </p:cNvSpPr>
          <p:nvPr>
            <p:ph type="title"/>
          </p:nvPr>
        </p:nvSpPr>
        <p:spPr>
          <a:xfrm>
            <a:off x="1447800" y="4572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588" name="Shape 588"/>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589" name="Shape 589"/>
          <p:cNvPicPr preferRelativeResize="0">
            <a:picLocks noGrp="1"/>
          </p:cNvPicPr>
          <p:nvPr>
            <p:ph type="body" idx="1"/>
          </p:nvPr>
        </p:nvPicPr>
        <p:blipFill rotWithShape="1">
          <a:blip r:embed="rId4">
            <a:alphaModFix/>
          </a:blip>
          <a:srcRect/>
          <a:stretch/>
        </p:blipFill>
        <p:spPr>
          <a:xfrm>
            <a:off x="5410200" y="1524000"/>
            <a:ext cx="2149742" cy="4525963"/>
          </a:xfrm>
          <a:prstGeom prst="rect">
            <a:avLst/>
          </a:prstGeom>
          <a:ln>
            <a:noFill/>
          </a:ln>
          <a:effectLst>
            <a:softEdge rad="112500"/>
          </a:effectLst>
        </p:spPr>
      </p:pic>
      <p:sp>
        <p:nvSpPr>
          <p:cNvPr id="590" name="Shape 590"/>
          <p:cNvSpPr txBox="1"/>
          <p:nvPr/>
        </p:nvSpPr>
        <p:spPr>
          <a:xfrm>
            <a:off x="4953000" y="5943600"/>
            <a:ext cx="3809999"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Arundo  or Giant Reed</a:t>
            </a:r>
          </a:p>
        </p:txBody>
      </p:sp>
      <p:pic>
        <p:nvPicPr>
          <p:cNvPr id="591" name="Shape 591"/>
          <p:cNvPicPr preferRelativeResize="0"/>
          <p:nvPr/>
        </p:nvPicPr>
        <p:blipFill rotWithShape="1">
          <a:blip r:embed="rId5">
            <a:alphaModFix/>
          </a:blip>
          <a:srcRect/>
          <a:stretch/>
        </p:blipFill>
        <p:spPr>
          <a:xfrm>
            <a:off x="1600200" y="1524000"/>
            <a:ext cx="3352799" cy="4470399"/>
          </a:xfrm>
          <a:prstGeom prst="rect">
            <a:avLst/>
          </a:prstGeom>
          <a:ln>
            <a:noFill/>
          </a:ln>
          <a:effectLst>
            <a:softEdge rad="112500"/>
          </a:effectLst>
        </p:spPr>
      </p:pic>
      <p:sp>
        <p:nvSpPr>
          <p:cNvPr id="592" name="Shape 592"/>
          <p:cNvSpPr txBox="1"/>
          <p:nvPr/>
        </p:nvSpPr>
        <p:spPr>
          <a:xfrm>
            <a:off x="2209800" y="5943600"/>
            <a:ext cx="25908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Miscanthus</a:t>
            </a:r>
          </a:p>
        </p:txBody>
      </p:sp>
      <p:sp>
        <p:nvSpPr>
          <p:cNvPr id="593" name="Shape 593"/>
          <p:cNvSpPr/>
          <p:nvPr/>
        </p:nvSpPr>
        <p:spPr>
          <a:xfrm>
            <a:off x="0" y="1905000"/>
            <a:ext cx="1752599"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baseline="0">
                <a:solidFill>
                  <a:srgbClr val="FFCCFF"/>
                </a:solidFill>
                <a:latin typeface="Times New Roman"/>
                <a:ea typeface="Times New Roman"/>
                <a:cs typeface="Times New Roman"/>
                <a:sym typeface="Times New Roman"/>
              </a:rPr>
              <a:t>ENERGY GRASSES</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title"/>
          </p:nvPr>
        </p:nvSpPr>
        <p:spPr>
          <a:xfrm>
            <a:off x="1447800" y="4572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599" name="Shape 599"/>
          <p:cNvPicPr preferRelativeResize="0"/>
          <p:nvPr/>
        </p:nvPicPr>
        <p:blipFill rotWithShape="1">
          <a:blip r:embed="rId3">
            <a:alphaModFix/>
          </a:blip>
          <a:srcRect/>
          <a:stretch/>
        </p:blipFill>
        <p:spPr>
          <a:xfrm>
            <a:off x="228600" y="6019800"/>
            <a:ext cx="1143000" cy="612775"/>
          </a:xfrm>
          <a:prstGeom prst="rect">
            <a:avLst/>
          </a:prstGeom>
          <a:noFill/>
          <a:ln>
            <a:noFill/>
          </a:ln>
        </p:spPr>
      </p:pic>
      <p:sp>
        <p:nvSpPr>
          <p:cNvPr id="600" name="Shape 600"/>
          <p:cNvSpPr txBox="1"/>
          <p:nvPr/>
        </p:nvSpPr>
        <p:spPr>
          <a:xfrm>
            <a:off x="6324600" y="624840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Phragmites</a:t>
            </a:r>
          </a:p>
        </p:txBody>
      </p:sp>
      <p:sp>
        <p:nvSpPr>
          <p:cNvPr id="601" name="Shape 601"/>
          <p:cNvSpPr/>
          <p:nvPr/>
        </p:nvSpPr>
        <p:spPr>
          <a:xfrm>
            <a:off x="0" y="1905000"/>
            <a:ext cx="1752599"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baseline="0">
                <a:solidFill>
                  <a:srgbClr val="FFCCFF"/>
                </a:solidFill>
                <a:latin typeface="Times New Roman"/>
                <a:ea typeface="Times New Roman"/>
                <a:cs typeface="Times New Roman"/>
                <a:sym typeface="Times New Roman"/>
              </a:rPr>
              <a:t>ENERGY GRASSES</a:t>
            </a:r>
          </a:p>
        </p:txBody>
      </p:sp>
      <p:pic>
        <p:nvPicPr>
          <p:cNvPr id="602" name="Shape 602"/>
          <p:cNvPicPr preferRelativeResize="0"/>
          <p:nvPr/>
        </p:nvPicPr>
        <p:blipFill rotWithShape="1">
          <a:blip r:embed="rId4">
            <a:alphaModFix/>
          </a:blip>
          <a:srcRect/>
          <a:stretch/>
        </p:blipFill>
        <p:spPr>
          <a:xfrm>
            <a:off x="1447800" y="1676400"/>
            <a:ext cx="4165901" cy="4800600"/>
          </a:xfrm>
          <a:prstGeom prst="rect">
            <a:avLst/>
          </a:prstGeom>
          <a:ln>
            <a:noFill/>
          </a:ln>
          <a:effectLst>
            <a:softEdge rad="112500"/>
          </a:effectLst>
        </p:spPr>
      </p:pic>
      <p:pic>
        <p:nvPicPr>
          <p:cNvPr id="603" name="Shape 603"/>
          <p:cNvPicPr preferRelativeResize="0"/>
          <p:nvPr/>
        </p:nvPicPr>
        <p:blipFill rotWithShape="1">
          <a:blip r:embed="rId5">
            <a:alphaModFix/>
          </a:blip>
          <a:srcRect/>
          <a:stretch/>
        </p:blipFill>
        <p:spPr>
          <a:xfrm>
            <a:off x="5257800" y="1828800"/>
            <a:ext cx="3352799" cy="2514599"/>
          </a:xfrm>
          <a:prstGeom prst="rect">
            <a:avLst/>
          </a:prstGeom>
          <a:ln>
            <a:noFill/>
          </a:ln>
          <a:effectLst>
            <a:softEdge rad="112500"/>
          </a:effectLst>
        </p:spPr>
      </p:pic>
      <p:pic>
        <p:nvPicPr>
          <p:cNvPr id="604" name="Shape 604"/>
          <p:cNvPicPr preferRelativeResize="0"/>
          <p:nvPr/>
        </p:nvPicPr>
        <p:blipFill rotWithShape="1">
          <a:blip r:embed="rId6">
            <a:alphaModFix/>
          </a:blip>
          <a:srcRect/>
          <a:stretch/>
        </p:blipFill>
        <p:spPr>
          <a:xfrm>
            <a:off x="5029200" y="3962400"/>
            <a:ext cx="3809999" cy="2087315"/>
          </a:xfrm>
          <a:prstGeom prst="rect">
            <a:avLst/>
          </a:prstGeom>
          <a:ln>
            <a:noFill/>
          </a:ln>
          <a:effectLst>
            <a:softEdge rad="112500"/>
          </a:effectLst>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txBox="1">
            <a:spLocks noGrp="1"/>
          </p:cNvSpPr>
          <p:nvPr>
            <p:ph type="title"/>
          </p:nvPr>
        </p:nvSpPr>
        <p:spPr>
          <a:xfrm>
            <a:off x="1447800" y="4572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610" name="Shape 610"/>
          <p:cNvPicPr preferRelativeResize="0"/>
          <p:nvPr/>
        </p:nvPicPr>
        <p:blipFill rotWithShape="1">
          <a:blip r:embed="rId3">
            <a:alphaModFix/>
          </a:blip>
          <a:srcRect/>
          <a:stretch/>
        </p:blipFill>
        <p:spPr>
          <a:xfrm>
            <a:off x="228600" y="6019800"/>
            <a:ext cx="1143000" cy="612775"/>
          </a:xfrm>
          <a:prstGeom prst="rect">
            <a:avLst/>
          </a:prstGeom>
          <a:noFill/>
          <a:ln>
            <a:noFill/>
          </a:ln>
        </p:spPr>
      </p:pic>
      <p:sp>
        <p:nvSpPr>
          <p:cNvPr id="611" name="Shape 611"/>
          <p:cNvSpPr txBox="1"/>
          <p:nvPr/>
        </p:nvSpPr>
        <p:spPr>
          <a:xfrm>
            <a:off x="6400800" y="4191000"/>
            <a:ext cx="2743199" cy="156966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rgbClr val="FFCCFF"/>
                </a:solidFill>
                <a:latin typeface="Times New Roman"/>
                <a:ea typeface="Times New Roman"/>
                <a:cs typeface="Times New Roman"/>
                <a:sym typeface="Times New Roman"/>
              </a:rPr>
              <a:t>AGRICULTURAL RESIDUES</a:t>
            </a:r>
          </a:p>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Corn Stover, Cobs</a:t>
            </a:r>
          </a:p>
        </p:txBody>
      </p:sp>
      <p:pic>
        <p:nvPicPr>
          <p:cNvPr id="612" name="Shape 612"/>
          <p:cNvPicPr preferRelativeResize="0">
            <a:picLocks noGrp="1"/>
          </p:cNvPicPr>
          <p:nvPr>
            <p:ph type="body" idx="1"/>
          </p:nvPr>
        </p:nvPicPr>
        <p:blipFill rotWithShape="1">
          <a:blip r:embed="rId4">
            <a:alphaModFix/>
          </a:blip>
          <a:srcRect/>
          <a:stretch/>
        </p:blipFill>
        <p:spPr>
          <a:xfrm>
            <a:off x="228600" y="1524000"/>
            <a:ext cx="6034616" cy="4525963"/>
          </a:xfrm>
          <a:prstGeom prst="rect">
            <a:avLst/>
          </a:prstGeom>
          <a:ln>
            <a:noFill/>
          </a:ln>
          <a:effectLst>
            <a:softEdge rad="112500"/>
          </a:effectLst>
        </p:spPr>
      </p:pic>
      <p:pic>
        <p:nvPicPr>
          <p:cNvPr id="613" name="Shape 613"/>
          <p:cNvPicPr preferRelativeResize="0"/>
          <p:nvPr/>
        </p:nvPicPr>
        <p:blipFill rotWithShape="1">
          <a:blip r:embed="rId5">
            <a:alphaModFix/>
          </a:blip>
          <a:srcRect/>
          <a:stretch/>
        </p:blipFill>
        <p:spPr>
          <a:xfrm>
            <a:off x="5181600" y="1524000"/>
            <a:ext cx="3794759" cy="2590800"/>
          </a:xfrm>
          <a:prstGeom prst="rect">
            <a:avLst/>
          </a:prstGeom>
          <a:ln>
            <a:noFill/>
          </a:ln>
          <a:effectLst>
            <a:softEdge rad="112500"/>
          </a:effectLst>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Shape 618"/>
          <p:cNvPicPr preferRelativeResize="0">
            <a:picLocks noGrp="1"/>
          </p:cNvPicPr>
          <p:nvPr>
            <p:ph type="body" idx="1"/>
          </p:nvPr>
        </p:nvPicPr>
        <p:blipFill rotWithShape="1">
          <a:blip r:embed="rId3">
            <a:alphaModFix/>
          </a:blip>
          <a:srcRect/>
          <a:stretch/>
        </p:blipFill>
        <p:spPr>
          <a:xfrm>
            <a:off x="5486400" y="1600200"/>
            <a:ext cx="3055351" cy="4525963"/>
          </a:xfrm>
          <a:prstGeom prst="rect">
            <a:avLst/>
          </a:prstGeom>
          <a:ln>
            <a:noFill/>
          </a:ln>
          <a:effectLst>
            <a:softEdge rad="112500"/>
          </a:effectLst>
        </p:spPr>
      </p:pic>
      <p:pic>
        <p:nvPicPr>
          <p:cNvPr id="619" name="Shape 619"/>
          <p:cNvPicPr preferRelativeResize="0"/>
          <p:nvPr/>
        </p:nvPicPr>
        <p:blipFill rotWithShape="1">
          <a:blip r:embed="rId4">
            <a:alphaModFix/>
          </a:blip>
          <a:srcRect/>
          <a:stretch/>
        </p:blipFill>
        <p:spPr>
          <a:xfrm>
            <a:off x="228600" y="381000"/>
            <a:ext cx="3877055" cy="2907791"/>
          </a:xfrm>
          <a:prstGeom prst="rect">
            <a:avLst/>
          </a:prstGeom>
          <a:ln>
            <a:noFill/>
          </a:ln>
          <a:effectLst>
            <a:softEdge rad="112500"/>
          </a:effectLst>
        </p:spPr>
      </p:pic>
      <p:sp>
        <p:nvSpPr>
          <p:cNvPr id="620" name="Shape 620"/>
          <p:cNvSpPr txBox="1">
            <a:spLocks noGrp="1"/>
          </p:cNvSpPr>
          <p:nvPr>
            <p:ph type="title"/>
          </p:nvPr>
        </p:nvSpPr>
        <p:spPr>
          <a:xfrm>
            <a:off x="1447800" y="4572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621" name="Shape 621"/>
          <p:cNvPicPr preferRelativeResize="0"/>
          <p:nvPr/>
        </p:nvPicPr>
        <p:blipFill rotWithShape="1">
          <a:blip r:embed="rId5">
            <a:alphaModFix/>
          </a:blip>
          <a:srcRect/>
          <a:stretch/>
        </p:blipFill>
        <p:spPr>
          <a:xfrm>
            <a:off x="228600" y="6019800"/>
            <a:ext cx="1143000" cy="612775"/>
          </a:xfrm>
          <a:prstGeom prst="rect">
            <a:avLst/>
          </a:prstGeom>
          <a:noFill/>
          <a:ln>
            <a:noFill/>
          </a:ln>
        </p:spPr>
      </p:pic>
      <p:pic>
        <p:nvPicPr>
          <p:cNvPr id="622" name="Shape 622"/>
          <p:cNvPicPr preferRelativeResize="0"/>
          <p:nvPr/>
        </p:nvPicPr>
        <p:blipFill rotWithShape="1">
          <a:blip r:embed="rId6">
            <a:alphaModFix/>
          </a:blip>
          <a:srcRect/>
          <a:stretch/>
        </p:blipFill>
        <p:spPr>
          <a:xfrm>
            <a:off x="1981200" y="2743200"/>
            <a:ext cx="4109904" cy="3916363"/>
          </a:xfrm>
          <a:prstGeom prst="rect">
            <a:avLst/>
          </a:prstGeom>
          <a:ln>
            <a:noFill/>
          </a:ln>
          <a:effectLst>
            <a:softEdge rad="112500"/>
          </a:effectLst>
        </p:spPr>
      </p:pic>
      <p:sp>
        <p:nvSpPr>
          <p:cNvPr id="623" name="Shape 623"/>
          <p:cNvSpPr txBox="1"/>
          <p:nvPr/>
        </p:nvSpPr>
        <p:spPr>
          <a:xfrm>
            <a:off x="381000" y="3886200"/>
            <a:ext cx="2057400" cy="12003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Sugar Beet/Sugar Beet Pulp</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xfrm>
            <a:off x="5334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629" name="Shape 629"/>
          <p:cNvPicPr preferRelativeResize="0">
            <a:picLocks noGrp="1"/>
          </p:cNvPicPr>
          <p:nvPr>
            <p:ph type="body" idx="1"/>
          </p:nvPr>
        </p:nvPicPr>
        <p:blipFill rotWithShape="1">
          <a:blip r:embed="rId3">
            <a:alphaModFix/>
          </a:blip>
          <a:srcRect/>
          <a:stretch/>
        </p:blipFill>
        <p:spPr>
          <a:xfrm rot="-5400000">
            <a:off x="4328162" y="2606039"/>
            <a:ext cx="6858000" cy="1645920"/>
          </a:xfrm>
          <a:prstGeom prst="rect">
            <a:avLst/>
          </a:prstGeom>
          <a:ln>
            <a:noFill/>
          </a:ln>
          <a:effectLst>
            <a:softEdge rad="112500"/>
          </a:effectLst>
        </p:spPr>
      </p:pic>
      <p:pic>
        <p:nvPicPr>
          <p:cNvPr id="630" name="Shape 630"/>
          <p:cNvPicPr preferRelativeResize="0"/>
          <p:nvPr/>
        </p:nvPicPr>
        <p:blipFill rotWithShape="1">
          <a:blip r:embed="rId4">
            <a:alphaModFix/>
          </a:blip>
          <a:srcRect/>
          <a:stretch/>
        </p:blipFill>
        <p:spPr>
          <a:xfrm>
            <a:off x="228600" y="6096000"/>
            <a:ext cx="1143000" cy="612775"/>
          </a:xfrm>
          <a:prstGeom prst="rect">
            <a:avLst/>
          </a:prstGeom>
          <a:noFill/>
          <a:ln>
            <a:noFill/>
          </a:ln>
        </p:spPr>
      </p:pic>
      <p:pic>
        <p:nvPicPr>
          <p:cNvPr id="631" name="Shape 631"/>
          <p:cNvPicPr preferRelativeResize="0"/>
          <p:nvPr/>
        </p:nvPicPr>
        <p:blipFill rotWithShape="1">
          <a:blip r:embed="rId5">
            <a:alphaModFix/>
          </a:blip>
          <a:srcRect/>
          <a:stretch/>
        </p:blipFill>
        <p:spPr>
          <a:xfrm>
            <a:off x="228600" y="2057400"/>
            <a:ext cx="6921124" cy="3898900"/>
          </a:xfrm>
          <a:prstGeom prst="rect">
            <a:avLst/>
          </a:prstGeom>
          <a:ln>
            <a:noFill/>
          </a:ln>
          <a:effectLst>
            <a:softEdge rad="112500"/>
          </a:effectLst>
        </p:spPr>
      </p:pic>
      <p:sp>
        <p:nvSpPr>
          <p:cNvPr id="632" name="Shape 632"/>
          <p:cNvSpPr txBox="1"/>
          <p:nvPr/>
        </p:nvSpPr>
        <p:spPr>
          <a:xfrm>
            <a:off x="2971800" y="5943600"/>
            <a:ext cx="2438399"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Switchgrass</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Shape 637"/>
          <p:cNvPicPr preferRelativeResize="0">
            <a:picLocks noGrp="1"/>
          </p:cNvPicPr>
          <p:nvPr>
            <p:ph type="body" idx="1"/>
          </p:nvPr>
        </p:nvPicPr>
        <p:blipFill rotWithShape="1">
          <a:blip r:embed="rId3">
            <a:alphaModFix/>
          </a:blip>
          <a:srcRect/>
          <a:stretch/>
        </p:blipFill>
        <p:spPr>
          <a:xfrm>
            <a:off x="1295400" y="1524000"/>
            <a:ext cx="5867400" cy="5029199"/>
          </a:xfrm>
          <a:prstGeom prst="rect">
            <a:avLst/>
          </a:prstGeom>
          <a:ln>
            <a:noFill/>
          </a:ln>
          <a:effectLst>
            <a:softEdge rad="112500"/>
          </a:effectLst>
        </p:spPr>
      </p:pic>
      <p:sp>
        <p:nvSpPr>
          <p:cNvPr id="638" name="Shape 638"/>
          <p:cNvSpPr txBox="1">
            <a:spLocks noGrp="1"/>
          </p:cNvSpPr>
          <p:nvPr>
            <p:ph type="title"/>
          </p:nvPr>
        </p:nvSpPr>
        <p:spPr>
          <a:xfrm>
            <a:off x="9906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639" name="Shape 639"/>
          <p:cNvPicPr preferRelativeResize="0"/>
          <p:nvPr/>
        </p:nvPicPr>
        <p:blipFill rotWithShape="1">
          <a:blip r:embed="rId4">
            <a:alphaModFix/>
          </a:blip>
          <a:srcRect/>
          <a:stretch/>
        </p:blipFill>
        <p:spPr>
          <a:xfrm>
            <a:off x="228600" y="6096000"/>
            <a:ext cx="1143000" cy="612775"/>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9906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645" name="Shape 645"/>
          <p:cNvPicPr preferRelativeResize="0"/>
          <p:nvPr/>
        </p:nvPicPr>
        <p:blipFill rotWithShape="1">
          <a:blip r:embed="rId3">
            <a:alphaModFix/>
          </a:blip>
          <a:srcRect/>
          <a:stretch/>
        </p:blipFill>
        <p:spPr>
          <a:xfrm>
            <a:off x="228600" y="6096000"/>
            <a:ext cx="1143000" cy="612775"/>
          </a:xfrm>
          <a:prstGeom prst="rect">
            <a:avLst/>
          </a:prstGeom>
          <a:noFill/>
          <a:ln>
            <a:noFill/>
          </a:ln>
        </p:spPr>
      </p:pic>
      <p:pic>
        <p:nvPicPr>
          <p:cNvPr id="646" name="Shape 646"/>
          <p:cNvPicPr preferRelativeResize="0">
            <a:picLocks noGrp="1"/>
          </p:cNvPicPr>
          <p:nvPr>
            <p:ph type="body" idx="1"/>
          </p:nvPr>
        </p:nvPicPr>
        <p:blipFill rotWithShape="1">
          <a:blip r:embed="rId4">
            <a:alphaModFix/>
          </a:blip>
          <a:srcRect/>
          <a:stretch/>
        </p:blipFill>
        <p:spPr>
          <a:xfrm>
            <a:off x="1752600" y="1676400"/>
            <a:ext cx="6819793" cy="4593888"/>
          </a:xfrm>
          <a:prstGeom prst="rect">
            <a:avLst/>
          </a:prstGeom>
          <a:ln>
            <a:noFill/>
          </a:ln>
          <a:effectLst>
            <a:softEdge rad="112500"/>
          </a:effectLst>
        </p:spPr>
      </p:pic>
      <p:sp>
        <p:nvSpPr>
          <p:cNvPr id="647" name="Shape 647"/>
          <p:cNvSpPr txBox="1"/>
          <p:nvPr/>
        </p:nvSpPr>
        <p:spPr>
          <a:xfrm>
            <a:off x="228600" y="2743200"/>
            <a:ext cx="15240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Kenaf</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a:spLocks noGrp="1"/>
          </p:cNvSpPr>
          <p:nvPr>
            <p:ph type="title"/>
          </p:nvPr>
        </p:nvSpPr>
        <p:spPr>
          <a:xfrm>
            <a:off x="13716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other things which can be used for production of  biofuels</a:t>
            </a:r>
          </a:p>
        </p:txBody>
      </p:sp>
      <p:sp>
        <p:nvSpPr>
          <p:cNvPr id="653" name="Shape 653"/>
          <p:cNvSpPr txBox="1">
            <a:spLocks noGrp="1"/>
          </p:cNvSpPr>
          <p:nvPr>
            <p:ph type="body" idx="1"/>
          </p:nvPr>
        </p:nvSpPr>
        <p:spPr>
          <a:xfrm>
            <a:off x="1219200" y="1600200"/>
            <a:ext cx="6326188" cy="4525963"/>
          </a:xfrm>
          <a:prstGeom prst="rect">
            <a:avLst/>
          </a:prstGeom>
          <a:noFill/>
          <a:ln>
            <a:noFill/>
          </a:ln>
        </p:spPr>
        <p:txBody>
          <a:bodyPr lIns="91425" tIns="45700" rIns="91425" bIns="45700" anchor="t" anchorCtr="0">
            <a:noAutofit/>
          </a:bodyPr>
          <a:lstStyle/>
          <a:p>
            <a:pPr marL="342900" marR="0" lvl="0" indent="-190500" algn="l" rtl="0">
              <a:spcBef>
                <a:spcPts val="0"/>
              </a:spcBef>
              <a:spcAft>
                <a:spcPts val="0"/>
              </a:spcAft>
              <a:buClr>
                <a:schemeClr val="lt1"/>
              </a:buClr>
              <a:buFont typeface="Arial"/>
              <a:buNone/>
            </a:pPr>
            <a:endParaRPr sz="2400" b="0" i="0" u="none" strike="noStrike" cap="none" baseline="0">
              <a:solidFill>
                <a:schemeClr val="lt1"/>
              </a:solidFill>
              <a:latin typeface="Arial"/>
              <a:ea typeface="Arial"/>
              <a:cs typeface="Arial"/>
              <a:sym typeface="Arial"/>
            </a:endParaRPr>
          </a:p>
        </p:txBody>
      </p:sp>
      <p:pic>
        <p:nvPicPr>
          <p:cNvPr id="654" name="Shape 654"/>
          <p:cNvPicPr preferRelativeResize="0"/>
          <p:nvPr/>
        </p:nvPicPr>
        <p:blipFill rotWithShape="1">
          <a:blip r:embed="rId3">
            <a:alphaModFix/>
          </a:blip>
          <a:srcRect/>
          <a:stretch/>
        </p:blipFill>
        <p:spPr>
          <a:xfrm>
            <a:off x="0" y="6245225"/>
            <a:ext cx="1143000" cy="612775"/>
          </a:xfrm>
          <a:prstGeom prst="rect">
            <a:avLst/>
          </a:prstGeom>
          <a:noFill/>
          <a:ln>
            <a:noFill/>
          </a:ln>
        </p:spPr>
      </p:pic>
      <p:pic>
        <p:nvPicPr>
          <p:cNvPr id="655" name="Shape 655"/>
          <p:cNvPicPr preferRelativeResize="0"/>
          <p:nvPr/>
        </p:nvPicPr>
        <p:blipFill rotWithShape="1">
          <a:blip r:embed="rId4">
            <a:alphaModFix/>
          </a:blip>
          <a:srcRect/>
          <a:stretch/>
        </p:blipFill>
        <p:spPr>
          <a:xfrm>
            <a:off x="1295400" y="1447800"/>
            <a:ext cx="6705599" cy="5029199"/>
          </a:xfrm>
          <a:prstGeom prst="rect">
            <a:avLst/>
          </a:prstGeom>
          <a:ln>
            <a:noFill/>
          </a:ln>
          <a:effectLst>
            <a:softEdge rad="112500"/>
          </a:effectLst>
        </p:spPr>
      </p:pic>
      <p:sp>
        <p:nvSpPr>
          <p:cNvPr id="656" name="Shape 656"/>
          <p:cNvSpPr txBox="1"/>
          <p:nvPr/>
        </p:nvSpPr>
        <p:spPr>
          <a:xfrm>
            <a:off x="4724400" y="6396335"/>
            <a:ext cx="2666999"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rgbClr val="FFFFCC"/>
                </a:solidFill>
                <a:latin typeface="Times New Roman"/>
                <a:ea typeface="Times New Roman"/>
                <a:cs typeface="Times New Roman"/>
                <a:sym typeface="Times New Roman"/>
              </a:rPr>
              <a:t>Woody Biomass</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Shape 661"/>
          <p:cNvPicPr preferRelativeResize="0"/>
          <p:nvPr/>
        </p:nvPicPr>
        <p:blipFill rotWithShape="1">
          <a:blip r:embed="rId3">
            <a:alphaModFix/>
          </a:blip>
          <a:srcRect/>
          <a:stretch/>
        </p:blipFill>
        <p:spPr>
          <a:xfrm>
            <a:off x="4343400" y="3874576"/>
            <a:ext cx="4800600" cy="2983423"/>
          </a:xfrm>
          <a:prstGeom prst="rect">
            <a:avLst/>
          </a:prstGeom>
          <a:noFill/>
          <a:ln>
            <a:noFill/>
          </a:ln>
        </p:spPr>
      </p:pic>
      <p:sp>
        <p:nvSpPr>
          <p:cNvPr id="662" name="Shape 662"/>
          <p:cNvSpPr txBox="1">
            <a:spLocks noGrp="1"/>
          </p:cNvSpPr>
          <p:nvPr>
            <p:ph type="title"/>
          </p:nvPr>
        </p:nvSpPr>
        <p:spPr>
          <a:xfrm>
            <a:off x="9906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663" name="Shape 663"/>
          <p:cNvPicPr preferRelativeResize="0"/>
          <p:nvPr/>
        </p:nvPicPr>
        <p:blipFill rotWithShape="1">
          <a:blip r:embed="rId4">
            <a:alphaModFix/>
          </a:blip>
          <a:srcRect/>
          <a:stretch/>
        </p:blipFill>
        <p:spPr>
          <a:xfrm>
            <a:off x="228600" y="6096000"/>
            <a:ext cx="1143000" cy="612775"/>
          </a:xfrm>
          <a:prstGeom prst="rect">
            <a:avLst/>
          </a:prstGeom>
          <a:noFill/>
          <a:ln>
            <a:noFill/>
          </a:ln>
        </p:spPr>
      </p:pic>
      <p:sp>
        <p:nvSpPr>
          <p:cNvPr id="664" name="Shape 664"/>
          <p:cNvSpPr txBox="1"/>
          <p:nvPr/>
        </p:nvSpPr>
        <p:spPr>
          <a:xfrm>
            <a:off x="1066800" y="1752600"/>
            <a:ext cx="3809999" cy="12003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Short Rotation Coppice Willow</a:t>
            </a:r>
          </a:p>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Poplar</a:t>
            </a:r>
          </a:p>
        </p:txBody>
      </p:sp>
      <p:pic>
        <p:nvPicPr>
          <p:cNvPr id="665" name="Shape 665"/>
          <p:cNvPicPr preferRelativeResize="0">
            <a:picLocks noGrp="1"/>
          </p:cNvPicPr>
          <p:nvPr>
            <p:ph type="body" idx="1"/>
          </p:nvPr>
        </p:nvPicPr>
        <p:blipFill rotWithShape="1">
          <a:blip r:embed="rId5">
            <a:alphaModFix/>
          </a:blip>
          <a:srcRect/>
          <a:stretch/>
        </p:blipFill>
        <p:spPr>
          <a:xfrm>
            <a:off x="303437" y="3048000"/>
            <a:ext cx="3878036" cy="2895600"/>
          </a:xfrm>
          <a:prstGeom prst="rect">
            <a:avLst/>
          </a:prstGeom>
          <a:ln>
            <a:noFill/>
          </a:ln>
          <a:effectLst>
            <a:softEdge rad="112500"/>
          </a:effectLst>
        </p:spPr>
      </p:pic>
      <p:pic>
        <p:nvPicPr>
          <p:cNvPr id="666" name="Shape 666"/>
          <p:cNvPicPr preferRelativeResize="0"/>
          <p:nvPr/>
        </p:nvPicPr>
        <p:blipFill rotWithShape="1">
          <a:blip r:embed="rId6">
            <a:alphaModFix/>
          </a:blip>
          <a:srcRect/>
          <a:stretch/>
        </p:blipFill>
        <p:spPr>
          <a:xfrm>
            <a:off x="5029200" y="1371600"/>
            <a:ext cx="3714750" cy="2447925"/>
          </a:xfrm>
          <a:prstGeom prst="rect">
            <a:avLst/>
          </a:prstGeom>
          <a:ln>
            <a:noFill/>
          </a:ln>
          <a:effectLst>
            <a:softEdge rad="112500"/>
          </a:effectLst>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idx="4294967295"/>
          </p:nvPr>
        </p:nvSpPr>
        <p:spPr>
          <a:xfrm>
            <a:off x="457200" y="457200"/>
            <a:ext cx="8153400" cy="47244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1" dirty="0" smtClean="0">
                <a:solidFill>
                  <a:srgbClr val="FFC000"/>
                </a:solidFill>
                <a:latin typeface="Times New Roman"/>
                <a:ea typeface="Times New Roman"/>
                <a:cs typeface="Times New Roman"/>
                <a:sym typeface="Times New Roman"/>
              </a:rPr>
              <a:t>Before we start:</a:t>
            </a:r>
            <a:r>
              <a:rPr lang="en-US" sz="4400" b="1" dirty="0" smtClean="0">
                <a:solidFill>
                  <a:srgbClr val="FFFF99"/>
                </a:solidFill>
                <a:latin typeface="Times New Roman"/>
                <a:ea typeface="Times New Roman"/>
                <a:cs typeface="Times New Roman"/>
                <a:sym typeface="Times New Roman"/>
              </a:rPr>
              <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What do you think of when you hear “</a:t>
            </a:r>
            <a:r>
              <a:rPr lang="en-US" sz="4400" b="1" i="1" dirty="0" err="1" smtClean="0">
                <a:solidFill>
                  <a:srgbClr val="FFFF99"/>
                </a:solidFill>
                <a:latin typeface="Times New Roman"/>
                <a:ea typeface="Times New Roman"/>
                <a:cs typeface="Times New Roman"/>
                <a:sym typeface="Times New Roman"/>
              </a:rPr>
              <a:t>biofuel</a:t>
            </a:r>
            <a:r>
              <a:rPr lang="en-US" sz="4400" b="1" dirty="0" smtClean="0">
                <a:solidFill>
                  <a:srgbClr val="FFFF99"/>
                </a:solidFill>
                <a:latin typeface="Times New Roman"/>
                <a:ea typeface="Times New Roman"/>
                <a:cs typeface="Times New Roman"/>
                <a:sym typeface="Times New Roman"/>
              </a:rPr>
              <a:t>”?</a:t>
            </a:r>
            <a:endParaRPr lang="en-US" sz="4400" b="1" i="0" u="none" strike="noStrike" cap="none" baseline="0" dirty="0">
              <a:solidFill>
                <a:srgbClr val="005828"/>
              </a:solidFill>
              <a:latin typeface="Times New Roman"/>
              <a:ea typeface="Times New Roman"/>
              <a:cs typeface="Times New Roman"/>
              <a:sym typeface="Times New Roman"/>
            </a:endParaRPr>
          </a:p>
        </p:txBody>
      </p:sp>
      <p:sp>
        <p:nvSpPr>
          <p:cNvPr id="202" name="Shape 202"/>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dirty="0">
              <a:solidFill>
                <a:srgbClr val="FBFCF5"/>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Shape 671"/>
          <p:cNvSpPr txBox="1">
            <a:spLocks noGrp="1"/>
          </p:cNvSpPr>
          <p:nvPr>
            <p:ph type="title"/>
          </p:nvPr>
        </p:nvSpPr>
        <p:spPr>
          <a:xfrm>
            <a:off x="13716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other things which can be used for production of  biofuels</a:t>
            </a:r>
          </a:p>
        </p:txBody>
      </p:sp>
      <p:sp>
        <p:nvSpPr>
          <p:cNvPr id="672" name="Shape 672"/>
          <p:cNvSpPr/>
          <p:nvPr/>
        </p:nvSpPr>
        <p:spPr>
          <a:xfrm>
            <a:off x="3048000" y="6400800"/>
            <a:ext cx="2859088"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Copyright 2010Advanced Biofuels USA</a:t>
            </a:r>
          </a:p>
        </p:txBody>
      </p:sp>
      <p:pic>
        <p:nvPicPr>
          <p:cNvPr id="673" name="Shape 673"/>
          <p:cNvPicPr preferRelativeResize="0"/>
          <p:nvPr/>
        </p:nvPicPr>
        <p:blipFill rotWithShape="1">
          <a:blip r:embed="rId3">
            <a:alphaModFix/>
          </a:blip>
          <a:srcRect/>
          <a:stretch/>
        </p:blipFill>
        <p:spPr>
          <a:xfrm>
            <a:off x="0" y="6245225"/>
            <a:ext cx="1143000" cy="612775"/>
          </a:xfrm>
          <a:prstGeom prst="rect">
            <a:avLst/>
          </a:prstGeom>
          <a:noFill/>
          <a:ln>
            <a:noFill/>
          </a:ln>
        </p:spPr>
      </p:pic>
      <p:pic>
        <p:nvPicPr>
          <p:cNvPr id="674" name="Shape 674"/>
          <p:cNvPicPr preferRelativeResize="0"/>
          <p:nvPr/>
        </p:nvPicPr>
        <p:blipFill rotWithShape="1">
          <a:blip r:embed="rId4">
            <a:alphaModFix/>
          </a:blip>
          <a:srcRect/>
          <a:stretch/>
        </p:blipFill>
        <p:spPr>
          <a:xfrm>
            <a:off x="1524000" y="1535105"/>
            <a:ext cx="5632176" cy="5322893"/>
          </a:xfrm>
          <a:prstGeom prst="rect">
            <a:avLst/>
          </a:prstGeom>
          <a:ln>
            <a:noFill/>
          </a:ln>
          <a:effectLst>
            <a:softEdge rad="112500"/>
          </a:effectLst>
        </p:spPr>
      </p:pic>
      <p:sp>
        <p:nvSpPr>
          <p:cNvPr id="675" name="Shape 675"/>
          <p:cNvSpPr txBox="1"/>
          <p:nvPr/>
        </p:nvSpPr>
        <p:spPr>
          <a:xfrm>
            <a:off x="7239000" y="2971800"/>
            <a:ext cx="1676399" cy="156966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Sorted Municipal Solid Waste</a:t>
            </a:r>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Shape 680"/>
          <p:cNvPicPr preferRelativeResize="0"/>
          <p:nvPr/>
        </p:nvPicPr>
        <p:blipFill rotWithShape="1">
          <a:blip r:embed="rId3">
            <a:alphaModFix/>
          </a:blip>
          <a:srcRect/>
          <a:stretch/>
        </p:blipFill>
        <p:spPr>
          <a:xfrm>
            <a:off x="1295400" y="4137025"/>
            <a:ext cx="4081463" cy="2720974"/>
          </a:xfrm>
          <a:prstGeom prst="rect">
            <a:avLst/>
          </a:prstGeom>
          <a:ln>
            <a:noFill/>
          </a:ln>
          <a:effectLst>
            <a:softEdge rad="112500"/>
          </a:effectLst>
        </p:spPr>
      </p:pic>
      <p:sp>
        <p:nvSpPr>
          <p:cNvPr id="681" name="Shape 681"/>
          <p:cNvSpPr txBox="1">
            <a:spLocks noGrp="1"/>
          </p:cNvSpPr>
          <p:nvPr>
            <p:ph type="title"/>
          </p:nvPr>
        </p:nvSpPr>
        <p:spPr>
          <a:xfrm>
            <a:off x="13716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other things which can be used for production of  biofuels</a:t>
            </a:r>
          </a:p>
        </p:txBody>
      </p:sp>
      <p:pic>
        <p:nvPicPr>
          <p:cNvPr id="682" name="Shape 682"/>
          <p:cNvPicPr preferRelativeResize="0"/>
          <p:nvPr/>
        </p:nvPicPr>
        <p:blipFill rotWithShape="1">
          <a:blip r:embed="rId4">
            <a:alphaModFix/>
          </a:blip>
          <a:srcRect/>
          <a:stretch/>
        </p:blipFill>
        <p:spPr>
          <a:xfrm>
            <a:off x="0" y="6245225"/>
            <a:ext cx="1143000" cy="612775"/>
          </a:xfrm>
          <a:prstGeom prst="rect">
            <a:avLst/>
          </a:prstGeom>
          <a:noFill/>
          <a:ln>
            <a:noFill/>
          </a:ln>
        </p:spPr>
      </p:pic>
      <p:pic>
        <p:nvPicPr>
          <p:cNvPr id="683" name="Shape 683"/>
          <p:cNvPicPr preferRelativeResize="0"/>
          <p:nvPr/>
        </p:nvPicPr>
        <p:blipFill rotWithShape="1">
          <a:blip r:embed="rId5">
            <a:alphaModFix/>
          </a:blip>
          <a:srcRect/>
          <a:stretch/>
        </p:blipFill>
        <p:spPr>
          <a:xfrm>
            <a:off x="152400" y="1524000"/>
            <a:ext cx="4121386" cy="2860242"/>
          </a:xfrm>
          <a:prstGeom prst="rect">
            <a:avLst/>
          </a:prstGeom>
          <a:ln>
            <a:noFill/>
          </a:ln>
          <a:effectLst>
            <a:softEdge rad="112500"/>
          </a:effectLst>
        </p:spPr>
      </p:pic>
      <p:pic>
        <p:nvPicPr>
          <p:cNvPr id="684" name="Shape 684"/>
          <p:cNvPicPr preferRelativeResize="0"/>
          <p:nvPr/>
        </p:nvPicPr>
        <p:blipFill rotWithShape="1">
          <a:blip r:embed="rId6">
            <a:alphaModFix/>
          </a:blip>
          <a:srcRect/>
          <a:stretch/>
        </p:blipFill>
        <p:spPr>
          <a:xfrm>
            <a:off x="4572000" y="1752600"/>
            <a:ext cx="4114800" cy="3612794"/>
          </a:xfrm>
          <a:prstGeom prst="rect">
            <a:avLst/>
          </a:prstGeom>
          <a:ln>
            <a:noFill/>
          </a:ln>
          <a:effectLst>
            <a:softEdge rad="112500"/>
          </a:effectLst>
        </p:spPr>
      </p:pic>
      <p:sp>
        <p:nvSpPr>
          <p:cNvPr id="685" name="Shape 685"/>
          <p:cNvSpPr txBox="1"/>
          <p:nvPr/>
        </p:nvSpPr>
        <p:spPr>
          <a:xfrm>
            <a:off x="5562600" y="5562600"/>
            <a:ext cx="3124199"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Algae</a:t>
            </a:r>
          </a:p>
        </p:txBody>
      </p:sp>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Shape 690"/>
          <p:cNvPicPr preferRelativeResize="0"/>
          <p:nvPr/>
        </p:nvPicPr>
        <p:blipFill rotWithShape="1">
          <a:blip r:embed="rId3">
            <a:alphaModFix/>
          </a:blip>
          <a:srcRect/>
          <a:stretch/>
        </p:blipFill>
        <p:spPr>
          <a:xfrm>
            <a:off x="134225" y="889225"/>
            <a:ext cx="5486399" cy="3081900"/>
          </a:xfrm>
          <a:prstGeom prst="rect">
            <a:avLst/>
          </a:prstGeom>
          <a:ln>
            <a:noFill/>
          </a:ln>
          <a:effectLst>
            <a:softEdge rad="112500"/>
          </a:effectLst>
        </p:spPr>
      </p:pic>
      <p:pic>
        <p:nvPicPr>
          <p:cNvPr id="691" name="Shape 691"/>
          <p:cNvPicPr preferRelativeResize="0"/>
          <p:nvPr/>
        </p:nvPicPr>
        <p:blipFill rotWithShape="1">
          <a:blip r:embed="rId4">
            <a:alphaModFix/>
          </a:blip>
          <a:srcRect/>
          <a:stretch/>
        </p:blipFill>
        <p:spPr>
          <a:xfrm>
            <a:off x="4141375" y="3430400"/>
            <a:ext cx="4876799" cy="2743199"/>
          </a:xfrm>
          <a:prstGeom prst="rect">
            <a:avLst/>
          </a:prstGeom>
          <a:ln>
            <a:noFill/>
          </a:ln>
          <a:effectLst>
            <a:softEdge rad="112500"/>
          </a:effectLst>
        </p:spPr>
      </p:pic>
      <p:pic>
        <p:nvPicPr>
          <p:cNvPr id="692" name="Shape 692"/>
          <p:cNvPicPr preferRelativeResize="0"/>
          <p:nvPr/>
        </p:nvPicPr>
        <p:blipFill rotWithShape="1">
          <a:blip r:embed="rId5">
            <a:alphaModFix/>
          </a:blip>
          <a:srcRect/>
          <a:stretch/>
        </p:blipFill>
        <p:spPr>
          <a:xfrm>
            <a:off x="5257800" y="533400"/>
            <a:ext cx="3886200" cy="2185988"/>
          </a:xfrm>
          <a:prstGeom prst="rect">
            <a:avLst/>
          </a:prstGeom>
          <a:ln>
            <a:noFill/>
          </a:ln>
          <a:effectLst>
            <a:softEdge rad="112500"/>
          </a:effectLst>
        </p:spPr>
      </p:pic>
      <p:sp>
        <p:nvSpPr>
          <p:cNvPr id="693" name="Shape 693"/>
          <p:cNvSpPr txBox="1"/>
          <p:nvPr/>
        </p:nvSpPr>
        <p:spPr>
          <a:xfrm>
            <a:off x="457200" y="4419600"/>
            <a:ext cx="3962399"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baseline="0">
                <a:solidFill>
                  <a:srgbClr val="FFFF99"/>
                </a:solidFill>
                <a:latin typeface="Times New Roman"/>
                <a:ea typeface="Times New Roman"/>
                <a:cs typeface="Times New Roman"/>
                <a:sym typeface="Times New Roman"/>
              </a:rPr>
              <a:t>Leather “Fleshings”</a:t>
            </a: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p:nvPr/>
        </p:nvSpPr>
        <p:spPr>
          <a:xfrm>
            <a:off x="381000" y="0"/>
            <a:ext cx="3047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b="0" i="0" u="none" strike="noStrike" cap="none" baseline="0">
              <a:solidFill>
                <a:srgbClr val="FFFFFF"/>
              </a:solidFill>
              <a:latin typeface="Arial"/>
              <a:ea typeface="Arial"/>
              <a:cs typeface="Arial"/>
              <a:sym typeface="Arial"/>
            </a:endParaRPr>
          </a:p>
        </p:txBody>
      </p:sp>
      <p:pic>
        <p:nvPicPr>
          <p:cNvPr id="700" name="Shape 700"/>
          <p:cNvPicPr preferRelativeResize="0"/>
          <p:nvPr/>
        </p:nvPicPr>
        <p:blipFill rotWithShape="1">
          <a:blip r:embed="rId3">
            <a:alphaModFix/>
          </a:blip>
          <a:srcRect/>
          <a:stretch/>
        </p:blipFill>
        <p:spPr>
          <a:xfrm>
            <a:off x="4648200" y="609600"/>
            <a:ext cx="4286250" cy="3048001"/>
          </a:xfrm>
          <a:prstGeom prst="rect">
            <a:avLst/>
          </a:prstGeom>
          <a:ln>
            <a:noFill/>
          </a:ln>
          <a:effectLst>
            <a:softEdge rad="112500"/>
          </a:effectLst>
        </p:spPr>
      </p:pic>
      <p:pic>
        <p:nvPicPr>
          <p:cNvPr id="701" name="Shape 701"/>
          <p:cNvPicPr preferRelativeResize="0"/>
          <p:nvPr/>
        </p:nvPicPr>
        <p:blipFill rotWithShape="1">
          <a:blip r:embed="rId4">
            <a:alphaModFix/>
          </a:blip>
          <a:srcRect/>
          <a:stretch/>
        </p:blipFill>
        <p:spPr>
          <a:xfrm>
            <a:off x="228600" y="304800"/>
            <a:ext cx="4762499" cy="2857499"/>
          </a:xfrm>
          <a:prstGeom prst="rect">
            <a:avLst/>
          </a:prstGeom>
          <a:ln>
            <a:noFill/>
          </a:ln>
          <a:effectLst>
            <a:softEdge rad="112500"/>
          </a:effectLst>
        </p:spPr>
      </p:pic>
      <p:pic>
        <p:nvPicPr>
          <p:cNvPr id="702" name="Shape 702"/>
          <p:cNvPicPr preferRelativeResize="0"/>
          <p:nvPr/>
        </p:nvPicPr>
        <p:blipFill rotWithShape="1">
          <a:blip r:embed="rId5">
            <a:alphaModFix/>
          </a:blip>
          <a:srcRect/>
          <a:stretch/>
        </p:blipFill>
        <p:spPr>
          <a:xfrm>
            <a:off x="990600" y="2895600"/>
            <a:ext cx="3809999" cy="2676525"/>
          </a:xfrm>
          <a:prstGeom prst="rect">
            <a:avLst/>
          </a:prstGeom>
          <a:ln>
            <a:noFill/>
          </a:ln>
          <a:effectLst>
            <a:softEdge rad="112500"/>
          </a:effectLst>
        </p:spPr>
      </p:pic>
      <p:pic>
        <p:nvPicPr>
          <p:cNvPr id="703" name="Shape 703"/>
          <p:cNvPicPr preferRelativeResize="0"/>
          <p:nvPr/>
        </p:nvPicPr>
        <p:blipFill rotWithShape="1">
          <a:blip r:embed="rId6">
            <a:alphaModFix/>
          </a:blip>
          <a:srcRect/>
          <a:stretch/>
        </p:blipFill>
        <p:spPr>
          <a:xfrm>
            <a:off x="4572000" y="3429000"/>
            <a:ext cx="3581399" cy="2387600"/>
          </a:xfrm>
          <a:prstGeom prst="rect">
            <a:avLst/>
          </a:prstGeom>
          <a:ln>
            <a:noFill/>
          </a:ln>
          <a:effectLst>
            <a:softEdge rad="112500"/>
          </a:effectLst>
        </p:spPr>
      </p:pic>
      <p:sp>
        <p:nvSpPr>
          <p:cNvPr id="704" name="Shape 704"/>
          <p:cNvSpPr txBox="1"/>
          <p:nvPr/>
        </p:nvSpPr>
        <p:spPr>
          <a:xfrm>
            <a:off x="685800" y="5715000"/>
            <a:ext cx="3004199" cy="964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baseline="0">
                <a:solidFill>
                  <a:srgbClr val="FFFF99"/>
                </a:solidFill>
                <a:latin typeface="Times New Roman"/>
                <a:ea typeface="Times New Roman"/>
                <a:cs typeface="Times New Roman"/>
                <a:sym typeface="Times New Roman"/>
              </a:rPr>
              <a:t>Used cooking oils and grease</a:t>
            </a: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Shape 709"/>
          <p:cNvPicPr preferRelativeResize="0"/>
          <p:nvPr/>
        </p:nvPicPr>
        <p:blipFill rotWithShape="1">
          <a:blip r:embed="rId3">
            <a:alphaModFix/>
          </a:blip>
          <a:srcRect/>
          <a:stretch/>
        </p:blipFill>
        <p:spPr>
          <a:xfrm>
            <a:off x="4495800" y="2819400"/>
            <a:ext cx="4419599" cy="3314700"/>
          </a:xfrm>
          <a:prstGeom prst="rect">
            <a:avLst/>
          </a:prstGeom>
          <a:ln>
            <a:noFill/>
          </a:ln>
          <a:effectLst>
            <a:softEdge rad="112500"/>
          </a:effectLst>
        </p:spPr>
      </p:pic>
      <p:pic>
        <p:nvPicPr>
          <p:cNvPr id="710" name="Shape 710"/>
          <p:cNvPicPr preferRelativeResize="0"/>
          <p:nvPr/>
        </p:nvPicPr>
        <p:blipFill rotWithShape="1">
          <a:blip r:embed="rId4">
            <a:alphaModFix/>
          </a:blip>
          <a:srcRect/>
          <a:stretch/>
        </p:blipFill>
        <p:spPr>
          <a:xfrm>
            <a:off x="685800" y="457200"/>
            <a:ext cx="4190999" cy="2794000"/>
          </a:xfrm>
          <a:prstGeom prst="rect">
            <a:avLst/>
          </a:prstGeom>
          <a:ln>
            <a:noFill/>
          </a:ln>
          <a:effectLst>
            <a:softEdge rad="112500"/>
          </a:effectLst>
        </p:spPr>
      </p:pic>
      <p:pic>
        <p:nvPicPr>
          <p:cNvPr id="711" name="Shape 711"/>
          <p:cNvPicPr preferRelativeResize="0"/>
          <p:nvPr/>
        </p:nvPicPr>
        <p:blipFill rotWithShape="1">
          <a:blip r:embed="rId5">
            <a:alphaModFix/>
          </a:blip>
          <a:srcRect/>
          <a:stretch/>
        </p:blipFill>
        <p:spPr>
          <a:xfrm>
            <a:off x="228600" y="2971800"/>
            <a:ext cx="5257799" cy="3093340"/>
          </a:xfrm>
          <a:prstGeom prst="rect">
            <a:avLst/>
          </a:prstGeom>
          <a:ln>
            <a:noFill/>
          </a:ln>
          <a:effectLst>
            <a:softEdge rad="112500"/>
          </a:effectLst>
        </p:spPr>
      </p:pic>
      <p:pic>
        <p:nvPicPr>
          <p:cNvPr id="712" name="Shape 712"/>
          <p:cNvPicPr preferRelativeResize="0"/>
          <p:nvPr/>
        </p:nvPicPr>
        <p:blipFill rotWithShape="1">
          <a:blip r:embed="rId6">
            <a:alphaModFix/>
          </a:blip>
          <a:srcRect/>
          <a:stretch/>
        </p:blipFill>
        <p:spPr>
          <a:xfrm>
            <a:off x="4724400" y="685800"/>
            <a:ext cx="3619500" cy="2390775"/>
          </a:xfrm>
          <a:prstGeom prst="rect">
            <a:avLst/>
          </a:prstGeom>
          <a:ln>
            <a:noFill/>
          </a:ln>
          <a:effectLst>
            <a:softEdge rad="112500"/>
          </a:effectLst>
        </p:spPr>
      </p:pic>
      <p:sp>
        <p:nvSpPr>
          <p:cNvPr id="713" name="Shape 713"/>
          <p:cNvSpPr txBox="1"/>
          <p:nvPr/>
        </p:nvSpPr>
        <p:spPr>
          <a:xfrm>
            <a:off x="1062450" y="6134100"/>
            <a:ext cx="7281600" cy="723900"/>
          </a:xfrm>
          <a:prstGeom prst="rect">
            <a:avLst/>
          </a:prstGeom>
          <a:noFill/>
          <a:ln>
            <a:noFill/>
          </a:ln>
        </p:spPr>
        <p:txBody>
          <a:bodyPr lIns="91425" tIns="91425" rIns="91425" bIns="91425" anchor="t" anchorCtr="0">
            <a:noAutofit/>
          </a:bodyPr>
          <a:lstStyle/>
          <a:p>
            <a:pPr>
              <a:spcBef>
                <a:spcPts val="0"/>
              </a:spcBef>
              <a:buNone/>
            </a:pPr>
            <a:r>
              <a:rPr lang="en-US" sz="3000">
                <a:solidFill>
                  <a:srgbClr val="FFFF99"/>
                </a:solidFill>
                <a:latin typeface="Times New Roman"/>
                <a:ea typeface="Times New Roman"/>
                <a:cs typeface="Times New Roman"/>
                <a:sym typeface="Times New Roman"/>
              </a:rPr>
              <a:t>Landfill Refueling Stations</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Shape 718"/>
          <p:cNvPicPr preferRelativeResize="0"/>
          <p:nvPr/>
        </p:nvPicPr>
        <p:blipFill rotWithShape="1">
          <a:blip r:embed="rId3">
            <a:alphaModFix/>
          </a:blip>
          <a:srcRect/>
          <a:stretch/>
        </p:blipFill>
        <p:spPr>
          <a:xfrm>
            <a:off x="2819400" y="2667000"/>
            <a:ext cx="6057899" cy="3286125"/>
          </a:xfrm>
          <a:prstGeom prst="rect">
            <a:avLst/>
          </a:prstGeom>
          <a:ln>
            <a:noFill/>
          </a:ln>
          <a:effectLst>
            <a:softEdge rad="112500"/>
          </a:effectLst>
        </p:spPr>
      </p:pic>
      <p:sp>
        <p:nvSpPr>
          <p:cNvPr id="719" name="Shape 719"/>
          <p:cNvSpPr txBox="1">
            <a:spLocks noGrp="1"/>
          </p:cNvSpPr>
          <p:nvPr>
            <p:ph type="title"/>
          </p:nvPr>
        </p:nvSpPr>
        <p:spPr>
          <a:xfrm>
            <a:off x="457200" y="304800"/>
            <a:ext cx="8458200" cy="94456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Process: 4</a:t>
            </a:r>
            <a:r>
              <a:rPr lang="en-US" sz="3200" b="1" i="0" u="none" strike="noStrike" cap="none" baseline="30000">
                <a:solidFill>
                  <a:srgbClr val="FFFF99"/>
                </a:solidFill>
                <a:latin typeface="Times New Roman"/>
                <a:ea typeface="Times New Roman"/>
                <a:cs typeface="Times New Roman"/>
                <a:sym typeface="Times New Roman"/>
              </a:rPr>
              <a:t>th</a:t>
            </a:r>
            <a:r>
              <a:rPr lang="en-US" sz="3200" b="1" i="0" u="none" strike="noStrike" cap="none" baseline="0">
                <a:solidFill>
                  <a:srgbClr val="FFFF99"/>
                </a:solidFill>
                <a:latin typeface="Times New Roman"/>
                <a:ea typeface="Times New Roman"/>
                <a:cs typeface="Times New Roman"/>
                <a:sym typeface="Times New Roman"/>
              </a:rPr>
              <a:t> Generation</a:t>
            </a:r>
          </a:p>
        </p:txBody>
      </p:sp>
      <p:sp>
        <p:nvSpPr>
          <p:cNvPr id="720" name="Shape 720"/>
          <p:cNvSpPr txBox="1">
            <a:spLocks noGrp="1"/>
          </p:cNvSpPr>
          <p:nvPr>
            <p:ph type="body" idx="1"/>
          </p:nvPr>
        </p:nvSpPr>
        <p:spPr>
          <a:xfrm>
            <a:off x="228600" y="1295400"/>
            <a:ext cx="3733800" cy="26669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Times New Roman"/>
              <a:buNone/>
            </a:pPr>
            <a:r>
              <a:rPr lang="en-US" sz="2000" b="0" i="0" u="none" strike="noStrike" cap="none" baseline="0">
                <a:solidFill>
                  <a:schemeClr val="lt1"/>
                </a:solidFill>
                <a:latin typeface="Times New Roman"/>
                <a:ea typeface="Times New Roman"/>
                <a:cs typeface="Times New Roman"/>
                <a:sym typeface="Times New Roman"/>
              </a:rPr>
              <a:t>  </a:t>
            </a:r>
          </a:p>
          <a:p>
            <a:pPr marL="342900" marR="0" lvl="0" indent="-342900" algn="l" rtl="0">
              <a:spcBef>
                <a:spcPts val="800"/>
              </a:spcBef>
              <a:spcAft>
                <a:spcPts val="0"/>
              </a:spcAft>
              <a:buClr>
                <a:schemeClr val="lt1"/>
              </a:buClr>
              <a:buSzPct val="25000"/>
              <a:buFont typeface="Times New Roman"/>
              <a:buNone/>
            </a:pPr>
            <a:r>
              <a:rPr lang="en-US" sz="4000" b="1" i="0" u="none" strike="noStrike" cap="none" baseline="0">
                <a:solidFill>
                  <a:srgbClr val="FFCCFF"/>
                </a:solidFill>
                <a:latin typeface="Times New Roman"/>
                <a:ea typeface="Times New Roman"/>
                <a:cs typeface="Times New Roman"/>
                <a:sym typeface="Times New Roman"/>
              </a:rPr>
              <a:t>Direct-to-Fuel</a:t>
            </a:r>
          </a:p>
          <a:p>
            <a:pPr marL="342900" marR="0" lvl="0" indent="-342900" algn="l" rtl="0">
              <a:spcBef>
                <a:spcPts val="800"/>
              </a:spcBef>
              <a:spcAft>
                <a:spcPts val="0"/>
              </a:spcAft>
              <a:buClr>
                <a:schemeClr val="lt1"/>
              </a:buClr>
              <a:buSzPct val="25000"/>
              <a:buFont typeface="Times New Roman"/>
              <a:buNone/>
            </a:pPr>
            <a:r>
              <a:rPr lang="en-US" sz="4000" b="1" i="0" u="none" strike="noStrike" cap="none" baseline="0">
                <a:solidFill>
                  <a:srgbClr val="FFCCFF"/>
                </a:solidFill>
                <a:latin typeface="Times New Roman"/>
                <a:ea typeface="Times New Roman"/>
                <a:cs typeface="Times New Roman"/>
                <a:sym typeface="Times New Roman"/>
              </a:rPr>
              <a:t>Solar Fuels</a:t>
            </a:r>
          </a:p>
          <a:p>
            <a:pPr marL="342900" marR="0" lvl="0" indent="-342900" algn="l" rtl="0">
              <a:spcBef>
                <a:spcPts val="800"/>
              </a:spcBef>
              <a:spcAft>
                <a:spcPts val="0"/>
              </a:spcAft>
              <a:buClr>
                <a:schemeClr val="lt1"/>
              </a:buClr>
              <a:buSzPct val="25000"/>
              <a:buFont typeface="Times New Roman"/>
              <a:buNone/>
            </a:pPr>
            <a:r>
              <a:rPr lang="en-US" sz="4000" b="1" i="0" u="none" strike="noStrike" cap="none" baseline="0">
                <a:solidFill>
                  <a:srgbClr val="FFCCFF"/>
                </a:solidFill>
                <a:latin typeface="Times New Roman"/>
                <a:ea typeface="Times New Roman"/>
                <a:cs typeface="Times New Roman"/>
                <a:sym typeface="Times New Roman"/>
              </a:rPr>
              <a:t>Electrofuels</a:t>
            </a:r>
          </a:p>
          <a:p>
            <a:pPr marL="1143000" marR="0" lvl="2" indent="-76200" algn="l" rtl="0">
              <a:spcBef>
                <a:spcPts val="480"/>
              </a:spcBef>
              <a:spcAft>
                <a:spcPts val="0"/>
              </a:spcAft>
              <a:buClr>
                <a:schemeClr val="lt1"/>
              </a:buClr>
              <a:buFont typeface="Arial"/>
              <a:buNone/>
            </a:pPr>
            <a:endParaRPr sz="2400" b="1" i="0" u="none" strike="noStrike" cap="none" baseline="0">
              <a:solidFill>
                <a:srgbClr val="FFCCFF"/>
              </a:solidFill>
              <a:latin typeface="Times New Roman"/>
              <a:ea typeface="Times New Roman"/>
              <a:cs typeface="Times New Roman"/>
              <a:sym typeface="Times New Roman"/>
            </a:endParaRPr>
          </a:p>
          <a:p>
            <a:pPr marL="1143000" marR="0" lvl="2" indent="-228600" algn="l" rtl="0">
              <a:spcBef>
                <a:spcPts val="480"/>
              </a:spcBef>
              <a:spcAft>
                <a:spcPts val="0"/>
              </a:spcAft>
              <a:buClr>
                <a:schemeClr val="lt1"/>
              </a:buClr>
              <a:buFont typeface="Arial"/>
              <a:buNone/>
            </a:pPr>
            <a:endParaRPr sz="2400" b="0" i="0" u="none" strike="noStrike" cap="none" baseline="0">
              <a:solidFill>
                <a:srgbClr val="FFCCFF"/>
              </a:solidFill>
              <a:latin typeface="Times New Roman"/>
              <a:ea typeface="Times New Roman"/>
              <a:cs typeface="Times New Roman"/>
              <a:sym typeface="Times New Roman"/>
            </a:endParaRPr>
          </a:p>
        </p:txBody>
      </p:sp>
      <p:pic>
        <p:nvPicPr>
          <p:cNvPr id="721" name="Shape 721"/>
          <p:cNvPicPr preferRelativeResize="0"/>
          <p:nvPr/>
        </p:nvPicPr>
        <p:blipFill rotWithShape="1">
          <a:blip r:embed="rId4">
            <a:alphaModFix/>
          </a:blip>
          <a:srcRect/>
          <a:stretch/>
        </p:blipFill>
        <p:spPr>
          <a:xfrm>
            <a:off x="228600" y="5867400"/>
            <a:ext cx="1143000" cy="612775"/>
          </a:xfrm>
          <a:prstGeom prst="rect">
            <a:avLst/>
          </a:prstGeom>
          <a:noFill/>
          <a:ln>
            <a:noFill/>
          </a:ln>
        </p:spPr>
      </p:pic>
      <p:sp>
        <p:nvSpPr>
          <p:cNvPr id="722" name="Shape 722"/>
          <p:cNvSpPr txBox="1"/>
          <p:nvPr/>
        </p:nvSpPr>
        <p:spPr>
          <a:xfrm>
            <a:off x="3352800" y="5867400"/>
            <a:ext cx="5333999"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Joule Fuels (artist’s imagination)</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381000" y="0"/>
            <a:ext cx="8534399" cy="3276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8000" b="1" i="0" u="none" strike="noStrike" cap="none" baseline="0">
                <a:solidFill>
                  <a:srgbClr val="FFFF99"/>
                </a:solidFill>
                <a:latin typeface="Times New Roman"/>
                <a:ea typeface="Times New Roman"/>
                <a:cs typeface="Times New Roman"/>
                <a:sym typeface="Times New Roman"/>
              </a:rPr>
              <a:t>Agriculture:  </a:t>
            </a:r>
            <a:r>
              <a:rPr lang="en-US" sz="4400" b="1" i="0" u="none" strike="noStrike" cap="none" baseline="0">
                <a:solidFill>
                  <a:srgbClr val="FFFF99"/>
                </a:solidFill>
                <a:latin typeface="Times New Roman"/>
                <a:ea typeface="Times New Roman"/>
                <a:cs typeface="Times New Roman"/>
                <a:sym typeface="Times New Roman"/>
              </a:rPr>
              <a:t/>
            </a:r>
            <a:br>
              <a:rPr lang="en-US" sz="4400" b="1" i="0" u="none" strike="noStrike" cap="none" baseline="0">
                <a:solidFill>
                  <a:srgbClr val="FFFF99"/>
                </a:solidFill>
                <a:latin typeface="Times New Roman"/>
                <a:ea typeface="Times New Roman"/>
                <a:cs typeface="Times New Roman"/>
                <a:sym typeface="Times New Roman"/>
              </a:rPr>
            </a:br>
            <a:r>
              <a:rPr lang="en-US" sz="4400" b="1" i="0" u="none" strike="noStrike" cap="none" baseline="0">
                <a:solidFill>
                  <a:srgbClr val="FFFF99"/>
                </a:solidFill>
                <a:latin typeface="Times New Roman"/>
                <a:ea typeface="Times New Roman"/>
                <a:cs typeface="Times New Roman"/>
                <a:sym typeface="Times New Roman"/>
              </a:rPr>
              <a:t>The Foundation</a:t>
            </a:r>
            <a:br>
              <a:rPr lang="en-US" sz="4400" b="1" i="0" u="none" strike="noStrike" cap="none" baseline="0">
                <a:solidFill>
                  <a:srgbClr val="FFFF99"/>
                </a:solidFill>
                <a:latin typeface="Times New Roman"/>
                <a:ea typeface="Times New Roman"/>
                <a:cs typeface="Times New Roman"/>
                <a:sym typeface="Times New Roman"/>
              </a:rPr>
            </a:br>
            <a:r>
              <a:rPr lang="en-US" sz="4400" b="1" i="0" u="none" strike="noStrike" cap="none" baseline="0">
                <a:solidFill>
                  <a:srgbClr val="FFFF99"/>
                </a:solidFill>
                <a:latin typeface="Times New Roman"/>
                <a:ea typeface="Times New Roman"/>
                <a:cs typeface="Times New Roman"/>
                <a:sym typeface="Times New Roman"/>
              </a:rPr>
              <a:t>of the Bioeconomy</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729" name="Shape 729"/>
          <p:cNvSpPr/>
          <p:nvPr/>
        </p:nvSpPr>
        <p:spPr>
          <a:xfrm>
            <a:off x="533400" y="3200400"/>
            <a:ext cx="8229600" cy="23923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Feedstocks</a:t>
            </a:r>
          </a:p>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Jobs Related to Feedstocks</a:t>
            </a:r>
          </a:p>
        </p:txBody>
      </p:sp>
      <p:pic>
        <p:nvPicPr>
          <p:cNvPr id="730" name="Shape 730"/>
          <p:cNvPicPr preferRelativeResize="0"/>
          <p:nvPr/>
        </p:nvPicPr>
        <p:blipFill rotWithShape="1">
          <a:blip r:embed="rId3">
            <a:alphaModFix/>
          </a:blip>
          <a:srcRect/>
          <a:stretch/>
        </p:blipFill>
        <p:spPr>
          <a:xfrm>
            <a:off x="228600" y="6019800"/>
            <a:ext cx="1143000" cy="612775"/>
          </a:xfrm>
          <a:prstGeom prst="rect">
            <a:avLst/>
          </a:prstGeom>
          <a:noFill/>
          <a:ln>
            <a:noFill/>
          </a:ln>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title"/>
          </p:nvPr>
        </p:nvSpPr>
        <p:spPr>
          <a:xfrm>
            <a:off x="457200" y="152400"/>
            <a:ext cx="81533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A Few Types of Jobs Available in Advanced Biofuels Feedstock Development and Production</a:t>
            </a:r>
          </a:p>
        </p:txBody>
      </p:sp>
      <p:sp>
        <p:nvSpPr>
          <p:cNvPr id="737" name="Shape 737"/>
          <p:cNvSpPr txBox="1">
            <a:spLocks noGrp="1"/>
          </p:cNvSpPr>
          <p:nvPr>
            <p:ph type="body" idx="1"/>
          </p:nvPr>
        </p:nvSpPr>
        <p:spPr>
          <a:xfrm>
            <a:off x="267500" y="1404275"/>
            <a:ext cx="4062900" cy="49515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Agronomists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Farmers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Farm workers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Farm equipment designers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Biologists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Biologists specializing in genetic research</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Biologists specializing in plant cells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Chemists</a:t>
            </a:r>
          </a:p>
          <a:p>
            <a:pPr lvl="0" indent="203200" rtl="0">
              <a:lnSpc>
                <a:spcPct val="80000"/>
              </a:lnSpc>
              <a:spcBef>
                <a:spcPts val="600"/>
              </a:spcBef>
              <a:buClr>
                <a:schemeClr val="lt1"/>
              </a:buClr>
              <a:buSzPct val="97826"/>
              <a:buFont typeface="Arial"/>
              <a:buNone/>
            </a:pPr>
            <a:r>
              <a:rPr lang="en-US" sz="2250" dirty="0">
                <a:solidFill>
                  <a:schemeClr val="lt1"/>
                </a:solidFill>
              </a:rPr>
              <a:t>Chemical engineers</a:t>
            </a:r>
          </a:p>
          <a:p>
            <a:pPr lvl="0" indent="203200" rtl="0">
              <a:lnSpc>
                <a:spcPct val="80000"/>
              </a:lnSpc>
              <a:spcBef>
                <a:spcPts val="600"/>
              </a:spcBef>
              <a:buClr>
                <a:schemeClr val="lt1"/>
              </a:buClr>
              <a:buSzPct val="97826"/>
              <a:buFont typeface="Arial"/>
              <a:buNone/>
            </a:pPr>
            <a:r>
              <a:rPr lang="en-US" sz="2250" dirty="0">
                <a:solidFill>
                  <a:schemeClr val="lt1"/>
                </a:solidFill>
              </a:rPr>
              <a:t>Researchers into </a:t>
            </a:r>
            <a:r>
              <a:rPr lang="en-US" sz="2250" dirty="0" err="1">
                <a:solidFill>
                  <a:schemeClr val="lt1"/>
                </a:solidFill>
              </a:rPr>
              <a:t>bioenergy</a:t>
            </a:r>
            <a:r>
              <a:rPr lang="en-US" sz="2250" dirty="0">
                <a:solidFill>
                  <a:schemeClr val="lt1"/>
                </a:solidFill>
              </a:rPr>
              <a:t> crop development</a:t>
            </a:r>
          </a:p>
        </p:txBody>
      </p:sp>
      <p:pic>
        <p:nvPicPr>
          <p:cNvPr id="738" name="Shape 738"/>
          <p:cNvPicPr preferRelativeResize="0"/>
          <p:nvPr/>
        </p:nvPicPr>
        <p:blipFill rotWithShape="1">
          <a:blip r:embed="rId3">
            <a:alphaModFix/>
          </a:blip>
          <a:srcRect/>
          <a:stretch/>
        </p:blipFill>
        <p:spPr>
          <a:xfrm>
            <a:off x="7162800" y="5867400"/>
            <a:ext cx="1143000" cy="612775"/>
          </a:xfrm>
          <a:prstGeom prst="rect">
            <a:avLst/>
          </a:prstGeom>
          <a:noFill/>
          <a:ln>
            <a:noFill/>
          </a:ln>
        </p:spPr>
      </p:pic>
      <p:sp>
        <p:nvSpPr>
          <p:cNvPr id="739" name="Shape 739"/>
          <p:cNvSpPr txBox="1"/>
          <p:nvPr/>
        </p:nvSpPr>
        <p:spPr>
          <a:xfrm>
            <a:off x="4330400" y="1143000"/>
            <a:ext cx="4624199" cy="4572000"/>
          </a:xfrm>
          <a:prstGeom prst="rect">
            <a:avLst/>
          </a:prstGeom>
          <a:noFill/>
          <a:ln>
            <a:noFill/>
          </a:ln>
        </p:spPr>
        <p:txBody>
          <a:bodyPr lIns="91425" tIns="91425" rIns="91425" bIns="91425" anchor="t" anchorCtr="0">
            <a:noAutofit/>
          </a:bodyPr>
          <a:lstStyle/>
          <a:p>
            <a:pPr lvl="0" rtl="0">
              <a:lnSpc>
                <a:spcPct val="80000"/>
              </a:lnSpc>
              <a:spcBef>
                <a:spcPts val="600"/>
              </a:spcBef>
              <a:buNone/>
            </a:pPr>
            <a:endParaRPr dirty="0">
              <a:solidFill>
                <a:schemeClr val="dk1"/>
              </a:solidFill>
            </a:endParaRPr>
          </a:p>
          <a:p>
            <a:pPr marL="342900" lvl="0" indent="-342900" rtl="0">
              <a:lnSpc>
                <a:spcPct val="80000"/>
              </a:lnSpc>
              <a:spcBef>
                <a:spcPts val="600"/>
              </a:spcBef>
              <a:buClr>
                <a:schemeClr val="lt1"/>
              </a:buClr>
              <a:buSzPct val="97826"/>
              <a:buFont typeface="Arial"/>
              <a:buChar char="•"/>
            </a:pPr>
            <a:r>
              <a:rPr lang="en-US" sz="2250" dirty="0">
                <a:solidFill>
                  <a:schemeClr val="lt1"/>
                </a:solidFill>
              </a:rPr>
              <a:t>Agriculture/horticulture experts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Freight railroad operators, engineers, loaders, </a:t>
            </a:r>
            <a:r>
              <a:rPr lang="en-US" sz="2250" dirty="0" err="1">
                <a:solidFill>
                  <a:schemeClr val="lt1"/>
                </a:solidFill>
              </a:rPr>
              <a:t>unloaders</a:t>
            </a:r>
            <a:endParaRPr lang="en-US" sz="2250" dirty="0">
              <a:solidFill>
                <a:schemeClr val="lt1"/>
              </a:solidFill>
            </a:endParaRPr>
          </a:p>
          <a:p>
            <a:pPr marL="342900" lvl="0" indent="-342900" rtl="0">
              <a:lnSpc>
                <a:spcPct val="80000"/>
              </a:lnSpc>
              <a:spcBef>
                <a:spcPts val="600"/>
              </a:spcBef>
              <a:buClr>
                <a:schemeClr val="lt1"/>
              </a:buClr>
              <a:buSzPct val="97826"/>
              <a:buFont typeface="Arial"/>
              <a:buChar char="•"/>
            </a:pPr>
            <a:r>
              <a:rPr lang="en-US" sz="2250" dirty="0">
                <a:solidFill>
                  <a:schemeClr val="lt1"/>
                </a:solidFill>
              </a:rPr>
              <a:t>Equipment operators, technicians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Farm product purchasers/traders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Agricultural and Forestry Supervisors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Agricultural Inspectors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Computer Software Engineers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Others?</a:t>
            </a: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a:spLocks noGrp="1"/>
          </p:cNvSpPr>
          <p:nvPr>
            <p:ph type="title"/>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Are Advanced Biofuels?</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745" name="Shape 745"/>
          <p:cNvSpPr/>
          <p:nvPr/>
        </p:nvSpPr>
        <p:spPr>
          <a:xfrm>
            <a:off x="533400" y="3200400"/>
            <a:ext cx="8229600" cy="23925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How are they made?</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Feedstock</a:t>
            </a:r>
          </a:p>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Logistics</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Technology</a:t>
            </a:r>
          </a:p>
        </p:txBody>
      </p:sp>
      <p:pic>
        <p:nvPicPr>
          <p:cNvPr id="746" name="Shape 746"/>
          <p:cNvPicPr preferRelativeResize="0"/>
          <p:nvPr/>
        </p:nvPicPr>
        <p:blipFill rotWithShape="1">
          <a:blip r:embed="rId3">
            <a:alphaModFix/>
          </a:blip>
          <a:srcRect/>
          <a:stretch/>
        </p:blipFill>
        <p:spPr>
          <a:xfrm>
            <a:off x="228600" y="6019800"/>
            <a:ext cx="1143000" cy="612900"/>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Shape 752"/>
          <p:cNvPicPr preferRelativeResize="0"/>
          <p:nvPr/>
        </p:nvPicPr>
        <p:blipFill rotWithShape="1">
          <a:blip r:embed="rId3">
            <a:alphaModFix/>
          </a:blip>
          <a:srcRect/>
          <a:stretch/>
        </p:blipFill>
        <p:spPr>
          <a:xfrm>
            <a:off x="1295400" y="609600"/>
            <a:ext cx="3309899" cy="2971799"/>
          </a:xfrm>
          <a:prstGeom prst="rect">
            <a:avLst/>
          </a:prstGeom>
          <a:noFill/>
          <a:ln>
            <a:noFill/>
          </a:ln>
        </p:spPr>
      </p:pic>
      <p:pic>
        <p:nvPicPr>
          <p:cNvPr id="753" name="Shape 753"/>
          <p:cNvPicPr preferRelativeResize="0"/>
          <p:nvPr/>
        </p:nvPicPr>
        <p:blipFill rotWithShape="1">
          <a:blip r:embed="rId4">
            <a:alphaModFix/>
          </a:blip>
          <a:srcRect/>
          <a:stretch/>
        </p:blipFill>
        <p:spPr>
          <a:xfrm>
            <a:off x="1295400" y="3581400"/>
            <a:ext cx="3308099" cy="2971799"/>
          </a:xfrm>
          <a:prstGeom prst="rect">
            <a:avLst/>
          </a:prstGeom>
          <a:noFill/>
          <a:ln>
            <a:noFill/>
          </a:ln>
        </p:spPr>
      </p:pic>
      <p:pic>
        <p:nvPicPr>
          <p:cNvPr id="754" name="Shape 754"/>
          <p:cNvPicPr preferRelativeResize="0"/>
          <p:nvPr/>
        </p:nvPicPr>
        <p:blipFill rotWithShape="1">
          <a:blip r:embed="rId5">
            <a:alphaModFix/>
          </a:blip>
          <a:srcRect/>
          <a:stretch/>
        </p:blipFill>
        <p:spPr>
          <a:xfrm>
            <a:off x="4953000" y="685800"/>
            <a:ext cx="3276600" cy="2939700"/>
          </a:xfrm>
          <a:prstGeom prst="rect">
            <a:avLst/>
          </a:prstGeom>
          <a:ln>
            <a:noFill/>
          </a:ln>
          <a:effectLst>
            <a:softEdge rad="112500"/>
          </a:effectLst>
        </p:spPr>
      </p:pic>
      <p:pic>
        <p:nvPicPr>
          <p:cNvPr id="755" name="Shape 755"/>
          <p:cNvPicPr preferRelativeResize="0"/>
          <p:nvPr/>
        </p:nvPicPr>
        <p:blipFill rotWithShape="1">
          <a:blip r:embed="rId6">
            <a:alphaModFix/>
          </a:blip>
          <a:srcRect/>
          <a:stretch/>
        </p:blipFill>
        <p:spPr>
          <a:xfrm>
            <a:off x="4953000" y="3581400"/>
            <a:ext cx="3256199" cy="2913299"/>
          </a:xfrm>
          <a:prstGeom prst="rect">
            <a:avLst/>
          </a:prstGeom>
          <a:ln>
            <a:noFill/>
          </a:ln>
          <a:effectLst>
            <a:softEdge rad="112500"/>
          </a:effectLst>
        </p:spPr>
      </p:pic>
      <p:sp>
        <p:nvSpPr>
          <p:cNvPr id="756" name="Shape 756"/>
          <p:cNvSpPr txBox="1"/>
          <p:nvPr/>
        </p:nvSpPr>
        <p:spPr>
          <a:xfrm>
            <a:off x="283125" y="0"/>
            <a:ext cx="8540999" cy="646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Logistics:  Harvest, Storage, Transport</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idx="4294967295"/>
          </p:nvPr>
        </p:nvSpPr>
        <p:spPr>
          <a:xfrm>
            <a:off x="0" y="838200"/>
            <a:ext cx="9144000" cy="5638800"/>
          </a:xfrm>
          <a:prstGeom prst="rect">
            <a:avLst/>
          </a:prstGeom>
          <a:noFill/>
          <a:ln>
            <a:noFill/>
          </a:ln>
        </p:spPr>
        <p:txBody>
          <a:bodyPr lIns="91425" tIns="45700" rIns="91425" bIns="45700" anchor="ctr" anchorCtr="0">
            <a:noAutofit/>
          </a:bodyPr>
          <a:lstStyle/>
          <a:p>
            <a:pPr marL="742950" marR="0" lvl="0" indent="-742950" algn="l" rtl="0">
              <a:spcBef>
                <a:spcPts val="0"/>
              </a:spcBef>
              <a:spcAft>
                <a:spcPts val="0"/>
              </a:spcAft>
              <a:buSzPct val="25000"/>
            </a:pPr>
            <a:r>
              <a:rPr lang="en-US" sz="4400" b="1" i="0" u="none" strike="noStrike" cap="none" baseline="0" dirty="0" smtClean="0">
                <a:solidFill>
                  <a:srgbClr val="FFC000"/>
                </a:solidFill>
                <a:latin typeface="Times New Roman"/>
                <a:ea typeface="Times New Roman"/>
                <a:cs typeface="Times New Roman"/>
                <a:sym typeface="Times New Roman"/>
              </a:rPr>
              <a:t>Overview</a:t>
            </a:r>
            <a:r>
              <a:rPr lang="en-US" sz="4400" b="1" i="0" u="none" strike="noStrike" cap="none" baseline="0" dirty="0" smtClean="0">
                <a:solidFill>
                  <a:srgbClr val="FFFF99"/>
                </a:solidFill>
                <a:latin typeface="Times New Roman"/>
                <a:ea typeface="Times New Roman"/>
                <a:cs typeface="Times New Roman"/>
                <a:sym typeface="Times New Roman"/>
              </a:rPr>
              <a:t/>
            </a:r>
            <a:br>
              <a:rPr lang="en-US" sz="4400" b="1" i="0" u="none" strike="noStrike" cap="none" baseline="0" dirty="0" smtClean="0">
                <a:solidFill>
                  <a:srgbClr val="FFFF99"/>
                </a:solidFill>
                <a:latin typeface="Times New Roman"/>
                <a:ea typeface="Times New Roman"/>
                <a:cs typeface="Times New Roman"/>
                <a:sym typeface="Times New Roman"/>
              </a:rPr>
            </a:br>
            <a:r>
              <a:rPr lang="en-US" sz="3600" b="1" dirty="0" smtClean="0">
                <a:solidFill>
                  <a:srgbClr val="FFFF99"/>
                </a:solidFill>
                <a:latin typeface="Times New Roman"/>
                <a:ea typeface="Times New Roman"/>
                <a:cs typeface="Times New Roman"/>
                <a:sym typeface="Times New Roman"/>
              </a:rPr>
              <a:t>Question to Assess Audience</a:t>
            </a:r>
            <a:br>
              <a:rPr lang="en-US" sz="3600" b="1" dirty="0" smtClean="0">
                <a:solidFill>
                  <a:srgbClr val="FFFF99"/>
                </a:solidFill>
                <a:latin typeface="Times New Roman"/>
                <a:ea typeface="Times New Roman"/>
                <a:cs typeface="Times New Roman"/>
                <a:sym typeface="Times New Roman"/>
              </a:rPr>
            </a:br>
            <a:r>
              <a:rPr lang="en-US" sz="3600" b="1" dirty="0" smtClean="0">
                <a:solidFill>
                  <a:srgbClr val="FFFF99"/>
                </a:solidFill>
                <a:latin typeface="Times New Roman"/>
                <a:ea typeface="Times New Roman"/>
                <a:cs typeface="Times New Roman"/>
                <a:sym typeface="Times New Roman"/>
              </a:rPr>
              <a:t/>
            </a:r>
            <a:br>
              <a:rPr lang="en-US" sz="3600" b="1" dirty="0" smtClean="0">
                <a:solidFill>
                  <a:srgbClr val="FFFF99"/>
                </a:solidFill>
                <a:latin typeface="Times New Roman"/>
                <a:ea typeface="Times New Roman"/>
                <a:cs typeface="Times New Roman"/>
                <a:sym typeface="Times New Roman"/>
              </a:rPr>
            </a:br>
            <a:r>
              <a:rPr lang="en-US" sz="3600" b="1" dirty="0" smtClean="0">
                <a:solidFill>
                  <a:srgbClr val="FFFF99"/>
                </a:solidFill>
                <a:latin typeface="Times New Roman"/>
                <a:ea typeface="Times New Roman"/>
                <a:cs typeface="Times New Roman"/>
                <a:sym typeface="Times New Roman"/>
              </a:rPr>
              <a:t>Quick Review of Basic Presentation</a:t>
            </a:r>
            <a:br>
              <a:rPr lang="en-US" sz="3600" b="1" dirty="0" smtClean="0">
                <a:solidFill>
                  <a:srgbClr val="FFFF99"/>
                </a:solidFill>
                <a:latin typeface="Times New Roman"/>
                <a:ea typeface="Times New Roman"/>
                <a:cs typeface="Times New Roman"/>
                <a:sym typeface="Times New Roman"/>
              </a:rPr>
            </a:br>
            <a:r>
              <a:rPr lang="en-US" sz="3600" b="1" dirty="0" smtClean="0">
                <a:solidFill>
                  <a:srgbClr val="FFFF99"/>
                </a:solidFill>
                <a:latin typeface="Times New Roman"/>
                <a:ea typeface="Times New Roman"/>
                <a:cs typeface="Times New Roman"/>
                <a:sym typeface="Times New Roman"/>
              </a:rPr>
              <a:t/>
            </a:r>
            <a:br>
              <a:rPr lang="en-US" sz="3600" b="1" dirty="0" smtClean="0">
                <a:solidFill>
                  <a:srgbClr val="FFFF99"/>
                </a:solidFill>
                <a:latin typeface="Times New Roman"/>
                <a:ea typeface="Times New Roman"/>
                <a:cs typeface="Times New Roman"/>
                <a:sym typeface="Times New Roman"/>
              </a:rPr>
            </a:br>
            <a:r>
              <a:rPr lang="en-US" sz="3600" b="1" dirty="0" smtClean="0">
                <a:solidFill>
                  <a:srgbClr val="FFFF99"/>
                </a:solidFill>
                <a:latin typeface="Times New Roman"/>
                <a:ea typeface="Times New Roman"/>
                <a:cs typeface="Times New Roman"/>
                <a:sym typeface="Times New Roman"/>
              </a:rPr>
              <a:t>Discuss Flexibility of Basic Presentation</a:t>
            </a:r>
            <a:br>
              <a:rPr lang="en-US" sz="3600" b="1" dirty="0" smtClean="0">
                <a:solidFill>
                  <a:srgbClr val="FFFF99"/>
                </a:solidFill>
                <a:latin typeface="Times New Roman"/>
                <a:ea typeface="Times New Roman"/>
                <a:cs typeface="Times New Roman"/>
                <a:sym typeface="Times New Roman"/>
              </a:rPr>
            </a:br>
            <a:r>
              <a:rPr lang="en-US" sz="3600" b="1" dirty="0" smtClean="0">
                <a:solidFill>
                  <a:srgbClr val="FFFF99"/>
                </a:solidFill>
                <a:latin typeface="Times New Roman"/>
                <a:ea typeface="Times New Roman"/>
                <a:cs typeface="Times New Roman"/>
                <a:sym typeface="Times New Roman"/>
              </a:rPr>
              <a:t/>
            </a:r>
            <a:br>
              <a:rPr lang="en-US" sz="3600" b="1" dirty="0" smtClean="0">
                <a:solidFill>
                  <a:srgbClr val="FFFF99"/>
                </a:solidFill>
                <a:latin typeface="Times New Roman"/>
                <a:ea typeface="Times New Roman"/>
                <a:cs typeface="Times New Roman"/>
                <a:sym typeface="Times New Roman"/>
              </a:rPr>
            </a:br>
            <a:r>
              <a:rPr lang="en-US" sz="3600" b="1" dirty="0" smtClean="0">
                <a:solidFill>
                  <a:srgbClr val="FFFF99"/>
                </a:solidFill>
                <a:latin typeface="Times New Roman"/>
                <a:ea typeface="Times New Roman"/>
                <a:cs typeface="Times New Roman"/>
                <a:sym typeface="Times New Roman"/>
              </a:rPr>
              <a:t>Sneak Peak at Extra Slides</a:t>
            </a:r>
            <a:br>
              <a:rPr lang="en-US" sz="3600" b="1" dirty="0" smtClean="0">
                <a:solidFill>
                  <a:srgbClr val="FFFF99"/>
                </a:solidFill>
                <a:latin typeface="Times New Roman"/>
                <a:ea typeface="Times New Roman"/>
                <a:cs typeface="Times New Roman"/>
                <a:sym typeface="Times New Roman"/>
              </a:rPr>
            </a:br>
            <a:r>
              <a:rPr lang="en-US" sz="3600" b="1" dirty="0" smtClean="0">
                <a:solidFill>
                  <a:srgbClr val="FFFF99"/>
                </a:solidFill>
                <a:latin typeface="Times New Roman"/>
                <a:ea typeface="Times New Roman"/>
                <a:cs typeface="Times New Roman"/>
                <a:sym typeface="Times New Roman"/>
              </a:rPr>
              <a:t/>
            </a:r>
            <a:br>
              <a:rPr lang="en-US" sz="3600" b="1" dirty="0" smtClean="0">
                <a:solidFill>
                  <a:srgbClr val="FFFF99"/>
                </a:solidFill>
                <a:latin typeface="Times New Roman"/>
                <a:ea typeface="Times New Roman"/>
                <a:cs typeface="Times New Roman"/>
                <a:sym typeface="Times New Roman"/>
              </a:rPr>
            </a:br>
            <a:r>
              <a:rPr lang="en-US" sz="3600" b="1" dirty="0" smtClean="0">
                <a:solidFill>
                  <a:srgbClr val="FFFF99"/>
                </a:solidFill>
                <a:latin typeface="Times New Roman"/>
                <a:ea typeface="Times New Roman"/>
                <a:cs typeface="Times New Roman"/>
                <a:sym typeface="Times New Roman"/>
              </a:rPr>
              <a:t>List of other resources</a:t>
            </a:r>
            <a:r>
              <a:rPr lang="en-US" sz="4400" b="1" dirty="0" smtClean="0">
                <a:solidFill>
                  <a:srgbClr val="FFFF99"/>
                </a:solidFill>
                <a:latin typeface="Times New Roman"/>
                <a:ea typeface="Times New Roman"/>
                <a:cs typeface="Times New Roman"/>
                <a:sym typeface="Times New Roman"/>
              </a:rPr>
              <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
            </a:r>
            <a:br>
              <a:rPr lang="en-US" sz="4400" b="1" dirty="0" smtClean="0">
                <a:solidFill>
                  <a:srgbClr val="FFFF99"/>
                </a:solidFill>
                <a:latin typeface="Times New Roman"/>
                <a:ea typeface="Times New Roman"/>
                <a:cs typeface="Times New Roman"/>
                <a:sym typeface="Times New Roman"/>
              </a:rPr>
            </a:br>
            <a:endParaRPr lang="en-US" sz="4400" b="1" i="0" u="none" strike="noStrike" cap="none" baseline="0" dirty="0">
              <a:solidFill>
                <a:srgbClr val="005828"/>
              </a:solidFill>
              <a:latin typeface="Times New Roman"/>
              <a:ea typeface="Times New Roman"/>
              <a:cs typeface="Times New Roman"/>
              <a:sym typeface="Times New Roman"/>
            </a:endParaRPr>
          </a:p>
        </p:txBody>
      </p:sp>
      <p:sp>
        <p:nvSpPr>
          <p:cNvPr id="202" name="Shape 202"/>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dirty="0">
              <a:solidFill>
                <a:srgbClr val="FBFCF5"/>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Shape 762"/>
          <p:cNvPicPr preferRelativeResize="0"/>
          <p:nvPr/>
        </p:nvPicPr>
        <p:blipFill rotWithShape="1">
          <a:blip r:embed="rId3">
            <a:alphaModFix/>
          </a:blip>
          <a:srcRect/>
          <a:stretch/>
        </p:blipFill>
        <p:spPr>
          <a:xfrm>
            <a:off x="1143000" y="533400"/>
            <a:ext cx="3319200" cy="2979600"/>
          </a:xfrm>
          <a:prstGeom prst="rect">
            <a:avLst/>
          </a:prstGeom>
          <a:noFill/>
          <a:ln>
            <a:noFill/>
          </a:ln>
        </p:spPr>
      </p:pic>
      <p:pic>
        <p:nvPicPr>
          <p:cNvPr id="763" name="Shape 763"/>
          <p:cNvPicPr preferRelativeResize="0"/>
          <p:nvPr/>
        </p:nvPicPr>
        <p:blipFill rotWithShape="1">
          <a:blip r:embed="rId4">
            <a:alphaModFix/>
          </a:blip>
          <a:srcRect/>
          <a:stretch/>
        </p:blipFill>
        <p:spPr>
          <a:xfrm>
            <a:off x="1143000" y="3505200"/>
            <a:ext cx="3307199" cy="2971799"/>
          </a:xfrm>
          <a:prstGeom prst="rect">
            <a:avLst/>
          </a:prstGeom>
          <a:noFill/>
          <a:ln>
            <a:noFill/>
          </a:ln>
        </p:spPr>
      </p:pic>
      <p:pic>
        <p:nvPicPr>
          <p:cNvPr id="764" name="Shape 764"/>
          <p:cNvPicPr preferRelativeResize="0"/>
          <p:nvPr/>
        </p:nvPicPr>
        <p:blipFill rotWithShape="1">
          <a:blip r:embed="rId5">
            <a:alphaModFix/>
          </a:blip>
          <a:srcRect/>
          <a:stretch/>
        </p:blipFill>
        <p:spPr>
          <a:xfrm>
            <a:off x="4495800" y="533400"/>
            <a:ext cx="3581399" cy="2981399"/>
          </a:xfrm>
          <a:prstGeom prst="rect">
            <a:avLst/>
          </a:prstGeom>
          <a:ln>
            <a:noFill/>
          </a:ln>
          <a:effectLst>
            <a:softEdge rad="112500"/>
          </a:effectLst>
        </p:spPr>
      </p:pic>
      <p:pic>
        <p:nvPicPr>
          <p:cNvPr id="765" name="Shape 765"/>
          <p:cNvPicPr preferRelativeResize="0"/>
          <p:nvPr/>
        </p:nvPicPr>
        <p:blipFill rotWithShape="1">
          <a:blip r:embed="rId6">
            <a:alphaModFix/>
          </a:blip>
          <a:srcRect/>
          <a:stretch/>
        </p:blipFill>
        <p:spPr>
          <a:xfrm>
            <a:off x="4419600" y="3581400"/>
            <a:ext cx="4061699" cy="2819400"/>
          </a:xfrm>
          <a:prstGeom prst="rect">
            <a:avLst/>
          </a:prstGeom>
          <a:ln>
            <a:noFill/>
          </a:ln>
          <a:effectLst>
            <a:softEdge rad="112500"/>
          </a:effectLst>
        </p:spPr>
      </p:pic>
      <p:sp>
        <p:nvSpPr>
          <p:cNvPr id="766" name="Shape 766"/>
          <p:cNvSpPr/>
          <p:nvPr/>
        </p:nvSpPr>
        <p:spPr>
          <a:xfrm>
            <a:off x="755000" y="0"/>
            <a:ext cx="8163599" cy="646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Logistics:  Harvest, Storage, Transport</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txBox="1">
            <a:spLocks noGrp="1"/>
          </p:cNvSpPr>
          <p:nvPr>
            <p:ph type="body" idx="1"/>
          </p:nvPr>
        </p:nvSpPr>
        <p:spPr>
          <a:xfrm>
            <a:off x="487600" y="354900"/>
            <a:ext cx="8199299" cy="950700"/>
          </a:xfrm>
          <a:prstGeom prst="rect">
            <a:avLst/>
          </a:prstGeom>
        </p:spPr>
        <p:txBody>
          <a:bodyPr lIns="91425" tIns="91425" rIns="91425" bIns="91425" anchor="t" anchorCtr="0">
            <a:noAutofit/>
          </a:bodyPr>
          <a:lstStyle/>
          <a:p>
            <a:pPr>
              <a:spcBef>
                <a:spcPts val="0"/>
              </a:spcBef>
              <a:buNone/>
            </a:pPr>
            <a:r>
              <a:rPr lang="en-US" sz="3600">
                <a:solidFill>
                  <a:srgbClr val="FFFF99"/>
                </a:solidFill>
                <a:latin typeface="Times New Roman"/>
                <a:ea typeface="Times New Roman"/>
                <a:cs typeface="Times New Roman"/>
                <a:sym typeface="Times New Roman"/>
              </a:rPr>
              <a:t>Logistics:  Harvest, Storage, Transport</a:t>
            </a:r>
          </a:p>
        </p:txBody>
      </p:sp>
      <p:sp>
        <p:nvSpPr>
          <p:cNvPr id="773" name="Shape 773"/>
          <p:cNvSpPr txBox="1">
            <a:spLocks noGrp="1"/>
          </p:cNvSpPr>
          <p:nvPr>
            <p:ph type="sldNum" idx="12"/>
          </p:nvPr>
        </p:nvSpPr>
        <p:spPr>
          <a:xfrm>
            <a:off x="6553200" y="6245225"/>
            <a:ext cx="2133599"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61</a:t>
            </a:fld>
            <a:endParaRPr lang="en-US"/>
          </a:p>
        </p:txBody>
      </p:sp>
      <p:pic>
        <p:nvPicPr>
          <p:cNvPr id="774" name="Shape 774"/>
          <p:cNvPicPr preferRelativeResize="0"/>
          <p:nvPr/>
        </p:nvPicPr>
        <p:blipFill>
          <a:blip r:embed="rId3">
            <a:alphaModFix/>
          </a:blip>
          <a:stretch>
            <a:fillRect/>
          </a:stretch>
        </p:blipFill>
        <p:spPr>
          <a:xfrm>
            <a:off x="3507624" y="3007699"/>
            <a:ext cx="5399377" cy="3237526"/>
          </a:xfrm>
          <a:prstGeom prst="rect">
            <a:avLst/>
          </a:prstGeom>
          <a:ln>
            <a:noFill/>
          </a:ln>
          <a:effectLst>
            <a:softEdge rad="112500"/>
          </a:effectLst>
        </p:spPr>
      </p:pic>
      <p:pic>
        <p:nvPicPr>
          <p:cNvPr id="775" name="Shape 775"/>
          <p:cNvPicPr preferRelativeResize="0"/>
          <p:nvPr/>
        </p:nvPicPr>
        <p:blipFill>
          <a:blip r:embed="rId4">
            <a:alphaModFix/>
          </a:blip>
          <a:stretch>
            <a:fillRect/>
          </a:stretch>
        </p:blipFill>
        <p:spPr>
          <a:xfrm>
            <a:off x="361775" y="1675175"/>
            <a:ext cx="4058173" cy="3043624"/>
          </a:xfrm>
          <a:prstGeom prst="rect">
            <a:avLst/>
          </a:prstGeom>
          <a:ln>
            <a:noFill/>
          </a:ln>
          <a:effectLst>
            <a:softEdge rad="112500"/>
          </a:effectLst>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Shape 781"/>
          <p:cNvSpPr txBox="1">
            <a:spLocks noGrp="1"/>
          </p:cNvSpPr>
          <p:nvPr>
            <p:ph type="title"/>
          </p:nvPr>
        </p:nvSpPr>
        <p:spPr>
          <a:xfrm>
            <a:off x="381000" y="0"/>
            <a:ext cx="8534399" cy="23923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Are Advanced Biofuels?</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782" name="Shape 782"/>
          <p:cNvSpPr/>
          <p:nvPr/>
        </p:nvSpPr>
        <p:spPr>
          <a:xfrm>
            <a:off x="533400" y="3200400"/>
            <a:ext cx="8229600" cy="23923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How are they made?</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Feedstock</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Logistics</a:t>
            </a:r>
          </a:p>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Technology</a:t>
            </a:r>
          </a:p>
        </p:txBody>
      </p:sp>
      <p:pic>
        <p:nvPicPr>
          <p:cNvPr id="783" name="Shape 783"/>
          <p:cNvPicPr preferRelativeResize="0"/>
          <p:nvPr/>
        </p:nvPicPr>
        <p:blipFill rotWithShape="1">
          <a:blip r:embed="rId3">
            <a:alphaModFix/>
          </a:blip>
          <a:srcRect/>
          <a:stretch/>
        </p:blipFill>
        <p:spPr>
          <a:xfrm>
            <a:off x="228600" y="6019800"/>
            <a:ext cx="1143000" cy="612775"/>
          </a:xfrm>
          <a:prstGeom prst="rect">
            <a:avLst/>
          </a:prstGeom>
          <a:noFill/>
          <a:ln>
            <a:noFill/>
          </a:ln>
        </p:spPr>
      </p:pic>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Shape 789"/>
          <p:cNvPicPr preferRelativeResize="0"/>
          <p:nvPr/>
        </p:nvPicPr>
        <p:blipFill rotWithShape="1">
          <a:blip r:embed="rId3">
            <a:alphaModFix/>
          </a:blip>
          <a:srcRect l="20886" t="50070" b="4260"/>
          <a:stretch/>
        </p:blipFill>
        <p:spPr>
          <a:xfrm>
            <a:off x="2469500" y="4344550"/>
            <a:ext cx="6580799" cy="2192399"/>
          </a:xfrm>
          <a:prstGeom prst="rect">
            <a:avLst/>
          </a:prstGeom>
          <a:ln>
            <a:noFill/>
          </a:ln>
          <a:effectLst>
            <a:softEdge rad="112500"/>
          </a:effectLst>
        </p:spPr>
      </p:pic>
      <p:sp>
        <p:nvSpPr>
          <p:cNvPr id="790" name="Shape 790"/>
          <p:cNvSpPr txBox="1">
            <a:spLocks noGrp="1"/>
          </p:cNvSpPr>
          <p:nvPr>
            <p:ph type="title"/>
          </p:nvPr>
        </p:nvSpPr>
        <p:spPr>
          <a:xfrm>
            <a:off x="228600" y="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1" i="0" u="none" strike="noStrike" cap="none" baseline="0">
                <a:solidFill>
                  <a:srgbClr val="FFFF99"/>
                </a:solidFill>
                <a:latin typeface="Times New Roman"/>
                <a:ea typeface="Times New Roman"/>
                <a:cs typeface="Times New Roman"/>
                <a:sym typeface="Times New Roman"/>
              </a:rPr>
              <a:t>Processes</a:t>
            </a:r>
          </a:p>
        </p:txBody>
      </p:sp>
      <p:pic>
        <p:nvPicPr>
          <p:cNvPr id="791" name="Shape 791"/>
          <p:cNvPicPr preferRelativeResize="0"/>
          <p:nvPr/>
        </p:nvPicPr>
        <p:blipFill rotWithShape="1">
          <a:blip r:embed="rId4">
            <a:alphaModFix/>
          </a:blip>
          <a:srcRect/>
          <a:stretch/>
        </p:blipFill>
        <p:spPr>
          <a:xfrm>
            <a:off x="152400" y="6096000"/>
            <a:ext cx="1143000" cy="612775"/>
          </a:xfrm>
          <a:prstGeom prst="rect">
            <a:avLst/>
          </a:prstGeom>
          <a:noFill/>
          <a:ln>
            <a:noFill/>
          </a:ln>
        </p:spPr>
      </p:pic>
      <p:sp>
        <p:nvSpPr>
          <p:cNvPr id="792" name="Shape 792"/>
          <p:cNvSpPr txBox="1">
            <a:spLocks noGrp="1"/>
          </p:cNvSpPr>
          <p:nvPr>
            <p:ph type="body" idx="1"/>
          </p:nvPr>
        </p:nvSpPr>
        <p:spPr>
          <a:xfrm>
            <a:off x="152400" y="1711350"/>
            <a:ext cx="3581399" cy="32003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Fermentation</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Plant extraction</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Transesterification</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Hydrolysis</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Enzymatic Catalysis</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a:solidFill>
                  <a:srgbClr val="FFF2CC"/>
                </a:solidFill>
                <a:latin typeface="Times New Roman"/>
                <a:ea typeface="Times New Roman"/>
                <a:cs typeface="Times New Roman"/>
                <a:sym typeface="Times New Roman"/>
              </a:rPr>
              <a:t>CO2-to-liquid bio-catalytic conversion</a:t>
            </a:r>
          </a:p>
        </p:txBody>
      </p:sp>
      <p:sp>
        <p:nvSpPr>
          <p:cNvPr id="793" name="Shape 793"/>
          <p:cNvSpPr/>
          <p:nvPr/>
        </p:nvSpPr>
        <p:spPr>
          <a:xfrm>
            <a:off x="381000" y="990600"/>
            <a:ext cx="2734500" cy="533400"/>
          </a:xfrm>
          <a:prstGeom prst="flowChartProcess">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None/>
            </a:pPr>
            <a:endParaRPr sz="2400" b="1" i="0" u="none" strike="noStrike" cap="none" baseline="0">
              <a:solidFill>
                <a:schemeClr val="dk1"/>
              </a:solidFill>
              <a:latin typeface="Times New Roman"/>
              <a:ea typeface="Times New Roman"/>
              <a:cs typeface="Times New Roman"/>
              <a:sym typeface="Times New Roman"/>
            </a:endParaRPr>
          </a:p>
          <a:p>
            <a:pPr marL="0" marR="0" lvl="0" indent="0" algn="ctr" rtl="0">
              <a:lnSpc>
                <a:spcPct val="90000"/>
              </a:lnSpc>
              <a:spcBef>
                <a:spcPts val="1200"/>
              </a:spcBef>
              <a:spcAft>
                <a:spcPts val="0"/>
              </a:spcAft>
              <a:buSzPct val="25000"/>
              <a:buNone/>
            </a:pPr>
            <a:r>
              <a:rPr lang="en-US" sz="3600" b="1" i="0" u="none" strike="noStrike" cap="none" baseline="0">
                <a:solidFill>
                  <a:srgbClr val="FFFF99"/>
                </a:solidFill>
                <a:latin typeface="Times New Roman"/>
                <a:ea typeface="Times New Roman"/>
                <a:cs typeface="Times New Roman"/>
                <a:sym typeface="Times New Roman"/>
              </a:rPr>
              <a:t>Biochemical</a:t>
            </a:r>
          </a:p>
          <a:p>
            <a:pPr marL="0" marR="0" lvl="0" indent="0" algn="ctr" rtl="0">
              <a:spcBef>
                <a:spcPts val="0"/>
              </a:spcBef>
              <a:spcAft>
                <a:spcPts val="0"/>
              </a:spcAft>
              <a:buNone/>
            </a:pPr>
            <a:endParaRPr sz="2400" b="0" i="0" u="none" strike="noStrike" cap="none" baseline="0">
              <a:solidFill>
                <a:schemeClr val="dk1"/>
              </a:solidFill>
              <a:latin typeface="Times New Roman"/>
              <a:ea typeface="Times New Roman"/>
              <a:cs typeface="Times New Roman"/>
              <a:sym typeface="Times New Roman"/>
            </a:endParaRPr>
          </a:p>
        </p:txBody>
      </p:sp>
      <p:sp>
        <p:nvSpPr>
          <p:cNvPr id="794" name="Shape 794"/>
          <p:cNvSpPr/>
          <p:nvPr/>
        </p:nvSpPr>
        <p:spPr>
          <a:xfrm>
            <a:off x="4330325" y="1028700"/>
            <a:ext cx="3975475" cy="457200"/>
          </a:xfrm>
          <a:prstGeom prst="flowChartProcess">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None/>
            </a:pPr>
            <a:endParaRPr sz="2400" b="1" i="0" u="none" strike="noStrike" cap="none" baseline="0">
              <a:solidFill>
                <a:schemeClr val="dk1"/>
              </a:solidFill>
              <a:latin typeface="Times New Roman"/>
              <a:ea typeface="Times New Roman"/>
              <a:cs typeface="Times New Roman"/>
              <a:sym typeface="Times New Roman"/>
            </a:endParaRPr>
          </a:p>
          <a:p>
            <a:pPr marL="0" marR="0" lvl="0" indent="0" algn="ctr" rtl="0">
              <a:lnSpc>
                <a:spcPct val="90000"/>
              </a:lnSpc>
              <a:spcBef>
                <a:spcPts val="1200"/>
              </a:spcBef>
              <a:spcAft>
                <a:spcPts val="0"/>
              </a:spcAft>
              <a:buSzPct val="25000"/>
              <a:buNone/>
            </a:pPr>
            <a:r>
              <a:rPr lang="en-US" sz="3600" b="1" i="0" u="none" strike="noStrike" cap="none" baseline="0">
                <a:solidFill>
                  <a:srgbClr val="FFFF99"/>
                </a:solidFill>
                <a:latin typeface="Times New Roman"/>
                <a:ea typeface="Times New Roman"/>
                <a:cs typeface="Times New Roman"/>
                <a:sym typeface="Times New Roman"/>
              </a:rPr>
              <a:t>Thermochemical</a:t>
            </a:r>
          </a:p>
          <a:p>
            <a:pPr marL="0" marR="0" lvl="0" indent="0" algn="ctr" rtl="0">
              <a:spcBef>
                <a:spcPts val="0"/>
              </a:spcBef>
              <a:spcAft>
                <a:spcPts val="0"/>
              </a:spcAft>
              <a:buNone/>
            </a:pPr>
            <a:endParaRPr sz="2400" b="0" i="0" u="none" strike="noStrike" cap="none" baseline="0">
              <a:solidFill>
                <a:schemeClr val="dk1"/>
              </a:solidFill>
              <a:latin typeface="Times New Roman"/>
              <a:ea typeface="Times New Roman"/>
              <a:cs typeface="Times New Roman"/>
              <a:sym typeface="Times New Roman"/>
            </a:endParaRPr>
          </a:p>
        </p:txBody>
      </p:sp>
      <p:sp>
        <p:nvSpPr>
          <p:cNvPr id="795" name="Shape 795"/>
          <p:cNvSpPr/>
          <p:nvPr/>
        </p:nvSpPr>
        <p:spPr>
          <a:xfrm>
            <a:off x="4572000" y="1819025"/>
            <a:ext cx="3733800" cy="21923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Gasification</a:t>
            </a:r>
          </a:p>
          <a:p>
            <a:pPr marL="0" marR="0" lvl="0" indent="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Plasma arc gasification</a:t>
            </a:r>
          </a:p>
          <a:p>
            <a:pPr marL="0" marR="0" lvl="0" indent="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Pyrolysis</a:t>
            </a:r>
          </a:p>
          <a:p>
            <a:pPr marL="0" marR="0" lvl="0" indent="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Thermochemical</a:t>
            </a:r>
            <a:r>
              <a:rPr lang="en-US" sz="2400" b="1">
                <a:solidFill>
                  <a:srgbClr val="FFF2CC"/>
                </a:solidFill>
                <a:latin typeface="Times New Roman"/>
                <a:ea typeface="Times New Roman"/>
                <a:cs typeface="Times New Roman"/>
                <a:sym typeface="Times New Roman"/>
              </a:rPr>
              <a:t> c</a:t>
            </a:r>
            <a:r>
              <a:rPr lang="en-US" sz="2400" b="1" i="0" u="none" strike="noStrike" cap="none" baseline="0">
                <a:solidFill>
                  <a:srgbClr val="FFF2CC"/>
                </a:solidFill>
                <a:latin typeface="Times New Roman"/>
                <a:ea typeface="Times New Roman"/>
                <a:cs typeface="Times New Roman"/>
                <a:sym typeface="Times New Roman"/>
              </a:rPr>
              <a:t>onversion of sugars</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pic>
        <p:nvPicPr>
          <p:cNvPr id="800" name="Shape 800"/>
          <p:cNvPicPr preferRelativeResize="0"/>
          <p:nvPr/>
        </p:nvPicPr>
        <p:blipFill rotWithShape="1">
          <a:blip r:embed="rId3">
            <a:alphaModFix amt="21000"/>
          </a:blip>
          <a:srcRect/>
          <a:stretch/>
        </p:blipFill>
        <p:spPr>
          <a:xfrm>
            <a:off x="0" y="195937"/>
            <a:ext cx="9144000" cy="6194400"/>
          </a:xfrm>
          <a:prstGeom prst="rect">
            <a:avLst/>
          </a:prstGeom>
          <a:noFill/>
          <a:ln>
            <a:noFill/>
          </a:ln>
        </p:spPr>
      </p:pic>
      <p:sp>
        <p:nvSpPr>
          <p:cNvPr id="801" name="Shape 801"/>
          <p:cNvSpPr txBox="1">
            <a:spLocks noGrp="1"/>
          </p:cNvSpPr>
          <p:nvPr>
            <p:ph type="sldNum" idx="12"/>
          </p:nvPr>
        </p:nvSpPr>
        <p:spPr>
          <a:xfrm>
            <a:off x="6553200" y="6245225"/>
            <a:ext cx="2133599"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64</a:t>
            </a:fld>
            <a:endParaRPr lang="en-US"/>
          </a:p>
        </p:txBody>
      </p:sp>
      <p:sp>
        <p:nvSpPr>
          <p:cNvPr id="802" name="Shape 802"/>
          <p:cNvSpPr txBox="1"/>
          <p:nvPr/>
        </p:nvSpPr>
        <p:spPr>
          <a:xfrm>
            <a:off x="1254025" y="195925"/>
            <a:ext cx="11286299" cy="1316699"/>
          </a:xfrm>
          <a:prstGeom prst="rect">
            <a:avLst/>
          </a:prstGeom>
          <a:noFill/>
          <a:ln>
            <a:noFill/>
          </a:ln>
        </p:spPr>
        <p:txBody>
          <a:bodyPr lIns="91425" tIns="91425" rIns="91425" bIns="91425" anchor="t" anchorCtr="0">
            <a:noAutofit/>
          </a:bodyPr>
          <a:lstStyle/>
          <a:p>
            <a:pPr>
              <a:spcBef>
                <a:spcPts val="0"/>
              </a:spcBef>
              <a:buNone/>
            </a:pPr>
            <a:r>
              <a:rPr lang="en-US" sz="4800">
                <a:solidFill>
                  <a:srgbClr val="FFFF99"/>
                </a:solidFill>
              </a:rPr>
              <a:t>Aviation Fuel Processes</a:t>
            </a:r>
          </a:p>
        </p:txBody>
      </p:sp>
      <p:sp>
        <p:nvSpPr>
          <p:cNvPr id="803" name="Shape 803"/>
          <p:cNvSpPr txBox="1"/>
          <p:nvPr/>
        </p:nvSpPr>
        <p:spPr>
          <a:xfrm>
            <a:off x="113700" y="1289725"/>
            <a:ext cx="9030299" cy="5100599"/>
          </a:xfrm>
          <a:prstGeom prst="rect">
            <a:avLst/>
          </a:prstGeom>
          <a:noFill/>
          <a:ln>
            <a:noFill/>
          </a:ln>
        </p:spPr>
        <p:txBody>
          <a:bodyPr lIns="91425" tIns="91425" rIns="91425" bIns="91425" anchor="t" anchorCtr="0">
            <a:noAutofit/>
          </a:bodyPr>
          <a:lstStyle/>
          <a:p>
            <a:pPr marL="457200" lvl="0" indent="-381000" rtl="0">
              <a:lnSpc>
                <a:spcPct val="150000"/>
              </a:lnSpc>
              <a:spcBef>
                <a:spcPts val="0"/>
              </a:spcBef>
              <a:buClr>
                <a:srgbClr val="F6F9E9"/>
              </a:buClr>
              <a:buSzPct val="100000"/>
              <a:buFont typeface="Arial"/>
              <a:buChar char="●"/>
            </a:pPr>
            <a:r>
              <a:rPr lang="en-US" sz="2400" dirty="0">
                <a:solidFill>
                  <a:srgbClr val="F6F9E9"/>
                </a:solidFill>
              </a:rPr>
              <a:t>Alcohol to Jet (ATJ)</a:t>
            </a:r>
          </a:p>
          <a:p>
            <a:pPr marL="457200" lvl="0" indent="-381000" rtl="0">
              <a:lnSpc>
                <a:spcPct val="150000"/>
              </a:lnSpc>
              <a:spcBef>
                <a:spcPts val="0"/>
              </a:spcBef>
              <a:buClr>
                <a:srgbClr val="F6F9E9"/>
              </a:buClr>
              <a:buSzPct val="100000"/>
              <a:buFont typeface="Arial"/>
              <a:buChar char="●"/>
            </a:pPr>
            <a:r>
              <a:rPr lang="en-US" sz="2400" dirty="0">
                <a:solidFill>
                  <a:srgbClr val="F6F9E9"/>
                </a:solidFill>
              </a:rPr>
              <a:t>Catalytic Conversion of Oil to Jet (CCOTJ)</a:t>
            </a:r>
          </a:p>
          <a:p>
            <a:pPr marL="457200" lvl="0" indent="-381000" rtl="0">
              <a:lnSpc>
                <a:spcPct val="150000"/>
              </a:lnSpc>
              <a:spcBef>
                <a:spcPts val="0"/>
              </a:spcBef>
              <a:buClr>
                <a:srgbClr val="F6F9E9"/>
              </a:buClr>
              <a:buSzPct val="100000"/>
              <a:buFont typeface="Arial"/>
              <a:buChar char="●"/>
            </a:pPr>
            <a:r>
              <a:rPr lang="en-US" sz="2400" dirty="0">
                <a:solidFill>
                  <a:srgbClr val="F6F9E9"/>
                </a:solidFill>
              </a:rPr>
              <a:t>Catalytic Conversion of Sugar to Jet (CCSTJ)</a:t>
            </a:r>
          </a:p>
          <a:p>
            <a:pPr marL="457200" lvl="0" indent="-381000" rtl="0">
              <a:lnSpc>
                <a:spcPct val="150000"/>
              </a:lnSpc>
              <a:spcBef>
                <a:spcPts val="0"/>
              </a:spcBef>
              <a:buClr>
                <a:srgbClr val="F6F9E9"/>
              </a:buClr>
              <a:buSzPct val="100000"/>
              <a:buFont typeface="Arial"/>
              <a:buChar char="●"/>
            </a:pPr>
            <a:r>
              <a:rPr lang="en-US" sz="2400" dirty="0">
                <a:solidFill>
                  <a:srgbClr val="F6F9E9"/>
                </a:solidFill>
              </a:rPr>
              <a:t>Catalytic </a:t>
            </a:r>
            <a:r>
              <a:rPr lang="en-US" sz="2400" dirty="0" err="1">
                <a:solidFill>
                  <a:srgbClr val="F6F9E9"/>
                </a:solidFill>
              </a:rPr>
              <a:t>Hydrothermolysis</a:t>
            </a:r>
            <a:r>
              <a:rPr lang="en-US" sz="2400" dirty="0">
                <a:solidFill>
                  <a:srgbClr val="F6F9E9"/>
                </a:solidFill>
              </a:rPr>
              <a:t>, </a:t>
            </a:r>
            <a:r>
              <a:rPr lang="en-US" sz="2400" dirty="0" err="1">
                <a:solidFill>
                  <a:srgbClr val="F6F9E9"/>
                </a:solidFill>
              </a:rPr>
              <a:t>Hydroprocessing</a:t>
            </a:r>
            <a:r>
              <a:rPr lang="en-US" sz="2400" dirty="0">
                <a:solidFill>
                  <a:srgbClr val="F6F9E9"/>
                </a:solidFill>
              </a:rPr>
              <a:t> to Jet (CH-HRJ)</a:t>
            </a:r>
          </a:p>
          <a:p>
            <a:pPr marL="457200" lvl="0" indent="-381000" rtl="0">
              <a:lnSpc>
                <a:spcPct val="150000"/>
              </a:lnSpc>
              <a:spcBef>
                <a:spcPts val="0"/>
              </a:spcBef>
              <a:buClr>
                <a:srgbClr val="F6F9E9"/>
              </a:buClr>
              <a:buSzPct val="100000"/>
              <a:buFont typeface="Arial"/>
              <a:buChar char="●"/>
            </a:pPr>
            <a:r>
              <a:rPr lang="en-US" sz="2400" dirty="0">
                <a:solidFill>
                  <a:srgbClr val="F6F9E9"/>
                </a:solidFill>
              </a:rPr>
              <a:t>Direct Fermentation of Sugar to Jet (DFSTJ)</a:t>
            </a:r>
          </a:p>
          <a:p>
            <a:pPr marL="457200" lvl="0" indent="-381000" rtl="0">
              <a:lnSpc>
                <a:spcPct val="150000"/>
              </a:lnSpc>
              <a:spcBef>
                <a:spcPts val="0"/>
              </a:spcBef>
              <a:buClr>
                <a:srgbClr val="F6F9E9"/>
              </a:buClr>
              <a:buSzPct val="100000"/>
              <a:buFont typeface="Arial"/>
              <a:buChar char="●"/>
            </a:pPr>
            <a:r>
              <a:rPr lang="en-US" sz="2400" dirty="0">
                <a:solidFill>
                  <a:srgbClr val="F6F9E9"/>
                </a:solidFill>
              </a:rPr>
              <a:t>Fischer-</a:t>
            </a:r>
            <a:r>
              <a:rPr lang="en-US" sz="2400" dirty="0" err="1">
                <a:solidFill>
                  <a:srgbClr val="F6F9E9"/>
                </a:solidFill>
              </a:rPr>
              <a:t>Tropsch</a:t>
            </a:r>
            <a:r>
              <a:rPr lang="en-US" sz="2400" dirty="0">
                <a:solidFill>
                  <a:srgbClr val="F6F9E9"/>
                </a:solidFill>
              </a:rPr>
              <a:t> Synthesized Paraffinic Kerosene (FT-SPK)</a:t>
            </a:r>
          </a:p>
          <a:p>
            <a:pPr marL="457200" lvl="0" indent="-381000" rtl="0">
              <a:lnSpc>
                <a:spcPct val="150000"/>
              </a:lnSpc>
              <a:spcBef>
                <a:spcPts val="0"/>
              </a:spcBef>
              <a:buClr>
                <a:srgbClr val="F6F9E9"/>
              </a:buClr>
              <a:buSzPct val="100000"/>
              <a:buFont typeface="Arial"/>
              <a:buChar char="●"/>
            </a:pPr>
            <a:r>
              <a:rPr lang="en-US" sz="2400" dirty="0" err="1">
                <a:solidFill>
                  <a:srgbClr val="F6F9E9"/>
                </a:solidFill>
              </a:rPr>
              <a:t>Hydrotreated</a:t>
            </a:r>
            <a:r>
              <a:rPr lang="en-US" sz="2400" dirty="0">
                <a:solidFill>
                  <a:srgbClr val="F6F9E9"/>
                </a:solidFill>
              </a:rPr>
              <a:t> </a:t>
            </a:r>
            <a:r>
              <a:rPr lang="en-US" sz="2400" dirty="0" err="1">
                <a:solidFill>
                  <a:srgbClr val="F6F9E9"/>
                </a:solidFill>
              </a:rPr>
              <a:t>Depolymerized</a:t>
            </a:r>
            <a:r>
              <a:rPr lang="en-US" sz="2400" dirty="0">
                <a:solidFill>
                  <a:srgbClr val="F6F9E9"/>
                </a:solidFill>
              </a:rPr>
              <a:t> Cellulosic Jet (HDCJ)</a:t>
            </a:r>
          </a:p>
          <a:p>
            <a:pPr marL="457200" lvl="0" indent="-381000" rtl="0">
              <a:lnSpc>
                <a:spcPct val="150000"/>
              </a:lnSpc>
              <a:spcBef>
                <a:spcPts val="0"/>
              </a:spcBef>
              <a:buClr>
                <a:srgbClr val="F6F9E9"/>
              </a:buClr>
              <a:buSzPct val="100000"/>
              <a:buFont typeface="Arial"/>
              <a:buChar char="●"/>
            </a:pPr>
            <a:r>
              <a:rPr lang="en-US" sz="2400" dirty="0" err="1">
                <a:solidFill>
                  <a:srgbClr val="F6F9E9"/>
                </a:solidFill>
              </a:rPr>
              <a:t>Hydroprocessed</a:t>
            </a:r>
            <a:r>
              <a:rPr lang="en-US" sz="2400" dirty="0">
                <a:solidFill>
                  <a:srgbClr val="F6F9E9"/>
                </a:solidFill>
              </a:rPr>
              <a:t> Esters &amp; Fatty Acids (HEFA)</a:t>
            </a:r>
          </a:p>
          <a:p>
            <a:pPr marL="457200" lvl="0" indent="-381000">
              <a:lnSpc>
                <a:spcPct val="150000"/>
              </a:lnSpc>
              <a:spcBef>
                <a:spcPts val="0"/>
              </a:spcBef>
              <a:buClr>
                <a:srgbClr val="F6F9E9"/>
              </a:buClr>
              <a:buSzPct val="100000"/>
              <a:buFont typeface="Arial"/>
              <a:buChar char="●"/>
            </a:pPr>
            <a:r>
              <a:rPr lang="en-US" sz="2400" dirty="0">
                <a:solidFill>
                  <a:srgbClr val="F6F9E9"/>
                </a:solidFill>
              </a:rPr>
              <a:t>Synthesized </a:t>
            </a:r>
            <a:r>
              <a:rPr lang="en-US" sz="2400" dirty="0" err="1">
                <a:solidFill>
                  <a:srgbClr val="F6F9E9"/>
                </a:solidFill>
              </a:rPr>
              <a:t>Iso</a:t>
            </a:r>
            <a:r>
              <a:rPr lang="en-US" sz="2400" dirty="0">
                <a:solidFill>
                  <a:srgbClr val="F6F9E9"/>
                </a:solidFill>
              </a:rPr>
              <a:t>-Paraffinic Fuel (SIP)</a:t>
            </a: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Shape 809"/>
          <p:cNvSpPr txBox="1">
            <a:spLocks noGrp="1"/>
          </p:cNvSpPr>
          <p:nvPr>
            <p:ph type="ftr" idx="11"/>
          </p:nvPr>
        </p:nvSpPr>
        <p:spPr>
          <a:xfrm>
            <a:off x="3124200" y="6245225"/>
            <a:ext cx="2895600" cy="4761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lt1"/>
                </a:solidFill>
                <a:latin typeface="Arial"/>
                <a:ea typeface="Arial"/>
                <a:cs typeface="Arial"/>
                <a:sym typeface="Arial"/>
              </a:rPr>
              <a:t>Copyright 2014 Advanced Biofuels USA</a:t>
            </a:r>
          </a:p>
        </p:txBody>
      </p:sp>
      <p:sp>
        <p:nvSpPr>
          <p:cNvPr id="810" name="Shape 810"/>
          <p:cNvSpPr txBox="1">
            <a:spLocks noGrp="1"/>
          </p:cNvSpPr>
          <p:nvPr>
            <p:ph type="sldNum" idx="12"/>
          </p:nvPr>
        </p:nvSpPr>
        <p:spPr>
          <a:xfrm>
            <a:off x="6553200" y="6245225"/>
            <a:ext cx="2133599" cy="476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65</a:t>
            </a:fld>
            <a:endParaRPr lang="en-US" sz="1400" b="0" i="0" u="none" strike="noStrike" cap="none" baseline="0">
              <a:solidFill>
                <a:schemeClr val="lt1"/>
              </a:solidFill>
              <a:latin typeface="Arial"/>
              <a:ea typeface="Arial"/>
              <a:cs typeface="Arial"/>
              <a:sym typeface="Arial"/>
            </a:endParaRPr>
          </a:p>
        </p:txBody>
      </p:sp>
      <p:pic>
        <p:nvPicPr>
          <p:cNvPr id="811" name="Shape 811"/>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Shape 816"/>
          <p:cNvSpPr txBox="1">
            <a:spLocks noGrp="1"/>
          </p:cNvSpPr>
          <p:nvPr>
            <p:ph type="ftr" idx="11"/>
          </p:nvPr>
        </p:nvSpPr>
        <p:spPr>
          <a:xfrm>
            <a:off x="3124200" y="6245225"/>
            <a:ext cx="2895600" cy="4761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lt1"/>
                </a:solidFill>
                <a:latin typeface="Arial"/>
                <a:ea typeface="Arial"/>
                <a:cs typeface="Arial"/>
                <a:sym typeface="Arial"/>
              </a:rPr>
              <a:t>Copyright 2014 Advanced Biofuels USA</a:t>
            </a:r>
          </a:p>
        </p:txBody>
      </p:sp>
      <p:sp>
        <p:nvSpPr>
          <p:cNvPr id="817" name="Shape 817"/>
          <p:cNvSpPr txBox="1">
            <a:spLocks noGrp="1"/>
          </p:cNvSpPr>
          <p:nvPr>
            <p:ph type="sldNum" idx="12"/>
          </p:nvPr>
        </p:nvSpPr>
        <p:spPr>
          <a:xfrm>
            <a:off x="6553200" y="6245225"/>
            <a:ext cx="2133599" cy="476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66</a:t>
            </a:fld>
            <a:endParaRPr lang="en-US" sz="1400" b="0" i="0" u="none" strike="noStrike" cap="none" baseline="0">
              <a:solidFill>
                <a:schemeClr val="lt1"/>
              </a:solidFill>
              <a:latin typeface="Arial"/>
              <a:ea typeface="Arial"/>
              <a:cs typeface="Arial"/>
              <a:sym typeface="Arial"/>
            </a:endParaRPr>
          </a:p>
        </p:txBody>
      </p:sp>
      <p:pic>
        <p:nvPicPr>
          <p:cNvPr id="818" name="Shape 818"/>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Shape 823"/>
          <p:cNvPicPr preferRelativeResize="0"/>
          <p:nvPr/>
        </p:nvPicPr>
        <p:blipFill rotWithShape="1">
          <a:blip r:embed="rId3">
            <a:alphaModFix/>
          </a:blip>
          <a:srcRect/>
          <a:stretch/>
        </p:blipFill>
        <p:spPr>
          <a:xfrm>
            <a:off x="4114800" y="3352800"/>
            <a:ext cx="4800600" cy="3192586"/>
          </a:xfrm>
          <a:prstGeom prst="rect">
            <a:avLst/>
          </a:prstGeom>
          <a:ln>
            <a:noFill/>
          </a:ln>
          <a:effectLst>
            <a:softEdge rad="112500"/>
          </a:effectLst>
        </p:spPr>
      </p:pic>
      <p:pic>
        <p:nvPicPr>
          <p:cNvPr id="824" name="Shape 824"/>
          <p:cNvPicPr preferRelativeResize="0"/>
          <p:nvPr/>
        </p:nvPicPr>
        <p:blipFill rotWithShape="1">
          <a:blip r:embed="rId4">
            <a:alphaModFix/>
          </a:blip>
          <a:srcRect/>
          <a:stretch/>
        </p:blipFill>
        <p:spPr>
          <a:xfrm>
            <a:off x="228600" y="1524000"/>
            <a:ext cx="3809999" cy="2771776"/>
          </a:xfrm>
          <a:prstGeom prst="rect">
            <a:avLst/>
          </a:prstGeom>
          <a:ln>
            <a:noFill/>
          </a:ln>
          <a:effectLst>
            <a:softEdge rad="112500"/>
          </a:effectLst>
        </p:spPr>
      </p:pic>
      <p:sp>
        <p:nvSpPr>
          <p:cNvPr id="825" name="Shape 825"/>
          <p:cNvSpPr txBox="1"/>
          <p:nvPr/>
        </p:nvSpPr>
        <p:spPr>
          <a:xfrm>
            <a:off x="4114800" y="1524000"/>
            <a:ext cx="4800600" cy="15695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Abengoa BioEnergy; corn stover, non-feed energy crops, wood waste, enzymatic process  in </a:t>
            </a:r>
            <a:r>
              <a:rPr lang="en-US" sz="2400" b="1" i="0" u="none" strike="noStrike" cap="none" baseline="0">
                <a:solidFill>
                  <a:schemeClr val="lt1"/>
                </a:solidFill>
                <a:latin typeface="Times New Roman"/>
                <a:ea typeface="Times New Roman"/>
                <a:cs typeface="Times New Roman"/>
                <a:sym typeface="Times New Roman"/>
              </a:rPr>
              <a:t>Hugoton, KS</a:t>
            </a:r>
          </a:p>
        </p:txBody>
      </p:sp>
      <p:sp>
        <p:nvSpPr>
          <p:cNvPr id="826" name="Shape 826"/>
          <p:cNvSpPr txBox="1"/>
          <p:nvPr/>
        </p:nvSpPr>
        <p:spPr>
          <a:xfrm>
            <a:off x="228600" y="4845325"/>
            <a:ext cx="4114800" cy="1200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POET’s Project Liberty, </a:t>
            </a:r>
            <a:r>
              <a:rPr lang="en-US" sz="2400" b="1" i="0" u="none" strike="noStrike" cap="none" baseline="0">
                <a:solidFill>
                  <a:schemeClr val="lt1"/>
                </a:solidFill>
                <a:latin typeface="Times New Roman"/>
                <a:ea typeface="Times New Roman"/>
                <a:cs typeface="Times New Roman"/>
                <a:sym typeface="Times New Roman"/>
              </a:rPr>
              <a:t>Emmetsburg, IA</a:t>
            </a:r>
            <a:r>
              <a:rPr lang="en-US" sz="2400" b="0" i="0" u="none" strike="noStrike" cap="none" baseline="0">
                <a:solidFill>
                  <a:schemeClr val="lt1"/>
                </a:solidFill>
                <a:latin typeface="Times New Roman"/>
                <a:ea typeface="Times New Roman"/>
                <a:cs typeface="Times New Roman"/>
                <a:sym typeface="Times New Roman"/>
              </a:rPr>
              <a:t>  corn stover, enzymatic process</a:t>
            </a:r>
          </a:p>
        </p:txBody>
      </p:sp>
      <p:sp>
        <p:nvSpPr>
          <p:cNvPr id="827" name="Shape 827"/>
          <p:cNvSpPr txBox="1"/>
          <p:nvPr/>
        </p:nvSpPr>
        <p:spPr>
          <a:xfrm>
            <a:off x="304800" y="0"/>
            <a:ext cx="8610599" cy="14465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800" b="1" i="0" u="none" strike="noStrike" cap="none" baseline="0">
                <a:solidFill>
                  <a:srgbClr val="FFFF00"/>
                </a:solidFill>
                <a:latin typeface="Times New Roman"/>
                <a:ea typeface="Times New Roman"/>
                <a:cs typeface="Times New Roman"/>
                <a:sym typeface="Times New Roman"/>
              </a:rPr>
              <a:t>Commercial Scale Cellulosic Ethanol Plants Producing NOW</a:t>
            </a:r>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Shape 833"/>
          <p:cNvSpPr txBox="1">
            <a:spLocks noGrp="1"/>
          </p:cNvSpPr>
          <p:nvPr>
            <p:ph type="title"/>
          </p:nvPr>
        </p:nvSpPr>
        <p:spPr>
          <a:xfrm>
            <a:off x="228600" y="152400"/>
            <a:ext cx="8715374" cy="198119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3800" b="1" i="0" u="none" strike="noStrike" cap="none" baseline="0">
                <a:solidFill>
                  <a:srgbClr val="FFFF00"/>
                </a:solidFill>
                <a:latin typeface="Times New Roman"/>
                <a:ea typeface="Times New Roman"/>
                <a:cs typeface="Times New Roman"/>
                <a:sym typeface="Times New Roman"/>
              </a:rPr>
              <a:t>Commercial Scale Cellulosic Ethanol Plants Producing NOW</a:t>
            </a:r>
            <a:r>
              <a:rPr lang="en-US" sz="3200" b="1" i="0" u="none" strike="noStrike" cap="none" baseline="0">
                <a:solidFill>
                  <a:srgbClr val="FFFF00"/>
                </a:solidFill>
                <a:latin typeface="Arial"/>
                <a:ea typeface="Arial"/>
                <a:cs typeface="Arial"/>
                <a:sym typeface="Arial"/>
              </a:rPr>
              <a:t/>
            </a:r>
            <a:br>
              <a:rPr lang="en-US" sz="3200" b="1" i="0" u="none" strike="noStrike" cap="none" baseline="0">
                <a:solidFill>
                  <a:srgbClr val="FFFF00"/>
                </a:solidFill>
                <a:latin typeface="Arial"/>
                <a:ea typeface="Arial"/>
                <a:cs typeface="Arial"/>
                <a:sym typeface="Arial"/>
              </a:rPr>
            </a:br>
            <a:endParaRPr lang="en-US" sz="3200" b="1" i="0" u="none" strike="noStrike" cap="none" baseline="0">
              <a:solidFill>
                <a:srgbClr val="FFFF00"/>
              </a:solidFill>
              <a:latin typeface="Arial"/>
              <a:ea typeface="Arial"/>
              <a:cs typeface="Arial"/>
              <a:sym typeface="Arial"/>
            </a:endParaRPr>
          </a:p>
        </p:txBody>
      </p:sp>
      <p:pic>
        <p:nvPicPr>
          <p:cNvPr id="834" name="Shape 834"/>
          <p:cNvPicPr preferRelativeResize="0"/>
          <p:nvPr/>
        </p:nvPicPr>
        <p:blipFill rotWithShape="1">
          <a:blip r:embed="rId3">
            <a:alphaModFix/>
          </a:blip>
          <a:srcRect/>
          <a:stretch/>
        </p:blipFill>
        <p:spPr>
          <a:xfrm>
            <a:off x="228600" y="1676400"/>
            <a:ext cx="4267199" cy="2204720"/>
          </a:xfrm>
          <a:prstGeom prst="rect">
            <a:avLst/>
          </a:prstGeom>
          <a:ln>
            <a:noFill/>
          </a:ln>
          <a:effectLst>
            <a:softEdge rad="112500"/>
          </a:effectLst>
        </p:spPr>
      </p:pic>
      <p:sp>
        <p:nvSpPr>
          <p:cNvPr id="835" name="Shape 835"/>
          <p:cNvSpPr txBox="1"/>
          <p:nvPr/>
        </p:nvSpPr>
        <p:spPr>
          <a:xfrm>
            <a:off x="4648200" y="1905000"/>
            <a:ext cx="4038599" cy="1938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a:solidFill>
                  <a:schemeClr val="lt1"/>
                </a:solidFill>
                <a:latin typeface="Times New Roman"/>
                <a:ea typeface="Times New Roman"/>
                <a:cs typeface="Times New Roman"/>
                <a:sym typeface="Times New Roman"/>
              </a:rPr>
              <a:t>DuPont Cellulosic Ethanol plant in </a:t>
            </a:r>
            <a:r>
              <a:rPr lang="en-US" sz="2400" b="1" i="0" u="none" strike="noStrike" cap="none" baseline="0" dirty="0">
                <a:solidFill>
                  <a:schemeClr val="lt1"/>
                </a:solidFill>
                <a:latin typeface="Times New Roman"/>
                <a:ea typeface="Times New Roman"/>
                <a:cs typeface="Times New Roman"/>
                <a:sym typeface="Times New Roman"/>
              </a:rPr>
              <a:t>Nevada, IA</a:t>
            </a:r>
            <a:r>
              <a:rPr lang="en-US" sz="2400" b="0" i="0" u="none" strike="noStrike" cap="none" baseline="0" dirty="0">
                <a:solidFill>
                  <a:schemeClr val="lt1"/>
                </a:solidFill>
                <a:latin typeface="Times New Roman"/>
                <a:ea typeface="Times New Roman"/>
                <a:cs typeface="Times New Roman"/>
                <a:sym typeface="Times New Roman"/>
              </a:rPr>
              <a:t>   using corn </a:t>
            </a:r>
            <a:r>
              <a:rPr lang="en-US" sz="2400" b="0" i="0" u="none" strike="noStrike" cap="none" baseline="0" dirty="0" err="1">
                <a:solidFill>
                  <a:schemeClr val="lt1"/>
                </a:solidFill>
                <a:latin typeface="Times New Roman"/>
                <a:ea typeface="Times New Roman"/>
                <a:cs typeface="Times New Roman"/>
                <a:sym typeface="Times New Roman"/>
              </a:rPr>
              <a:t>stover</a:t>
            </a:r>
            <a:r>
              <a:rPr lang="en-US" sz="2400" b="0" i="0" u="none" strike="noStrike" cap="none" baseline="0" dirty="0">
                <a:solidFill>
                  <a:schemeClr val="lt1"/>
                </a:solidFill>
                <a:latin typeface="Times New Roman"/>
                <a:ea typeface="Times New Roman"/>
                <a:cs typeface="Times New Roman"/>
                <a:sym typeface="Times New Roman"/>
              </a:rPr>
              <a:t>, enzymatic </a:t>
            </a:r>
            <a:r>
              <a:rPr lang="en-US" sz="2400" b="0" i="0" u="none" strike="noStrike" cap="none" baseline="0" dirty="0" smtClean="0">
                <a:solidFill>
                  <a:schemeClr val="lt1"/>
                </a:solidFill>
                <a:latin typeface="Times New Roman"/>
                <a:ea typeface="Times New Roman"/>
                <a:cs typeface="Times New Roman"/>
                <a:sym typeface="Times New Roman"/>
              </a:rPr>
              <a:t>process</a:t>
            </a:r>
            <a:endParaRPr lang="en-US" sz="2400" dirty="0">
              <a:solidFill>
                <a:schemeClr val="lt1"/>
              </a:solidFill>
              <a:latin typeface="Times New Roman"/>
              <a:ea typeface="Times New Roman"/>
              <a:cs typeface="Times New Roman"/>
              <a:sym typeface="Times New Roman"/>
            </a:endParaRPr>
          </a:p>
        </p:txBody>
      </p:sp>
      <p:sp>
        <p:nvSpPr>
          <p:cNvPr id="836" name="Shape 836"/>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837" name="Shape 837"/>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pic>
        <p:nvPicPr>
          <p:cNvPr id="838" name="Shape 838"/>
          <p:cNvPicPr preferRelativeResize="0"/>
          <p:nvPr/>
        </p:nvPicPr>
        <p:blipFill rotWithShape="1">
          <a:blip r:embed="rId4">
            <a:alphaModFix/>
          </a:blip>
          <a:srcRect/>
          <a:stretch/>
        </p:blipFill>
        <p:spPr>
          <a:xfrm>
            <a:off x="381000" y="3962400"/>
            <a:ext cx="4186406" cy="2286000"/>
          </a:xfrm>
          <a:prstGeom prst="rect">
            <a:avLst/>
          </a:prstGeom>
          <a:ln>
            <a:noFill/>
          </a:ln>
          <a:effectLst>
            <a:softEdge rad="112500"/>
          </a:effectLst>
        </p:spPr>
      </p:pic>
      <p:sp>
        <p:nvSpPr>
          <p:cNvPr id="839" name="Shape 839"/>
          <p:cNvSpPr txBox="1"/>
          <p:nvPr/>
        </p:nvSpPr>
        <p:spPr>
          <a:xfrm>
            <a:off x="4724400" y="4343400"/>
            <a:ext cx="3733800" cy="19389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INEOS Bio Cellulosic Ethanol plant in </a:t>
            </a:r>
            <a:r>
              <a:rPr lang="en-US" sz="2400" b="1" i="0" u="none" strike="noStrike" cap="none" baseline="0">
                <a:solidFill>
                  <a:schemeClr val="lt1"/>
                </a:solidFill>
                <a:latin typeface="Times New Roman"/>
                <a:ea typeface="Times New Roman"/>
                <a:cs typeface="Times New Roman"/>
                <a:sym typeface="Times New Roman"/>
              </a:rPr>
              <a:t>Indian River, FL</a:t>
            </a:r>
            <a:r>
              <a:rPr lang="en-US" sz="2400" b="0" i="0" u="none" strike="noStrike" cap="none" baseline="0">
                <a:solidFill>
                  <a:schemeClr val="lt1"/>
                </a:solidFill>
                <a:latin typeface="Times New Roman"/>
                <a:ea typeface="Times New Roman"/>
                <a:cs typeface="Times New Roman"/>
                <a:sym typeface="Times New Roman"/>
              </a:rPr>
              <a:t> using waste woody biomass in a thermochemical process.</a:t>
            </a:r>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Shape 845"/>
          <p:cNvPicPr preferRelativeResize="0"/>
          <p:nvPr/>
        </p:nvPicPr>
        <p:blipFill rotWithShape="1">
          <a:blip r:embed="rId3">
            <a:alphaModFix/>
          </a:blip>
          <a:srcRect/>
          <a:stretch/>
        </p:blipFill>
        <p:spPr>
          <a:xfrm>
            <a:off x="6096000" y="4829820"/>
            <a:ext cx="3048000" cy="2028180"/>
          </a:xfrm>
          <a:prstGeom prst="rect">
            <a:avLst/>
          </a:prstGeom>
          <a:ln>
            <a:noFill/>
          </a:ln>
          <a:effectLst>
            <a:softEdge rad="112500"/>
          </a:effectLst>
        </p:spPr>
      </p:pic>
      <p:pic>
        <p:nvPicPr>
          <p:cNvPr id="846" name="Shape 846"/>
          <p:cNvPicPr preferRelativeResize="0"/>
          <p:nvPr/>
        </p:nvPicPr>
        <p:blipFill rotWithShape="1">
          <a:blip r:embed="rId4">
            <a:alphaModFix/>
          </a:blip>
          <a:srcRect/>
          <a:stretch/>
        </p:blipFill>
        <p:spPr>
          <a:xfrm>
            <a:off x="4267200" y="2895600"/>
            <a:ext cx="3429000" cy="2286000"/>
          </a:xfrm>
          <a:prstGeom prst="rect">
            <a:avLst/>
          </a:prstGeom>
          <a:ln>
            <a:noFill/>
          </a:ln>
          <a:effectLst>
            <a:softEdge rad="112500"/>
          </a:effectLst>
        </p:spPr>
      </p:pic>
      <p:sp>
        <p:nvSpPr>
          <p:cNvPr id="847" name="Shape 847"/>
          <p:cNvSpPr txBox="1">
            <a:spLocks noGrp="1"/>
          </p:cNvSpPr>
          <p:nvPr>
            <p:ph type="title"/>
          </p:nvPr>
        </p:nvSpPr>
        <p:spPr>
          <a:xfrm>
            <a:off x="228600" y="152400"/>
            <a:ext cx="8715374" cy="198119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3800" b="1" i="0" u="none" strike="noStrike" cap="none" baseline="0">
                <a:solidFill>
                  <a:srgbClr val="FFFF00"/>
                </a:solidFill>
                <a:latin typeface="Times New Roman"/>
                <a:ea typeface="Times New Roman"/>
                <a:cs typeface="Times New Roman"/>
                <a:sym typeface="Times New Roman"/>
              </a:rPr>
              <a:t>Commercial Scale Cellulosic Ethanol Plants Producing NOW</a:t>
            </a:r>
            <a:r>
              <a:rPr lang="en-US" sz="3200" b="1" i="0" u="none" strike="noStrike" cap="none" baseline="0">
                <a:solidFill>
                  <a:srgbClr val="FFFF00"/>
                </a:solidFill>
                <a:latin typeface="Arial"/>
                <a:ea typeface="Arial"/>
                <a:cs typeface="Arial"/>
                <a:sym typeface="Arial"/>
              </a:rPr>
              <a:t/>
            </a:r>
            <a:br>
              <a:rPr lang="en-US" sz="3200" b="1" i="0" u="none" strike="noStrike" cap="none" baseline="0">
                <a:solidFill>
                  <a:srgbClr val="FFFF00"/>
                </a:solidFill>
                <a:latin typeface="Arial"/>
                <a:ea typeface="Arial"/>
                <a:cs typeface="Arial"/>
                <a:sym typeface="Arial"/>
              </a:rPr>
            </a:br>
            <a:endParaRPr lang="en-US" sz="3200" b="1" i="0" u="none" strike="noStrike" cap="none" baseline="0">
              <a:solidFill>
                <a:srgbClr val="FFFF00"/>
              </a:solidFill>
              <a:latin typeface="Arial"/>
              <a:ea typeface="Arial"/>
              <a:cs typeface="Arial"/>
              <a:sym typeface="Arial"/>
            </a:endParaRPr>
          </a:p>
        </p:txBody>
      </p:sp>
      <p:sp>
        <p:nvSpPr>
          <p:cNvPr id="848" name="Shape 848"/>
          <p:cNvSpPr txBox="1"/>
          <p:nvPr/>
        </p:nvSpPr>
        <p:spPr>
          <a:xfrm>
            <a:off x="2971800" y="1752600"/>
            <a:ext cx="5943599" cy="156966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GranBio, </a:t>
            </a:r>
            <a:r>
              <a:rPr lang="en-US" sz="2400" b="1" i="0" u="none" strike="noStrike" cap="none" baseline="0">
                <a:solidFill>
                  <a:schemeClr val="lt1"/>
                </a:solidFill>
                <a:latin typeface="Times New Roman"/>
                <a:ea typeface="Times New Roman"/>
                <a:cs typeface="Times New Roman"/>
                <a:sym typeface="Times New Roman"/>
              </a:rPr>
              <a:t>Brazil.</a:t>
            </a:r>
            <a:r>
              <a:rPr lang="en-US" sz="2400" b="0" i="0" u="none" strike="noStrike" cap="none" baseline="0">
                <a:solidFill>
                  <a:schemeClr val="lt1"/>
                </a:solidFill>
                <a:latin typeface="Times New Roman"/>
                <a:ea typeface="Times New Roman"/>
                <a:cs typeface="Times New Roman"/>
                <a:sym typeface="Times New Roman"/>
              </a:rPr>
              <a:t> First commercial-scale plant for second-generation ethanol in the Southern Hemisphere.  Sugar cane straw and bagasse.</a:t>
            </a:r>
          </a:p>
        </p:txBody>
      </p:sp>
      <p:sp>
        <p:nvSpPr>
          <p:cNvPr id="849" name="Shape 849"/>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850" name="Shape 850"/>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851" name="Shape 851"/>
          <p:cNvSpPr txBox="1"/>
          <p:nvPr/>
        </p:nvSpPr>
        <p:spPr>
          <a:xfrm>
            <a:off x="533400" y="5181600"/>
            <a:ext cx="5257799" cy="12003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Beta Renewables, Crescentino,</a:t>
            </a:r>
            <a:r>
              <a:rPr lang="en-US" sz="2400" b="1" i="0" u="none" strike="noStrike" cap="none" baseline="0">
                <a:solidFill>
                  <a:schemeClr val="lt1"/>
                </a:solidFill>
                <a:latin typeface="Times New Roman"/>
                <a:ea typeface="Times New Roman"/>
                <a:cs typeface="Times New Roman"/>
                <a:sym typeface="Times New Roman"/>
              </a:rPr>
              <a:t> Italy</a:t>
            </a:r>
            <a:r>
              <a:rPr lang="en-US" sz="2400" b="0" i="0" u="none" strike="noStrike" cap="none" baseline="0">
                <a:solidFill>
                  <a:schemeClr val="lt1"/>
                </a:solidFill>
                <a:latin typeface="Times New Roman"/>
                <a:ea typeface="Times New Roman"/>
                <a:cs typeface="Times New Roman"/>
                <a:sym typeface="Times New Roman"/>
              </a:rPr>
              <a:t>. Wheat straw, rice straw and arundo donax.</a:t>
            </a:r>
          </a:p>
        </p:txBody>
      </p:sp>
      <p:pic>
        <p:nvPicPr>
          <p:cNvPr id="852" name="Shape 852"/>
          <p:cNvPicPr preferRelativeResize="0"/>
          <p:nvPr/>
        </p:nvPicPr>
        <p:blipFill rotWithShape="1">
          <a:blip r:embed="rId5">
            <a:alphaModFix/>
          </a:blip>
          <a:srcRect/>
          <a:stretch/>
        </p:blipFill>
        <p:spPr>
          <a:xfrm>
            <a:off x="228600" y="1524000"/>
            <a:ext cx="2663824" cy="3589154"/>
          </a:xfrm>
          <a:prstGeom prst="rect">
            <a:avLst/>
          </a:prstGeom>
          <a:ln>
            <a:noFill/>
          </a:ln>
          <a:effectLst>
            <a:softEdge rad="112500"/>
          </a:effectLst>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Are Advanced Biofuels?</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202" name="Shape 202"/>
          <p:cNvSpPr/>
          <p:nvPr/>
        </p:nvSpPr>
        <p:spPr>
          <a:xfrm>
            <a:off x="152400" y="2057400"/>
            <a:ext cx="8839199" cy="42672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800" b="1" i="0" u="none" strike="noStrike" cap="none" baseline="0" dirty="0" smtClean="0">
                <a:solidFill>
                  <a:srgbClr val="FBFCF5"/>
                </a:solidFill>
                <a:latin typeface="Times New Roman"/>
                <a:ea typeface="Times New Roman"/>
                <a:cs typeface="Times New Roman"/>
                <a:sym typeface="Times New Roman"/>
              </a:rPr>
              <a:t>What are they?</a:t>
            </a:r>
          </a:p>
          <a:p>
            <a:pPr marL="0" marR="0" lvl="0" indent="0" algn="ctr" rtl="0">
              <a:spcBef>
                <a:spcPts val="0"/>
              </a:spcBef>
              <a:spcAft>
                <a:spcPts val="0"/>
              </a:spcAft>
              <a:buSzPct val="25000"/>
              <a:buNone/>
            </a:pPr>
            <a:r>
              <a:rPr lang="en-US" sz="3800" b="1" dirty="0" smtClean="0">
                <a:solidFill>
                  <a:srgbClr val="FBFCF5"/>
                </a:solidFill>
                <a:latin typeface="Times New Roman"/>
                <a:ea typeface="Times New Roman"/>
                <a:cs typeface="Times New Roman"/>
                <a:sym typeface="Times New Roman"/>
              </a:rPr>
              <a:t>Why do we need them?</a:t>
            </a:r>
          </a:p>
          <a:p>
            <a:pPr lvl="0" algn="ctr">
              <a:buSzPct val="25000"/>
            </a:pPr>
            <a:r>
              <a:rPr lang="en-US" sz="3800" b="1" dirty="0" smtClean="0">
                <a:solidFill>
                  <a:schemeClr val="tx2"/>
                </a:solidFill>
                <a:latin typeface="Times New Roman"/>
                <a:ea typeface="Times New Roman"/>
                <a:cs typeface="Times New Roman"/>
                <a:sym typeface="Times New Roman"/>
              </a:rPr>
              <a:t>What are they used for</a:t>
            </a:r>
            <a:r>
              <a:rPr lang="en-US" sz="2000" b="1" dirty="0" smtClean="0">
                <a:solidFill>
                  <a:schemeClr val="tx2"/>
                </a:solidFill>
                <a:latin typeface="Times New Roman"/>
                <a:ea typeface="Times New Roman"/>
                <a:cs typeface="Times New Roman"/>
                <a:sym typeface="Times New Roman"/>
              </a:rPr>
              <a:t>? (Yesterday, Today, Tomorrow) </a:t>
            </a:r>
          </a:p>
          <a:p>
            <a:pPr lvl="0" algn="ctr">
              <a:buSzPct val="25000"/>
            </a:pPr>
            <a:r>
              <a:rPr lang="en-US" sz="3800" b="1" dirty="0" smtClean="0">
                <a:solidFill>
                  <a:schemeClr val="tx2"/>
                </a:solidFill>
                <a:latin typeface="Times New Roman"/>
                <a:ea typeface="Times New Roman"/>
                <a:cs typeface="Times New Roman"/>
                <a:sym typeface="Times New Roman"/>
              </a:rPr>
              <a:t>How are they made?</a:t>
            </a:r>
          </a:p>
          <a:p>
            <a:pPr lvl="0" algn="ctr">
              <a:buSzPct val="25000"/>
            </a:pPr>
            <a:r>
              <a:rPr lang="en-US" sz="3800" b="1" dirty="0" smtClean="0">
                <a:solidFill>
                  <a:schemeClr val="tx2"/>
                </a:solidFill>
                <a:latin typeface="Times New Roman"/>
                <a:ea typeface="Times New Roman"/>
                <a:cs typeface="Times New Roman"/>
                <a:sym typeface="Times New Roman"/>
              </a:rPr>
              <a:t>Sustainability</a:t>
            </a:r>
          </a:p>
          <a:p>
            <a:pPr lvl="0" algn="ctr">
              <a:buSzPct val="25000"/>
            </a:pPr>
            <a:r>
              <a:rPr lang="en-US" sz="3800" b="1" dirty="0" smtClean="0">
                <a:solidFill>
                  <a:schemeClr val="bg1"/>
                </a:solidFill>
                <a:latin typeface="Times New Roman"/>
                <a:ea typeface="Times New Roman"/>
                <a:cs typeface="Times New Roman"/>
                <a:sym typeface="Times New Roman"/>
              </a:rPr>
              <a:t>Policy Considerations</a:t>
            </a:r>
          </a:p>
          <a:p>
            <a:pPr lvl="0" algn="ctr">
              <a:buSzPct val="25000"/>
            </a:pPr>
            <a:r>
              <a:rPr lang="en-US" sz="3800" b="1" dirty="0" smtClean="0">
                <a:solidFill>
                  <a:schemeClr val="bg1"/>
                </a:solidFill>
                <a:latin typeface="Times New Roman"/>
                <a:ea typeface="Times New Roman"/>
                <a:cs typeface="Times New Roman"/>
                <a:sym typeface="Times New Roman"/>
              </a:rPr>
              <a:t>Markets</a:t>
            </a:r>
            <a:endParaRPr lang="en-US" sz="3800" b="1" dirty="0">
              <a:solidFill>
                <a:schemeClr val="bg1"/>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Shape 858"/>
          <p:cNvSpPr txBox="1">
            <a:spLocks noGrp="1"/>
          </p:cNvSpPr>
          <p:nvPr>
            <p:ph type="title"/>
          </p:nvPr>
        </p:nvSpPr>
        <p:spPr>
          <a:xfrm>
            <a:off x="228600" y="228600"/>
            <a:ext cx="8715374" cy="190499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3200" b="1" i="0" u="none" strike="noStrike" cap="none" baseline="0">
                <a:solidFill>
                  <a:srgbClr val="FFFF00"/>
                </a:solidFill>
                <a:latin typeface="Times New Roman"/>
                <a:ea typeface="Times New Roman"/>
                <a:cs typeface="Times New Roman"/>
                <a:sym typeface="Times New Roman"/>
              </a:rPr>
              <a:t>Commercial Scale Advanced Biofuel / Biochemical Plants Producing NOW                  </a:t>
            </a:r>
            <a:r>
              <a:rPr lang="en-US" sz="2800" b="1" i="0" u="none" strike="noStrike" cap="none" baseline="0">
                <a:solidFill>
                  <a:srgbClr val="FFC000"/>
                </a:solidFill>
                <a:latin typeface="Times New Roman"/>
                <a:ea typeface="Times New Roman"/>
                <a:cs typeface="Times New Roman"/>
                <a:sym typeface="Times New Roman"/>
              </a:rPr>
              <a:t>Chronology</a:t>
            </a:r>
            <a:r>
              <a:rPr lang="en-US" sz="3200" b="1" i="0" u="none" strike="noStrike" cap="none" baseline="0">
                <a:solidFill>
                  <a:srgbClr val="FFFF00"/>
                </a:solidFill>
                <a:latin typeface="Arial"/>
                <a:ea typeface="Arial"/>
                <a:cs typeface="Arial"/>
                <a:sym typeface="Arial"/>
              </a:rPr>
              <a:t/>
            </a:r>
            <a:br>
              <a:rPr lang="en-US" sz="3200" b="1" i="0" u="none" strike="noStrike" cap="none" baseline="0">
                <a:solidFill>
                  <a:srgbClr val="FFFF00"/>
                </a:solidFill>
                <a:latin typeface="Arial"/>
                <a:ea typeface="Arial"/>
                <a:cs typeface="Arial"/>
                <a:sym typeface="Arial"/>
              </a:rPr>
            </a:br>
            <a:endParaRPr lang="en-US" sz="3200" b="1" i="0" u="none" strike="noStrike" cap="none" baseline="0">
              <a:solidFill>
                <a:srgbClr val="FFFF00"/>
              </a:solidFill>
              <a:latin typeface="Arial"/>
              <a:ea typeface="Arial"/>
              <a:cs typeface="Arial"/>
              <a:sym typeface="Arial"/>
            </a:endParaRPr>
          </a:p>
        </p:txBody>
      </p:sp>
      <p:sp>
        <p:nvSpPr>
          <p:cNvPr id="859" name="Shape 859"/>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860" name="Shape 860"/>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861" name="Shape 861"/>
          <p:cNvSpPr txBox="1"/>
          <p:nvPr/>
        </p:nvSpPr>
        <p:spPr>
          <a:xfrm>
            <a:off x="457200" y="1752600"/>
            <a:ext cx="8077199" cy="4800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1" i="0" u="none" strike="noStrike" cap="none" baseline="0" dirty="0">
                <a:solidFill>
                  <a:srgbClr val="FFC000"/>
                </a:solidFill>
                <a:latin typeface="Times New Roman"/>
                <a:ea typeface="Times New Roman"/>
                <a:cs typeface="Times New Roman"/>
                <a:sym typeface="Times New Roman"/>
              </a:rPr>
              <a:t>October 9, 2013: Beta </a:t>
            </a:r>
            <a:r>
              <a:rPr lang="en-US" sz="1400" b="1" i="0" u="none" strike="noStrike" cap="none" baseline="0" dirty="0" err="1">
                <a:solidFill>
                  <a:srgbClr val="FFC000"/>
                </a:solidFill>
                <a:latin typeface="Times New Roman"/>
                <a:ea typeface="Times New Roman"/>
                <a:cs typeface="Times New Roman"/>
                <a:sym typeface="Times New Roman"/>
              </a:rPr>
              <a:t>Renewables</a:t>
            </a:r>
            <a:r>
              <a:rPr lang="en-US" sz="1400" b="1" i="0" u="none" strike="noStrike" cap="none" baseline="0" dirty="0">
                <a:solidFill>
                  <a:srgbClr val="FFC000"/>
                </a:solidFill>
                <a:latin typeface="Times New Roman"/>
                <a:ea typeface="Times New Roman"/>
                <a:cs typeface="Times New Roman"/>
                <a:sym typeface="Times New Roman"/>
              </a:rPr>
              <a:t>’ </a:t>
            </a:r>
            <a:r>
              <a:rPr lang="en-US" sz="1400" b="0" i="0" u="none" strike="noStrike" cap="none" baseline="0" dirty="0">
                <a:solidFill>
                  <a:schemeClr val="lt1"/>
                </a:solidFill>
                <a:latin typeface="Times New Roman"/>
                <a:ea typeface="Times New Roman"/>
                <a:cs typeface="Times New Roman"/>
                <a:sym typeface="Times New Roman"/>
              </a:rPr>
              <a:t>20 million gallon cellulosic ethanol plant opens in </a:t>
            </a:r>
            <a:r>
              <a:rPr lang="en-US" sz="1400" b="0" i="0" u="none" strike="noStrike" cap="none" baseline="0" dirty="0" err="1">
                <a:solidFill>
                  <a:schemeClr val="lt1"/>
                </a:solidFill>
                <a:latin typeface="Times New Roman"/>
                <a:ea typeface="Times New Roman"/>
                <a:cs typeface="Times New Roman"/>
                <a:sym typeface="Times New Roman"/>
              </a:rPr>
              <a:t>Crescentino</a:t>
            </a:r>
            <a:r>
              <a:rPr lang="en-US" sz="1400" b="0" i="0" u="none" strike="noStrike" cap="none" baseline="0" dirty="0">
                <a:solidFill>
                  <a:schemeClr val="lt1"/>
                </a:solidFill>
                <a:latin typeface="Times New Roman"/>
                <a:ea typeface="Times New Roman"/>
                <a:cs typeface="Times New Roman"/>
                <a:sym typeface="Times New Roman"/>
              </a:rPr>
              <a:t>, Italy. At the time, the world’s largest.</a:t>
            </a:r>
          </a:p>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a:t>
            </a:r>
          </a:p>
          <a:p>
            <a:pPr marL="0" marR="0" lvl="0" indent="0" algn="l" rtl="0">
              <a:spcBef>
                <a:spcPts val="0"/>
              </a:spcBef>
              <a:spcAft>
                <a:spcPts val="0"/>
              </a:spcAft>
              <a:buSzPct val="25000"/>
              <a:buNone/>
            </a:pPr>
            <a:r>
              <a:rPr lang="en-US" sz="1400" b="1" i="0" u="none" strike="noStrike" cap="none" baseline="0" dirty="0">
                <a:solidFill>
                  <a:srgbClr val="FFC000"/>
                </a:solidFill>
                <a:latin typeface="Times New Roman"/>
                <a:ea typeface="Times New Roman"/>
                <a:cs typeface="Times New Roman"/>
                <a:sym typeface="Times New Roman"/>
              </a:rPr>
              <a:t>May 29, 2014: </a:t>
            </a:r>
            <a:r>
              <a:rPr lang="en-US" sz="1400" b="1" i="0" u="none" strike="noStrike" cap="none" baseline="0" dirty="0" err="1">
                <a:solidFill>
                  <a:srgbClr val="FFC000"/>
                </a:solidFill>
                <a:latin typeface="Times New Roman"/>
                <a:ea typeface="Times New Roman"/>
                <a:cs typeface="Times New Roman"/>
                <a:sym typeface="Times New Roman"/>
              </a:rPr>
              <a:t>Solazyme’s</a:t>
            </a:r>
            <a:r>
              <a:rPr lang="en-US" sz="1400" b="1" i="0" u="none" strike="noStrike" cap="none" baseline="0" dirty="0">
                <a:solidFill>
                  <a:srgbClr val="FFC000"/>
                </a:solidFill>
                <a:latin typeface="Times New Roman"/>
                <a:ea typeface="Times New Roman"/>
                <a:cs typeface="Times New Roman"/>
                <a:sym typeface="Times New Roman"/>
              </a:rPr>
              <a:t> </a:t>
            </a:r>
            <a:r>
              <a:rPr lang="en-US" sz="1400" b="0" i="0" u="none" strike="noStrike" cap="none" baseline="0" dirty="0">
                <a:solidFill>
                  <a:schemeClr val="lt1"/>
                </a:solidFill>
                <a:latin typeface="Times New Roman"/>
                <a:ea typeface="Times New Roman"/>
                <a:cs typeface="Times New Roman"/>
                <a:sym typeface="Times New Roman"/>
              </a:rPr>
              <a:t>100,000 metric ton tailored renewable oils plant opens in </a:t>
            </a:r>
            <a:r>
              <a:rPr lang="en-US" sz="1400" b="0" i="0" u="none" strike="noStrike" cap="none" baseline="0" dirty="0" err="1">
                <a:solidFill>
                  <a:schemeClr val="lt1"/>
                </a:solidFill>
                <a:latin typeface="Times New Roman"/>
                <a:ea typeface="Times New Roman"/>
                <a:cs typeface="Times New Roman"/>
                <a:sym typeface="Times New Roman"/>
              </a:rPr>
              <a:t>Moema</a:t>
            </a:r>
            <a:r>
              <a:rPr lang="en-US" sz="1400" b="0" i="0" u="none" strike="noStrike" cap="none" baseline="0" dirty="0">
                <a:solidFill>
                  <a:schemeClr val="lt1"/>
                </a:solidFill>
                <a:latin typeface="Times New Roman"/>
                <a:ea typeface="Times New Roman"/>
                <a:cs typeface="Times New Roman"/>
                <a:sym typeface="Times New Roman"/>
              </a:rPr>
              <a:t>, Brazil.</a:t>
            </a:r>
          </a:p>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a:t>
            </a:r>
          </a:p>
          <a:p>
            <a:pPr marL="0" marR="0" lvl="0" indent="0" algn="l" rtl="0">
              <a:spcBef>
                <a:spcPts val="0"/>
              </a:spcBef>
              <a:spcAft>
                <a:spcPts val="0"/>
              </a:spcAft>
              <a:buSzPct val="25000"/>
              <a:buNone/>
            </a:pPr>
            <a:r>
              <a:rPr lang="en-US" sz="1400" b="1" i="0" u="none" strike="noStrike" cap="none" baseline="0" dirty="0">
                <a:solidFill>
                  <a:srgbClr val="FFC000"/>
                </a:solidFill>
                <a:latin typeface="Times New Roman"/>
                <a:ea typeface="Times New Roman"/>
                <a:cs typeface="Times New Roman"/>
                <a:sym typeface="Times New Roman"/>
              </a:rPr>
              <a:t>June 4, 2014: </a:t>
            </a:r>
            <a:r>
              <a:rPr lang="en-US" sz="1400" b="1" i="0" u="none" strike="noStrike" cap="none" baseline="0" dirty="0" err="1">
                <a:solidFill>
                  <a:srgbClr val="FFC000"/>
                </a:solidFill>
                <a:latin typeface="Times New Roman"/>
                <a:ea typeface="Times New Roman"/>
                <a:cs typeface="Times New Roman"/>
                <a:sym typeface="Times New Roman"/>
              </a:rPr>
              <a:t>Enerkem’s</a:t>
            </a:r>
            <a:r>
              <a:rPr lang="en-US" sz="1400" b="1" i="0" u="none" strike="noStrike" cap="none" baseline="0" dirty="0">
                <a:solidFill>
                  <a:srgbClr val="FFC000"/>
                </a:solidFill>
                <a:latin typeface="Times New Roman"/>
                <a:ea typeface="Times New Roman"/>
                <a:cs typeface="Times New Roman"/>
                <a:sym typeface="Times New Roman"/>
              </a:rPr>
              <a:t> </a:t>
            </a:r>
            <a:r>
              <a:rPr lang="en-US" sz="1400" b="0" i="0" u="none" strike="noStrike" cap="none" baseline="0" dirty="0">
                <a:solidFill>
                  <a:schemeClr val="lt1"/>
                </a:solidFill>
                <a:latin typeface="Times New Roman"/>
                <a:ea typeface="Times New Roman"/>
                <a:cs typeface="Times New Roman"/>
                <a:sym typeface="Times New Roman"/>
              </a:rPr>
              <a:t>10 million gallon waste-to-methanol/ethanol </a:t>
            </a:r>
            <a:r>
              <a:rPr lang="en-US" sz="1400" b="0" i="0" u="none" strike="noStrike" cap="none" baseline="0" dirty="0" err="1">
                <a:solidFill>
                  <a:schemeClr val="lt1"/>
                </a:solidFill>
                <a:latin typeface="Times New Roman"/>
                <a:ea typeface="Times New Roman"/>
                <a:cs typeface="Times New Roman"/>
                <a:sym typeface="Times New Roman"/>
              </a:rPr>
              <a:t>biorefinery</a:t>
            </a:r>
            <a:r>
              <a:rPr lang="en-US" sz="1400" b="0" i="0" u="none" strike="noStrike" cap="none" baseline="0" dirty="0">
                <a:solidFill>
                  <a:schemeClr val="lt1"/>
                </a:solidFill>
                <a:latin typeface="Times New Roman"/>
                <a:ea typeface="Times New Roman"/>
                <a:cs typeface="Times New Roman"/>
                <a:sym typeface="Times New Roman"/>
              </a:rPr>
              <a:t> opens in Edmonton, Alberta— the world’s largest </a:t>
            </a:r>
            <a:r>
              <a:rPr lang="en-US" sz="1400" b="0" i="0" u="none" strike="noStrike" cap="none" baseline="0" dirty="0" err="1">
                <a:solidFill>
                  <a:schemeClr val="lt1"/>
                </a:solidFill>
                <a:latin typeface="Times New Roman"/>
                <a:ea typeface="Times New Roman"/>
                <a:cs typeface="Times New Roman"/>
                <a:sym typeface="Times New Roman"/>
              </a:rPr>
              <a:t>biorefinery</a:t>
            </a:r>
            <a:r>
              <a:rPr lang="en-US" sz="1400" b="0" i="0" u="none" strike="noStrike" cap="none" baseline="0" dirty="0">
                <a:solidFill>
                  <a:schemeClr val="lt1"/>
                </a:solidFill>
                <a:latin typeface="Times New Roman"/>
                <a:ea typeface="Times New Roman"/>
                <a:cs typeface="Times New Roman"/>
                <a:sym typeface="Times New Roman"/>
              </a:rPr>
              <a:t> converting municipal solid waste into liquid fuels and chemicals.</a:t>
            </a:r>
          </a:p>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a:t>
            </a:r>
          </a:p>
          <a:p>
            <a:pPr marL="0" marR="0" lvl="0" indent="0" algn="l" rtl="0">
              <a:spcBef>
                <a:spcPts val="0"/>
              </a:spcBef>
              <a:spcAft>
                <a:spcPts val="0"/>
              </a:spcAft>
              <a:buSzPct val="25000"/>
              <a:buNone/>
            </a:pPr>
            <a:r>
              <a:rPr lang="en-US" sz="1400" b="1" i="0" u="none" strike="noStrike" cap="none" baseline="0" dirty="0">
                <a:solidFill>
                  <a:srgbClr val="FFC000"/>
                </a:solidFill>
                <a:latin typeface="Times New Roman"/>
                <a:ea typeface="Times New Roman"/>
                <a:cs typeface="Times New Roman"/>
                <a:sym typeface="Times New Roman"/>
              </a:rPr>
              <a:t>September 3, 2014: POET-DSM’s </a:t>
            </a:r>
            <a:r>
              <a:rPr lang="en-US" sz="1400" b="0" i="0" u="none" strike="noStrike" cap="none" baseline="0" dirty="0">
                <a:solidFill>
                  <a:schemeClr val="lt1"/>
                </a:solidFill>
                <a:latin typeface="Times New Roman"/>
                <a:ea typeface="Times New Roman"/>
                <a:cs typeface="Times New Roman"/>
                <a:sym typeface="Times New Roman"/>
              </a:rPr>
              <a:t>20 million gallon cellulosic ethanol </a:t>
            </a:r>
            <a:r>
              <a:rPr lang="en-US" sz="1400" b="0" i="0" u="none" strike="noStrike" cap="none" baseline="0" dirty="0" err="1">
                <a:solidFill>
                  <a:schemeClr val="lt1"/>
                </a:solidFill>
                <a:latin typeface="Times New Roman"/>
                <a:ea typeface="Times New Roman"/>
                <a:cs typeface="Times New Roman"/>
                <a:sym typeface="Times New Roman"/>
              </a:rPr>
              <a:t>biorefinery</a:t>
            </a:r>
            <a:r>
              <a:rPr lang="en-US" sz="1400" b="0" i="0" u="none" strike="noStrike" cap="none" baseline="0" dirty="0">
                <a:solidFill>
                  <a:schemeClr val="lt1"/>
                </a:solidFill>
                <a:latin typeface="Times New Roman"/>
                <a:ea typeface="Times New Roman"/>
                <a:cs typeface="Times New Roman"/>
                <a:sym typeface="Times New Roman"/>
              </a:rPr>
              <a:t> opens in Emmetsburg, Iowa — at the time, tied for world’s largest.</a:t>
            </a:r>
          </a:p>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a:t>
            </a:r>
          </a:p>
          <a:p>
            <a:pPr marL="0" marR="0" lvl="0" indent="0" algn="l" rtl="0">
              <a:spcBef>
                <a:spcPts val="0"/>
              </a:spcBef>
              <a:spcAft>
                <a:spcPts val="0"/>
              </a:spcAft>
              <a:buSzPct val="25000"/>
              <a:buNone/>
            </a:pPr>
            <a:r>
              <a:rPr lang="en-US" sz="1400" b="1" i="0" u="none" strike="noStrike" cap="none" baseline="0" dirty="0">
                <a:solidFill>
                  <a:srgbClr val="FFC000"/>
                </a:solidFill>
                <a:latin typeface="Times New Roman"/>
                <a:ea typeface="Times New Roman"/>
                <a:cs typeface="Times New Roman"/>
                <a:sym typeface="Times New Roman"/>
              </a:rPr>
              <a:t>September 24, 2014: </a:t>
            </a:r>
            <a:r>
              <a:rPr lang="en-US" sz="1400" b="1" i="0" u="none" strike="noStrike" cap="none" baseline="0" dirty="0" err="1">
                <a:solidFill>
                  <a:srgbClr val="FFC000"/>
                </a:solidFill>
                <a:latin typeface="Times New Roman"/>
                <a:ea typeface="Times New Roman"/>
                <a:cs typeface="Times New Roman"/>
                <a:sym typeface="Times New Roman"/>
              </a:rPr>
              <a:t>GranBio’s</a:t>
            </a:r>
            <a:r>
              <a:rPr lang="en-US" sz="1400" b="1" i="0" u="none" strike="noStrike" cap="none" baseline="0" dirty="0">
                <a:solidFill>
                  <a:srgbClr val="FFC000"/>
                </a:solidFill>
                <a:latin typeface="Times New Roman"/>
                <a:ea typeface="Times New Roman"/>
                <a:cs typeface="Times New Roman"/>
                <a:sym typeface="Times New Roman"/>
              </a:rPr>
              <a:t> </a:t>
            </a:r>
            <a:r>
              <a:rPr lang="en-US" sz="1400" b="0" i="0" u="none" strike="noStrike" cap="none" baseline="0" dirty="0">
                <a:solidFill>
                  <a:schemeClr val="lt1"/>
                </a:solidFill>
                <a:latin typeface="Times New Roman"/>
                <a:ea typeface="Times New Roman"/>
                <a:cs typeface="Times New Roman"/>
                <a:sym typeface="Times New Roman"/>
              </a:rPr>
              <a:t>21 million gallon cellulosic ethanol </a:t>
            </a:r>
            <a:r>
              <a:rPr lang="en-US" sz="1400" b="0" i="0" u="none" strike="noStrike" cap="none" baseline="0" dirty="0" err="1">
                <a:solidFill>
                  <a:schemeClr val="lt1"/>
                </a:solidFill>
                <a:latin typeface="Times New Roman"/>
                <a:ea typeface="Times New Roman"/>
                <a:cs typeface="Times New Roman"/>
                <a:sym typeface="Times New Roman"/>
              </a:rPr>
              <a:t>biorefinery</a:t>
            </a:r>
            <a:r>
              <a:rPr lang="en-US" sz="1400" b="0" i="0" u="none" strike="noStrike" cap="none" baseline="0" dirty="0">
                <a:solidFill>
                  <a:schemeClr val="lt1"/>
                </a:solidFill>
                <a:latin typeface="Times New Roman"/>
                <a:ea typeface="Times New Roman"/>
                <a:cs typeface="Times New Roman"/>
                <a:sym typeface="Times New Roman"/>
              </a:rPr>
              <a:t> opens in </a:t>
            </a:r>
            <a:r>
              <a:rPr lang="en-US" sz="1400" b="0" i="0" u="none" strike="noStrike" cap="none" baseline="0" dirty="0" err="1">
                <a:solidFill>
                  <a:schemeClr val="lt1"/>
                </a:solidFill>
                <a:latin typeface="Times New Roman"/>
                <a:ea typeface="Times New Roman"/>
                <a:cs typeface="Times New Roman"/>
                <a:sym typeface="Times New Roman"/>
              </a:rPr>
              <a:t>Alagoas</a:t>
            </a:r>
            <a:r>
              <a:rPr lang="en-US" sz="1400" b="0" i="0" u="none" strike="noStrike" cap="none" baseline="0" dirty="0">
                <a:solidFill>
                  <a:schemeClr val="lt1"/>
                </a:solidFill>
                <a:latin typeface="Times New Roman"/>
                <a:ea typeface="Times New Roman"/>
                <a:cs typeface="Times New Roman"/>
                <a:sym typeface="Times New Roman"/>
              </a:rPr>
              <a:t> state, Brazil — at the time, the world’s largest.</a:t>
            </a:r>
          </a:p>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a:t>
            </a:r>
          </a:p>
          <a:p>
            <a:pPr marL="0" marR="0" lvl="0" indent="0" algn="l" rtl="0">
              <a:spcBef>
                <a:spcPts val="0"/>
              </a:spcBef>
              <a:spcAft>
                <a:spcPts val="0"/>
              </a:spcAft>
              <a:buSzPct val="25000"/>
              <a:buNone/>
            </a:pPr>
            <a:r>
              <a:rPr lang="en-US" sz="1400" b="1" i="0" u="none" strike="noStrike" cap="none" baseline="0" dirty="0">
                <a:solidFill>
                  <a:srgbClr val="FFC000"/>
                </a:solidFill>
                <a:latin typeface="Times New Roman"/>
                <a:ea typeface="Times New Roman"/>
                <a:cs typeface="Times New Roman"/>
                <a:sym typeface="Times New Roman"/>
              </a:rPr>
              <a:t>October 17, 2014: </a:t>
            </a:r>
            <a:r>
              <a:rPr lang="en-US" sz="1400" b="1" i="0" u="none" strike="noStrike" cap="none" baseline="0" dirty="0" err="1">
                <a:solidFill>
                  <a:srgbClr val="FFC000"/>
                </a:solidFill>
                <a:latin typeface="Times New Roman"/>
                <a:ea typeface="Times New Roman"/>
                <a:cs typeface="Times New Roman"/>
                <a:sym typeface="Times New Roman"/>
              </a:rPr>
              <a:t>Abengoa</a:t>
            </a:r>
            <a:r>
              <a:rPr lang="en-US" sz="1400" b="1" i="0" u="none" strike="noStrike" cap="none" baseline="0" dirty="0">
                <a:solidFill>
                  <a:srgbClr val="FFC000"/>
                </a:solidFill>
                <a:latin typeface="Times New Roman"/>
                <a:ea typeface="Times New Roman"/>
                <a:cs typeface="Times New Roman"/>
                <a:sym typeface="Times New Roman"/>
              </a:rPr>
              <a:t> </a:t>
            </a:r>
            <a:r>
              <a:rPr lang="en-US" sz="1400" b="1" i="0" u="none" strike="noStrike" cap="none" baseline="0" dirty="0" err="1">
                <a:solidFill>
                  <a:srgbClr val="FFC000"/>
                </a:solidFill>
                <a:latin typeface="Times New Roman"/>
                <a:ea typeface="Times New Roman"/>
                <a:cs typeface="Times New Roman"/>
                <a:sym typeface="Times New Roman"/>
              </a:rPr>
              <a:t>Bioenergy’s</a:t>
            </a:r>
            <a:r>
              <a:rPr lang="en-US" sz="1400" b="1" i="0" u="none" strike="noStrike" cap="none" baseline="0" dirty="0">
                <a:solidFill>
                  <a:srgbClr val="FFC000"/>
                </a:solidFill>
                <a:latin typeface="Times New Roman"/>
                <a:ea typeface="Times New Roman"/>
                <a:cs typeface="Times New Roman"/>
                <a:sym typeface="Times New Roman"/>
              </a:rPr>
              <a:t> 25 </a:t>
            </a:r>
            <a:r>
              <a:rPr lang="en-US" sz="1400" b="0" i="0" u="none" strike="noStrike" cap="none" baseline="0" dirty="0">
                <a:solidFill>
                  <a:schemeClr val="lt1"/>
                </a:solidFill>
                <a:latin typeface="Times New Roman"/>
                <a:ea typeface="Times New Roman"/>
                <a:cs typeface="Times New Roman"/>
                <a:sym typeface="Times New Roman"/>
              </a:rPr>
              <a:t>million gallon cellulosic ethanol </a:t>
            </a:r>
            <a:r>
              <a:rPr lang="en-US" sz="1400" b="0" i="0" u="none" strike="noStrike" cap="none" baseline="0" dirty="0" err="1">
                <a:solidFill>
                  <a:schemeClr val="lt1"/>
                </a:solidFill>
                <a:latin typeface="Times New Roman"/>
                <a:ea typeface="Times New Roman"/>
                <a:cs typeface="Times New Roman"/>
                <a:sym typeface="Times New Roman"/>
              </a:rPr>
              <a:t>biorefinery</a:t>
            </a:r>
            <a:r>
              <a:rPr lang="en-US" sz="1400" b="0" i="0" u="none" strike="noStrike" cap="none" baseline="0" dirty="0">
                <a:solidFill>
                  <a:schemeClr val="lt1"/>
                </a:solidFill>
                <a:latin typeface="Times New Roman"/>
                <a:ea typeface="Times New Roman"/>
                <a:cs typeface="Times New Roman"/>
                <a:sym typeface="Times New Roman"/>
              </a:rPr>
              <a:t> opens in Hugoton, Kansas — </a:t>
            </a:r>
            <a:r>
              <a:rPr lang="en-US" dirty="0" smtClean="0">
                <a:solidFill>
                  <a:schemeClr val="lt1"/>
                </a:solidFill>
                <a:latin typeface="Times New Roman"/>
                <a:ea typeface="Times New Roman"/>
                <a:cs typeface="Times New Roman"/>
                <a:sym typeface="Times New Roman"/>
              </a:rPr>
              <a:t>for a while was</a:t>
            </a:r>
            <a:r>
              <a:rPr lang="en-US" sz="1400" b="0" i="0" u="none" strike="noStrike" cap="none" baseline="0" dirty="0" smtClean="0">
                <a:solidFill>
                  <a:schemeClr val="lt1"/>
                </a:solidFill>
                <a:latin typeface="Times New Roman"/>
                <a:ea typeface="Times New Roman"/>
                <a:cs typeface="Times New Roman"/>
                <a:sym typeface="Times New Roman"/>
              </a:rPr>
              <a:t> </a:t>
            </a:r>
            <a:r>
              <a:rPr lang="en-US" sz="1400" b="0" i="0" u="none" strike="noStrike" cap="none" baseline="0" dirty="0">
                <a:solidFill>
                  <a:schemeClr val="lt1"/>
                </a:solidFill>
                <a:latin typeface="Times New Roman"/>
                <a:ea typeface="Times New Roman"/>
                <a:cs typeface="Times New Roman"/>
                <a:sym typeface="Times New Roman"/>
              </a:rPr>
              <a:t>the world’s largest</a:t>
            </a:r>
            <a:r>
              <a:rPr lang="en-US" sz="1400" b="0" i="0" u="none" strike="noStrike" cap="none" baseline="0" dirty="0" smtClean="0">
                <a:solidFill>
                  <a:schemeClr val="lt1"/>
                </a:solidFill>
                <a:latin typeface="Times New Roman"/>
                <a:ea typeface="Times New Roman"/>
                <a:cs typeface="Times New Roman"/>
                <a:sym typeface="Times New Roman"/>
              </a:rPr>
              <a:t>.  Now</a:t>
            </a:r>
            <a:r>
              <a:rPr lang="en-US" sz="1400" b="0" i="0" u="none" strike="noStrike" cap="none" dirty="0" smtClean="0">
                <a:solidFill>
                  <a:schemeClr val="lt1"/>
                </a:solidFill>
                <a:latin typeface="Times New Roman"/>
                <a:ea typeface="Times New Roman"/>
                <a:cs typeface="Times New Roman"/>
                <a:sym typeface="Times New Roman"/>
              </a:rPr>
              <a:t> parent company is in bankruptcy.</a:t>
            </a:r>
            <a:endParaRPr lang="en-US" sz="1400" b="0" i="0" u="none" strike="noStrike" cap="none" baseline="0" dirty="0">
              <a:solidFill>
                <a:schemeClr val="lt1"/>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a:t>
            </a:r>
          </a:p>
          <a:p>
            <a:pPr marL="0" marR="0" lvl="0" indent="0" algn="l" rtl="0">
              <a:spcBef>
                <a:spcPts val="0"/>
              </a:spcBef>
              <a:spcAft>
                <a:spcPts val="0"/>
              </a:spcAft>
              <a:buSzPct val="25000"/>
              <a:buNone/>
            </a:pPr>
            <a:r>
              <a:rPr lang="en-US" sz="1400" b="1" i="0" u="none" strike="noStrike" cap="none" baseline="0" dirty="0">
                <a:solidFill>
                  <a:srgbClr val="FFC000"/>
                </a:solidFill>
                <a:latin typeface="Times New Roman"/>
                <a:ea typeface="Times New Roman"/>
                <a:cs typeface="Times New Roman"/>
                <a:sym typeface="Times New Roman"/>
              </a:rPr>
              <a:t>Q4 2014: </a:t>
            </a:r>
            <a:r>
              <a:rPr lang="en-US" sz="1400" b="1" i="0" u="none" strike="noStrike" cap="none" baseline="0" dirty="0" err="1">
                <a:solidFill>
                  <a:srgbClr val="FFC000"/>
                </a:solidFill>
                <a:latin typeface="Times New Roman"/>
                <a:ea typeface="Times New Roman"/>
                <a:cs typeface="Times New Roman"/>
                <a:sym typeface="Times New Roman"/>
              </a:rPr>
              <a:t>Raizen’s</a:t>
            </a:r>
            <a:r>
              <a:rPr lang="en-US" sz="1400" b="1" i="0" u="none" strike="noStrike" cap="none" baseline="0" dirty="0">
                <a:solidFill>
                  <a:srgbClr val="FFC000"/>
                </a:solidFill>
                <a:latin typeface="Times New Roman"/>
                <a:ea typeface="Times New Roman"/>
                <a:cs typeface="Times New Roman"/>
                <a:sym typeface="Times New Roman"/>
              </a:rPr>
              <a:t> </a:t>
            </a:r>
            <a:r>
              <a:rPr lang="en-US" sz="1400" b="0" i="0" u="none" strike="noStrike" cap="none" baseline="0" dirty="0">
                <a:solidFill>
                  <a:schemeClr val="lt1"/>
                </a:solidFill>
                <a:latin typeface="Times New Roman"/>
                <a:ea typeface="Times New Roman"/>
                <a:cs typeface="Times New Roman"/>
                <a:sym typeface="Times New Roman"/>
              </a:rPr>
              <a:t>22 million gallon cellulosic ethanol </a:t>
            </a:r>
            <a:r>
              <a:rPr lang="en-US" sz="1400" b="0" i="0" u="none" strike="noStrike" cap="none" baseline="0" dirty="0" err="1">
                <a:solidFill>
                  <a:schemeClr val="lt1"/>
                </a:solidFill>
                <a:latin typeface="Times New Roman"/>
                <a:ea typeface="Times New Roman"/>
                <a:cs typeface="Times New Roman"/>
                <a:sym typeface="Times New Roman"/>
              </a:rPr>
              <a:t>biorefinery</a:t>
            </a:r>
            <a:r>
              <a:rPr lang="en-US" sz="1400" b="0" i="0" u="none" strike="noStrike" cap="none" baseline="0" dirty="0">
                <a:solidFill>
                  <a:schemeClr val="lt1"/>
                </a:solidFill>
                <a:latin typeface="Times New Roman"/>
                <a:ea typeface="Times New Roman"/>
                <a:cs typeface="Times New Roman"/>
                <a:sym typeface="Times New Roman"/>
              </a:rPr>
              <a:t> opens in </a:t>
            </a:r>
            <a:r>
              <a:rPr lang="en-US" sz="1400" b="0" i="0" u="none" strike="noStrike" cap="none" baseline="0" dirty="0" err="1">
                <a:solidFill>
                  <a:schemeClr val="lt1"/>
                </a:solidFill>
                <a:latin typeface="Times New Roman"/>
                <a:ea typeface="Times New Roman"/>
                <a:cs typeface="Times New Roman"/>
                <a:sym typeface="Times New Roman"/>
              </a:rPr>
              <a:t>Piricicaba</a:t>
            </a:r>
            <a:r>
              <a:rPr lang="en-US" sz="1400" b="0" i="0" u="none" strike="noStrike" cap="none" baseline="0" dirty="0">
                <a:solidFill>
                  <a:schemeClr val="lt1"/>
                </a:solidFill>
                <a:latin typeface="Times New Roman"/>
                <a:ea typeface="Times New Roman"/>
                <a:cs typeface="Times New Roman"/>
                <a:sym typeface="Times New Roman"/>
              </a:rPr>
              <a:t>, Brazil.</a:t>
            </a:r>
          </a:p>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a:t>
            </a:r>
          </a:p>
          <a:p>
            <a:pPr marL="0" marR="0" lvl="0" indent="0" algn="l" rtl="0">
              <a:spcBef>
                <a:spcPts val="0"/>
              </a:spcBef>
              <a:spcAft>
                <a:spcPts val="0"/>
              </a:spcAft>
              <a:buSzPct val="25000"/>
              <a:buNone/>
            </a:pPr>
            <a:r>
              <a:rPr lang="en-US" sz="1400" b="1" i="0" u="none" strike="noStrike" cap="none" baseline="0" dirty="0" smtClean="0">
                <a:solidFill>
                  <a:srgbClr val="FFC000"/>
                </a:solidFill>
                <a:latin typeface="Times New Roman"/>
                <a:ea typeface="Times New Roman"/>
                <a:cs typeface="Times New Roman"/>
                <a:sym typeface="Times New Roman"/>
              </a:rPr>
              <a:t>October 30, 2015: DuPont’s </a:t>
            </a:r>
            <a:r>
              <a:rPr lang="en-US" sz="1400" b="0" i="0" u="none" strike="noStrike" cap="none" baseline="0" dirty="0">
                <a:solidFill>
                  <a:schemeClr val="lt1"/>
                </a:solidFill>
                <a:latin typeface="Times New Roman"/>
                <a:ea typeface="Times New Roman"/>
                <a:cs typeface="Times New Roman"/>
                <a:sym typeface="Times New Roman"/>
              </a:rPr>
              <a:t>30 million gallon cellulosic ethanol </a:t>
            </a:r>
            <a:r>
              <a:rPr lang="en-US" sz="1400" b="0" i="0" u="none" strike="noStrike" cap="none" baseline="0" dirty="0" err="1">
                <a:solidFill>
                  <a:schemeClr val="lt1"/>
                </a:solidFill>
                <a:latin typeface="Times New Roman"/>
                <a:ea typeface="Times New Roman"/>
                <a:cs typeface="Times New Roman"/>
                <a:sym typeface="Times New Roman"/>
              </a:rPr>
              <a:t>biorefinery</a:t>
            </a:r>
            <a:r>
              <a:rPr lang="en-US" sz="1400" b="0" i="0" u="none" strike="noStrike" cap="none" baseline="0" dirty="0">
                <a:solidFill>
                  <a:schemeClr val="lt1"/>
                </a:solidFill>
                <a:latin typeface="Times New Roman"/>
                <a:ea typeface="Times New Roman"/>
                <a:cs typeface="Times New Roman"/>
                <a:sym typeface="Times New Roman"/>
              </a:rPr>
              <a:t> opens in Nevada, </a:t>
            </a:r>
            <a:r>
              <a:rPr lang="en-US" sz="1400" b="0" i="0" u="none" strike="noStrike" cap="none" baseline="0" dirty="0" smtClean="0">
                <a:solidFill>
                  <a:schemeClr val="lt1"/>
                </a:solidFill>
                <a:latin typeface="Times New Roman"/>
                <a:ea typeface="Times New Roman"/>
                <a:cs typeface="Times New Roman"/>
                <a:sym typeface="Times New Roman"/>
              </a:rPr>
              <a:t>Iowa--the </a:t>
            </a:r>
            <a:r>
              <a:rPr lang="en-US" sz="1400" b="0" i="0" u="none" strike="noStrike" cap="none" baseline="0" dirty="0">
                <a:solidFill>
                  <a:schemeClr val="lt1"/>
                </a:solidFill>
                <a:latin typeface="Times New Roman"/>
                <a:ea typeface="Times New Roman"/>
                <a:cs typeface="Times New Roman"/>
                <a:sym typeface="Times New Roman"/>
              </a:rPr>
              <a:t>world’s largest.</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Shape 867"/>
          <p:cNvSpPr txBox="1">
            <a:spLocks noGrp="1"/>
          </p:cNvSpPr>
          <p:nvPr>
            <p:ph type="title"/>
          </p:nvPr>
        </p:nvSpPr>
        <p:spPr>
          <a:xfrm>
            <a:off x="381000" y="0"/>
            <a:ext cx="8534399" cy="3276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5400" b="1" i="0" u="none" strike="noStrike" cap="none" baseline="0">
                <a:solidFill>
                  <a:srgbClr val="FFFF99"/>
                </a:solidFill>
                <a:latin typeface="Times New Roman"/>
                <a:ea typeface="Times New Roman"/>
                <a:cs typeface="Times New Roman"/>
                <a:sym typeface="Times New Roman"/>
              </a:rPr>
              <a:t>Conversion Processes:  </a:t>
            </a:r>
            <a:r>
              <a:rPr lang="en-US" sz="4400" b="1" i="0" u="none" strike="noStrike" cap="none" baseline="0">
                <a:solidFill>
                  <a:srgbClr val="FFFF99"/>
                </a:solidFill>
                <a:latin typeface="Times New Roman"/>
                <a:ea typeface="Times New Roman"/>
                <a:cs typeface="Times New Roman"/>
                <a:sym typeface="Times New Roman"/>
              </a:rPr>
              <a:t/>
            </a:r>
            <a:br>
              <a:rPr lang="en-US" sz="4400" b="1" i="0" u="none" strike="noStrike" cap="none" baseline="0">
                <a:solidFill>
                  <a:srgbClr val="FFFF99"/>
                </a:solidFill>
                <a:latin typeface="Times New Roman"/>
                <a:ea typeface="Times New Roman"/>
                <a:cs typeface="Times New Roman"/>
                <a:sym typeface="Times New Roman"/>
              </a:rPr>
            </a:br>
            <a:r>
              <a:rPr lang="en-US" sz="3600" b="1" i="0" u="none" strike="noStrike" cap="none" baseline="0">
                <a:solidFill>
                  <a:srgbClr val="FFFF99"/>
                </a:solidFill>
                <a:latin typeface="Times New Roman"/>
                <a:ea typeface="Times New Roman"/>
                <a:cs typeface="Times New Roman"/>
                <a:sym typeface="Times New Roman"/>
              </a:rPr>
              <a:t>Turning biomass and renewables into building blocks for fuels, chemicals and products</a:t>
            </a:r>
          </a:p>
        </p:txBody>
      </p:sp>
      <p:sp>
        <p:nvSpPr>
          <p:cNvPr id="868" name="Shape 868"/>
          <p:cNvSpPr/>
          <p:nvPr/>
        </p:nvSpPr>
        <p:spPr>
          <a:xfrm>
            <a:off x="533400" y="3200400"/>
            <a:ext cx="8229600" cy="23925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baseline="0">
                <a:solidFill>
                  <a:srgbClr val="FBFCF5"/>
                </a:solidFill>
                <a:latin typeface="Times New Roman"/>
                <a:ea typeface="Times New Roman"/>
                <a:cs typeface="Times New Roman"/>
                <a:sym typeface="Times New Roman"/>
              </a:rPr>
              <a:t>Jobs Related to Conversion Processes</a:t>
            </a:r>
          </a:p>
        </p:txBody>
      </p:sp>
      <p:pic>
        <p:nvPicPr>
          <p:cNvPr id="869" name="Shape 869"/>
          <p:cNvPicPr preferRelativeResize="0"/>
          <p:nvPr/>
        </p:nvPicPr>
        <p:blipFill rotWithShape="1">
          <a:blip r:embed="rId3">
            <a:alphaModFix/>
          </a:blip>
          <a:srcRect/>
          <a:stretch/>
        </p:blipFill>
        <p:spPr>
          <a:xfrm>
            <a:off x="228600" y="6019800"/>
            <a:ext cx="1143000" cy="612900"/>
          </a:xfrm>
          <a:prstGeom prst="rect">
            <a:avLst/>
          </a:prstGeom>
          <a:noFill/>
          <a:ln>
            <a:noFill/>
          </a:ln>
        </p:spPr>
      </p:pic>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Shape 875"/>
          <p:cNvSpPr txBox="1">
            <a:spLocks noGrp="1"/>
          </p:cNvSpPr>
          <p:nvPr>
            <p:ph type="title"/>
          </p:nvPr>
        </p:nvSpPr>
        <p:spPr>
          <a:xfrm>
            <a:off x="457200" y="0"/>
            <a:ext cx="81533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A Few Types of Jobs Available in Advanced Biofuels Production</a:t>
            </a:r>
          </a:p>
        </p:txBody>
      </p:sp>
      <p:sp>
        <p:nvSpPr>
          <p:cNvPr id="876" name="Shape 876"/>
          <p:cNvSpPr txBox="1">
            <a:spLocks noGrp="1"/>
          </p:cNvSpPr>
          <p:nvPr>
            <p:ph type="body" idx="1"/>
          </p:nvPr>
        </p:nvSpPr>
        <p:spPr>
          <a:xfrm>
            <a:off x="0" y="1025425"/>
            <a:ext cx="4565400" cy="53339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Biologists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Biologists specializing in genetic research</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Biologists specializing in plant cells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Chemists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Chemical engineers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Systems engineers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Research assistants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Process Technicians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Lab technicians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Industrial engineers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Industrial architects</a:t>
            </a:r>
          </a:p>
        </p:txBody>
      </p:sp>
      <p:pic>
        <p:nvPicPr>
          <p:cNvPr id="877" name="Shape 877"/>
          <p:cNvPicPr preferRelativeResize="0"/>
          <p:nvPr/>
        </p:nvPicPr>
        <p:blipFill rotWithShape="1">
          <a:blip r:embed="rId3">
            <a:alphaModFix/>
          </a:blip>
          <a:srcRect/>
          <a:stretch/>
        </p:blipFill>
        <p:spPr>
          <a:xfrm>
            <a:off x="7162800" y="5867400"/>
            <a:ext cx="1143000" cy="612900"/>
          </a:xfrm>
          <a:prstGeom prst="rect">
            <a:avLst/>
          </a:prstGeom>
          <a:noFill/>
          <a:ln>
            <a:noFill/>
          </a:ln>
        </p:spPr>
      </p:pic>
      <p:sp>
        <p:nvSpPr>
          <p:cNvPr id="878" name="Shape 878"/>
          <p:cNvSpPr txBox="1"/>
          <p:nvPr/>
        </p:nvSpPr>
        <p:spPr>
          <a:xfrm>
            <a:off x="4565400" y="1025425"/>
            <a:ext cx="4781100" cy="5333999"/>
          </a:xfrm>
          <a:prstGeom prst="rect">
            <a:avLst/>
          </a:prstGeom>
          <a:noFill/>
          <a:ln>
            <a:noFill/>
          </a:ln>
        </p:spPr>
        <p:txBody>
          <a:bodyPr lIns="91425" tIns="91425" rIns="91425" bIns="91425" anchor="t" anchorCtr="0">
            <a:noAutofit/>
          </a:bodyPr>
          <a:lstStyle/>
          <a:p>
            <a:pPr marL="342900" lvl="0" indent="-342900" rtl="0">
              <a:spcBef>
                <a:spcPts val="600"/>
              </a:spcBef>
              <a:buClr>
                <a:schemeClr val="lt1"/>
              </a:buClr>
              <a:buSzPct val="100000"/>
              <a:buFont typeface="Arial"/>
              <a:buChar char="•"/>
            </a:pPr>
            <a:r>
              <a:rPr lang="en-US" sz="2400" dirty="0">
                <a:solidFill>
                  <a:schemeClr val="lt1"/>
                </a:solidFill>
              </a:rPr>
              <a:t>Construction workers, Managers</a:t>
            </a:r>
          </a:p>
          <a:p>
            <a:pPr marL="342900" lvl="0" indent="-342900" rtl="0">
              <a:spcBef>
                <a:spcPts val="600"/>
              </a:spcBef>
              <a:buClr>
                <a:schemeClr val="lt1"/>
              </a:buClr>
              <a:buSzPct val="100000"/>
              <a:buFont typeface="Arial"/>
              <a:buChar char="•"/>
            </a:pPr>
            <a:r>
              <a:rPr lang="en-US" sz="2400" dirty="0">
                <a:solidFill>
                  <a:schemeClr val="lt1"/>
                </a:solidFill>
              </a:rPr>
              <a:t>Truck drivers</a:t>
            </a:r>
          </a:p>
          <a:p>
            <a:pPr marL="342900" lvl="0" indent="-342900" rtl="0">
              <a:spcBef>
                <a:spcPts val="600"/>
              </a:spcBef>
              <a:buClr>
                <a:schemeClr val="lt1"/>
              </a:buClr>
              <a:buSzPct val="100000"/>
              <a:buFont typeface="Arial"/>
              <a:buChar char="•"/>
            </a:pPr>
            <a:r>
              <a:rPr lang="en-US" sz="2400" dirty="0">
                <a:solidFill>
                  <a:schemeClr val="lt1"/>
                </a:solidFill>
              </a:rPr>
              <a:t>Plant operations managers</a:t>
            </a:r>
          </a:p>
          <a:p>
            <a:pPr marL="342900" lvl="0" indent="-342900" rtl="0">
              <a:spcBef>
                <a:spcPts val="600"/>
              </a:spcBef>
              <a:buClr>
                <a:schemeClr val="lt1"/>
              </a:buClr>
              <a:buSzPct val="100000"/>
              <a:buFont typeface="Arial"/>
              <a:buChar char="•"/>
            </a:pPr>
            <a:r>
              <a:rPr lang="en-US" sz="2400" dirty="0">
                <a:solidFill>
                  <a:schemeClr val="lt1"/>
                </a:solidFill>
              </a:rPr>
              <a:t>Equipment operators, technicians</a:t>
            </a:r>
          </a:p>
          <a:p>
            <a:pPr marL="342900" lvl="0" indent="-342900" rtl="0">
              <a:spcBef>
                <a:spcPts val="600"/>
              </a:spcBef>
              <a:buClr>
                <a:schemeClr val="lt1"/>
              </a:buClr>
              <a:buSzPct val="100000"/>
              <a:buFont typeface="Arial"/>
              <a:buChar char="•"/>
            </a:pPr>
            <a:r>
              <a:rPr lang="en-US" sz="2400" dirty="0">
                <a:solidFill>
                  <a:schemeClr val="lt1"/>
                </a:solidFill>
              </a:rPr>
              <a:t>Computer Software Engineers</a:t>
            </a:r>
          </a:p>
          <a:p>
            <a:pPr marL="342900" lvl="0" indent="-342900" rtl="0">
              <a:spcBef>
                <a:spcPts val="600"/>
              </a:spcBef>
              <a:buClr>
                <a:schemeClr val="lt1"/>
              </a:buClr>
              <a:buSzPct val="100000"/>
              <a:buFont typeface="Arial"/>
              <a:buChar char="•"/>
            </a:pPr>
            <a:r>
              <a:rPr lang="en-US" sz="2400" dirty="0">
                <a:solidFill>
                  <a:schemeClr val="lt1"/>
                </a:solidFill>
              </a:rPr>
              <a:t>Refinery Equipment Manufacturers</a:t>
            </a:r>
          </a:p>
          <a:p>
            <a:pPr marL="342900" lvl="0" indent="-342900" rtl="0">
              <a:spcBef>
                <a:spcPts val="600"/>
              </a:spcBef>
              <a:buClr>
                <a:schemeClr val="lt1"/>
              </a:buClr>
              <a:buSzPct val="100000"/>
              <a:buFont typeface="Arial"/>
              <a:buChar char="•"/>
            </a:pPr>
            <a:r>
              <a:rPr lang="en-US" sz="2400" dirty="0">
                <a:solidFill>
                  <a:schemeClr val="lt1"/>
                </a:solidFill>
              </a:rPr>
              <a:t>Welders</a:t>
            </a:r>
          </a:p>
          <a:p>
            <a:pPr marL="342900" lvl="0" indent="-342900" rtl="0">
              <a:spcBef>
                <a:spcPts val="600"/>
              </a:spcBef>
              <a:buClr>
                <a:schemeClr val="lt1"/>
              </a:buClr>
              <a:buSzPct val="100000"/>
              <a:buFont typeface="Arial"/>
              <a:buChar char="•"/>
            </a:pPr>
            <a:r>
              <a:rPr lang="en-US" sz="2400" dirty="0">
                <a:solidFill>
                  <a:schemeClr val="lt1"/>
                </a:solidFill>
              </a:rPr>
              <a:t>Boilermakers</a:t>
            </a:r>
          </a:p>
          <a:p>
            <a:pPr marL="342900" lvl="0" indent="-342900" rtl="0">
              <a:spcBef>
                <a:spcPts val="600"/>
              </a:spcBef>
              <a:buClr>
                <a:schemeClr val="lt1"/>
              </a:buClr>
              <a:buSzPct val="100000"/>
              <a:buFont typeface="Arial"/>
              <a:buChar char="•"/>
            </a:pPr>
            <a:r>
              <a:rPr lang="en-US" sz="2400" dirty="0">
                <a:solidFill>
                  <a:schemeClr val="lt1"/>
                </a:solidFill>
              </a:rPr>
              <a:t>Pipe Fitters</a:t>
            </a:r>
          </a:p>
          <a:p>
            <a:pPr marL="342900" lvl="0" indent="-342900" rtl="0">
              <a:spcBef>
                <a:spcPts val="600"/>
              </a:spcBef>
              <a:buClr>
                <a:schemeClr val="lt1"/>
              </a:buClr>
              <a:buSzPct val="100000"/>
              <a:buFont typeface="Arial"/>
              <a:buChar char="•"/>
            </a:pPr>
            <a:r>
              <a:rPr lang="en-US" sz="2400" dirty="0">
                <a:solidFill>
                  <a:schemeClr val="lt1"/>
                </a:solidFill>
              </a:rPr>
              <a:t>Others?</a:t>
            </a: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Shape 883"/>
          <p:cNvSpPr txBox="1">
            <a:spLocks noGrp="1"/>
          </p:cNvSpPr>
          <p:nvPr>
            <p:ph type="title"/>
          </p:nvPr>
        </p:nvSpPr>
        <p:spPr>
          <a:xfrm>
            <a:off x="352425" y="457200"/>
            <a:ext cx="8791575" cy="1524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Process Path:  Biomass-to-Fuels and Products</a:t>
            </a:r>
            <a:r>
              <a:rPr lang="en-US" sz="3200" b="1" i="0" u="none" strike="noStrike" cap="none" baseline="0">
                <a:solidFill>
                  <a:srgbClr val="FFFF99"/>
                </a:solidFill>
                <a:latin typeface="Arial"/>
                <a:ea typeface="Arial"/>
                <a:cs typeface="Arial"/>
                <a:sym typeface="Arial"/>
              </a:rPr>
              <a:t/>
            </a:r>
            <a:br>
              <a:rPr lang="en-US" sz="3200" b="1" i="0" u="none" strike="noStrike" cap="none" baseline="0">
                <a:solidFill>
                  <a:srgbClr val="FFFF99"/>
                </a:solidFill>
                <a:latin typeface="Arial"/>
                <a:ea typeface="Arial"/>
                <a:cs typeface="Arial"/>
                <a:sym typeface="Arial"/>
              </a:rPr>
            </a:br>
            <a:endParaRPr lang="en-US" sz="3200" b="1" i="0" u="none" strike="noStrike" cap="none" baseline="0">
              <a:solidFill>
                <a:srgbClr val="FFFF99"/>
              </a:solidFill>
              <a:latin typeface="Arial"/>
              <a:ea typeface="Arial"/>
              <a:cs typeface="Arial"/>
              <a:sym typeface="Arial"/>
            </a:endParaRPr>
          </a:p>
        </p:txBody>
      </p:sp>
      <p:pic>
        <p:nvPicPr>
          <p:cNvPr id="884" name="Shape 884"/>
          <p:cNvPicPr preferRelativeResize="0"/>
          <p:nvPr/>
        </p:nvPicPr>
        <p:blipFill rotWithShape="1">
          <a:blip r:embed="rId3">
            <a:alphaModFix/>
          </a:blip>
          <a:srcRect/>
          <a:stretch/>
        </p:blipFill>
        <p:spPr>
          <a:xfrm>
            <a:off x="0" y="2286000"/>
            <a:ext cx="9144000" cy="1882140"/>
          </a:xfrm>
          <a:prstGeom prst="rect">
            <a:avLst/>
          </a:prstGeom>
          <a:noFill/>
          <a:ln>
            <a:noFill/>
          </a:ln>
        </p:spPr>
      </p:pic>
      <p:sp>
        <p:nvSpPr>
          <p:cNvPr id="885" name="Shape 885"/>
          <p:cNvSpPr txBox="1"/>
          <p:nvPr/>
        </p:nvSpPr>
        <p:spPr>
          <a:xfrm>
            <a:off x="4800600" y="6400800"/>
            <a:ext cx="4190999" cy="2616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100" b="0" i="0" u="none" strike="noStrike" cap="none" baseline="0">
                <a:solidFill>
                  <a:schemeClr val="lt1"/>
                </a:solidFill>
                <a:latin typeface="Times New Roman"/>
                <a:ea typeface="Times New Roman"/>
                <a:cs typeface="Times New Roman"/>
                <a:sym typeface="Times New Roman"/>
              </a:rPr>
              <a:t>Graphic by Zina Deretsky, National Science Foundation</a:t>
            </a:r>
          </a:p>
        </p:txBody>
      </p:sp>
      <p:pic>
        <p:nvPicPr>
          <p:cNvPr id="886" name="Shape 886"/>
          <p:cNvPicPr preferRelativeResize="0"/>
          <p:nvPr/>
        </p:nvPicPr>
        <p:blipFill rotWithShape="1">
          <a:blip r:embed="rId4">
            <a:alphaModFix/>
          </a:blip>
          <a:srcRect/>
          <a:stretch/>
        </p:blipFill>
        <p:spPr>
          <a:xfrm>
            <a:off x="0" y="6245225"/>
            <a:ext cx="1143000" cy="612775"/>
          </a:xfrm>
          <a:prstGeom prst="rect">
            <a:avLst/>
          </a:prstGeom>
          <a:noFill/>
          <a:ln>
            <a:noFill/>
          </a:ln>
        </p:spPr>
      </p:pic>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Shape 892"/>
          <p:cNvPicPr preferRelativeResize="0"/>
          <p:nvPr/>
        </p:nvPicPr>
        <p:blipFill rotWithShape="1">
          <a:blip r:embed="rId3">
            <a:alphaModFix/>
          </a:blip>
          <a:srcRect/>
          <a:stretch/>
        </p:blipFill>
        <p:spPr>
          <a:xfrm>
            <a:off x="73025" y="838200"/>
            <a:ext cx="871538" cy="1676399"/>
          </a:xfrm>
          <a:prstGeom prst="rect">
            <a:avLst/>
          </a:prstGeom>
          <a:noFill/>
          <a:ln>
            <a:noFill/>
          </a:ln>
        </p:spPr>
      </p:pic>
      <p:pic>
        <p:nvPicPr>
          <p:cNvPr id="893" name="Shape 893"/>
          <p:cNvPicPr preferRelativeResize="0"/>
          <p:nvPr/>
        </p:nvPicPr>
        <p:blipFill rotWithShape="1">
          <a:blip r:embed="rId4">
            <a:alphaModFix/>
          </a:blip>
          <a:srcRect/>
          <a:stretch/>
        </p:blipFill>
        <p:spPr>
          <a:xfrm>
            <a:off x="1066800" y="457200"/>
            <a:ext cx="1447800" cy="1158874"/>
          </a:xfrm>
          <a:prstGeom prst="rect">
            <a:avLst/>
          </a:prstGeom>
          <a:noFill/>
          <a:ln>
            <a:noFill/>
          </a:ln>
        </p:spPr>
      </p:pic>
      <p:pic>
        <p:nvPicPr>
          <p:cNvPr id="894" name="Shape 894"/>
          <p:cNvPicPr preferRelativeResize="0"/>
          <p:nvPr/>
        </p:nvPicPr>
        <p:blipFill rotWithShape="1">
          <a:blip r:embed="rId5">
            <a:alphaModFix/>
          </a:blip>
          <a:srcRect/>
          <a:stretch/>
        </p:blipFill>
        <p:spPr>
          <a:xfrm>
            <a:off x="1066800" y="1676400"/>
            <a:ext cx="1447800" cy="1031875"/>
          </a:xfrm>
          <a:prstGeom prst="rect">
            <a:avLst/>
          </a:prstGeom>
          <a:noFill/>
          <a:ln>
            <a:noFill/>
          </a:ln>
        </p:spPr>
      </p:pic>
      <p:sp>
        <p:nvSpPr>
          <p:cNvPr id="895" name="Shape 895"/>
          <p:cNvSpPr/>
          <p:nvPr/>
        </p:nvSpPr>
        <p:spPr>
          <a:xfrm>
            <a:off x="2667000" y="1676400"/>
            <a:ext cx="1066799" cy="76199"/>
          </a:xfrm>
          <a:prstGeom prst="rightArrow">
            <a:avLst>
              <a:gd name="adj1" fmla="val 50000"/>
              <a:gd name="adj2" fmla="val 350000"/>
            </a:avLst>
          </a:prstGeom>
          <a:solidFill>
            <a:schemeClr val="accent1"/>
          </a:solidFill>
          <a:ln w="9525" cap="flat">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896" name="Shape 896"/>
          <p:cNvSpPr txBox="1"/>
          <p:nvPr/>
        </p:nvSpPr>
        <p:spPr>
          <a:xfrm>
            <a:off x="2590800" y="381000"/>
            <a:ext cx="12954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Gasification</a:t>
            </a:r>
          </a:p>
        </p:txBody>
      </p:sp>
      <p:sp>
        <p:nvSpPr>
          <p:cNvPr id="897" name="Shape 897"/>
          <p:cNvSpPr txBox="1"/>
          <p:nvPr/>
        </p:nvSpPr>
        <p:spPr>
          <a:xfrm>
            <a:off x="2590800" y="1371600"/>
            <a:ext cx="10667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Pyrolysis</a:t>
            </a:r>
          </a:p>
        </p:txBody>
      </p:sp>
      <p:sp>
        <p:nvSpPr>
          <p:cNvPr id="898" name="Shape 898"/>
          <p:cNvSpPr txBox="1"/>
          <p:nvPr/>
        </p:nvSpPr>
        <p:spPr>
          <a:xfrm>
            <a:off x="2514600" y="2133600"/>
            <a:ext cx="16001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Deconstruction</a:t>
            </a:r>
          </a:p>
        </p:txBody>
      </p:sp>
      <p:sp>
        <p:nvSpPr>
          <p:cNvPr id="899" name="Shape 899"/>
          <p:cNvSpPr txBox="1"/>
          <p:nvPr/>
        </p:nvSpPr>
        <p:spPr>
          <a:xfrm>
            <a:off x="3886200" y="304800"/>
            <a:ext cx="11430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Heat</a:t>
            </a:r>
          </a:p>
        </p:txBody>
      </p:sp>
      <p:sp>
        <p:nvSpPr>
          <p:cNvPr id="900" name="Shape 900"/>
          <p:cNvSpPr txBox="1"/>
          <p:nvPr/>
        </p:nvSpPr>
        <p:spPr>
          <a:xfrm>
            <a:off x="3886200" y="1371600"/>
            <a:ext cx="9144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Heat</a:t>
            </a:r>
          </a:p>
        </p:txBody>
      </p:sp>
      <p:sp>
        <p:nvSpPr>
          <p:cNvPr id="901" name="Shape 901"/>
          <p:cNvSpPr txBox="1"/>
          <p:nvPr/>
        </p:nvSpPr>
        <p:spPr>
          <a:xfrm>
            <a:off x="3657600" y="2438400"/>
            <a:ext cx="11430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Low heat</a:t>
            </a:r>
          </a:p>
        </p:txBody>
      </p:sp>
      <p:pic>
        <p:nvPicPr>
          <p:cNvPr id="902" name="Shape 902"/>
          <p:cNvPicPr preferRelativeResize="0"/>
          <p:nvPr/>
        </p:nvPicPr>
        <p:blipFill rotWithShape="1">
          <a:blip r:embed="rId6">
            <a:alphaModFix/>
          </a:blip>
          <a:srcRect/>
          <a:stretch/>
        </p:blipFill>
        <p:spPr>
          <a:xfrm>
            <a:off x="3962400" y="609600"/>
            <a:ext cx="838199" cy="508000"/>
          </a:xfrm>
          <a:prstGeom prst="rect">
            <a:avLst/>
          </a:prstGeom>
          <a:noFill/>
          <a:ln>
            <a:noFill/>
          </a:ln>
        </p:spPr>
      </p:pic>
      <p:pic>
        <p:nvPicPr>
          <p:cNvPr id="903" name="Shape 903"/>
          <p:cNvPicPr preferRelativeResize="0"/>
          <p:nvPr/>
        </p:nvPicPr>
        <p:blipFill rotWithShape="1">
          <a:blip r:embed="rId7">
            <a:alphaModFix/>
          </a:blip>
          <a:srcRect/>
          <a:stretch/>
        </p:blipFill>
        <p:spPr>
          <a:xfrm>
            <a:off x="3810000" y="2819400"/>
            <a:ext cx="609599" cy="812801"/>
          </a:xfrm>
          <a:prstGeom prst="rect">
            <a:avLst/>
          </a:prstGeom>
          <a:noFill/>
          <a:ln>
            <a:noFill/>
          </a:ln>
        </p:spPr>
      </p:pic>
      <p:pic>
        <p:nvPicPr>
          <p:cNvPr id="904" name="Shape 904"/>
          <p:cNvPicPr preferRelativeResize="0"/>
          <p:nvPr/>
        </p:nvPicPr>
        <p:blipFill rotWithShape="1">
          <a:blip r:embed="rId8">
            <a:alphaModFix/>
          </a:blip>
          <a:srcRect/>
          <a:stretch/>
        </p:blipFill>
        <p:spPr>
          <a:xfrm>
            <a:off x="3962400" y="1752600"/>
            <a:ext cx="609599" cy="419099"/>
          </a:xfrm>
          <a:prstGeom prst="rect">
            <a:avLst/>
          </a:prstGeom>
          <a:noFill/>
          <a:ln>
            <a:noFill/>
          </a:ln>
        </p:spPr>
      </p:pic>
      <p:pic>
        <p:nvPicPr>
          <p:cNvPr id="905" name="Shape 905"/>
          <p:cNvPicPr preferRelativeResize="0"/>
          <p:nvPr/>
        </p:nvPicPr>
        <p:blipFill rotWithShape="1">
          <a:blip r:embed="rId9">
            <a:alphaModFix/>
          </a:blip>
          <a:srcRect/>
          <a:stretch/>
        </p:blipFill>
        <p:spPr>
          <a:xfrm>
            <a:off x="5029200" y="609600"/>
            <a:ext cx="914400" cy="609599"/>
          </a:xfrm>
          <a:prstGeom prst="rect">
            <a:avLst/>
          </a:prstGeom>
          <a:noFill/>
          <a:ln>
            <a:noFill/>
          </a:ln>
        </p:spPr>
      </p:pic>
      <p:sp>
        <p:nvSpPr>
          <p:cNvPr id="906" name="Shape 906"/>
          <p:cNvSpPr txBox="1"/>
          <p:nvPr/>
        </p:nvSpPr>
        <p:spPr>
          <a:xfrm>
            <a:off x="4953000" y="228600"/>
            <a:ext cx="914400"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Syngas</a:t>
            </a:r>
          </a:p>
        </p:txBody>
      </p:sp>
      <p:pic>
        <p:nvPicPr>
          <p:cNvPr id="907" name="Shape 907"/>
          <p:cNvPicPr preferRelativeResize="0"/>
          <p:nvPr/>
        </p:nvPicPr>
        <p:blipFill rotWithShape="1">
          <a:blip r:embed="rId10">
            <a:alphaModFix/>
          </a:blip>
          <a:srcRect/>
          <a:stretch/>
        </p:blipFill>
        <p:spPr>
          <a:xfrm>
            <a:off x="5029200" y="1676400"/>
            <a:ext cx="533399" cy="914400"/>
          </a:xfrm>
          <a:prstGeom prst="rect">
            <a:avLst/>
          </a:prstGeom>
          <a:noFill/>
          <a:ln>
            <a:noFill/>
          </a:ln>
        </p:spPr>
      </p:pic>
      <p:sp>
        <p:nvSpPr>
          <p:cNvPr id="908" name="Shape 908"/>
          <p:cNvSpPr txBox="1"/>
          <p:nvPr/>
        </p:nvSpPr>
        <p:spPr>
          <a:xfrm>
            <a:off x="4953000" y="1371600"/>
            <a:ext cx="10667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Biocrude</a:t>
            </a:r>
          </a:p>
        </p:txBody>
      </p:sp>
      <p:pic>
        <p:nvPicPr>
          <p:cNvPr id="909" name="Shape 909"/>
          <p:cNvPicPr preferRelativeResize="0"/>
          <p:nvPr/>
        </p:nvPicPr>
        <p:blipFill rotWithShape="1">
          <a:blip r:embed="rId11">
            <a:alphaModFix/>
          </a:blip>
          <a:srcRect/>
          <a:stretch/>
        </p:blipFill>
        <p:spPr>
          <a:xfrm>
            <a:off x="4495800" y="2971800"/>
            <a:ext cx="1371599" cy="381000"/>
          </a:xfrm>
          <a:prstGeom prst="rect">
            <a:avLst/>
          </a:prstGeom>
          <a:noFill/>
          <a:ln>
            <a:noFill/>
          </a:ln>
        </p:spPr>
      </p:pic>
      <p:pic>
        <p:nvPicPr>
          <p:cNvPr id="910" name="Shape 910"/>
          <p:cNvPicPr preferRelativeResize="0"/>
          <p:nvPr/>
        </p:nvPicPr>
        <p:blipFill rotWithShape="1">
          <a:blip r:embed="rId12">
            <a:alphaModFix/>
          </a:blip>
          <a:srcRect/>
          <a:stretch/>
        </p:blipFill>
        <p:spPr>
          <a:xfrm>
            <a:off x="7162800" y="4114800"/>
            <a:ext cx="1981199" cy="720724"/>
          </a:xfrm>
          <a:prstGeom prst="rect">
            <a:avLst/>
          </a:prstGeom>
          <a:noFill/>
          <a:ln>
            <a:noFill/>
          </a:ln>
        </p:spPr>
      </p:pic>
      <p:sp>
        <p:nvSpPr>
          <p:cNvPr id="911" name="Shape 911"/>
          <p:cNvSpPr txBox="1"/>
          <p:nvPr/>
        </p:nvSpPr>
        <p:spPr>
          <a:xfrm>
            <a:off x="4572000" y="2590800"/>
            <a:ext cx="16001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sugar in water</a:t>
            </a:r>
          </a:p>
        </p:txBody>
      </p:sp>
      <p:cxnSp>
        <p:nvCxnSpPr>
          <p:cNvPr id="912" name="Shape 912"/>
          <p:cNvCxnSpPr/>
          <p:nvPr/>
        </p:nvCxnSpPr>
        <p:spPr>
          <a:xfrm rot="10800000" flipH="1">
            <a:off x="2590800" y="685799"/>
            <a:ext cx="1295400" cy="228600"/>
          </a:xfrm>
          <a:prstGeom prst="curvedConnector3">
            <a:avLst>
              <a:gd name="adj1" fmla="val 48037"/>
            </a:avLst>
          </a:prstGeom>
          <a:noFill/>
          <a:ln w="9525" cap="flat">
            <a:solidFill>
              <a:schemeClr val="lt1"/>
            </a:solidFill>
            <a:prstDash val="solid"/>
            <a:round/>
            <a:headEnd type="none" w="med" len="med"/>
            <a:tailEnd type="triangle" w="lg" len="lg"/>
          </a:ln>
        </p:spPr>
      </p:cxnSp>
      <p:cxnSp>
        <p:nvCxnSpPr>
          <p:cNvPr id="913" name="Shape 913"/>
          <p:cNvCxnSpPr/>
          <p:nvPr/>
        </p:nvCxnSpPr>
        <p:spPr>
          <a:xfrm>
            <a:off x="2514600" y="2514600"/>
            <a:ext cx="1219199" cy="381000"/>
          </a:xfrm>
          <a:prstGeom prst="curvedConnector3">
            <a:avLst>
              <a:gd name="adj1" fmla="val 50000"/>
            </a:avLst>
          </a:prstGeom>
          <a:noFill/>
          <a:ln w="9525" cap="flat">
            <a:solidFill>
              <a:schemeClr val="lt1"/>
            </a:solidFill>
            <a:prstDash val="solid"/>
            <a:round/>
            <a:headEnd type="none" w="med" len="med"/>
            <a:tailEnd type="triangle" w="lg" len="lg"/>
          </a:ln>
        </p:spPr>
      </p:cxnSp>
      <p:sp>
        <p:nvSpPr>
          <p:cNvPr id="914" name="Shape 914"/>
          <p:cNvSpPr txBox="1"/>
          <p:nvPr/>
        </p:nvSpPr>
        <p:spPr>
          <a:xfrm>
            <a:off x="6172200" y="228600"/>
            <a:ext cx="1904999"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Fischer-Tropsch</a:t>
            </a:r>
          </a:p>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Synthesis or Fermentation</a:t>
            </a:r>
          </a:p>
        </p:txBody>
      </p:sp>
      <p:cxnSp>
        <p:nvCxnSpPr>
          <p:cNvPr id="915" name="Shape 915"/>
          <p:cNvCxnSpPr/>
          <p:nvPr/>
        </p:nvCxnSpPr>
        <p:spPr>
          <a:xfrm>
            <a:off x="6019800" y="914400"/>
            <a:ext cx="1066799" cy="228600"/>
          </a:xfrm>
          <a:prstGeom prst="curvedConnector3">
            <a:avLst>
              <a:gd name="adj1" fmla="val 50000"/>
            </a:avLst>
          </a:prstGeom>
          <a:noFill/>
          <a:ln w="9525" cap="flat">
            <a:solidFill>
              <a:schemeClr val="lt1"/>
            </a:solidFill>
            <a:prstDash val="solid"/>
            <a:round/>
            <a:headEnd type="none" w="med" len="med"/>
            <a:tailEnd type="triangle" w="lg" len="lg"/>
          </a:ln>
        </p:spPr>
      </p:cxnSp>
      <p:cxnSp>
        <p:nvCxnSpPr>
          <p:cNvPr id="916" name="Shape 916"/>
          <p:cNvCxnSpPr/>
          <p:nvPr/>
        </p:nvCxnSpPr>
        <p:spPr>
          <a:xfrm>
            <a:off x="5791200" y="1981200"/>
            <a:ext cx="1143000" cy="0"/>
          </a:xfrm>
          <a:prstGeom prst="straightConnector1">
            <a:avLst/>
          </a:prstGeom>
          <a:noFill/>
          <a:ln w="9525" cap="flat">
            <a:solidFill>
              <a:schemeClr val="lt1"/>
            </a:solidFill>
            <a:prstDash val="solid"/>
            <a:round/>
            <a:headEnd type="none" w="med" len="med"/>
            <a:tailEnd type="triangle" w="lg" len="lg"/>
          </a:ln>
        </p:spPr>
      </p:cxnSp>
      <p:cxnSp>
        <p:nvCxnSpPr>
          <p:cNvPr id="917" name="Shape 917"/>
          <p:cNvCxnSpPr/>
          <p:nvPr/>
        </p:nvCxnSpPr>
        <p:spPr>
          <a:xfrm rot="10800000" flipH="1">
            <a:off x="5943600" y="2590850"/>
            <a:ext cx="1219199" cy="730199"/>
          </a:xfrm>
          <a:prstGeom prst="curvedConnector3">
            <a:avLst>
              <a:gd name="adj1" fmla="val 83333"/>
            </a:avLst>
          </a:prstGeom>
          <a:noFill/>
          <a:ln w="9525" cap="flat">
            <a:solidFill>
              <a:schemeClr val="lt1"/>
            </a:solidFill>
            <a:prstDash val="solid"/>
            <a:round/>
            <a:headEnd type="none" w="med" len="med"/>
            <a:tailEnd type="triangle" w="lg" len="lg"/>
          </a:ln>
        </p:spPr>
      </p:cxnSp>
      <p:sp>
        <p:nvSpPr>
          <p:cNvPr id="918" name="Shape 918"/>
          <p:cNvSpPr txBox="1"/>
          <p:nvPr/>
        </p:nvSpPr>
        <p:spPr>
          <a:xfrm>
            <a:off x="5715000" y="1676400"/>
            <a:ext cx="1600199" cy="3365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Hydro treating</a:t>
            </a:r>
          </a:p>
        </p:txBody>
      </p:sp>
      <p:sp>
        <p:nvSpPr>
          <p:cNvPr id="919" name="Shape 919"/>
          <p:cNvSpPr txBox="1"/>
          <p:nvPr/>
        </p:nvSpPr>
        <p:spPr>
          <a:xfrm>
            <a:off x="6019800" y="2133600"/>
            <a:ext cx="1143000" cy="8254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Aqueous</a:t>
            </a:r>
          </a:p>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 phase </a:t>
            </a:r>
          </a:p>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forming</a:t>
            </a:r>
          </a:p>
        </p:txBody>
      </p:sp>
      <p:sp>
        <p:nvSpPr>
          <p:cNvPr id="920" name="Shape 920"/>
          <p:cNvSpPr/>
          <p:nvPr/>
        </p:nvSpPr>
        <p:spPr>
          <a:xfrm>
            <a:off x="7620000" y="3048000"/>
            <a:ext cx="609599" cy="685799"/>
          </a:xfrm>
          <a:prstGeom prst="downArrow">
            <a:avLst>
              <a:gd name="adj1" fmla="val 50000"/>
              <a:gd name="adj2" fmla="val 28125"/>
            </a:avLst>
          </a:prstGeom>
          <a:solidFill>
            <a:schemeClr val="accent1"/>
          </a:solidFill>
          <a:ln w="9525" cap="flat">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921" name="Shape 921"/>
          <p:cNvSpPr txBox="1"/>
          <p:nvPr/>
        </p:nvSpPr>
        <p:spPr>
          <a:xfrm>
            <a:off x="7772400" y="3733800"/>
            <a:ext cx="1371599"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baseline="0">
                <a:solidFill>
                  <a:schemeClr val="lt1"/>
                </a:solidFill>
                <a:latin typeface="Times New Roman"/>
                <a:ea typeface="Times New Roman"/>
                <a:cs typeface="Times New Roman"/>
                <a:sym typeface="Times New Roman"/>
              </a:rPr>
              <a:t>Jet fuel</a:t>
            </a:r>
          </a:p>
        </p:txBody>
      </p:sp>
      <p:pic>
        <p:nvPicPr>
          <p:cNvPr id="922" name="Shape 922"/>
          <p:cNvPicPr preferRelativeResize="0"/>
          <p:nvPr/>
        </p:nvPicPr>
        <p:blipFill rotWithShape="1">
          <a:blip r:embed="rId13">
            <a:alphaModFix/>
          </a:blip>
          <a:srcRect/>
          <a:stretch/>
        </p:blipFill>
        <p:spPr>
          <a:xfrm>
            <a:off x="3657600" y="5334000"/>
            <a:ext cx="1981199" cy="1295400"/>
          </a:xfrm>
          <a:prstGeom prst="rect">
            <a:avLst/>
          </a:prstGeom>
          <a:noFill/>
          <a:ln>
            <a:noFill/>
          </a:ln>
        </p:spPr>
      </p:pic>
      <p:sp>
        <p:nvSpPr>
          <p:cNvPr id="923" name="Shape 923"/>
          <p:cNvSpPr txBox="1"/>
          <p:nvPr/>
        </p:nvSpPr>
        <p:spPr>
          <a:xfrm>
            <a:off x="3200400" y="4876800"/>
            <a:ext cx="2514599"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baseline="0">
                <a:solidFill>
                  <a:schemeClr val="lt1"/>
                </a:solidFill>
                <a:latin typeface="Times New Roman"/>
                <a:ea typeface="Times New Roman"/>
                <a:cs typeface="Times New Roman"/>
                <a:sym typeface="Times New Roman"/>
              </a:rPr>
              <a:t>Transportation Fuel</a:t>
            </a:r>
          </a:p>
        </p:txBody>
      </p:sp>
      <p:pic>
        <p:nvPicPr>
          <p:cNvPr id="924" name="Shape 924"/>
          <p:cNvPicPr preferRelativeResize="0"/>
          <p:nvPr/>
        </p:nvPicPr>
        <p:blipFill rotWithShape="1">
          <a:blip r:embed="rId14">
            <a:alphaModFix/>
          </a:blip>
          <a:srcRect/>
          <a:stretch/>
        </p:blipFill>
        <p:spPr>
          <a:xfrm>
            <a:off x="7620000" y="5470525"/>
            <a:ext cx="1524000" cy="1387474"/>
          </a:xfrm>
          <a:prstGeom prst="rect">
            <a:avLst/>
          </a:prstGeom>
          <a:noFill/>
          <a:ln>
            <a:noFill/>
          </a:ln>
        </p:spPr>
      </p:pic>
      <p:sp>
        <p:nvSpPr>
          <p:cNvPr id="925" name="Shape 925"/>
          <p:cNvSpPr txBox="1"/>
          <p:nvPr/>
        </p:nvSpPr>
        <p:spPr>
          <a:xfrm>
            <a:off x="7848600" y="5105400"/>
            <a:ext cx="152400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baseline="0">
                <a:solidFill>
                  <a:schemeClr val="lt1"/>
                </a:solidFill>
                <a:latin typeface="Times New Roman"/>
                <a:ea typeface="Times New Roman"/>
                <a:cs typeface="Times New Roman"/>
                <a:sym typeface="Times New Roman"/>
              </a:rPr>
              <a:t>Plastics</a:t>
            </a:r>
          </a:p>
        </p:txBody>
      </p:sp>
      <p:pic>
        <p:nvPicPr>
          <p:cNvPr id="926" name="Shape 926"/>
          <p:cNvPicPr preferRelativeResize="0"/>
          <p:nvPr/>
        </p:nvPicPr>
        <p:blipFill rotWithShape="1">
          <a:blip r:embed="rId15">
            <a:alphaModFix/>
          </a:blip>
          <a:srcRect/>
          <a:stretch/>
        </p:blipFill>
        <p:spPr>
          <a:xfrm>
            <a:off x="5715000" y="4876800"/>
            <a:ext cx="1828800" cy="1752600"/>
          </a:xfrm>
          <a:prstGeom prst="rect">
            <a:avLst/>
          </a:prstGeom>
          <a:noFill/>
          <a:ln>
            <a:noFill/>
          </a:ln>
        </p:spPr>
      </p:pic>
      <p:sp>
        <p:nvSpPr>
          <p:cNvPr id="927" name="Shape 927"/>
          <p:cNvSpPr txBox="1"/>
          <p:nvPr/>
        </p:nvSpPr>
        <p:spPr>
          <a:xfrm>
            <a:off x="5638800" y="4419600"/>
            <a:ext cx="1143000" cy="3968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baseline="0">
                <a:solidFill>
                  <a:schemeClr val="lt1"/>
                </a:solidFill>
                <a:latin typeface="Times New Roman"/>
                <a:ea typeface="Times New Roman"/>
                <a:cs typeface="Times New Roman"/>
                <a:sym typeface="Times New Roman"/>
              </a:rPr>
              <a:t>Diesel</a:t>
            </a:r>
          </a:p>
        </p:txBody>
      </p:sp>
      <p:pic>
        <p:nvPicPr>
          <p:cNvPr id="928" name="Shape 928"/>
          <p:cNvPicPr preferRelativeResize="0"/>
          <p:nvPr/>
        </p:nvPicPr>
        <p:blipFill rotWithShape="1">
          <a:blip r:embed="rId16">
            <a:alphaModFix/>
          </a:blip>
          <a:srcRect/>
          <a:stretch/>
        </p:blipFill>
        <p:spPr>
          <a:xfrm>
            <a:off x="152400" y="6245225"/>
            <a:ext cx="1143000" cy="612775"/>
          </a:xfrm>
          <a:prstGeom prst="rect">
            <a:avLst/>
          </a:prstGeom>
          <a:noFill/>
          <a:ln>
            <a:noFill/>
          </a:ln>
        </p:spPr>
      </p:pic>
      <p:sp>
        <p:nvSpPr>
          <p:cNvPr id="929" name="Shape 929"/>
          <p:cNvSpPr txBox="1"/>
          <p:nvPr/>
        </p:nvSpPr>
        <p:spPr>
          <a:xfrm>
            <a:off x="0" y="2819400"/>
            <a:ext cx="2819400" cy="19389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0" i="0" u="none" strike="noStrike" cap="none" baseline="0">
                <a:solidFill>
                  <a:schemeClr val="lt1"/>
                </a:solidFill>
                <a:latin typeface="Times New Roman"/>
                <a:ea typeface="Times New Roman"/>
                <a:cs typeface="Times New Roman"/>
                <a:sym typeface="Times New Roman"/>
              </a:rPr>
              <a:t>Plant Biomass: poplar,switchgrass, corn stover, woody biomass; sorted municipal solid waste and others</a:t>
            </a:r>
          </a:p>
        </p:txBody>
      </p:sp>
      <p:pic>
        <p:nvPicPr>
          <p:cNvPr id="930" name="Shape 930"/>
          <p:cNvPicPr preferRelativeResize="0"/>
          <p:nvPr/>
        </p:nvPicPr>
        <p:blipFill rotWithShape="1">
          <a:blip r:embed="rId17">
            <a:alphaModFix/>
          </a:blip>
          <a:srcRect/>
          <a:stretch/>
        </p:blipFill>
        <p:spPr>
          <a:xfrm>
            <a:off x="7239000" y="1143000"/>
            <a:ext cx="1904999" cy="1773238"/>
          </a:xfrm>
          <a:prstGeom prst="rect">
            <a:avLst/>
          </a:prstGeom>
          <a:noFill/>
          <a:ln>
            <a:noFill/>
          </a:ln>
        </p:spPr>
      </p:pic>
      <p:sp>
        <p:nvSpPr>
          <p:cNvPr id="931" name="Shape 931"/>
          <p:cNvSpPr txBox="1"/>
          <p:nvPr/>
        </p:nvSpPr>
        <p:spPr>
          <a:xfrm>
            <a:off x="6096000" y="3352800"/>
            <a:ext cx="1066799" cy="58477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600" b="0" i="0" u="none" strike="noStrike" cap="none" baseline="0">
                <a:solidFill>
                  <a:schemeClr val="lt1"/>
                </a:solidFill>
                <a:latin typeface="Times New Roman"/>
                <a:ea typeface="Times New Roman"/>
                <a:cs typeface="Times New Roman"/>
                <a:sym typeface="Times New Roman"/>
              </a:rPr>
              <a:t>Catalytic Process</a:t>
            </a:r>
          </a:p>
        </p:txBody>
      </p:sp>
      <p:sp>
        <p:nvSpPr>
          <p:cNvPr id="932" name="Shape 932"/>
          <p:cNvSpPr txBox="1"/>
          <p:nvPr/>
        </p:nvSpPr>
        <p:spPr>
          <a:xfrm>
            <a:off x="250025" y="4714875"/>
            <a:ext cx="3407700" cy="1295400"/>
          </a:xfrm>
          <a:prstGeom prst="rect">
            <a:avLst/>
          </a:prstGeom>
          <a:noFill/>
          <a:ln>
            <a:noFill/>
          </a:ln>
        </p:spPr>
        <p:txBody>
          <a:bodyPr lIns="91425" tIns="91425" rIns="91425" bIns="91425" anchor="t" anchorCtr="0">
            <a:noAutofit/>
          </a:bodyPr>
          <a:lstStyle/>
          <a:p>
            <a:pPr>
              <a:spcBef>
                <a:spcPts val="0"/>
              </a:spcBef>
              <a:buNone/>
            </a:pPr>
            <a:r>
              <a:rPr lang="en-US" sz="3200" b="1">
                <a:solidFill>
                  <a:srgbClr val="FFFF99"/>
                </a:solidFill>
                <a:latin typeface="Times New Roman"/>
                <a:ea typeface="Times New Roman"/>
                <a:cs typeface="Times New Roman"/>
                <a:sym typeface="Times New Roman"/>
              </a:rPr>
              <a:t>Process Path:  Biomass-to-Fuels and Products</a:t>
            </a:r>
            <a:r>
              <a:rPr lang="en-US" sz="3200" b="1">
                <a:solidFill>
                  <a:srgbClr val="FFFF99"/>
                </a:solidFill>
              </a:rPr>
              <a:t/>
            </a:r>
            <a:br>
              <a:rPr lang="en-US" sz="3200" b="1">
                <a:solidFill>
                  <a:srgbClr val="FFFF99"/>
                </a:solidFill>
              </a:rPr>
            </a:br>
            <a:endParaRPr lang="en-US" sz="3200" b="1">
              <a:solidFill>
                <a:srgbClr val="FFFF99"/>
              </a:solidFill>
            </a:endParaRPr>
          </a:p>
        </p:txBody>
      </p: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idx="4294967295"/>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Are Advanced Biofuels?</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241" name="Shape 241"/>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800" b="1" i="0" u="none" strike="noStrike" cap="none" baseline="0" dirty="0">
                <a:solidFill>
                  <a:srgbClr val="92D050"/>
                </a:solidFill>
                <a:latin typeface="Times New Roman"/>
                <a:ea typeface="Times New Roman"/>
                <a:cs typeface="Times New Roman"/>
                <a:sym typeface="Times New Roman"/>
              </a:rPr>
              <a:t>What are they?</a:t>
            </a:r>
          </a:p>
          <a:p>
            <a:pPr lvl="0" algn="ctr">
              <a:buSzPct val="25000"/>
            </a:pPr>
            <a:r>
              <a:rPr lang="en-US" sz="3800" b="1" dirty="0" smtClean="0">
                <a:solidFill>
                  <a:srgbClr val="92D050"/>
                </a:solidFill>
                <a:latin typeface="Times New Roman"/>
                <a:ea typeface="Times New Roman"/>
                <a:cs typeface="Times New Roman"/>
                <a:sym typeface="Times New Roman"/>
              </a:rPr>
              <a:t>Why do we need them?</a:t>
            </a:r>
          </a:p>
          <a:p>
            <a:pPr lvl="0" algn="ctr">
              <a:buSzPct val="25000"/>
            </a:pPr>
            <a:r>
              <a:rPr lang="en-US" sz="3800" b="1" dirty="0" smtClean="0">
                <a:solidFill>
                  <a:srgbClr val="92D050"/>
                </a:solidFill>
                <a:latin typeface="Times New Roman"/>
                <a:ea typeface="Times New Roman"/>
                <a:cs typeface="Times New Roman"/>
                <a:sym typeface="Times New Roman"/>
              </a:rPr>
              <a:t>What are they used for</a:t>
            </a:r>
            <a:r>
              <a:rPr lang="en-US" sz="2000" b="1" dirty="0" smtClean="0">
                <a:solidFill>
                  <a:srgbClr val="92D050"/>
                </a:solidFill>
                <a:latin typeface="Times New Roman"/>
                <a:ea typeface="Times New Roman"/>
                <a:cs typeface="Times New Roman"/>
                <a:sym typeface="Times New Roman"/>
              </a:rPr>
              <a:t>? (Yesterday, Today, Tomorrow) </a:t>
            </a:r>
          </a:p>
          <a:p>
            <a:pPr lvl="0" algn="ctr">
              <a:buSzPct val="25000"/>
            </a:pPr>
            <a:r>
              <a:rPr lang="en-US" sz="3800" b="1" dirty="0" smtClean="0">
                <a:solidFill>
                  <a:srgbClr val="92D050"/>
                </a:solidFill>
                <a:latin typeface="Times New Roman"/>
                <a:ea typeface="Times New Roman"/>
                <a:cs typeface="Times New Roman"/>
                <a:sym typeface="Times New Roman"/>
              </a:rPr>
              <a:t>How are they made?</a:t>
            </a:r>
          </a:p>
          <a:p>
            <a:pPr lvl="0" algn="ctr">
              <a:buSzPct val="25000"/>
            </a:pPr>
            <a:r>
              <a:rPr lang="en-US" sz="3800" b="1" dirty="0" smtClean="0">
                <a:solidFill>
                  <a:schemeClr val="tx2"/>
                </a:solidFill>
                <a:latin typeface="Times New Roman"/>
                <a:ea typeface="Times New Roman"/>
                <a:cs typeface="Times New Roman"/>
                <a:sym typeface="Times New Roman"/>
              </a:rPr>
              <a:t>Sustainability</a:t>
            </a:r>
          </a:p>
          <a:p>
            <a:pPr lvl="0" algn="ctr">
              <a:buSzPct val="25000"/>
            </a:pPr>
            <a:r>
              <a:rPr lang="en-US" sz="3800" b="1" dirty="0" smtClean="0">
                <a:solidFill>
                  <a:srgbClr val="92D050"/>
                </a:solidFill>
                <a:latin typeface="Times New Roman"/>
                <a:ea typeface="Times New Roman"/>
                <a:cs typeface="Times New Roman"/>
                <a:sym typeface="Times New Roman"/>
              </a:rPr>
              <a:t>Policy Considerations</a:t>
            </a:r>
          </a:p>
          <a:p>
            <a:pPr lvl="0" algn="ctr">
              <a:buSzPct val="25000"/>
            </a:pPr>
            <a:r>
              <a:rPr lang="en-US" sz="3800" b="1" dirty="0" smtClean="0">
                <a:solidFill>
                  <a:srgbClr val="92D050"/>
                </a:solidFill>
                <a:latin typeface="Times New Roman"/>
                <a:ea typeface="Times New Roman"/>
                <a:cs typeface="Times New Roman"/>
                <a:sym typeface="Times New Roman"/>
              </a:rPr>
              <a:t>Markets</a:t>
            </a:r>
            <a:endParaRPr lang="en-US" sz="3800" b="1" dirty="0">
              <a:solidFill>
                <a:srgbClr val="92D050"/>
              </a:solidFill>
              <a:latin typeface="Times New Roman"/>
              <a:ea typeface="Times New Roman"/>
              <a:cs typeface="Times New Roman"/>
              <a:sym typeface="Times New Roman"/>
            </a:endParaRPr>
          </a:p>
        </p:txBody>
      </p:sp>
      <p:pic>
        <p:nvPicPr>
          <p:cNvPr id="242" name="Shape 242"/>
          <p:cNvPicPr preferRelativeResize="0"/>
          <p:nvPr/>
        </p:nvPicPr>
        <p:blipFill rotWithShape="1">
          <a:blip r:embed="rId3">
            <a:alphaModFix/>
          </a:blip>
          <a:srcRect/>
          <a:stretch/>
        </p:blipFill>
        <p:spPr>
          <a:xfrm>
            <a:off x="152400" y="6019800"/>
            <a:ext cx="1143000" cy="612900"/>
          </a:xfrm>
          <a:prstGeom prst="rect">
            <a:avLst/>
          </a:prstGeom>
          <a:noFill/>
          <a:ln>
            <a:noFill/>
          </a:ln>
        </p:spPr>
      </p:pic>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Shape 948"/>
          <p:cNvSpPr txBox="1">
            <a:spLocks noGrp="1"/>
          </p:cNvSpPr>
          <p:nvPr>
            <p:ph type="title"/>
          </p:nvPr>
        </p:nvSpPr>
        <p:spPr>
          <a:xfrm>
            <a:off x="457200" y="304800"/>
            <a:ext cx="8458200" cy="15167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800" b="1" i="0" u="none" strike="noStrike" cap="none" baseline="0">
                <a:solidFill>
                  <a:srgbClr val="FFFF99"/>
                </a:solidFill>
                <a:latin typeface="Times New Roman"/>
                <a:ea typeface="Times New Roman"/>
                <a:cs typeface="Times New Roman"/>
                <a:sym typeface="Times New Roman"/>
              </a:rPr>
              <a:t>Principles of Sustainability</a:t>
            </a:r>
            <a:r>
              <a:rPr lang="en-US" sz="3600" b="1" i="0" u="none" strike="noStrike" cap="none" baseline="0">
                <a:solidFill>
                  <a:srgbClr val="FFFF00"/>
                </a:solidFill>
                <a:latin typeface="Times New Roman"/>
                <a:ea typeface="Times New Roman"/>
                <a:cs typeface="Times New Roman"/>
                <a:sym typeface="Times New Roman"/>
              </a:rPr>
              <a:t> </a:t>
            </a:r>
          </a:p>
        </p:txBody>
      </p:sp>
      <p:sp>
        <p:nvSpPr>
          <p:cNvPr id="949" name="Shape 949"/>
          <p:cNvSpPr txBox="1">
            <a:spLocks noGrp="1"/>
          </p:cNvSpPr>
          <p:nvPr>
            <p:ph type="body" idx="1"/>
          </p:nvPr>
        </p:nvSpPr>
        <p:spPr>
          <a:xfrm>
            <a:off x="0" y="2174075"/>
            <a:ext cx="9054599" cy="21335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Times New Roman"/>
              <a:buNone/>
            </a:pPr>
            <a:r>
              <a:rPr lang="en-US" sz="2000" b="0" i="0" u="none" strike="noStrike" cap="none" baseline="0">
                <a:solidFill>
                  <a:schemeClr val="lt1"/>
                </a:solidFill>
                <a:latin typeface="Times New Roman"/>
                <a:ea typeface="Times New Roman"/>
                <a:cs typeface="Times New Roman"/>
                <a:sym typeface="Times New Roman"/>
              </a:rPr>
              <a:t>  </a:t>
            </a:r>
          </a:p>
          <a:p>
            <a:pPr marL="342900" marR="0" lvl="0" indent="-342900" algn="l" rtl="0">
              <a:spcBef>
                <a:spcPts val="800"/>
              </a:spcBef>
              <a:spcAft>
                <a:spcPts val="0"/>
              </a:spcAft>
              <a:buClr>
                <a:schemeClr val="lt1"/>
              </a:buClr>
              <a:buSzPct val="25000"/>
              <a:buFont typeface="Times New Roman"/>
              <a:buNone/>
            </a:pPr>
            <a:r>
              <a:rPr lang="en-US" sz="4400" b="1" i="0" u="none" strike="noStrike" cap="none" baseline="0">
                <a:solidFill>
                  <a:srgbClr val="FFCCFF"/>
                </a:solidFill>
                <a:latin typeface="Times New Roman"/>
                <a:ea typeface="Times New Roman"/>
                <a:cs typeface="Times New Roman"/>
                <a:sym typeface="Times New Roman"/>
              </a:rPr>
              <a:t>Economic     Environmental     Social</a:t>
            </a:r>
          </a:p>
          <a:p>
            <a:pPr marL="1143000" marR="0" lvl="2" indent="-76200" algn="l" rtl="0">
              <a:spcBef>
                <a:spcPts val="480"/>
              </a:spcBef>
              <a:spcAft>
                <a:spcPts val="0"/>
              </a:spcAft>
              <a:buClr>
                <a:schemeClr val="lt1"/>
              </a:buClr>
              <a:buFont typeface="Arial"/>
              <a:buNone/>
            </a:pPr>
            <a:endParaRPr sz="2400" b="1" i="0" u="none" strike="noStrike" cap="none" baseline="0">
              <a:solidFill>
                <a:srgbClr val="FFCCFF"/>
              </a:solidFill>
              <a:latin typeface="Times New Roman"/>
              <a:ea typeface="Times New Roman"/>
              <a:cs typeface="Times New Roman"/>
              <a:sym typeface="Times New Roman"/>
            </a:endParaRPr>
          </a:p>
          <a:p>
            <a:pPr marL="1143000" marR="0" lvl="2" indent="-228600" algn="l" rtl="0">
              <a:spcBef>
                <a:spcPts val="480"/>
              </a:spcBef>
              <a:spcAft>
                <a:spcPts val="0"/>
              </a:spcAft>
              <a:buClr>
                <a:schemeClr val="lt1"/>
              </a:buClr>
              <a:buFont typeface="Arial"/>
              <a:buNone/>
            </a:pPr>
            <a:endParaRPr sz="2400" b="0" i="0" u="none" strike="noStrike" cap="none" baseline="0">
              <a:solidFill>
                <a:srgbClr val="FFCCFF"/>
              </a:solidFill>
              <a:latin typeface="Times New Roman"/>
              <a:ea typeface="Times New Roman"/>
              <a:cs typeface="Times New Roman"/>
              <a:sym typeface="Times New Roman"/>
            </a:endParaRPr>
          </a:p>
        </p:txBody>
      </p:sp>
      <p:pic>
        <p:nvPicPr>
          <p:cNvPr id="950" name="Shape 950"/>
          <p:cNvPicPr preferRelativeResize="0"/>
          <p:nvPr/>
        </p:nvPicPr>
        <p:blipFill rotWithShape="1">
          <a:blip r:embed="rId3">
            <a:alphaModFix/>
          </a:blip>
          <a:srcRect/>
          <a:stretch/>
        </p:blipFill>
        <p:spPr>
          <a:xfrm>
            <a:off x="228600" y="5867400"/>
            <a:ext cx="1143000" cy="612775"/>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Shape 956"/>
          <p:cNvSpPr txBox="1">
            <a:spLocks noGrp="1"/>
          </p:cNvSpPr>
          <p:nvPr>
            <p:ph type="title"/>
          </p:nvPr>
        </p:nvSpPr>
        <p:spPr>
          <a:xfrm>
            <a:off x="457200" y="304800"/>
            <a:ext cx="8458200" cy="944562"/>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600" b="1" i="0" u="none" strike="noStrike" cap="none" baseline="0">
                <a:solidFill>
                  <a:srgbClr val="FFFF99"/>
                </a:solidFill>
                <a:latin typeface="Times New Roman"/>
                <a:ea typeface="Times New Roman"/>
                <a:cs typeface="Times New Roman"/>
                <a:sym typeface="Times New Roman"/>
              </a:rPr>
              <a:t>Principles of Sustainability</a:t>
            </a:r>
            <a:r>
              <a:rPr lang="en-US" sz="3600" b="1" i="0" u="none" strike="noStrike" cap="none" baseline="0">
                <a:solidFill>
                  <a:srgbClr val="FFFF00"/>
                </a:solidFill>
                <a:latin typeface="Times New Roman"/>
                <a:ea typeface="Times New Roman"/>
                <a:cs typeface="Times New Roman"/>
                <a:sym typeface="Times New Roman"/>
              </a:rPr>
              <a:t> </a:t>
            </a:r>
          </a:p>
        </p:txBody>
      </p:sp>
      <p:sp>
        <p:nvSpPr>
          <p:cNvPr id="957" name="Shape 957"/>
          <p:cNvSpPr txBox="1">
            <a:spLocks noGrp="1"/>
          </p:cNvSpPr>
          <p:nvPr>
            <p:ph type="body" idx="1"/>
          </p:nvPr>
        </p:nvSpPr>
        <p:spPr>
          <a:xfrm>
            <a:off x="-76200" y="1158750"/>
            <a:ext cx="6629400" cy="51816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Times New Roman"/>
              <a:buNone/>
            </a:pPr>
            <a:r>
              <a:rPr lang="en-US" sz="2000" b="0" i="0" u="none" strike="noStrike" cap="none" baseline="0">
                <a:solidFill>
                  <a:schemeClr val="lt1"/>
                </a:solidFill>
                <a:latin typeface="Times New Roman"/>
                <a:ea typeface="Times New Roman"/>
                <a:cs typeface="Times New Roman"/>
                <a:sym typeface="Times New Roman"/>
              </a:rPr>
              <a:t>  </a:t>
            </a:r>
          </a:p>
          <a:p>
            <a:pPr marL="342900" marR="0" lvl="0" indent="-342900" algn="l" rtl="0">
              <a:spcBef>
                <a:spcPts val="640"/>
              </a:spcBef>
              <a:spcAft>
                <a:spcPts val="0"/>
              </a:spcAft>
              <a:buClr>
                <a:schemeClr val="lt1"/>
              </a:buClr>
              <a:buSzPct val="100000"/>
              <a:buFont typeface="Times New Roman"/>
              <a:buChar char="•"/>
            </a:pPr>
            <a:r>
              <a:rPr lang="en-US" sz="3200" b="1" i="0" u="none" strike="noStrike" cap="none" baseline="0">
                <a:solidFill>
                  <a:schemeClr val="folHlink"/>
                </a:solidFill>
                <a:latin typeface="Times New Roman"/>
                <a:ea typeface="Times New Roman"/>
                <a:cs typeface="Times New Roman"/>
                <a:sym typeface="Times New Roman"/>
              </a:rPr>
              <a:t>Economic </a:t>
            </a:r>
            <a:r>
              <a:rPr lang="en-US" sz="2400" b="1" i="0" u="none" strike="noStrike" cap="none" baseline="0">
                <a:solidFill>
                  <a:schemeClr val="folHlink"/>
                </a:solidFill>
                <a:latin typeface="Times New Roman"/>
                <a:ea typeface="Times New Roman"/>
                <a:cs typeface="Times New Roman"/>
                <a:sym typeface="Times New Roman"/>
              </a:rPr>
              <a:t>  </a:t>
            </a:r>
            <a:r>
              <a:rPr lang="en-US" sz="2400" b="1" i="0" u="none" strike="noStrike" cap="none" baseline="0">
                <a:solidFill>
                  <a:srgbClr val="FFCCFF"/>
                </a:solidFill>
                <a:latin typeface="Times New Roman"/>
                <a:ea typeface="Times New Roman"/>
                <a:cs typeface="Times New Roman"/>
                <a:sym typeface="Times New Roman"/>
              </a:rPr>
              <a:t>  Environmental       Social</a:t>
            </a:r>
          </a:p>
          <a:p>
            <a:pPr marL="1143000" marR="0" lvl="2" indent="-76200" algn="l" rtl="0">
              <a:spcBef>
                <a:spcPts val="480"/>
              </a:spcBef>
              <a:spcAft>
                <a:spcPts val="0"/>
              </a:spcAft>
              <a:buClr>
                <a:schemeClr val="lt1"/>
              </a:buClr>
              <a:buFont typeface="Arial"/>
              <a:buNone/>
            </a:pPr>
            <a:endParaRPr sz="2400" b="1" i="0" u="none" strike="noStrike" cap="none" baseline="0">
              <a:solidFill>
                <a:srgbClr val="FFCCFF"/>
              </a:solidFill>
              <a:latin typeface="Times New Roman"/>
              <a:ea typeface="Times New Roman"/>
              <a:cs typeface="Times New Roman"/>
              <a:sym typeface="Times New Roman"/>
            </a:endParaRPr>
          </a:p>
          <a:p>
            <a:pPr marL="342900" marR="0" lvl="0" indent="-342900" algn="l" rtl="0">
              <a:spcBef>
                <a:spcPts val="1800"/>
              </a:spcBef>
              <a:spcAft>
                <a:spcPts val="0"/>
              </a:spcAft>
              <a:buClr>
                <a:schemeClr val="lt1"/>
              </a:buClr>
              <a:buSzPct val="100000"/>
              <a:buFont typeface="Noto Symbol"/>
              <a:buChar char="•"/>
            </a:pPr>
            <a:r>
              <a:rPr lang="en-US" sz="2400" b="1" i="0" u="none" strike="noStrike" cap="none" baseline="0">
                <a:solidFill>
                  <a:srgbClr val="FFCCFF"/>
                </a:solidFill>
                <a:latin typeface="Times New Roman"/>
                <a:ea typeface="Times New Roman"/>
                <a:cs typeface="Times New Roman"/>
                <a:sym typeface="Times New Roman"/>
              </a:rPr>
              <a:t>Everyone in the value chain needs to make a living</a:t>
            </a:r>
          </a:p>
          <a:p>
            <a:pPr marL="342900" marR="0" lvl="0" indent="-342900" algn="l" rtl="0">
              <a:spcBef>
                <a:spcPts val="1800"/>
              </a:spcBef>
              <a:spcAft>
                <a:spcPts val="0"/>
              </a:spcAft>
              <a:buClr>
                <a:schemeClr val="lt1"/>
              </a:buClr>
              <a:buSzPct val="100000"/>
              <a:buFont typeface="Noto Symbol"/>
              <a:buChar char="•"/>
            </a:pPr>
            <a:r>
              <a:rPr lang="en-US" sz="2400" b="1" i="0" u="none" strike="noStrike" cap="none" baseline="0">
                <a:solidFill>
                  <a:srgbClr val="FFCCFF"/>
                </a:solidFill>
                <a:latin typeface="Times New Roman"/>
                <a:ea typeface="Times New Roman"/>
                <a:cs typeface="Times New Roman"/>
                <a:sym typeface="Times New Roman"/>
              </a:rPr>
              <a:t>The operation must be financially stable</a:t>
            </a:r>
          </a:p>
          <a:p>
            <a:pPr marL="342900" marR="0" lvl="0" indent="-342900" algn="l" rtl="0">
              <a:spcBef>
                <a:spcPts val="1800"/>
              </a:spcBef>
              <a:spcAft>
                <a:spcPts val="0"/>
              </a:spcAft>
              <a:buClr>
                <a:schemeClr val="lt1"/>
              </a:buClr>
              <a:buSzPct val="100000"/>
              <a:buFont typeface="Noto Symbol"/>
              <a:buChar char="•"/>
            </a:pPr>
            <a:r>
              <a:rPr lang="en-US" sz="2400" b="1" i="0" u="none" strike="noStrike" cap="none" baseline="0">
                <a:solidFill>
                  <a:srgbClr val="FFCCFF"/>
                </a:solidFill>
                <a:latin typeface="Times New Roman"/>
                <a:ea typeface="Times New Roman"/>
                <a:cs typeface="Times New Roman"/>
                <a:sym typeface="Times New Roman"/>
              </a:rPr>
              <a:t>The price of the product must be competitive in its market</a:t>
            </a:r>
          </a:p>
          <a:p>
            <a:pPr marL="1143000" marR="0" lvl="2" indent="-228600" algn="l" rtl="0">
              <a:spcBef>
                <a:spcPts val="480"/>
              </a:spcBef>
              <a:spcAft>
                <a:spcPts val="0"/>
              </a:spcAft>
              <a:buClr>
                <a:schemeClr val="lt1"/>
              </a:buClr>
              <a:buFont typeface="Arial"/>
              <a:buNone/>
            </a:pPr>
            <a:endParaRPr sz="2400" b="0" i="0" u="none" strike="noStrike" cap="none" baseline="0">
              <a:solidFill>
                <a:srgbClr val="FFCCFF"/>
              </a:solidFill>
              <a:latin typeface="Times New Roman"/>
              <a:ea typeface="Times New Roman"/>
              <a:cs typeface="Times New Roman"/>
              <a:sym typeface="Times New Roman"/>
            </a:endParaRPr>
          </a:p>
        </p:txBody>
      </p:sp>
      <p:pic>
        <p:nvPicPr>
          <p:cNvPr id="958" name="Shape 958"/>
          <p:cNvPicPr preferRelativeResize="0"/>
          <p:nvPr/>
        </p:nvPicPr>
        <p:blipFill rotWithShape="1">
          <a:blip r:embed="rId3">
            <a:alphaModFix/>
          </a:blip>
          <a:srcRect/>
          <a:stretch/>
        </p:blipFill>
        <p:spPr>
          <a:xfrm>
            <a:off x="228600" y="5867400"/>
            <a:ext cx="1143000" cy="612775"/>
          </a:xfrm>
          <a:prstGeom prst="rect">
            <a:avLst/>
          </a:prstGeom>
          <a:noFill/>
          <a:ln>
            <a:noFill/>
          </a:ln>
        </p:spPr>
      </p:pic>
      <p:pic>
        <p:nvPicPr>
          <p:cNvPr id="959" name="Shape 959"/>
          <p:cNvPicPr preferRelativeResize="0"/>
          <p:nvPr/>
        </p:nvPicPr>
        <p:blipFill rotWithShape="1">
          <a:blip r:embed="rId4">
            <a:alphaModFix/>
          </a:blip>
          <a:srcRect/>
          <a:stretch/>
        </p:blipFill>
        <p:spPr>
          <a:xfrm>
            <a:off x="6324600" y="2441575"/>
            <a:ext cx="2590800" cy="4038599"/>
          </a:xfrm>
          <a:prstGeom prst="rect">
            <a:avLst/>
          </a:prstGeom>
          <a:ln>
            <a:noFill/>
          </a:ln>
          <a:effectLst>
            <a:softEdge rad="112500"/>
          </a:effectLst>
        </p:spPr>
      </p:pic>
      <p:pic>
        <p:nvPicPr>
          <p:cNvPr id="960" name="Shape 960"/>
          <p:cNvPicPr preferRelativeResize="0"/>
          <p:nvPr/>
        </p:nvPicPr>
        <p:blipFill rotWithShape="1">
          <a:blip r:embed="rId5">
            <a:alphaModFix/>
          </a:blip>
          <a:srcRect/>
          <a:stretch/>
        </p:blipFill>
        <p:spPr>
          <a:xfrm>
            <a:off x="6553200" y="304805"/>
            <a:ext cx="2590800" cy="2448600"/>
          </a:xfrm>
          <a:prstGeom prst="rect">
            <a:avLst/>
          </a:prstGeom>
          <a:ln>
            <a:noFill/>
          </a:ln>
          <a:effectLst>
            <a:softEdge rad="112500"/>
          </a:effectLst>
        </p:spPr>
      </p:pic>
      <p:pic>
        <p:nvPicPr>
          <p:cNvPr id="961" name="Shape 961"/>
          <p:cNvPicPr preferRelativeResize="0"/>
          <p:nvPr/>
        </p:nvPicPr>
        <p:blipFill>
          <a:blip r:embed="rId6">
            <a:alphaModFix/>
          </a:blip>
          <a:stretch>
            <a:fillRect/>
          </a:stretch>
        </p:blipFill>
        <p:spPr>
          <a:xfrm>
            <a:off x="3224874" y="4816525"/>
            <a:ext cx="3099725" cy="1947103"/>
          </a:xfrm>
          <a:prstGeom prst="rect">
            <a:avLst/>
          </a:prstGeom>
          <a:ln>
            <a:noFill/>
          </a:ln>
          <a:effectLst>
            <a:softEdge rad="112500"/>
          </a:effectLst>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Shape 968"/>
          <p:cNvPicPr preferRelativeResize="0"/>
          <p:nvPr/>
        </p:nvPicPr>
        <p:blipFill rotWithShape="1">
          <a:blip r:embed="rId3">
            <a:alphaModFix/>
          </a:blip>
          <a:srcRect/>
          <a:stretch/>
        </p:blipFill>
        <p:spPr>
          <a:xfrm>
            <a:off x="0" y="6245225"/>
            <a:ext cx="1143000" cy="612900"/>
          </a:xfrm>
          <a:prstGeom prst="rect">
            <a:avLst/>
          </a:prstGeom>
          <a:noFill/>
          <a:ln>
            <a:noFill/>
          </a:ln>
        </p:spPr>
      </p:pic>
      <p:sp>
        <p:nvSpPr>
          <p:cNvPr id="969" name="Shape 969"/>
          <p:cNvSpPr txBox="1">
            <a:spLocks noGrp="1"/>
          </p:cNvSpPr>
          <p:nvPr>
            <p:ph type="title"/>
          </p:nvPr>
        </p:nvSpPr>
        <p:spPr>
          <a:xfrm>
            <a:off x="571500" y="232175"/>
            <a:ext cx="8001000" cy="121589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3600" b="1">
                <a:solidFill>
                  <a:srgbClr val="FFFF99"/>
                </a:solidFill>
                <a:latin typeface="Times New Roman"/>
                <a:ea typeface="Times New Roman"/>
                <a:cs typeface="Times New Roman"/>
                <a:sym typeface="Times New Roman"/>
              </a:rPr>
              <a:t>Principles of Sustainability</a:t>
            </a:r>
          </a:p>
          <a:p>
            <a:pPr marL="342900" lvl="0" indent="-342900" rtl="0">
              <a:spcBef>
                <a:spcPts val="640"/>
              </a:spcBef>
              <a:buClr>
                <a:schemeClr val="lt1"/>
              </a:buClr>
              <a:buSzPct val="100000"/>
              <a:buFont typeface="Times New Roman"/>
              <a:buChar char="•"/>
            </a:pPr>
            <a:r>
              <a:rPr lang="en-US" sz="3200" b="1">
                <a:solidFill>
                  <a:schemeClr val="folHlink"/>
                </a:solidFill>
                <a:latin typeface="Times New Roman"/>
                <a:ea typeface="Times New Roman"/>
                <a:cs typeface="Times New Roman"/>
                <a:sym typeface="Times New Roman"/>
              </a:rPr>
              <a:t>Economic </a:t>
            </a:r>
            <a:r>
              <a:rPr lang="en-US" sz="2400" b="1">
                <a:solidFill>
                  <a:schemeClr val="folHlink"/>
                </a:solidFill>
                <a:latin typeface="Times New Roman"/>
                <a:ea typeface="Times New Roman"/>
                <a:cs typeface="Times New Roman"/>
                <a:sym typeface="Times New Roman"/>
              </a:rPr>
              <a:t>  </a:t>
            </a:r>
            <a:r>
              <a:rPr lang="en-US" sz="2400" b="1">
                <a:solidFill>
                  <a:srgbClr val="FFCCFF"/>
                </a:solidFill>
                <a:latin typeface="Times New Roman"/>
                <a:ea typeface="Times New Roman"/>
                <a:cs typeface="Times New Roman"/>
                <a:sym typeface="Times New Roman"/>
              </a:rPr>
              <a:t>  Environmental       Social</a:t>
            </a:r>
          </a:p>
        </p:txBody>
      </p:sp>
      <p:grpSp>
        <p:nvGrpSpPr>
          <p:cNvPr id="970" name="Shape 970"/>
          <p:cNvGrpSpPr/>
          <p:nvPr/>
        </p:nvGrpSpPr>
        <p:grpSpPr>
          <a:xfrm>
            <a:off x="2781764" y="1448031"/>
            <a:ext cx="3809100" cy="1904400"/>
            <a:chOff x="495764" y="231"/>
            <a:chExt cx="3809100" cy="1904400"/>
          </a:xfrm>
        </p:grpSpPr>
        <p:sp>
          <p:nvSpPr>
            <p:cNvPr id="971" name="Shape 971"/>
            <p:cNvSpPr/>
            <p:nvPr/>
          </p:nvSpPr>
          <p:spPr>
            <a:xfrm>
              <a:off x="495764" y="231"/>
              <a:ext cx="3809100" cy="1904400"/>
            </a:xfrm>
            <a:prstGeom prst="rect">
              <a:avLst/>
            </a:prstGeom>
            <a:solidFill>
              <a:schemeClr val="accent1"/>
            </a:solidFill>
            <a:ln w="25400" cap="flat">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72" name="Shape 972"/>
            <p:cNvSpPr txBox="1"/>
            <p:nvPr/>
          </p:nvSpPr>
          <p:spPr>
            <a:xfrm>
              <a:off x="495764" y="231"/>
              <a:ext cx="3809100" cy="1904400"/>
            </a:xfrm>
            <a:prstGeom prst="rect">
              <a:avLst/>
            </a:prstGeom>
            <a:noFill/>
            <a:ln>
              <a:noFill/>
            </a:ln>
          </p:spPr>
          <p:txBody>
            <a:bodyPr lIns="21575" tIns="21575" rIns="21575" bIns="21575" anchor="ctr" anchorCtr="0">
              <a:noAutofit/>
            </a:bodyPr>
            <a:lstStyle/>
            <a:p>
              <a:pPr marL="0" marR="0" lvl="0" indent="0" algn="ctr" rtl="0">
                <a:lnSpc>
                  <a:spcPct val="100000"/>
                </a:lnSpc>
                <a:spcBef>
                  <a:spcPts val="0"/>
                </a:spcBef>
                <a:spcAft>
                  <a:spcPts val="0"/>
                </a:spcAft>
                <a:buClr>
                  <a:schemeClr val="dk1"/>
                </a:buClr>
                <a:buSzPct val="25000"/>
                <a:buFont typeface="Times New Roman"/>
                <a:buNone/>
              </a:pPr>
              <a:r>
                <a:rPr lang="en-US" sz="3400" b="0" i="0" u="none" strike="noStrike" cap="none" baseline="0">
                  <a:solidFill>
                    <a:schemeClr val="dk1"/>
                  </a:solidFill>
                  <a:latin typeface="Times New Roman"/>
                  <a:ea typeface="Times New Roman"/>
                  <a:cs typeface="Times New Roman"/>
                  <a:sym typeface="Times New Roman"/>
                </a:rPr>
                <a:t>18.8 Million Barrels </a:t>
              </a:r>
            </a:p>
            <a:p>
              <a:pPr marL="0" marR="0" lvl="0" indent="0" algn="ctr" rtl="0">
                <a:lnSpc>
                  <a:spcPct val="100000"/>
                </a:lnSpc>
                <a:spcBef>
                  <a:spcPts val="0"/>
                </a:spcBef>
                <a:spcAft>
                  <a:spcPts val="0"/>
                </a:spcAft>
                <a:buClr>
                  <a:schemeClr val="dk1"/>
                </a:buClr>
                <a:buSzPct val="25000"/>
                <a:buFont typeface="Times New Roman"/>
                <a:buNone/>
              </a:pPr>
              <a:r>
                <a:rPr lang="en-US" sz="3400" b="0" i="0" u="none" strike="noStrike" cap="none" baseline="0">
                  <a:solidFill>
                    <a:schemeClr val="dk1"/>
                  </a:solidFill>
                  <a:latin typeface="Times New Roman"/>
                  <a:ea typeface="Times New Roman"/>
                  <a:cs typeface="Times New Roman"/>
                  <a:sym typeface="Times New Roman"/>
                </a:rPr>
                <a:t>of oil used</a:t>
              </a:r>
            </a:p>
            <a:p>
              <a:pPr marL="0" marR="0" lvl="0" indent="0" algn="ctr" rtl="0">
                <a:lnSpc>
                  <a:spcPct val="100000"/>
                </a:lnSpc>
                <a:spcBef>
                  <a:spcPts val="0"/>
                </a:spcBef>
                <a:spcAft>
                  <a:spcPts val="0"/>
                </a:spcAft>
                <a:buClr>
                  <a:schemeClr val="dk1"/>
                </a:buClr>
                <a:buSzPct val="25000"/>
                <a:buFont typeface="Times New Roman"/>
                <a:buNone/>
              </a:pPr>
              <a:r>
                <a:rPr lang="en-US" sz="3400" b="0" i="0" u="none" strike="noStrike" cap="none" baseline="0">
                  <a:solidFill>
                    <a:schemeClr val="dk1"/>
                  </a:solidFill>
                  <a:latin typeface="Times New Roman"/>
                  <a:ea typeface="Times New Roman"/>
                  <a:cs typeface="Times New Roman"/>
                  <a:sym typeface="Times New Roman"/>
                </a:rPr>
                <a:t>each day by US</a:t>
              </a:r>
            </a:p>
          </p:txBody>
        </p:sp>
      </p:grpSp>
      <p:sp>
        <p:nvSpPr>
          <p:cNvPr id="973" name="Shape 973"/>
          <p:cNvSpPr/>
          <p:nvPr/>
        </p:nvSpPr>
        <p:spPr>
          <a:xfrm>
            <a:off x="5029200" y="6400800"/>
            <a:ext cx="2859000" cy="2744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Copyright 2010Advanced Biofuels USA</a:t>
            </a:r>
          </a:p>
        </p:txBody>
      </p:sp>
      <p:sp>
        <p:nvSpPr>
          <p:cNvPr id="974" name="Shape 974"/>
          <p:cNvSpPr/>
          <p:nvPr/>
        </p:nvSpPr>
        <p:spPr>
          <a:xfrm>
            <a:off x="533400" y="3962400"/>
            <a:ext cx="4190999" cy="2286000"/>
          </a:xfrm>
          <a:prstGeom prst="cube">
            <a:avLst>
              <a:gd name="adj" fmla="val 25000"/>
            </a:avLst>
          </a:prstGeom>
          <a:solidFill>
            <a:schemeClr val="accent1"/>
          </a:solidFill>
          <a:ln w="9525" cap="flat">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0" u="none" strike="noStrike" cap="none" baseline="0">
                <a:solidFill>
                  <a:schemeClr val="dk1"/>
                </a:solidFill>
                <a:latin typeface="Times New Roman"/>
                <a:ea typeface="Times New Roman"/>
                <a:cs typeface="Times New Roman"/>
                <a:sym typeface="Times New Roman"/>
              </a:rPr>
              <a:t>71%  Used as</a:t>
            </a:r>
          </a:p>
          <a:p>
            <a:pPr marL="0" marR="0" lvl="0" indent="0" algn="ctr" rtl="0">
              <a:spcBef>
                <a:spcPts val="0"/>
              </a:spcBef>
              <a:spcAft>
                <a:spcPts val="0"/>
              </a:spcAft>
              <a:buSzPct val="25000"/>
              <a:buNone/>
            </a:pPr>
            <a:r>
              <a:rPr lang="en-US" sz="2800" b="0" i="0" u="none" strike="noStrike" cap="none" baseline="0">
                <a:solidFill>
                  <a:schemeClr val="dk1"/>
                </a:solidFill>
                <a:latin typeface="Times New Roman"/>
                <a:ea typeface="Times New Roman"/>
                <a:cs typeface="Times New Roman"/>
                <a:sym typeface="Times New Roman"/>
              </a:rPr>
              <a:t> Transportation Fuel</a:t>
            </a:r>
          </a:p>
        </p:txBody>
      </p:sp>
      <p:sp>
        <p:nvSpPr>
          <p:cNvPr id="975" name="Shape 975"/>
          <p:cNvSpPr/>
          <p:nvPr/>
        </p:nvSpPr>
        <p:spPr>
          <a:xfrm>
            <a:off x="5410200" y="3962400"/>
            <a:ext cx="2666999" cy="1600199"/>
          </a:xfrm>
          <a:prstGeom prst="cube">
            <a:avLst>
              <a:gd name="adj" fmla="val 25000"/>
            </a:avLst>
          </a:prstGeom>
          <a:solidFill>
            <a:schemeClr val="accent1"/>
          </a:solidFill>
          <a:ln w="9525" cap="flat">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SzPct val="25000"/>
              <a:buNone/>
            </a:pPr>
            <a:r>
              <a:rPr lang="en-US" sz="2400" b="0" i="0" u="none" strike="noStrike" cap="none" baseline="0">
                <a:solidFill>
                  <a:schemeClr val="dk1"/>
                </a:solidFill>
                <a:latin typeface="Times New Roman"/>
                <a:ea typeface="Times New Roman"/>
                <a:cs typeface="Times New Roman"/>
                <a:sym typeface="Times New Roman"/>
              </a:rPr>
              <a:t> Rest  to</a:t>
            </a:r>
            <a:r>
              <a:rPr lang="en-US" sz="2400" b="0" i="0" u="none" strike="noStrike" cap="none" baseline="0">
                <a:solidFill>
                  <a:schemeClr val="lt1"/>
                </a:solidFill>
                <a:latin typeface="Times New Roman"/>
                <a:ea typeface="Times New Roman"/>
                <a:cs typeface="Times New Roman"/>
                <a:sym typeface="Times New Roman"/>
              </a:rPr>
              <a:t> </a:t>
            </a:r>
            <a:r>
              <a:rPr lang="en-US" sz="2400" b="0" i="0" u="none" strike="noStrike" cap="none" baseline="0">
                <a:solidFill>
                  <a:schemeClr val="dk1"/>
                </a:solidFill>
                <a:latin typeface="Times New Roman"/>
                <a:ea typeface="Times New Roman"/>
                <a:cs typeface="Times New Roman"/>
                <a:sym typeface="Times New Roman"/>
              </a:rPr>
              <a:t>produce </a:t>
            </a:r>
          </a:p>
          <a:p>
            <a:pPr marL="0" marR="0" lvl="0" indent="0" algn="ctr" rtl="0">
              <a:spcBef>
                <a:spcPts val="0"/>
              </a:spcBef>
              <a:spcAft>
                <a:spcPts val="0"/>
              </a:spcAft>
              <a:buSzPct val="25000"/>
              <a:buNone/>
            </a:pPr>
            <a:r>
              <a:rPr lang="en-US" sz="2400" b="0" i="0" u="none" strike="noStrike" cap="none" baseline="0">
                <a:solidFill>
                  <a:schemeClr val="dk1"/>
                </a:solidFill>
                <a:latin typeface="Times New Roman"/>
                <a:ea typeface="Times New Roman"/>
                <a:cs typeface="Times New Roman"/>
                <a:sym typeface="Times New Roman"/>
              </a:rPr>
              <a:t>plastics, fiber</a:t>
            </a:r>
          </a:p>
          <a:p>
            <a:pPr marL="0" marR="0" lvl="0" indent="0" algn="ctr" rtl="0">
              <a:spcBef>
                <a:spcPts val="0"/>
              </a:spcBef>
              <a:spcAft>
                <a:spcPts val="0"/>
              </a:spcAft>
              <a:buSzPct val="25000"/>
              <a:buNone/>
            </a:pPr>
            <a:r>
              <a:rPr lang="en-US" sz="2400" b="0" i="0" u="none" strike="noStrike" cap="none" baseline="0">
                <a:solidFill>
                  <a:schemeClr val="dk1"/>
                </a:solidFill>
                <a:latin typeface="Times New Roman"/>
                <a:ea typeface="Times New Roman"/>
                <a:cs typeface="Times New Roman"/>
                <a:sym typeface="Times New Roman"/>
              </a:rPr>
              <a:t>film, chemicals</a:t>
            </a:r>
          </a:p>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cxnSp>
        <p:nvCxnSpPr>
          <p:cNvPr id="976" name="Shape 976"/>
          <p:cNvCxnSpPr/>
          <p:nvPr/>
        </p:nvCxnSpPr>
        <p:spPr>
          <a:xfrm>
            <a:off x="4343400" y="3352800"/>
            <a:ext cx="0" cy="304799"/>
          </a:xfrm>
          <a:prstGeom prst="straightConnector1">
            <a:avLst/>
          </a:prstGeom>
          <a:noFill/>
          <a:ln w="9525" cap="flat">
            <a:solidFill>
              <a:schemeClr val="lt1"/>
            </a:solidFill>
            <a:prstDash val="solid"/>
            <a:round/>
            <a:headEnd type="none" w="med" len="med"/>
            <a:tailEnd type="none" w="med" len="med"/>
          </a:ln>
        </p:spPr>
      </p:cxnSp>
      <p:cxnSp>
        <p:nvCxnSpPr>
          <p:cNvPr id="977" name="Shape 977"/>
          <p:cNvCxnSpPr/>
          <p:nvPr/>
        </p:nvCxnSpPr>
        <p:spPr>
          <a:xfrm flipH="1">
            <a:off x="2971799" y="3657600"/>
            <a:ext cx="3886200" cy="1500"/>
          </a:xfrm>
          <a:prstGeom prst="straightConnector1">
            <a:avLst/>
          </a:prstGeom>
          <a:noFill/>
          <a:ln w="9525" cap="flat">
            <a:solidFill>
              <a:schemeClr val="lt1"/>
            </a:solidFill>
            <a:prstDash val="solid"/>
            <a:round/>
            <a:headEnd type="none" w="med" len="med"/>
            <a:tailEnd type="none" w="med" len="med"/>
          </a:ln>
        </p:spPr>
      </p:cxnSp>
      <p:cxnSp>
        <p:nvCxnSpPr>
          <p:cNvPr id="978" name="Shape 978"/>
          <p:cNvCxnSpPr/>
          <p:nvPr/>
        </p:nvCxnSpPr>
        <p:spPr>
          <a:xfrm>
            <a:off x="2971800" y="3657600"/>
            <a:ext cx="0" cy="304799"/>
          </a:xfrm>
          <a:prstGeom prst="straightConnector1">
            <a:avLst/>
          </a:prstGeom>
          <a:noFill/>
          <a:ln w="9525" cap="flat">
            <a:solidFill>
              <a:schemeClr val="lt1"/>
            </a:solidFill>
            <a:prstDash val="solid"/>
            <a:round/>
            <a:headEnd type="none" w="med" len="med"/>
            <a:tailEnd type="triangle" w="lg" len="lg"/>
          </a:ln>
        </p:spPr>
      </p:cxnSp>
      <p:cxnSp>
        <p:nvCxnSpPr>
          <p:cNvPr id="979" name="Shape 979"/>
          <p:cNvCxnSpPr/>
          <p:nvPr/>
        </p:nvCxnSpPr>
        <p:spPr>
          <a:xfrm>
            <a:off x="6858000" y="3657600"/>
            <a:ext cx="0" cy="304799"/>
          </a:xfrm>
          <a:prstGeom prst="straightConnector1">
            <a:avLst/>
          </a:prstGeom>
          <a:noFill/>
          <a:ln w="9525" cap="flat">
            <a:solidFill>
              <a:schemeClr val="lt1"/>
            </a:solidFill>
            <a:prstDash val="solid"/>
            <a:round/>
            <a:headEnd type="none" w="med" len="med"/>
            <a:tailEnd type="triangle" w="lg" len="lg"/>
          </a:ln>
        </p:spPr>
      </p:cxnSp>
      <p:sp>
        <p:nvSpPr>
          <p:cNvPr id="980" name="Shape 980"/>
          <p:cNvSpPr txBox="1"/>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78</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981" name="Shape 981"/>
          <p:cNvSpPr txBox="1"/>
          <p:nvPr/>
        </p:nvSpPr>
        <p:spPr>
          <a:xfrm>
            <a:off x="152400" y="2514600"/>
            <a:ext cx="1904999" cy="584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i="0" u="none" strike="noStrike" cap="none" baseline="0">
                <a:solidFill>
                  <a:schemeClr val="lt1"/>
                </a:solidFill>
                <a:latin typeface="Times New Roman"/>
                <a:ea typeface="Times New Roman"/>
                <a:cs typeface="Times New Roman"/>
                <a:sym typeface="Times New Roman"/>
              </a:rPr>
              <a:t>TODAY</a:t>
            </a:r>
          </a:p>
        </p:txBody>
      </p:sp>
      <p:sp>
        <p:nvSpPr>
          <p:cNvPr id="982" name="Shape 982"/>
          <p:cNvSpPr txBox="1">
            <a:spLocks noGrp="1"/>
          </p:cNvSpPr>
          <p:nvPr>
            <p:ph type="sldNum" idx="12"/>
          </p:nvPr>
        </p:nvSpPr>
        <p:spPr>
          <a:xfrm>
            <a:off x="6553200" y="6245225"/>
            <a:ext cx="2133599" cy="476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78</a:t>
            </a:fld>
            <a:endParaRPr lang="en-US" sz="1400" b="0" i="0" u="none" strike="noStrike" cap="none" baseline="0">
              <a:solidFill>
                <a:schemeClr val="lt1"/>
              </a:solidFill>
              <a:latin typeface="Arial"/>
              <a:ea typeface="Arial"/>
              <a:cs typeface="Arial"/>
              <a:sym typeface="Arial"/>
            </a:endParaRPr>
          </a:p>
        </p:txBody>
      </p:sp>
      <p:sp>
        <p:nvSpPr>
          <p:cNvPr id="983" name="Shape 983"/>
          <p:cNvSpPr txBox="1">
            <a:spLocks noGrp="1"/>
          </p:cNvSpPr>
          <p:nvPr>
            <p:ph type="ftr" idx="11"/>
          </p:nvPr>
        </p:nvSpPr>
        <p:spPr>
          <a:xfrm>
            <a:off x="3124200" y="6245225"/>
            <a:ext cx="2895600" cy="4761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lt1"/>
                </a:solidFill>
                <a:latin typeface="Arial"/>
                <a:ea typeface="Arial"/>
                <a:cs typeface="Arial"/>
                <a:sym typeface="Arial"/>
              </a:rPr>
              <a:t>Copyright 2014 Advanced Biofuels USA</a:t>
            </a:r>
          </a:p>
        </p:txBody>
      </p:sp>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Shape 988"/>
          <p:cNvPicPr preferRelativeResize="0"/>
          <p:nvPr/>
        </p:nvPicPr>
        <p:blipFill rotWithShape="1">
          <a:blip r:embed="rId3">
            <a:alphaModFix/>
          </a:blip>
          <a:srcRect/>
          <a:stretch/>
        </p:blipFill>
        <p:spPr>
          <a:xfrm>
            <a:off x="3810000" y="1219200"/>
            <a:ext cx="3429000" cy="2571749"/>
          </a:xfrm>
          <a:prstGeom prst="rect">
            <a:avLst/>
          </a:prstGeom>
          <a:ln>
            <a:noFill/>
          </a:ln>
          <a:effectLst>
            <a:softEdge rad="112500"/>
          </a:effectLst>
        </p:spPr>
      </p:pic>
      <p:pic>
        <p:nvPicPr>
          <p:cNvPr id="989" name="Shape 989"/>
          <p:cNvPicPr preferRelativeResize="0"/>
          <p:nvPr/>
        </p:nvPicPr>
        <p:blipFill rotWithShape="1">
          <a:blip r:embed="rId4">
            <a:alphaModFix/>
          </a:blip>
          <a:srcRect/>
          <a:stretch/>
        </p:blipFill>
        <p:spPr>
          <a:xfrm>
            <a:off x="3429000" y="3276600"/>
            <a:ext cx="2676525" cy="2805113"/>
          </a:xfrm>
          <a:prstGeom prst="rect">
            <a:avLst/>
          </a:prstGeom>
          <a:noFill/>
          <a:ln>
            <a:noFill/>
          </a:ln>
        </p:spPr>
      </p:pic>
      <p:sp>
        <p:nvSpPr>
          <p:cNvPr id="990" name="Shape 990"/>
          <p:cNvSpPr txBox="1">
            <a:spLocks noGrp="1"/>
          </p:cNvSpPr>
          <p:nvPr>
            <p:ph type="title"/>
          </p:nvPr>
        </p:nvSpPr>
        <p:spPr>
          <a:xfrm>
            <a:off x="139325" y="1303725"/>
            <a:ext cx="5293500" cy="15348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Minimizing the Cost of Biomass Transportation</a:t>
            </a:r>
            <a:br>
              <a:rPr lang="en-US" sz="3200" b="1" i="0" u="none" strike="noStrike" cap="none" baseline="0">
                <a:solidFill>
                  <a:srgbClr val="FFFF99"/>
                </a:solidFill>
                <a:latin typeface="Times New Roman"/>
                <a:ea typeface="Times New Roman"/>
                <a:cs typeface="Times New Roman"/>
                <a:sym typeface="Times New Roman"/>
              </a:rPr>
            </a:br>
            <a:r>
              <a:rPr lang="en-US" sz="3200" b="0" i="0" u="sng" strike="noStrike" cap="none" baseline="0">
                <a:solidFill>
                  <a:srgbClr val="FFFF99"/>
                </a:solidFill>
                <a:latin typeface="Times New Roman"/>
                <a:ea typeface="Times New Roman"/>
                <a:cs typeface="Times New Roman"/>
                <a:sym typeface="Times New Roman"/>
              </a:rPr>
              <a:t>The Transport Conundrum</a:t>
            </a:r>
          </a:p>
        </p:txBody>
      </p:sp>
      <p:sp>
        <p:nvSpPr>
          <p:cNvPr id="991" name="Shape 99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98989"/>
                </a:solidFill>
                <a:latin typeface="Times New Roman"/>
                <a:ea typeface="Times New Roman"/>
                <a:cs typeface="Times New Roman"/>
                <a:sym typeface="Times New Roman"/>
              </a:rPr>
              <a:pPr marL="0" marR="0" lvl="0" indent="0" algn="r" rtl="0">
                <a:spcBef>
                  <a:spcPts val="0"/>
                </a:spcBef>
                <a:buSzPct val="25000"/>
                <a:buNone/>
              </a:pPr>
              <a:t>79</a:t>
            </a:fld>
            <a:endParaRPr lang="en-US" sz="1200" b="0" i="0" u="none" strike="noStrike" cap="none" baseline="0">
              <a:solidFill>
                <a:srgbClr val="898989"/>
              </a:solidFill>
              <a:latin typeface="Times New Roman"/>
              <a:ea typeface="Times New Roman"/>
              <a:cs typeface="Times New Roman"/>
              <a:sym typeface="Times New Roman"/>
            </a:endParaRPr>
          </a:p>
        </p:txBody>
      </p:sp>
      <p:sp>
        <p:nvSpPr>
          <p:cNvPr id="992" name="Shape 992"/>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sp>
        <p:nvSpPr>
          <p:cNvPr id="993" name="Shape 993"/>
          <p:cNvSpPr txBox="1"/>
          <p:nvPr/>
        </p:nvSpPr>
        <p:spPr>
          <a:xfrm>
            <a:off x="139325" y="3030125"/>
            <a:ext cx="4267199" cy="25544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i="0" u="none" strike="noStrike" cap="none" baseline="0">
                <a:solidFill>
                  <a:srgbClr val="FFCCFF"/>
                </a:solidFill>
                <a:latin typeface="Times New Roman"/>
                <a:ea typeface="Times New Roman"/>
                <a:cs typeface="Times New Roman"/>
                <a:sym typeface="Times New Roman"/>
              </a:rPr>
              <a:t>How can we gather enough Biomass </a:t>
            </a:r>
          </a:p>
          <a:p>
            <a:pPr marL="0" marR="0" lvl="0" indent="0" algn="l" rtl="0">
              <a:spcBef>
                <a:spcPts val="0"/>
              </a:spcBef>
              <a:spcAft>
                <a:spcPts val="0"/>
              </a:spcAft>
              <a:buSzPct val="25000"/>
              <a:buNone/>
            </a:pPr>
            <a:r>
              <a:rPr lang="en-US" sz="3200" b="1" i="0" u="none" strike="noStrike" cap="none" baseline="0">
                <a:solidFill>
                  <a:srgbClr val="FFCCFF"/>
                </a:solidFill>
                <a:latin typeface="Times New Roman"/>
                <a:ea typeface="Times New Roman"/>
                <a:cs typeface="Times New Roman"/>
                <a:sym typeface="Times New Roman"/>
              </a:rPr>
              <a:t>to support a </a:t>
            </a:r>
          </a:p>
          <a:p>
            <a:pPr marL="0" marR="0" lvl="0" indent="0" algn="l" rtl="0">
              <a:spcBef>
                <a:spcPts val="0"/>
              </a:spcBef>
              <a:spcAft>
                <a:spcPts val="0"/>
              </a:spcAft>
              <a:buSzPct val="25000"/>
              <a:buNone/>
            </a:pPr>
            <a:r>
              <a:rPr lang="en-US" sz="3200" b="1" i="0" u="none" strike="noStrike" cap="none" baseline="0">
                <a:solidFill>
                  <a:srgbClr val="FFCCFF"/>
                </a:solidFill>
                <a:latin typeface="Times New Roman"/>
                <a:ea typeface="Times New Roman"/>
                <a:cs typeface="Times New Roman"/>
                <a:sym typeface="Times New Roman"/>
              </a:rPr>
              <a:t>Cost-Efficient Biorefinery?</a:t>
            </a:r>
          </a:p>
        </p:txBody>
      </p:sp>
      <p:pic>
        <p:nvPicPr>
          <p:cNvPr id="994" name="Shape 994"/>
          <p:cNvPicPr preferRelativeResize="0"/>
          <p:nvPr/>
        </p:nvPicPr>
        <p:blipFill rotWithShape="1">
          <a:blip r:embed="rId5">
            <a:alphaModFix/>
          </a:blip>
          <a:srcRect/>
          <a:stretch/>
        </p:blipFill>
        <p:spPr>
          <a:xfrm>
            <a:off x="381000" y="5943600"/>
            <a:ext cx="1143000" cy="612775"/>
          </a:xfrm>
          <a:prstGeom prst="rect">
            <a:avLst/>
          </a:prstGeom>
          <a:noFill/>
          <a:ln>
            <a:noFill/>
          </a:ln>
        </p:spPr>
      </p:pic>
      <p:sp>
        <p:nvSpPr>
          <p:cNvPr id="995" name="Shape 995"/>
          <p:cNvSpPr txBox="1"/>
          <p:nvPr/>
        </p:nvSpPr>
        <p:spPr>
          <a:xfrm>
            <a:off x="6705600" y="65087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79</a:t>
            </a:fld>
            <a:endParaRPr lang="en-US" sz="1200" b="0" i="0" u="none" strike="noStrike" cap="none" baseline="0">
              <a:solidFill>
                <a:schemeClr val="dk1"/>
              </a:solidFill>
              <a:latin typeface="Times New Roman"/>
              <a:ea typeface="Times New Roman"/>
              <a:cs typeface="Times New Roman"/>
              <a:sym typeface="Times New Roman"/>
            </a:endParaRPr>
          </a:p>
        </p:txBody>
      </p:sp>
      <p:pic>
        <p:nvPicPr>
          <p:cNvPr id="996" name="Shape 996"/>
          <p:cNvPicPr preferRelativeResize="0"/>
          <p:nvPr/>
        </p:nvPicPr>
        <p:blipFill rotWithShape="1">
          <a:blip r:embed="rId6">
            <a:alphaModFix/>
          </a:blip>
          <a:srcRect/>
          <a:stretch/>
        </p:blipFill>
        <p:spPr>
          <a:xfrm>
            <a:off x="6534912" y="1981200"/>
            <a:ext cx="2609088" cy="4081272"/>
          </a:xfrm>
          <a:prstGeom prst="rect">
            <a:avLst/>
          </a:prstGeom>
          <a:ln>
            <a:noFill/>
          </a:ln>
          <a:effectLst>
            <a:softEdge rad="112500"/>
          </a:effectLst>
        </p:spPr>
      </p:pic>
      <p:sp>
        <p:nvSpPr>
          <p:cNvPr id="997" name="Shape 997"/>
          <p:cNvSpPr txBox="1"/>
          <p:nvPr/>
        </p:nvSpPr>
        <p:spPr>
          <a:xfrm>
            <a:off x="1285875" y="0"/>
            <a:ext cx="7647600" cy="18039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US" sz="3600" b="1">
                <a:solidFill>
                  <a:srgbClr val="FFFF99"/>
                </a:solidFill>
                <a:latin typeface="Times New Roman"/>
                <a:ea typeface="Times New Roman"/>
                <a:cs typeface="Times New Roman"/>
                <a:sym typeface="Times New Roman"/>
              </a:rPr>
              <a:t>Principles of Sustainability</a:t>
            </a:r>
          </a:p>
          <a:p>
            <a:pPr marL="342900" lvl="0" indent="-342900" rtl="0">
              <a:spcBef>
                <a:spcPts val="640"/>
              </a:spcBef>
              <a:buClr>
                <a:schemeClr val="lt1"/>
              </a:buClr>
              <a:buSzPct val="100000"/>
              <a:buFont typeface="Times New Roman"/>
              <a:buChar char="•"/>
            </a:pPr>
            <a:r>
              <a:rPr lang="en-US" sz="3200" b="1">
                <a:solidFill>
                  <a:schemeClr val="folHlink"/>
                </a:solidFill>
                <a:latin typeface="Times New Roman"/>
                <a:ea typeface="Times New Roman"/>
                <a:cs typeface="Times New Roman"/>
                <a:sym typeface="Times New Roman"/>
              </a:rPr>
              <a:t>Economic </a:t>
            </a:r>
            <a:r>
              <a:rPr lang="en-US" sz="2400" b="1">
                <a:solidFill>
                  <a:schemeClr val="folHlink"/>
                </a:solidFill>
                <a:latin typeface="Times New Roman"/>
                <a:ea typeface="Times New Roman"/>
                <a:cs typeface="Times New Roman"/>
                <a:sym typeface="Times New Roman"/>
              </a:rPr>
              <a:t>  </a:t>
            </a:r>
            <a:r>
              <a:rPr lang="en-US" sz="2400" b="1">
                <a:solidFill>
                  <a:srgbClr val="FFCCFF"/>
                </a:solidFill>
                <a:latin typeface="Times New Roman"/>
                <a:ea typeface="Times New Roman"/>
                <a:cs typeface="Times New Roman"/>
                <a:sym typeface="Times New Roman"/>
              </a:rPr>
              <a:t>  Environmental       Social</a:t>
            </a:r>
          </a:p>
          <a:p>
            <a:pPr>
              <a:spcBef>
                <a:spcPts val="0"/>
              </a:spcBef>
              <a:buNone/>
            </a:pPr>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Are Advanced Biofuels?</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211" name="Shape 211"/>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800" b="1" i="0" u="none" strike="noStrike" cap="none" baseline="0" dirty="0">
                <a:solidFill>
                  <a:srgbClr val="F6F9E9"/>
                </a:solidFill>
                <a:latin typeface="Times New Roman"/>
                <a:ea typeface="Times New Roman"/>
                <a:cs typeface="Times New Roman"/>
                <a:sym typeface="Times New Roman"/>
              </a:rPr>
              <a:t>What are they?</a:t>
            </a:r>
          </a:p>
          <a:p>
            <a:pPr lvl="0" algn="ctr">
              <a:buSzPct val="25000"/>
            </a:pPr>
            <a:r>
              <a:rPr lang="en-US" sz="3800" b="1" dirty="0" smtClean="0">
                <a:solidFill>
                  <a:srgbClr val="92D050"/>
                </a:solidFill>
                <a:latin typeface="Times New Roman"/>
                <a:ea typeface="Times New Roman"/>
                <a:cs typeface="Times New Roman"/>
                <a:sym typeface="Times New Roman"/>
              </a:rPr>
              <a:t>Why do we need them?</a:t>
            </a:r>
          </a:p>
          <a:p>
            <a:pPr lvl="0" algn="ctr">
              <a:buSzPct val="25000"/>
            </a:pPr>
            <a:r>
              <a:rPr lang="en-US" sz="3800" b="1" dirty="0" smtClean="0">
                <a:solidFill>
                  <a:srgbClr val="92D050"/>
                </a:solidFill>
                <a:latin typeface="Times New Roman"/>
                <a:ea typeface="Times New Roman"/>
                <a:cs typeface="Times New Roman"/>
                <a:sym typeface="Times New Roman"/>
              </a:rPr>
              <a:t>What are they used for</a:t>
            </a:r>
            <a:r>
              <a:rPr lang="en-US" sz="2000" b="1" dirty="0" smtClean="0">
                <a:solidFill>
                  <a:srgbClr val="92D050"/>
                </a:solidFill>
                <a:latin typeface="Times New Roman"/>
                <a:ea typeface="Times New Roman"/>
                <a:cs typeface="Times New Roman"/>
                <a:sym typeface="Times New Roman"/>
              </a:rPr>
              <a:t>? (Yesterday, Today, Tomorrow) </a:t>
            </a:r>
          </a:p>
          <a:p>
            <a:pPr lvl="0" algn="ctr">
              <a:buSzPct val="25000"/>
            </a:pPr>
            <a:r>
              <a:rPr lang="en-US" sz="3800" b="1" dirty="0" smtClean="0">
                <a:solidFill>
                  <a:srgbClr val="92D050"/>
                </a:solidFill>
                <a:latin typeface="Times New Roman"/>
                <a:ea typeface="Times New Roman"/>
                <a:cs typeface="Times New Roman"/>
                <a:sym typeface="Times New Roman"/>
              </a:rPr>
              <a:t>How are they made?</a:t>
            </a:r>
          </a:p>
          <a:p>
            <a:pPr lvl="0" algn="ctr">
              <a:buSzPct val="25000"/>
            </a:pPr>
            <a:r>
              <a:rPr lang="en-US" sz="3800" b="1" dirty="0" smtClean="0">
                <a:solidFill>
                  <a:srgbClr val="92D050"/>
                </a:solidFill>
                <a:latin typeface="Times New Roman"/>
                <a:ea typeface="Times New Roman"/>
                <a:cs typeface="Times New Roman"/>
                <a:sym typeface="Times New Roman"/>
              </a:rPr>
              <a:t>Sustainability</a:t>
            </a:r>
          </a:p>
          <a:p>
            <a:pPr lvl="0" algn="ctr">
              <a:buSzPct val="25000"/>
            </a:pPr>
            <a:r>
              <a:rPr lang="en-US" sz="3800" b="1" dirty="0" smtClean="0">
                <a:solidFill>
                  <a:srgbClr val="92D050"/>
                </a:solidFill>
                <a:latin typeface="Times New Roman"/>
                <a:ea typeface="Times New Roman"/>
                <a:cs typeface="Times New Roman"/>
                <a:sym typeface="Times New Roman"/>
              </a:rPr>
              <a:t>Policy Considerations</a:t>
            </a:r>
          </a:p>
          <a:p>
            <a:pPr lvl="0" algn="ctr">
              <a:buSzPct val="25000"/>
            </a:pPr>
            <a:r>
              <a:rPr lang="en-US" sz="3800" b="1" dirty="0" smtClean="0">
                <a:solidFill>
                  <a:srgbClr val="92D050"/>
                </a:solidFill>
                <a:latin typeface="Times New Roman"/>
                <a:ea typeface="Times New Roman"/>
                <a:cs typeface="Times New Roman"/>
                <a:sym typeface="Times New Roman"/>
              </a:rPr>
              <a:t>Markets</a:t>
            </a:r>
            <a:endParaRPr lang="en-US" sz="3800" b="1" dirty="0">
              <a:solidFill>
                <a:srgbClr val="92D050"/>
              </a:solidFill>
              <a:latin typeface="Times New Roman"/>
              <a:ea typeface="Times New Roman"/>
              <a:cs typeface="Times New Roman"/>
              <a:sym typeface="Times New Roman"/>
            </a:endParaRPr>
          </a:p>
        </p:txBody>
      </p:sp>
      <p:pic>
        <p:nvPicPr>
          <p:cNvPr id="212" name="Shape 212"/>
          <p:cNvPicPr preferRelativeResize="0"/>
          <p:nvPr/>
        </p:nvPicPr>
        <p:blipFill rotWithShape="1">
          <a:blip r:embed="rId3">
            <a:alphaModFix/>
          </a:blip>
          <a:srcRect/>
          <a:stretch/>
        </p:blipFill>
        <p:spPr>
          <a:xfrm>
            <a:off x="152400" y="6019800"/>
            <a:ext cx="1143000" cy="612900"/>
          </a:xfrm>
          <a:prstGeom prst="rect">
            <a:avLst/>
          </a:prstGeom>
          <a:noFill/>
          <a:ln>
            <a:noFill/>
          </a:ln>
        </p:spPr>
      </p:pic>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Shape 1002"/>
          <p:cNvPicPr preferRelativeResize="0"/>
          <p:nvPr/>
        </p:nvPicPr>
        <p:blipFill rotWithShape="1">
          <a:blip r:embed="rId3">
            <a:alphaModFix/>
          </a:blip>
          <a:srcRect/>
          <a:stretch/>
        </p:blipFill>
        <p:spPr>
          <a:xfrm>
            <a:off x="5181600" y="2895600"/>
            <a:ext cx="3591000" cy="2018999"/>
          </a:xfrm>
          <a:prstGeom prst="rect">
            <a:avLst/>
          </a:prstGeom>
          <a:ln>
            <a:noFill/>
          </a:ln>
          <a:effectLst>
            <a:softEdge rad="112500"/>
          </a:effectLst>
        </p:spPr>
      </p:pic>
      <p:pic>
        <p:nvPicPr>
          <p:cNvPr id="1003" name="Shape 1003"/>
          <p:cNvPicPr preferRelativeResize="0"/>
          <p:nvPr/>
        </p:nvPicPr>
        <p:blipFill rotWithShape="1">
          <a:blip r:embed="rId4">
            <a:alphaModFix/>
          </a:blip>
          <a:srcRect/>
          <a:stretch/>
        </p:blipFill>
        <p:spPr>
          <a:xfrm>
            <a:off x="6705600" y="381000"/>
            <a:ext cx="2438399" cy="1828800"/>
          </a:xfrm>
          <a:prstGeom prst="rect">
            <a:avLst/>
          </a:prstGeom>
          <a:ln>
            <a:noFill/>
          </a:ln>
          <a:effectLst>
            <a:softEdge rad="112500"/>
          </a:effectLst>
        </p:spPr>
      </p:pic>
      <p:pic>
        <p:nvPicPr>
          <p:cNvPr id="1004" name="Shape 1004"/>
          <p:cNvPicPr preferRelativeResize="0"/>
          <p:nvPr/>
        </p:nvPicPr>
        <p:blipFill rotWithShape="1">
          <a:blip r:embed="rId5">
            <a:alphaModFix/>
          </a:blip>
          <a:srcRect/>
          <a:stretch/>
        </p:blipFill>
        <p:spPr>
          <a:xfrm>
            <a:off x="6477000" y="4724400"/>
            <a:ext cx="2514599" cy="1886100"/>
          </a:xfrm>
          <a:prstGeom prst="rect">
            <a:avLst/>
          </a:prstGeom>
          <a:ln>
            <a:noFill/>
          </a:ln>
          <a:effectLst>
            <a:softEdge rad="112500"/>
          </a:effectLst>
        </p:spPr>
      </p:pic>
      <p:sp>
        <p:nvSpPr>
          <p:cNvPr id="1005" name="Shape 1005"/>
          <p:cNvSpPr txBox="1">
            <a:spLocks noGrp="1"/>
          </p:cNvSpPr>
          <p:nvPr>
            <p:ph type="title"/>
          </p:nvPr>
        </p:nvSpPr>
        <p:spPr>
          <a:xfrm>
            <a:off x="0" y="1600200"/>
            <a:ext cx="7010400" cy="12432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i="0" u="none" strike="noStrike" cap="none" baseline="0">
                <a:solidFill>
                  <a:srgbClr val="FFFF99"/>
                </a:solidFill>
                <a:latin typeface="Times New Roman"/>
                <a:ea typeface="Times New Roman"/>
                <a:cs typeface="Times New Roman"/>
                <a:sym typeface="Times New Roman"/>
              </a:rPr>
              <a:t>As a prospective grower, how do you find out what bioenergy crops might sustainably grow where you live?</a:t>
            </a:r>
          </a:p>
        </p:txBody>
      </p:sp>
      <p:sp>
        <p:nvSpPr>
          <p:cNvPr id="1006" name="Shape 1006"/>
          <p:cNvSpPr txBox="1">
            <a:spLocks noGrp="1"/>
          </p:cNvSpPr>
          <p:nvPr>
            <p:ph type="body" idx="1"/>
          </p:nvPr>
        </p:nvSpPr>
        <p:spPr>
          <a:xfrm>
            <a:off x="357200" y="2895600"/>
            <a:ext cx="6500699" cy="3474900"/>
          </a:xfrm>
          <a:prstGeom prst="rect">
            <a:avLst/>
          </a:prstGeom>
          <a:noFill/>
          <a:ln>
            <a:noFill/>
          </a:ln>
        </p:spPr>
        <p:txBody>
          <a:bodyPr lIns="91425" tIns="45700" rIns="91425" bIns="45700" anchor="t" anchorCtr="0">
            <a:noAutofit/>
          </a:bodyPr>
          <a:lstStyle/>
          <a:p>
            <a:pPr marL="742950" marR="0" lvl="1" indent="-285750" algn="l" rtl="0">
              <a:lnSpc>
                <a:spcPct val="90000"/>
              </a:lnSpc>
              <a:spcBef>
                <a:spcPts val="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Ask your </a:t>
            </a:r>
          </a:p>
          <a:p>
            <a:pPr marL="1143000" marR="0" lvl="2" indent="-228600" algn="l" rtl="0">
              <a:lnSpc>
                <a:spcPct val="90000"/>
              </a:lnSpc>
              <a:spcBef>
                <a:spcPts val="120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local Agricultural Extension Service</a:t>
            </a:r>
          </a:p>
          <a:p>
            <a:pPr marL="1143000" marR="0" lvl="2" indent="-228600" algn="l" rtl="0">
              <a:lnSpc>
                <a:spcPct val="90000"/>
              </a:lnSpc>
              <a:spcBef>
                <a:spcPts val="120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local Farm Bureau members</a:t>
            </a:r>
          </a:p>
          <a:p>
            <a:pPr marL="1143000" marR="0" lvl="2" indent="-228600" algn="l" rtl="0">
              <a:lnSpc>
                <a:spcPct val="90000"/>
              </a:lnSpc>
              <a:spcBef>
                <a:spcPts val="120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State Land Grant University</a:t>
            </a:r>
          </a:p>
          <a:p>
            <a:pPr marL="742950" marR="0" lvl="1" indent="-285750" algn="l" rtl="0">
              <a:lnSpc>
                <a:spcPct val="90000"/>
              </a:lnSpc>
              <a:spcBef>
                <a:spcPts val="1200"/>
              </a:spcBef>
              <a:spcAft>
                <a:spcPts val="0"/>
              </a:spcAft>
              <a:buClr>
                <a:schemeClr val="lt1"/>
              </a:buClr>
              <a:buSzPct val="100000"/>
              <a:buFont typeface="Times New Roman"/>
              <a:buChar char="•"/>
            </a:pPr>
            <a:r>
              <a:rPr lang="en-US" sz="2400" b="0" i="0" u="none" strike="noStrike" cap="none" baseline="0" dirty="0">
                <a:solidFill>
                  <a:schemeClr val="lt1"/>
                </a:solidFill>
                <a:latin typeface="Times New Roman"/>
                <a:ea typeface="Times New Roman"/>
                <a:cs typeface="Times New Roman"/>
                <a:sym typeface="Times New Roman"/>
              </a:rPr>
              <a:t>Contact your local Agricultural Economic Development Office</a:t>
            </a:r>
          </a:p>
          <a:p>
            <a:pPr marL="742950" marR="0" lvl="1" indent="-234950" algn="l" rtl="0">
              <a:lnSpc>
                <a:spcPct val="90000"/>
              </a:lnSpc>
              <a:spcBef>
                <a:spcPts val="1200"/>
              </a:spcBef>
              <a:spcAft>
                <a:spcPts val="0"/>
              </a:spcAft>
              <a:buClr>
                <a:schemeClr val="lt1"/>
              </a:buClr>
              <a:buSzPct val="100000"/>
              <a:buFont typeface="Times New Roman"/>
              <a:buChar char="•"/>
            </a:pPr>
            <a:r>
              <a:rPr lang="en-US" sz="2400" b="1" i="0" u="sng" strike="noStrike" cap="none" baseline="0" dirty="0">
                <a:solidFill>
                  <a:schemeClr val="lt1"/>
                </a:solidFill>
                <a:latin typeface="Times New Roman"/>
                <a:ea typeface="Times New Roman"/>
                <a:cs typeface="Times New Roman"/>
                <a:sym typeface="Times New Roman"/>
              </a:rPr>
              <a:t>Need for online grower decision-making tool</a:t>
            </a:r>
          </a:p>
        </p:txBody>
      </p:sp>
      <p:sp>
        <p:nvSpPr>
          <p:cNvPr id="1007" name="Shape 1007"/>
          <p:cNvSpPr txBox="1">
            <a:spLocks noGrp="1"/>
          </p:cNvSpPr>
          <p:nvPr>
            <p:ph type="ftr" idx="11"/>
          </p:nvPr>
        </p:nvSpPr>
        <p:spPr>
          <a:xfrm>
            <a:off x="3124200" y="6356350"/>
            <a:ext cx="2895600" cy="365099"/>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sp>
        <p:nvSpPr>
          <p:cNvPr id="1008" name="Shape 1008"/>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98989"/>
                </a:solidFill>
                <a:latin typeface="Times New Roman"/>
                <a:ea typeface="Times New Roman"/>
                <a:cs typeface="Times New Roman"/>
                <a:sym typeface="Times New Roman"/>
              </a:rPr>
              <a:pPr marL="0" marR="0" lvl="0" indent="0" algn="r" rtl="0">
                <a:spcBef>
                  <a:spcPts val="0"/>
                </a:spcBef>
                <a:buSzPct val="25000"/>
                <a:buNone/>
              </a:pPr>
              <a:t>80</a:t>
            </a:fld>
            <a:endParaRPr lang="en-US" sz="1200" b="0" i="0" u="none" strike="noStrike" cap="none" baseline="0">
              <a:solidFill>
                <a:srgbClr val="898989"/>
              </a:solidFill>
              <a:latin typeface="Times New Roman"/>
              <a:ea typeface="Times New Roman"/>
              <a:cs typeface="Times New Roman"/>
              <a:sym typeface="Times New Roman"/>
            </a:endParaRPr>
          </a:p>
        </p:txBody>
      </p:sp>
      <p:pic>
        <p:nvPicPr>
          <p:cNvPr id="1009" name="Shape 1009"/>
          <p:cNvPicPr preferRelativeResize="0"/>
          <p:nvPr/>
        </p:nvPicPr>
        <p:blipFill rotWithShape="1">
          <a:blip r:embed="rId6">
            <a:alphaModFix/>
          </a:blip>
          <a:srcRect/>
          <a:stretch/>
        </p:blipFill>
        <p:spPr>
          <a:xfrm>
            <a:off x="7391400" y="1600200"/>
            <a:ext cx="1752600" cy="2583300"/>
          </a:xfrm>
          <a:prstGeom prst="rect">
            <a:avLst/>
          </a:prstGeom>
          <a:ln>
            <a:noFill/>
          </a:ln>
          <a:effectLst>
            <a:softEdge rad="112500"/>
          </a:effectLst>
        </p:spPr>
      </p:pic>
      <p:pic>
        <p:nvPicPr>
          <p:cNvPr id="1010" name="Shape 1010"/>
          <p:cNvPicPr preferRelativeResize="0"/>
          <p:nvPr/>
        </p:nvPicPr>
        <p:blipFill rotWithShape="1">
          <a:blip r:embed="rId7">
            <a:alphaModFix/>
          </a:blip>
          <a:srcRect/>
          <a:stretch/>
        </p:blipFill>
        <p:spPr>
          <a:xfrm>
            <a:off x="0" y="6108550"/>
            <a:ext cx="1143000" cy="612900"/>
          </a:xfrm>
          <a:prstGeom prst="rect">
            <a:avLst/>
          </a:prstGeom>
          <a:noFill/>
          <a:ln>
            <a:noFill/>
          </a:ln>
        </p:spPr>
      </p:pic>
      <p:sp>
        <p:nvSpPr>
          <p:cNvPr id="1011" name="Shape 1011"/>
          <p:cNvSpPr txBox="1"/>
          <p:nvPr/>
        </p:nvSpPr>
        <p:spPr>
          <a:xfrm>
            <a:off x="7010400" y="6492875"/>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80</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012" name="Shape 1012"/>
          <p:cNvSpPr txBox="1"/>
          <p:nvPr/>
        </p:nvSpPr>
        <p:spPr>
          <a:xfrm>
            <a:off x="446475" y="232175"/>
            <a:ext cx="6106799" cy="13680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US" sz="3600" b="1">
                <a:solidFill>
                  <a:srgbClr val="FFFF99"/>
                </a:solidFill>
                <a:latin typeface="Times New Roman"/>
                <a:ea typeface="Times New Roman"/>
                <a:cs typeface="Times New Roman"/>
                <a:sym typeface="Times New Roman"/>
              </a:rPr>
              <a:t>Principles of Sustainability</a:t>
            </a:r>
          </a:p>
          <a:p>
            <a:pPr marL="342900" lvl="0" indent="-342900" rtl="0">
              <a:spcBef>
                <a:spcPts val="640"/>
              </a:spcBef>
              <a:buClr>
                <a:schemeClr val="lt1"/>
              </a:buClr>
              <a:buSzPct val="100000"/>
              <a:buFont typeface="Times New Roman"/>
              <a:buChar char="•"/>
            </a:pPr>
            <a:r>
              <a:rPr lang="en-US" sz="3200" b="1">
                <a:solidFill>
                  <a:schemeClr val="folHlink"/>
                </a:solidFill>
                <a:latin typeface="Times New Roman"/>
                <a:ea typeface="Times New Roman"/>
                <a:cs typeface="Times New Roman"/>
                <a:sym typeface="Times New Roman"/>
              </a:rPr>
              <a:t>Economic </a:t>
            </a:r>
            <a:r>
              <a:rPr lang="en-US" sz="2400" b="1">
                <a:solidFill>
                  <a:schemeClr val="folHlink"/>
                </a:solidFill>
                <a:latin typeface="Times New Roman"/>
                <a:ea typeface="Times New Roman"/>
                <a:cs typeface="Times New Roman"/>
                <a:sym typeface="Times New Roman"/>
              </a:rPr>
              <a:t>  </a:t>
            </a:r>
            <a:r>
              <a:rPr lang="en-US" sz="2400" b="1">
                <a:solidFill>
                  <a:srgbClr val="FFCCFF"/>
                </a:solidFill>
                <a:latin typeface="Times New Roman"/>
                <a:ea typeface="Times New Roman"/>
                <a:cs typeface="Times New Roman"/>
                <a:sym typeface="Times New Roman"/>
              </a:rPr>
              <a:t>  Environmental       Social</a:t>
            </a:r>
          </a:p>
          <a:p>
            <a:pPr>
              <a:spcBef>
                <a:spcPts val="0"/>
              </a:spcBef>
              <a:buNone/>
            </a:pPr>
            <a:endParaRP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Shape 1018"/>
          <p:cNvSpPr txBox="1">
            <a:spLocks noGrp="1"/>
          </p:cNvSpPr>
          <p:nvPr>
            <p:ph type="title"/>
          </p:nvPr>
        </p:nvSpPr>
        <p:spPr>
          <a:xfrm>
            <a:off x="457200" y="304800"/>
            <a:ext cx="8458200" cy="94456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1" i="0" u="none" strike="noStrike" cap="none" baseline="0">
                <a:solidFill>
                  <a:srgbClr val="FFFF99"/>
                </a:solidFill>
                <a:latin typeface="Times New Roman"/>
                <a:ea typeface="Times New Roman"/>
                <a:cs typeface="Times New Roman"/>
                <a:sym typeface="Times New Roman"/>
              </a:rPr>
              <a:t>Principles of Sustainability</a:t>
            </a:r>
            <a:r>
              <a:rPr lang="en-US" sz="3600" b="1" i="0" u="none" strike="noStrike" cap="none" baseline="0">
                <a:solidFill>
                  <a:srgbClr val="005828"/>
                </a:solidFill>
                <a:latin typeface="Times New Roman"/>
                <a:ea typeface="Times New Roman"/>
                <a:cs typeface="Times New Roman"/>
                <a:sym typeface="Times New Roman"/>
              </a:rPr>
              <a:t> </a:t>
            </a:r>
          </a:p>
        </p:txBody>
      </p:sp>
      <p:sp>
        <p:nvSpPr>
          <p:cNvPr id="1019" name="Shape 1019"/>
          <p:cNvSpPr txBox="1">
            <a:spLocks noGrp="1"/>
          </p:cNvSpPr>
          <p:nvPr>
            <p:ph type="body" idx="1"/>
          </p:nvPr>
        </p:nvSpPr>
        <p:spPr>
          <a:xfrm>
            <a:off x="152400" y="1143000"/>
            <a:ext cx="6705599" cy="4876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Times New Roman"/>
              <a:buNone/>
            </a:pPr>
            <a:r>
              <a:rPr lang="en-US" sz="2000" b="0" i="0" u="none" strike="noStrike" cap="none" baseline="0">
                <a:solidFill>
                  <a:schemeClr val="lt1"/>
                </a:solidFill>
                <a:latin typeface="Times New Roman"/>
                <a:ea typeface="Times New Roman"/>
                <a:cs typeface="Times New Roman"/>
                <a:sym typeface="Times New Roman"/>
              </a:rPr>
              <a:t>  </a:t>
            </a:r>
            <a:r>
              <a:rPr lang="en-US" sz="2400" b="1" i="0" u="none" strike="noStrike" cap="none" baseline="0">
                <a:solidFill>
                  <a:srgbClr val="FFCCFF"/>
                </a:solidFill>
                <a:latin typeface="Times New Roman"/>
                <a:ea typeface="Times New Roman"/>
                <a:cs typeface="Times New Roman"/>
                <a:sym typeface="Times New Roman"/>
              </a:rPr>
              <a:t>Economic    </a:t>
            </a:r>
            <a:r>
              <a:rPr lang="en-US" sz="2400" b="1" i="0" u="none" strike="noStrike" cap="none" baseline="0">
                <a:solidFill>
                  <a:schemeClr val="folHlink"/>
                </a:solidFill>
                <a:latin typeface="Times New Roman"/>
                <a:ea typeface="Times New Roman"/>
                <a:cs typeface="Times New Roman"/>
                <a:sym typeface="Times New Roman"/>
              </a:rPr>
              <a:t> </a:t>
            </a:r>
            <a:r>
              <a:rPr lang="en-US" sz="3200" b="1" i="0" u="none" strike="noStrike" cap="none" baseline="0">
                <a:solidFill>
                  <a:schemeClr val="folHlink"/>
                </a:solidFill>
                <a:latin typeface="Times New Roman"/>
                <a:ea typeface="Times New Roman"/>
                <a:cs typeface="Times New Roman"/>
                <a:sym typeface="Times New Roman"/>
              </a:rPr>
              <a:t>Environmental </a:t>
            </a:r>
            <a:r>
              <a:rPr lang="en-US" sz="2400" b="1" i="0" u="none" strike="noStrike" cap="none" baseline="0">
                <a:solidFill>
                  <a:srgbClr val="FFCCFF"/>
                </a:solidFill>
                <a:latin typeface="Times New Roman"/>
                <a:ea typeface="Times New Roman"/>
                <a:cs typeface="Times New Roman"/>
                <a:sym typeface="Times New Roman"/>
              </a:rPr>
              <a:t>   Social</a:t>
            </a:r>
          </a:p>
          <a:p>
            <a:pPr marL="342900" marR="0" lvl="0" indent="-342900" algn="l" rtl="0">
              <a:spcBef>
                <a:spcPts val="0"/>
              </a:spcBef>
              <a:spcAft>
                <a:spcPts val="0"/>
              </a:spcAft>
              <a:buClr>
                <a:schemeClr val="lt1"/>
              </a:buClr>
              <a:buFont typeface="Times New Roman"/>
              <a:buNone/>
            </a:pPr>
            <a:endParaRPr sz="2400" b="1">
              <a:solidFill>
                <a:srgbClr val="FFCCFF"/>
              </a:solidFill>
              <a:latin typeface="Times New Roman"/>
              <a:ea typeface="Times New Roman"/>
              <a:cs typeface="Times New Roman"/>
              <a:sym typeface="Times New Roman"/>
            </a:endParaRPr>
          </a:p>
          <a:p>
            <a:pPr marL="342900" marR="0" lvl="0" indent="-342900" algn="l" rtl="0">
              <a:spcBef>
                <a:spcPts val="480"/>
              </a:spcBef>
              <a:spcAft>
                <a:spcPts val="0"/>
              </a:spcAft>
              <a:buClr>
                <a:schemeClr val="lt1"/>
              </a:buClr>
              <a:buSzPct val="100000"/>
              <a:buFont typeface="Noto Symbol"/>
              <a:buChar char="•"/>
            </a:pPr>
            <a:r>
              <a:rPr lang="en-US" sz="2400" b="0" i="0" u="none" strike="noStrike" cap="none" baseline="0">
                <a:solidFill>
                  <a:schemeClr val="lt1"/>
                </a:solidFill>
                <a:latin typeface="Times New Roman"/>
                <a:ea typeface="Times New Roman"/>
                <a:cs typeface="Times New Roman"/>
                <a:sym typeface="Times New Roman"/>
              </a:rPr>
              <a:t>Carbon Cycle/Climate Change</a:t>
            </a:r>
          </a:p>
          <a:p>
            <a:pPr marL="742950" marR="0" lvl="1" indent="-285750" algn="l" rtl="0">
              <a:spcBef>
                <a:spcPts val="480"/>
              </a:spcBef>
              <a:spcAft>
                <a:spcPts val="0"/>
              </a:spcAft>
              <a:buClr>
                <a:schemeClr val="lt1"/>
              </a:buClr>
              <a:buSzPct val="100000"/>
              <a:buFont typeface="Noto Symbol"/>
              <a:buChar char="➢"/>
            </a:pPr>
            <a:r>
              <a:rPr lang="en-US" sz="2400" b="0" i="0" u="none" strike="noStrike" cap="none" baseline="0">
                <a:solidFill>
                  <a:schemeClr val="lt1"/>
                </a:solidFill>
                <a:latin typeface="Times New Roman"/>
                <a:ea typeface="Times New Roman"/>
                <a:cs typeface="Times New Roman"/>
                <a:sym typeface="Times New Roman"/>
              </a:rPr>
              <a:t>Reduce Green House Gases in </a:t>
            </a:r>
          </a:p>
          <a:p>
            <a:pPr marL="742950" marR="0" lvl="1" indent="-285750" algn="l" rtl="0">
              <a:spcBef>
                <a:spcPts val="480"/>
              </a:spcBef>
              <a:spcAft>
                <a:spcPts val="0"/>
              </a:spcAft>
              <a:buClr>
                <a:schemeClr val="lt1"/>
              </a:buClr>
              <a:buSzPct val="25000"/>
              <a:buFont typeface="Noto Symbol"/>
              <a:buNone/>
            </a:pPr>
            <a:r>
              <a:rPr lang="en-US" sz="2400" b="0" i="0" u="none" strike="noStrike" cap="none" baseline="0">
                <a:solidFill>
                  <a:schemeClr val="lt1"/>
                </a:solidFill>
                <a:latin typeface="Times New Roman"/>
                <a:ea typeface="Times New Roman"/>
                <a:cs typeface="Times New Roman"/>
                <a:sym typeface="Times New Roman"/>
              </a:rPr>
              <a:t>	the atmosphere</a:t>
            </a:r>
          </a:p>
          <a:p>
            <a:pPr marL="742950" marR="0" lvl="1" indent="-285750" algn="l" rtl="0">
              <a:spcBef>
                <a:spcPts val="480"/>
              </a:spcBef>
              <a:spcAft>
                <a:spcPts val="0"/>
              </a:spcAft>
              <a:buClr>
                <a:schemeClr val="lt1"/>
              </a:buClr>
              <a:buSzPct val="100000"/>
              <a:buFont typeface="Noto Symbol"/>
              <a:buChar char="➢"/>
            </a:pPr>
            <a:r>
              <a:rPr lang="en-US" sz="2400" b="0" i="0" u="none" strike="noStrike" cap="none" baseline="0">
                <a:solidFill>
                  <a:schemeClr val="lt1"/>
                </a:solidFill>
                <a:latin typeface="Times New Roman"/>
                <a:ea typeface="Times New Roman"/>
                <a:cs typeface="Times New Roman"/>
                <a:sym typeface="Times New Roman"/>
              </a:rPr>
              <a:t>Reduce our “carbon footprint”</a:t>
            </a:r>
          </a:p>
          <a:p>
            <a:pPr marL="742950" marR="0" lvl="1" indent="-285750" algn="l" rtl="0">
              <a:spcBef>
                <a:spcPts val="480"/>
              </a:spcBef>
              <a:spcAft>
                <a:spcPts val="0"/>
              </a:spcAft>
              <a:buClr>
                <a:schemeClr val="lt1"/>
              </a:buClr>
              <a:buSzPct val="100000"/>
              <a:buFont typeface="Noto Symbol"/>
              <a:buChar char="➢"/>
            </a:pPr>
            <a:r>
              <a:rPr lang="en-US" sz="2400" b="0" i="0" u="none" strike="noStrike" cap="none" baseline="0">
                <a:solidFill>
                  <a:schemeClr val="lt1"/>
                </a:solidFill>
                <a:latin typeface="Times New Roman"/>
                <a:ea typeface="Times New Roman"/>
                <a:cs typeface="Times New Roman"/>
                <a:sym typeface="Times New Roman"/>
              </a:rPr>
              <a:t>Reduce Black carbon from </a:t>
            </a:r>
          </a:p>
          <a:p>
            <a:pPr marL="742950" marR="0" lvl="1" indent="-285750" algn="l" rtl="0">
              <a:spcBef>
                <a:spcPts val="480"/>
              </a:spcBef>
              <a:spcAft>
                <a:spcPts val="0"/>
              </a:spcAft>
              <a:buClr>
                <a:schemeClr val="lt1"/>
              </a:buClr>
              <a:buSzPct val="25000"/>
              <a:buFont typeface="Noto Symbol"/>
              <a:buNone/>
            </a:pPr>
            <a:r>
              <a:rPr lang="en-US" sz="2400" b="0" i="0" u="none" strike="noStrike" cap="none" baseline="0">
                <a:solidFill>
                  <a:schemeClr val="lt1"/>
                </a:solidFill>
                <a:latin typeface="Times New Roman"/>
                <a:ea typeface="Times New Roman"/>
                <a:cs typeface="Times New Roman"/>
                <a:sym typeface="Times New Roman"/>
              </a:rPr>
              <a:t>   cooking fires</a:t>
            </a:r>
          </a:p>
          <a:p>
            <a:pPr marL="342900" marR="0" lvl="0" indent="-342900" algn="l" rtl="0">
              <a:spcBef>
                <a:spcPts val="480"/>
              </a:spcBef>
              <a:spcAft>
                <a:spcPts val="0"/>
              </a:spcAft>
              <a:buClr>
                <a:schemeClr val="lt1"/>
              </a:buClr>
              <a:buSzPct val="100000"/>
              <a:buFont typeface="Noto Symbol"/>
              <a:buChar char="•"/>
            </a:pPr>
            <a:r>
              <a:rPr lang="en-US" sz="2400" b="0" i="0" u="none" strike="noStrike" cap="none" baseline="0">
                <a:solidFill>
                  <a:schemeClr val="lt1"/>
                </a:solidFill>
                <a:latin typeface="Times New Roman"/>
                <a:ea typeface="Times New Roman"/>
                <a:cs typeface="Times New Roman"/>
                <a:sym typeface="Times New Roman"/>
              </a:rPr>
              <a:t>Reduce use of fertilizer</a:t>
            </a:r>
          </a:p>
          <a:p>
            <a:pPr marL="342900" marR="0" lvl="0" indent="-342900" algn="l" rtl="0">
              <a:spcBef>
                <a:spcPts val="480"/>
              </a:spcBef>
              <a:spcAft>
                <a:spcPts val="0"/>
              </a:spcAft>
              <a:buClr>
                <a:schemeClr val="lt1"/>
              </a:buClr>
              <a:buSzPct val="100000"/>
              <a:buFont typeface="Noto Symbol"/>
              <a:buChar char="•"/>
            </a:pPr>
            <a:r>
              <a:rPr lang="en-US" sz="2400" b="0" i="0" u="none" strike="noStrike" cap="none" baseline="0">
                <a:solidFill>
                  <a:schemeClr val="lt1"/>
                </a:solidFill>
                <a:latin typeface="Times New Roman"/>
                <a:ea typeface="Times New Roman"/>
                <a:cs typeface="Times New Roman"/>
                <a:sym typeface="Times New Roman"/>
              </a:rPr>
              <a:t>Reduce use of water</a:t>
            </a:r>
          </a:p>
          <a:p>
            <a:pPr marL="342900" marR="0" lvl="0" indent="-342900" algn="l" rtl="0">
              <a:spcBef>
                <a:spcPts val="480"/>
              </a:spcBef>
              <a:spcAft>
                <a:spcPts val="0"/>
              </a:spcAft>
              <a:buClr>
                <a:schemeClr val="lt1"/>
              </a:buClr>
              <a:buSzPct val="100000"/>
              <a:buFont typeface="Noto Symbol"/>
              <a:buChar char="•"/>
            </a:pPr>
            <a:r>
              <a:rPr lang="en-US" sz="2400" b="0" i="0" u="none" strike="noStrike" cap="none" baseline="0">
                <a:solidFill>
                  <a:schemeClr val="lt1"/>
                </a:solidFill>
                <a:latin typeface="Times New Roman"/>
                <a:ea typeface="Times New Roman"/>
                <a:cs typeface="Times New Roman"/>
                <a:sym typeface="Times New Roman"/>
              </a:rPr>
              <a:t>Grow crops that sequester carbon</a:t>
            </a:r>
          </a:p>
          <a:p>
            <a:pPr marL="742950" marR="0" lvl="1" indent="-285750" algn="l" rtl="0">
              <a:spcBef>
                <a:spcPts val="480"/>
              </a:spcBef>
              <a:spcAft>
                <a:spcPts val="0"/>
              </a:spcAft>
              <a:buClr>
                <a:schemeClr val="lt1"/>
              </a:buClr>
              <a:buFont typeface="Noto Symbol"/>
              <a:buNone/>
            </a:pPr>
            <a:endParaRPr sz="2400" b="0" i="0" u="none" strike="noStrike" cap="none" baseline="0">
              <a:solidFill>
                <a:schemeClr val="lt1"/>
              </a:solidFill>
              <a:latin typeface="Times New Roman"/>
              <a:ea typeface="Times New Roman"/>
              <a:cs typeface="Times New Roman"/>
              <a:sym typeface="Times New Roman"/>
            </a:endParaRPr>
          </a:p>
          <a:p>
            <a:pPr marL="2057400" marR="0" lvl="4" indent="-76200" algn="l"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a:p>
            <a:pPr marL="1143000" marR="0" lvl="2" indent="-228600" algn="l" rtl="0">
              <a:spcBef>
                <a:spcPts val="560"/>
              </a:spcBef>
              <a:spcAft>
                <a:spcPts val="0"/>
              </a:spcAft>
              <a:buClr>
                <a:schemeClr val="lt1"/>
              </a:buClr>
              <a:buFont typeface="Arial"/>
              <a:buNone/>
            </a:pPr>
            <a:endParaRPr sz="2800" b="1" i="0" u="none" strike="noStrike" cap="none" baseline="0">
              <a:solidFill>
                <a:srgbClr val="005828"/>
              </a:solidFill>
              <a:latin typeface="Times New Roman"/>
              <a:ea typeface="Times New Roman"/>
              <a:cs typeface="Times New Roman"/>
              <a:sym typeface="Times New Roman"/>
            </a:endParaRPr>
          </a:p>
          <a:p>
            <a:pPr marL="742950" marR="0" lvl="1" indent="-107950" algn="l" rtl="0">
              <a:spcBef>
                <a:spcPts val="560"/>
              </a:spcBef>
              <a:spcAft>
                <a:spcPts val="0"/>
              </a:spcAft>
              <a:buClr>
                <a:schemeClr val="lt1"/>
              </a:buClr>
              <a:buFont typeface="Arial"/>
              <a:buNone/>
            </a:pPr>
            <a:endParaRPr sz="2800" b="1" i="0" u="none" strike="noStrike" cap="none" baseline="0">
              <a:solidFill>
                <a:srgbClr val="005828"/>
              </a:solidFill>
              <a:latin typeface="Times New Roman"/>
              <a:ea typeface="Times New Roman"/>
              <a:cs typeface="Times New Roman"/>
              <a:sym typeface="Times New Roman"/>
            </a:endParaRPr>
          </a:p>
          <a:p>
            <a:pPr marL="1143000" marR="0" lvl="2" indent="-228600" algn="l" rtl="0">
              <a:spcBef>
                <a:spcPts val="560"/>
              </a:spcBef>
              <a:spcAft>
                <a:spcPts val="0"/>
              </a:spcAft>
              <a:buClr>
                <a:schemeClr val="lt1"/>
              </a:buClr>
              <a:buFont typeface="Arial"/>
              <a:buNone/>
            </a:pPr>
            <a:endParaRPr sz="2800" b="1" i="0" u="none" strike="noStrike" cap="none" baseline="0">
              <a:solidFill>
                <a:srgbClr val="005828"/>
              </a:solidFill>
              <a:latin typeface="Times New Roman"/>
              <a:ea typeface="Times New Roman"/>
              <a:cs typeface="Times New Roman"/>
              <a:sym typeface="Times New Roman"/>
            </a:endParaRPr>
          </a:p>
          <a:p>
            <a:pPr marL="1143000" marR="0" lvl="2" indent="-50800" algn="l" rtl="0">
              <a:spcBef>
                <a:spcPts val="560"/>
              </a:spcBef>
              <a:spcAft>
                <a:spcPts val="0"/>
              </a:spcAft>
              <a:buClr>
                <a:schemeClr val="lt1"/>
              </a:buClr>
              <a:buFont typeface="Arial"/>
              <a:buNone/>
            </a:pPr>
            <a:endParaRPr sz="2800" b="1" i="0" u="none" strike="noStrike" cap="none" baseline="0">
              <a:solidFill>
                <a:srgbClr val="005828"/>
              </a:solidFill>
              <a:latin typeface="Times New Roman"/>
              <a:ea typeface="Times New Roman"/>
              <a:cs typeface="Times New Roman"/>
              <a:sym typeface="Times New Roman"/>
            </a:endParaRPr>
          </a:p>
          <a:p>
            <a:pPr marL="1143000" marR="0" lvl="2" indent="-50800" algn="l" rtl="0">
              <a:spcBef>
                <a:spcPts val="560"/>
              </a:spcBef>
              <a:spcAft>
                <a:spcPts val="0"/>
              </a:spcAft>
              <a:buClr>
                <a:schemeClr val="lt1"/>
              </a:buClr>
              <a:buFont typeface="Arial"/>
              <a:buNone/>
            </a:pPr>
            <a:endParaRPr sz="2800" b="1" i="0" u="none" strike="noStrike" cap="none" baseline="0">
              <a:solidFill>
                <a:srgbClr val="005828"/>
              </a:solidFill>
              <a:latin typeface="Times New Roman"/>
              <a:ea typeface="Times New Roman"/>
              <a:cs typeface="Times New Roman"/>
              <a:sym typeface="Times New Roman"/>
            </a:endParaRPr>
          </a:p>
          <a:p>
            <a:pPr marL="1143000" marR="0" lvl="2" indent="-228600" algn="l"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1020" name="Shape 1020"/>
          <p:cNvSpPr txBox="1">
            <a:spLocks noGrp="1"/>
          </p:cNvSpPr>
          <p:nvPr>
            <p:ph type="ftr" idx="11"/>
          </p:nvPr>
        </p:nvSpPr>
        <p:spPr>
          <a:xfrm>
            <a:off x="1524000" y="6492875"/>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sp>
        <p:nvSpPr>
          <p:cNvPr id="1021" name="Shape 10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98989"/>
                </a:solidFill>
                <a:latin typeface="Times New Roman"/>
                <a:ea typeface="Times New Roman"/>
                <a:cs typeface="Times New Roman"/>
                <a:sym typeface="Times New Roman"/>
              </a:rPr>
              <a:pPr marL="0" marR="0" lvl="0" indent="0" algn="r" rtl="0">
                <a:spcBef>
                  <a:spcPts val="0"/>
                </a:spcBef>
                <a:buSzPct val="25000"/>
                <a:buNone/>
              </a:pPr>
              <a:t>81</a:t>
            </a:fld>
            <a:endParaRPr lang="en-US" sz="1200" b="0" i="0" u="none" strike="noStrike" cap="none" baseline="0">
              <a:solidFill>
                <a:srgbClr val="898989"/>
              </a:solidFill>
              <a:latin typeface="Times New Roman"/>
              <a:ea typeface="Times New Roman"/>
              <a:cs typeface="Times New Roman"/>
              <a:sym typeface="Times New Roman"/>
            </a:endParaRPr>
          </a:p>
        </p:txBody>
      </p:sp>
      <p:pic>
        <p:nvPicPr>
          <p:cNvPr id="1022" name="Shape 1022"/>
          <p:cNvPicPr preferRelativeResize="0"/>
          <p:nvPr/>
        </p:nvPicPr>
        <p:blipFill rotWithShape="1">
          <a:blip r:embed="rId3">
            <a:alphaModFix/>
          </a:blip>
          <a:srcRect/>
          <a:stretch/>
        </p:blipFill>
        <p:spPr>
          <a:xfrm>
            <a:off x="228600" y="6096000"/>
            <a:ext cx="1143000" cy="612775"/>
          </a:xfrm>
          <a:prstGeom prst="rect">
            <a:avLst/>
          </a:prstGeom>
          <a:noFill/>
          <a:ln>
            <a:noFill/>
          </a:ln>
        </p:spPr>
      </p:pic>
      <p:pic>
        <p:nvPicPr>
          <p:cNvPr id="1023" name="Shape 1023"/>
          <p:cNvPicPr preferRelativeResize="0"/>
          <p:nvPr/>
        </p:nvPicPr>
        <p:blipFill rotWithShape="1">
          <a:blip r:embed="rId4">
            <a:alphaModFix/>
          </a:blip>
          <a:srcRect/>
          <a:stretch/>
        </p:blipFill>
        <p:spPr>
          <a:xfrm>
            <a:off x="5105400" y="2209800"/>
            <a:ext cx="4038599" cy="4648199"/>
          </a:xfrm>
          <a:prstGeom prst="rect">
            <a:avLst/>
          </a:prstGeom>
          <a:noFill/>
          <a:ln>
            <a:noFill/>
          </a:ln>
        </p:spPr>
      </p:pic>
      <p:sp>
        <p:nvSpPr>
          <p:cNvPr id="1024" name="Shape 1024"/>
          <p:cNvSpPr txBox="1"/>
          <p:nvPr/>
        </p:nvSpPr>
        <p:spPr>
          <a:xfrm>
            <a:off x="6705600" y="65087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81</a:t>
            </a:fld>
            <a:endParaRPr lang="en-US" sz="1200" b="0" i="0" u="none" strike="noStrike" cap="none" baseline="0">
              <a:solidFill>
                <a:schemeClr val="dk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Shape 1029"/>
          <p:cNvSpPr txBox="1">
            <a:spLocks noGrp="1"/>
          </p:cNvSpPr>
          <p:nvPr>
            <p:ph type="ftr" idx="11"/>
          </p:nvPr>
        </p:nvSpPr>
        <p:spPr>
          <a:xfrm>
            <a:off x="1524000" y="6492875"/>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sp>
        <p:nvSpPr>
          <p:cNvPr id="1030" name="Shape 10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98989"/>
                </a:solidFill>
                <a:latin typeface="Times New Roman"/>
                <a:ea typeface="Times New Roman"/>
                <a:cs typeface="Times New Roman"/>
                <a:sym typeface="Times New Roman"/>
              </a:rPr>
              <a:pPr marL="0" marR="0" lvl="0" indent="0" algn="r" rtl="0">
                <a:spcBef>
                  <a:spcPts val="0"/>
                </a:spcBef>
                <a:buSzPct val="25000"/>
                <a:buNone/>
              </a:pPr>
              <a:t>82</a:t>
            </a:fld>
            <a:endParaRPr lang="en-US" sz="1200" b="0" i="0" u="none" strike="noStrike" cap="none" baseline="0">
              <a:solidFill>
                <a:srgbClr val="898989"/>
              </a:solidFill>
              <a:latin typeface="Times New Roman"/>
              <a:ea typeface="Times New Roman"/>
              <a:cs typeface="Times New Roman"/>
              <a:sym typeface="Times New Roman"/>
            </a:endParaRPr>
          </a:p>
        </p:txBody>
      </p:sp>
      <p:pic>
        <p:nvPicPr>
          <p:cNvPr id="1031" name="Shape 1031"/>
          <p:cNvPicPr preferRelativeResize="0"/>
          <p:nvPr/>
        </p:nvPicPr>
        <p:blipFill rotWithShape="1">
          <a:blip r:embed="rId3">
            <a:alphaModFix/>
          </a:blip>
          <a:srcRect/>
          <a:stretch/>
        </p:blipFill>
        <p:spPr>
          <a:xfrm>
            <a:off x="228600" y="6096000"/>
            <a:ext cx="1143000" cy="612775"/>
          </a:xfrm>
          <a:prstGeom prst="rect">
            <a:avLst/>
          </a:prstGeom>
          <a:noFill/>
          <a:ln>
            <a:noFill/>
          </a:ln>
        </p:spPr>
      </p:pic>
      <p:pic>
        <p:nvPicPr>
          <p:cNvPr id="1032" name="Shape 1032"/>
          <p:cNvPicPr preferRelativeResize="0"/>
          <p:nvPr/>
        </p:nvPicPr>
        <p:blipFill rotWithShape="1">
          <a:blip r:embed="rId4">
            <a:alphaModFix/>
          </a:blip>
          <a:srcRect/>
          <a:stretch/>
        </p:blipFill>
        <p:spPr>
          <a:xfrm>
            <a:off x="228600" y="86264"/>
            <a:ext cx="8610599" cy="6314535"/>
          </a:xfrm>
          <a:prstGeom prst="rect">
            <a:avLst/>
          </a:prstGeom>
          <a:noFill/>
          <a:ln>
            <a:noFill/>
          </a:ln>
        </p:spPr>
      </p:pic>
      <p:sp>
        <p:nvSpPr>
          <p:cNvPr id="1033" name="Shape 1033"/>
          <p:cNvSpPr txBox="1"/>
          <p:nvPr/>
        </p:nvSpPr>
        <p:spPr>
          <a:xfrm>
            <a:off x="6705600" y="65087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82</a:t>
            </a:fld>
            <a:endParaRPr lang="en-US" sz="1200" b="0" i="0" u="none" strike="noStrike" cap="none" baseline="0">
              <a:solidFill>
                <a:schemeClr val="dk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Shape 1038"/>
          <p:cNvSpPr txBox="1">
            <a:spLocks noGrp="1"/>
          </p:cNvSpPr>
          <p:nvPr>
            <p:ph type="title"/>
          </p:nvPr>
        </p:nvSpPr>
        <p:spPr>
          <a:xfrm>
            <a:off x="762000" y="0"/>
            <a:ext cx="6316663"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Principles of Sustainability</a:t>
            </a:r>
          </a:p>
        </p:txBody>
      </p:sp>
      <p:sp>
        <p:nvSpPr>
          <p:cNvPr id="1039" name="Shape 1039"/>
          <p:cNvSpPr txBox="1">
            <a:spLocks noGrp="1"/>
          </p:cNvSpPr>
          <p:nvPr>
            <p:ph type="body" idx="1"/>
          </p:nvPr>
        </p:nvSpPr>
        <p:spPr>
          <a:xfrm>
            <a:off x="228600" y="1066800"/>
            <a:ext cx="6326188" cy="50291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33333"/>
              <a:buFont typeface="Times New Roman"/>
              <a:buChar char="•"/>
            </a:pPr>
            <a:r>
              <a:rPr lang="en-US" sz="2400" b="1" i="0" u="none" strike="noStrike" cap="none" baseline="0">
                <a:solidFill>
                  <a:srgbClr val="FFCCFF"/>
                </a:solidFill>
                <a:latin typeface="Times New Roman"/>
                <a:ea typeface="Times New Roman"/>
                <a:cs typeface="Times New Roman"/>
                <a:sym typeface="Times New Roman"/>
              </a:rPr>
              <a:t>Economic  Environmental       </a:t>
            </a:r>
            <a:r>
              <a:rPr lang="en-US" sz="3200" b="1" i="0" u="none" strike="noStrike" cap="none" baseline="0">
                <a:solidFill>
                  <a:schemeClr val="folHlink"/>
                </a:solidFill>
                <a:latin typeface="Times New Roman"/>
                <a:ea typeface="Times New Roman"/>
                <a:cs typeface="Times New Roman"/>
                <a:sym typeface="Times New Roman"/>
              </a:rPr>
              <a:t>Social</a:t>
            </a:r>
          </a:p>
          <a:p>
            <a:pPr marL="742950" marR="0" lvl="1" indent="-133350" algn="l" rtl="0">
              <a:spcBef>
                <a:spcPts val="480"/>
              </a:spcBef>
              <a:spcAft>
                <a:spcPts val="0"/>
              </a:spcAft>
              <a:buClr>
                <a:schemeClr val="lt1"/>
              </a:buClr>
              <a:buFont typeface="Noto Symbol"/>
              <a:buNone/>
            </a:pPr>
            <a:endParaRPr sz="2400" b="1" i="0" u="none" strike="noStrike" cap="none" baseline="0">
              <a:solidFill>
                <a:schemeClr val="lt1"/>
              </a:solidFill>
              <a:latin typeface="Times New Roman"/>
              <a:ea typeface="Times New Roman"/>
              <a:cs typeface="Times New Roman"/>
              <a:sym typeface="Times New Roman"/>
            </a:endParaRPr>
          </a:p>
          <a:p>
            <a:pPr marL="742950" marR="0" lvl="1" indent="-285750" algn="l" rtl="0">
              <a:spcBef>
                <a:spcPts val="480"/>
              </a:spcBef>
              <a:spcAft>
                <a:spcPts val="0"/>
              </a:spcAft>
              <a:buClr>
                <a:schemeClr val="lt1"/>
              </a:buClr>
              <a:buSzPct val="100000"/>
              <a:buFont typeface="Noto Symbol"/>
              <a:buChar char="➢"/>
            </a:pPr>
            <a:r>
              <a:rPr lang="en-US" sz="2400" b="1" i="0" u="none" strike="noStrike" cap="none" baseline="0">
                <a:solidFill>
                  <a:schemeClr val="lt1"/>
                </a:solidFill>
                <a:latin typeface="Times New Roman"/>
                <a:ea typeface="Times New Roman"/>
                <a:cs typeface="Times New Roman"/>
                <a:sym typeface="Times New Roman"/>
              </a:rPr>
              <a:t>Government</a:t>
            </a:r>
          </a:p>
          <a:p>
            <a:pPr marL="742950" marR="0" lvl="1" indent="-285750" algn="l" rtl="0">
              <a:spcBef>
                <a:spcPts val="480"/>
              </a:spcBef>
              <a:spcAft>
                <a:spcPts val="0"/>
              </a:spcAft>
              <a:buClr>
                <a:schemeClr val="lt1"/>
              </a:buClr>
              <a:buFont typeface="Noto Symbol"/>
              <a:buNone/>
            </a:pPr>
            <a:endParaRPr sz="2400" b="1" i="0" u="none" strike="noStrike" cap="none" baseline="0">
              <a:solidFill>
                <a:schemeClr val="lt1"/>
              </a:solidFill>
              <a:latin typeface="Times New Roman"/>
              <a:ea typeface="Times New Roman"/>
              <a:cs typeface="Times New Roman"/>
              <a:sym typeface="Times New Roman"/>
            </a:endParaRPr>
          </a:p>
          <a:p>
            <a:pPr marL="742950" marR="0" lvl="1" indent="-285750" algn="l" rtl="0">
              <a:spcBef>
                <a:spcPts val="480"/>
              </a:spcBef>
              <a:spcAft>
                <a:spcPts val="0"/>
              </a:spcAft>
              <a:buClr>
                <a:schemeClr val="lt1"/>
              </a:buClr>
              <a:buSzPct val="100000"/>
              <a:buFont typeface="Noto Symbol"/>
              <a:buChar char="➢"/>
            </a:pPr>
            <a:r>
              <a:rPr lang="en-US" sz="2400" b="1" i="0" u="none" strike="noStrike" cap="none" baseline="0">
                <a:solidFill>
                  <a:schemeClr val="lt1"/>
                </a:solidFill>
                <a:latin typeface="Times New Roman"/>
                <a:ea typeface="Times New Roman"/>
                <a:cs typeface="Times New Roman"/>
                <a:sym typeface="Times New Roman"/>
              </a:rPr>
              <a:t> Land ownership</a:t>
            </a:r>
          </a:p>
          <a:p>
            <a:pPr marL="742950" marR="0" lvl="1" indent="-133350" algn="l" rtl="0">
              <a:spcBef>
                <a:spcPts val="480"/>
              </a:spcBef>
              <a:spcAft>
                <a:spcPts val="0"/>
              </a:spcAft>
              <a:buClr>
                <a:schemeClr val="lt1"/>
              </a:buClr>
              <a:buFont typeface="Noto Symbol"/>
              <a:buNone/>
            </a:pPr>
            <a:endParaRPr sz="2400" b="1" i="0" u="none" strike="noStrike" cap="none" baseline="0">
              <a:solidFill>
                <a:schemeClr val="lt1"/>
              </a:solidFill>
              <a:latin typeface="Times New Roman"/>
              <a:ea typeface="Times New Roman"/>
              <a:cs typeface="Times New Roman"/>
              <a:sym typeface="Times New Roman"/>
            </a:endParaRPr>
          </a:p>
          <a:p>
            <a:pPr marL="742950" marR="0" lvl="1" indent="-285750" algn="l" rtl="0">
              <a:spcBef>
                <a:spcPts val="480"/>
              </a:spcBef>
              <a:spcAft>
                <a:spcPts val="0"/>
              </a:spcAft>
              <a:buClr>
                <a:schemeClr val="lt1"/>
              </a:buClr>
              <a:buSzPct val="100000"/>
              <a:buFont typeface="Noto Symbol"/>
              <a:buChar char="➢"/>
            </a:pPr>
            <a:r>
              <a:rPr lang="en-US" sz="2400" b="1" i="0" u="none" strike="noStrike" cap="none" baseline="0">
                <a:solidFill>
                  <a:schemeClr val="lt1"/>
                </a:solidFill>
                <a:latin typeface="Times New Roman"/>
                <a:ea typeface="Times New Roman"/>
                <a:cs typeface="Times New Roman"/>
                <a:sym typeface="Times New Roman"/>
              </a:rPr>
              <a:t>Transportation</a:t>
            </a:r>
          </a:p>
          <a:p>
            <a:pPr marL="742950" marR="0" lvl="1" indent="-285750" algn="l" rtl="0">
              <a:spcBef>
                <a:spcPts val="480"/>
              </a:spcBef>
              <a:spcAft>
                <a:spcPts val="0"/>
              </a:spcAft>
              <a:buClr>
                <a:schemeClr val="lt1"/>
              </a:buClr>
              <a:buFont typeface="Noto Symbol"/>
              <a:buNone/>
            </a:pPr>
            <a:endParaRPr sz="2400" b="1" i="0" u="none" strike="noStrike" cap="none" baseline="0">
              <a:solidFill>
                <a:schemeClr val="lt1"/>
              </a:solidFill>
              <a:latin typeface="Times New Roman"/>
              <a:ea typeface="Times New Roman"/>
              <a:cs typeface="Times New Roman"/>
              <a:sym typeface="Times New Roman"/>
            </a:endParaRPr>
          </a:p>
          <a:p>
            <a:pPr marL="742950" marR="0" lvl="1" indent="-285750" algn="l" rtl="0">
              <a:spcBef>
                <a:spcPts val="480"/>
              </a:spcBef>
              <a:spcAft>
                <a:spcPts val="0"/>
              </a:spcAft>
              <a:buClr>
                <a:schemeClr val="lt1"/>
              </a:buClr>
              <a:buSzPct val="100000"/>
              <a:buFont typeface="Noto Symbol"/>
              <a:buChar char="➢"/>
            </a:pPr>
            <a:r>
              <a:rPr lang="en-US" sz="2400" b="1" i="0" u="none" strike="noStrike" cap="none" baseline="0">
                <a:solidFill>
                  <a:schemeClr val="lt1"/>
                </a:solidFill>
                <a:latin typeface="Times New Roman"/>
                <a:ea typeface="Times New Roman"/>
                <a:cs typeface="Times New Roman"/>
                <a:sym typeface="Times New Roman"/>
              </a:rPr>
              <a:t>Infrastructure</a:t>
            </a:r>
          </a:p>
          <a:p>
            <a:pPr marL="742950" marR="0" lvl="1" indent="-133350" algn="l" rtl="0">
              <a:spcBef>
                <a:spcPts val="480"/>
              </a:spcBef>
              <a:spcAft>
                <a:spcPts val="0"/>
              </a:spcAft>
              <a:buClr>
                <a:schemeClr val="lt1"/>
              </a:buClr>
              <a:buFont typeface="Noto Symbol"/>
              <a:buNone/>
            </a:pPr>
            <a:endParaRPr sz="2400" b="1" i="0" u="none" strike="noStrike" cap="none" baseline="0">
              <a:solidFill>
                <a:schemeClr val="lt1"/>
              </a:solidFill>
              <a:latin typeface="Times New Roman"/>
              <a:ea typeface="Times New Roman"/>
              <a:cs typeface="Times New Roman"/>
              <a:sym typeface="Times New Roman"/>
            </a:endParaRPr>
          </a:p>
          <a:p>
            <a:pPr marL="742950" marR="0" lvl="1" indent="-285750" algn="l" rtl="0">
              <a:spcBef>
                <a:spcPts val="480"/>
              </a:spcBef>
              <a:spcAft>
                <a:spcPts val="0"/>
              </a:spcAft>
              <a:buClr>
                <a:schemeClr val="lt1"/>
              </a:buClr>
              <a:buSzPct val="100000"/>
              <a:buFont typeface="Noto Symbol"/>
              <a:buChar char="➢"/>
            </a:pPr>
            <a:r>
              <a:rPr lang="en-US" sz="2400" b="1" i="0" u="none" strike="noStrike" cap="none" baseline="0">
                <a:solidFill>
                  <a:schemeClr val="lt1"/>
                </a:solidFill>
                <a:latin typeface="Times New Roman"/>
                <a:ea typeface="Times New Roman"/>
                <a:cs typeface="Times New Roman"/>
                <a:sym typeface="Times New Roman"/>
              </a:rPr>
              <a:t>Education</a:t>
            </a:r>
          </a:p>
        </p:txBody>
      </p:sp>
      <p:sp>
        <p:nvSpPr>
          <p:cNvPr id="1040" name="Shape 1040"/>
          <p:cNvSpPr txBox="1"/>
          <p:nvPr/>
        </p:nvSpPr>
        <p:spPr>
          <a:xfrm>
            <a:off x="5257800" y="6492875"/>
            <a:ext cx="10667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83</a:t>
            </a:fld>
            <a:endParaRPr lang="en-US" sz="1200" b="0" i="0" u="none" strike="noStrike" cap="none" baseline="0">
              <a:solidFill>
                <a:schemeClr val="dk1"/>
              </a:solidFill>
              <a:latin typeface="Times New Roman"/>
              <a:ea typeface="Times New Roman"/>
              <a:cs typeface="Times New Roman"/>
              <a:sym typeface="Times New Roman"/>
            </a:endParaRPr>
          </a:p>
        </p:txBody>
      </p:sp>
      <p:pic>
        <p:nvPicPr>
          <p:cNvPr id="1041" name="Shape 1041"/>
          <p:cNvPicPr preferRelativeResize="0"/>
          <p:nvPr/>
        </p:nvPicPr>
        <p:blipFill rotWithShape="1">
          <a:blip r:embed="rId3">
            <a:alphaModFix/>
          </a:blip>
          <a:srcRect/>
          <a:stretch/>
        </p:blipFill>
        <p:spPr>
          <a:xfrm>
            <a:off x="152400" y="6019800"/>
            <a:ext cx="1143000" cy="612775"/>
          </a:xfrm>
          <a:prstGeom prst="rect">
            <a:avLst/>
          </a:prstGeom>
          <a:noFill/>
          <a:ln>
            <a:noFill/>
          </a:ln>
        </p:spPr>
      </p:pic>
      <p:sp>
        <p:nvSpPr>
          <p:cNvPr id="1042" name="Shape 1042"/>
          <p:cNvSpPr txBox="1"/>
          <p:nvPr/>
        </p:nvSpPr>
        <p:spPr>
          <a:xfrm>
            <a:off x="1524000" y="6492875"/>
            <a:ext cx="2895600" cy="36512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Copyright 2010Advanced Biofuels USA</a:t>
            </a:r>
          </a:p>
        </p:txBody>
      </p:sp>
      <p:pic>
        <p:nvPicPr>
          <p:cNvPr id="1043" name="Shape 1043"/>
          <p:cNvPicPr preferRelativeResize="0"/>
          <p:nvPr/>
        </p:nvPicPr>
        <p:blipFill rotWithShape="1">
          <a:blip r:embed="rId4">
            <a:alphaModFix/>
          </a:blip>
          <a:srcRect/>
          <a:stretch/>
        </p:blipFill>
        <p:spPr>
          <a:xfrm>
            <a:off x="6324600" y="2819400"/>
            <a:ext cx="2590800" cy="1655763"/>
          </a:xfrm>
          <a:prstGeom prst="rect">
            <a:avLst/>
          </a:prstGeom>
          <a:ln>
            <a:noFill/>
          </a:ln>
          <a:effectLst>
            <a:softEdge rad="112500"/>
          </a:effectLst>
        </p:spPr>
      </p:pic>
      <p:pic>
        <p:nvPicPr>
          <p:cNvPr id="1044" name="Shape 1044"/>
          <p:cNvPicPr preferRelativeResize="0"/>
          <p:nvPr/>
        </p:nvPicPr>
        <p:blipFill rotWithShape="1">
          <a:blip r:embed="rId5">
            <a:alphaModFix/>
          </a:blip>
          <a:srcRect/>
          <a:stretch/>
        </p:blipFill>
        <p:spPr>
          <a:xfrm>
            <a:off x="6324600" y="152400"/>
            <a:ext cx="2819400" cy="2582863"/>
          </a:xfrm>
          <a:prstGeom prst="rect">
            <a:avLst/>
          </a:prstGeom>
          <a:ln>
            <a:noFill/>
          </a:ln>
          <a:effectLst>
            <a:softEdge rad="112500"/>
          </a:effectLst>
        </p:spPr>
      </p:pic>
      <p:pic>
        <p:nvPicPr>
          <p:cNvPr id="1045" name="Shape 1045"/>
          <p:cNvPicPr preferRelativeResize="0"/>
          <p:nvPr/>
        </p:nvPicPr>
        <p:blipFill rotWithShape="1">
          <a:blip r:embed="rId6">
            <a:alphaModFix/>
          </a:blip>
          <a:srcRect/>
          <a:stretch/>
        </p:blipFill>
        <p:spPr>
          <a:xfrm>
            <a:off x="6096000" y="4495800"/>
            <a:ext cx="2870200" cy="2152649"/>
          </a:xfrm>
          <a:prstGeom prst="rect">
            <a:avLst/>
          </a:prstGeom>
          <a:ln>
            <a:noFill/>
          </a:ln>
          <a:effectLst>
            <a:softEdge rad="112500"/>
          </a:effectLst>
        </p:spPr>
      </p:pic>
      <p:sp>
        <p:nvSpPr>
          <p:cNvPr id="1046" name="Shape 104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83</a:t>
            </a:fld>
            <a:endParaRPr lang="en-US" sz="1400" b="0" i="0" u="none" strike="noStrike" cap="none" baseline="0">
              <a:solidFill>
                <a:schemeClr val="lt1"/>
              </a:solidFill>
              <a:latin typeface="Arial"/>
              <a:ea typeface="Arial"/>
              <a:cs typeface="Arial"/>
              <a:sym typeface="Arial"/>
            </a:endParaRPr>
          </a:p>
        </p:txBody>
      </p:sp>
      <p:sp>
        <p:nvSpPr>
          <p:cNvPr id="1047" name="Shape 1047"/>
          <p:cNvSpPr txBox="1">
            <a:spLocks noGrp="1"/>
          </p:cNvSpPr>
          <p:nvPr>
            <p:ph type="ftr" idx="11"/>
          </p:nvPr>
        </p:nvSpPr>
        <p:spPr>
          <a:xfrm>
            <a:off x="3124200" y="6245225"/>
            <a:ext cx="2895600" cy="47624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lt1"/>
                </a:solidFill>
                <a:latin typeface="Arial"/>
                <a:ea typeface="Arial"/>
                <a:cs typeface="Arial"/>
                <a:sym typeface="Arial"/>
              </a:rPr>
              <a:t>Copyright 2014 Advanced Biofuels USA</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Shape 1053"/>
          <p:cNvPicPr preferRelativeResize="0"/>
          <p:nvPr/>
        </p:nvPicPr>
        <p:blipFill rotWithShape="1">
          <a:blip r:embed="rId3">
            <a:alphaModFix/>
          </a:blip>
          <a:srcRect/>
          <a:stretch/>
        </p:blipFill>
        <p:spPr>
          <a:xfrm>
            <a:off x="6477000" y="1066800"/>
            <a:ext cx="2369126" cy="2171700"/>
          </a:xfrm>
          <a:prstGeom prst="rect">
            <a:avLst/>
          </a:prstGeom>
          <a:ln>
            <a:noFill/>
          </a:ln>
          <a:effectLst>
            <a:softEdge rad="112500"/>
          </a:effectLst>
        </p:spPr>
      </p:pic>
      <p:pic>
        <p:nvPicPr>
          <p:cNvPr id="1054" name="Shape 1054"/>
          <p:cNvPicPr preferRelativeResize="0"/>
          <p:nvPr/>
        </p:nvPicPr>
        <p:blipFill rotWithShape="1">
          <a:blip r:embed="rId4">
            <a:alphaModFix/>
          </a:blip>
          <a:srcRect/>
          <a:stretch/>
        </p:blipFill>
        <p:spPr>
          <a:xfrm>
            <a:off x="6324600" y="3429000"/>
            <a:ext cx="2819400" cy="1744661"/>
          </a:xfrm>
          <a:prstGeom prst="rect">
            <a:avLst/>
          </a:prstGeom>
          <a:ln>
            <a:noFill/>
          </a:ln>
          <a:effectLst>
            <a:softEdge rad="112500"/>
          </a:effectLst>
        </p:spPr>
      </p:pic>
      <p:sp>
        <p:nvSpPr>
          <p:cNvPr id="1055" name="Shape 1055"/>
          <p:cNvSpPr txBox="1">
            <a:spLocks noGrp="1"/>
          </p:cNvSpPr>
          <p:nvPr>
            <p:ph type="title"/>
          </p:nvPr>
        </p:nvSpPr>
        <p:spPr>
          <a:xfrm>
            <a:off x="457200" y="304800"/>
            <a:ext cx="8458200" cy="94456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Principles of Sustainability</a:t>
            </a:r>
            <a:r>
              <a:rPr lang="en-US" sz="2400" b="1" i="0" u="none" strike="noStrike" cap="none" baseline="0">
                <a:solidFill>
                  <a:srgbClr val="005828"/>
                </a:solidFill>
                <a:latin typeface="Times New Roman"/>
                <a:ea typeface="Times New Roman"/>
                <a:cs typeface="Times New Roman"/>
                <a:sym typeface="Times New Roman"/>
              </a:rPr>
              <a:t> </a:t>
            </a:r>
          </a:p>
        </p:txBody>
      </p:sp>
      <p:sp>
        <p:nvSpPr>
          <p:cNvPr id="1056" name="Shape 1056"/>
          <p:cNvSpPr txBox="1">
            <a:spLocks noGrp="1"/>
          </p:cNvSpPr>
          <p:nvPr>
            <p:ph type="body" idx="1"/>
          </p:nvPr>
        </p:nvSpPr>
        <p:spPr>
          <a:xfrm>
            <a:off x="0" y="1066800"/>
            <a:ext cx="8305799" cy="53339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Times New Roman"/>
              <a:buNone/>
            </a:pPr>
            <a:r>
              <a:rPr lang="en-US" sz="2000" b="0" i="0" u="none" strike="noStrike" cap="none" baseline="0">
                <a:solidFill>
                  <a:schemeClr val="lt1"/>
                </a:solidFill>
                <a:latin typeface="Times New Roman"/>
                <a:ea typeface="Times New Roman"/>
                <a:cs typeface="Times New Roman"/>
                <a:sym typeface="Times New Roman"/>
              </a:rPr>
              <a:t>  </a:t>
            </a:r>
          </a:p>
          <a:p>
            <a:pPr marL="342900" marR="0" lvl="0" indent="-342900" algn="l" rtl="0">
              <a:spcBef>
                <a:spcPts val="640"/>
              </a:spcBef>
              <a:spcAft>
                <a:spcPts val="0"/>
              </a:spcAft>
              <a:buClr>
                <a:schemeClr val="lt1"/>
              </a:buClr>
              <a:buSzPct val="133333"/>
              <a:buFont typeface="Times New Roman"/>
              <a:buChar char="•"/>
            </a:pPr>
            <a:r>
              <a:rPr lang="en-US" sz="2400" b="1" i="0" u="none" strike="noStrike" cap="none" baseline="0">
                <a:solidFill>
                  <a:srgbClr val="FFCCFF"/>
                </a:solidFill>
                <a:latin typeface="Times New Roman"/>
                <a:ea typeface="Times New Roman"/>
                <a:cs typeface="Times New Roman"/>
                <a:sym typeface="Times New Roman"/>
              </a:rPr>
              <a:t>Economic    </a:t>
            </a:r>
            <a:r>
              <a:rPr lang="en-US" sz="2400" b="1" i="0" u="none" strike="noStrike" cap="none" baseline="0">
                <a:solidFill>
                  <a:schemeClr val="folHlink"/>
                </a:solidFill>
                <a:latin typeface="Times New Roman"/>
                <a:ea typeface="Times New Roman"/>
                <a:cs typeface="Times New Roman"/>
                <a:sym typeface="Times New Roman"/>
              </a:rPr>
              <a:t> </a:t>
            </a:r>
            <a:r>
              <a:rPr lang="en-US" sz="2400" b="1" i="0" u="none" strike="noStrike" cap="none" baseline="0">
                <a:solidFill>
                  <a:srgbClr val="FFCCFF"/>
                </a:solidFill>
                <a:latin typeface="Times New Roman"/>
                <a:ea typeface="Times New Roman"/>
                <a:cs typeface="Times New Roman"/>
                <a:sym typeface="Times New Roman"/>
              </a:rPr>
              <a:t>Environmental</a:t>
            </a:r>
            <a:r>
              <a:rPr lang="en-US" sz="3200" b="1" i="0" u="none" strike="noStrike" cap="none" baseline="0">
                <a:solidFill>
                  <a:schemeClr val="folHlink"/>
                </a:solidFill>
                <a:latin typeface="Times New Roman"/>
                <a:ea typeface="Times New Roman"/>
                <a:cs typeface="Times New Roman"/>
                <a:sym typeface="Times New Roman"/>
              </a:rPr>
              <a:t> </a:t>
            </a:r>
            <a:r>
              <a:rPr lang="en-US" sz="2400" b="1" i="0" u="none" strike="noStrike" cap="none" baseline="0">
                <a:solidFill>
                  <a:srgbClr val="FFCCFF"/>
                </a:solidFill>
                <a:latin typeface="Times New Roman"/>
                <a:ea typeface="Times New Roman"/>
                <a:cs typeface="Times New Roman"/>
                <a:sym typeface="Times New Roman"/>
              </a:rPr>
              <a:t>   </a:t>
            </a:r>
            <a:r>
              <a:rPr lang="en-US" sz="3200" b="1" i="0" u="none" strike="noStrike" cap="none" baseline="0">
                <a:solidFill>
                  <a:srgbClr val="C6EFEC"/>
                </a:solidFill>
                <a:latin typeface="Times New Roman"/>
                <a:ea typeface="Times New Roman"/>
                <a:cs typeface="Times New Roman"/>
                <a:sym typeface="Times New Roman"/>
              </a:rPr>
              <a:t>Social</a:t>
            </a:r>
          </a:p>
          <a:p>
            <a:pPr marL="1600200" marR="0" lvl="3" indent="-228600" algn="l" rtl="0">
              <a:spcBef>
                <a:spcPts val="12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Land Use Practices</a:t>
            </a:r>
          </a:p>
          <a:p>
            <a:pPr marL="1600200" marR="0" lvl="3" indent="-228600" algn="l" rtl="0">
              <a:spcBef>
                <a:spcPts val="12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Decision-Making</a:t>
            </a:r>
          </a:p>
          <a:p>
            <a:pPr marL="2057400" marR="0" lvl="4" indent="-228600" algn="l" rtl="0">
              <a:spcBef>
                <a:spcPts val="12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Form of Government</a:t>
            </a:r>
          </a:p>
          <a:p>
            <a:pPr marL="2057400" marR="0" lvl="4" indent="-228600" algn="l" rtl="0">
              <a:spcBef>
                <a:spcPts val="12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Cultural Values and Traditions</a:t>
            </a:r>
          </a:p>
          <a:p>
            <a:pPr marL="1600200" marR="0" lvl="3" indent="-228600" algn="l" rtl="0">
              <a:spcBef>
                <a:spcPts val="12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Economic System</a:t>
            </a:r>
          </a:p>
          <a:p>
            <a:pPr marL="2057400" marR="0" lvl="4" indent="-228600" algn="l" rtl="0">
              <a:spcBef>
                <a:spcPts val="12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Market-Based</a:t>
            </a:r>
          </a:p>
          <a:p>
            <a:pPr marL="2057400" marR="0" lvl="4" indent="-228600" algn="l" rtl="0">
              <a:spcBef>
                <a:spcPts val="12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Level of Government Influence</a:t>
            </a:r>
          </a:p>
          <a:p>
            <a:pPr marL="1600200" marR="0" lvl="3" indent="-228600" algn="l" rtl="0">
              <a:spcBef>
                <a:spcPts val="120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Prestige and Aspirations</a:t>
            </a:r>
          </a:p>
          <a:p>
            <a:pPr marL="1143000" marR="0" lvl="2" indent="-228600" algn="l" rtl="0">
              <a:spcBef>
                <a:spcPts val="560"/>
              </a:spcBef>
              <a:spcAft>
                <a:spcPts val="0"/>
              </a:spcAft>
              <a:buClr>
                <a:schemeClr val="lt1"/>
              </a:buClr>
              <a:buFont typeface="Arial"/>
              <a:buNone/>
            </a:pPr>
            <a:endParaRPr sz="2800" b="1" i="0" u="none" strike="noStrike" cap="none" baseline="0">
              <a:solidFill>
                <a:srgbClr val="005828"/>
              </a:solidFill>
              <a:latin typeface="Times New Roman"/>
              <a:ea typeface="Times New Roman"/>
              <a:cs typeface="Times New Roman"/>
              <a:sym typeface="Times New Roman"/>
            </a:endParaRPr>
          </a:p>
          <a:p>
            <a:pPr marL="742950" marR="0" lvl="1" indent="-107950" algn="l" rtl="0">
              <a:spcBef>
                <a:spcPts val="560"/>
              </a:spcBef>
              <a:spcAft>
                <a:spcPts val="0"/>
              </a:spcAft>
              <a:buClr>
                <a:schemeClr val="lt1"/>
              </a:buClr>
              <a:buFont typeface="Arial"/>
              <a:buNone/>
            </a:pPr>
            <a:endParaRPr sz="2800" b="1" i="0" u="none" strike="noStrike" cap="none" baseline="0">
              <a:solidFill>
                <a:srgbClr val="005828"/>
              </a:solidFill>
              <a:latin typeface="Times New Roman"/>
              <a:ea typeface="Times New Roman"/>
              <a:cs typeface="Times New Roman"/>
              <a:sym typeface="Times New Roman"/>
            </a:endParaRPr>
          </a:p>
          <a:p>
            <a:pPr marL="1143000" marR="0" lvl="2" indent="-228600" algn="l" rtl="0">
              <a:spcBef>
                <a:spcPts val="560"/>
              </a:spcBef>
              <a:spcAft>
                <a:spcPts val="0"/>
              </a:spcAft>
              <a:buClr>
                <a:schemeClr val="lt1"/>
              </a:buClr>
              <a:buFont typeface="Arial"/>
              <a:buNone/>
            </a:pPr>
            <a:endParaRPr sz="2800" b="1" i="0" u="none" strike="noStrike" cap="none" baseline="0">
              <a:solidFill>
                <a:srgbClr val="005828"/>
              </a:solidFill>
              <a:latin typeface="Times New Roman"/>
              <a:ea typeface="Times New Roman"/>
              <a:cs typeface="Times New Roman"/>
              <a:sym typeface="Times New Roman"/>
            </a:endParaRPr>
          </a:p>
          <a:p>
            <a:pPr marL="1143000" marR="0" lvl="2" indent="-50800" algn="l" rtl="0">
              <a:spcBef>
                <a:spcPts val="560"/>
              </a:spcBef>
              <a:spcAft>
                <a:spcPts val="0"/>
              </a:spcAft>
              <a:buClr>
                <a:schemeClr val="lt1"/>
              </a:buClr>
              <a:buFont typeface="Arial"/>
              <a:buNone/>
            </a:pPr>
            <a:endParaRPr sz="2800" b="1" i="0" u="none" strike="noStrike" cap="none" baseline="0">
              <a:solidFill>
                <a:srgbClr val="005828"/>
              </a:solidFill>
              <a:latin typeface="Times New Roman"/>
              <a:ea typeface="Times New Roman"/>
              <a:cs typeface="Times New Roman"/>
              <a:sym typeface="Times New Roman"/>
            </a:endParaRPr>
          </a:p>
          <a:p>
            <a:pPr marL="1143000" marR="0" lvl="2" indent="-50800" algn="l" rtl="0">
              <a:spcBef>
                <a:spcPts val="560"/>
              </a:spcBef>
              <a:spcAft>
                <a:spcPts val="0"/>
              </a:spcAft>
              <a:buClr>
                <a:schemeClr val="lt1"/>
              </a:buClr>
              <a:buFont typeface="Arial"/>
              <a:buNone/>
            </a:pPr>
            <a:endParaRPr sz="2800" b="1" i="0" u="none" strike="noStrike" cap="none" baseline="0">
              <a:solidFill>
                <a:srgbClr val="005828"/>
              </a:solidFill>
              <a:latin typeface="Times New Roman"/>
              <a:ea typeface="Times New Roman"/>
              <a:cs typeface="Times New Roman"/>
              <a:sym typeface="Times New Roman"/>
            </a:endParaRPr>
          </a:p>
          <a:p>
            <a:pPr marL="1143000" marR="0" lvl="2" indent="-228600" algn="l"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1057" name="Shape 1057"/>
          <p:cNvSpPr txBox="1">
            <a:spLocks noGrp="1"/>
          </p:cNvSpPr>
          <p:nvPr>
            <p:ph type="ftr" idx="11"/>
          </p:nvPr>
        </p:nvSpPr>
        <p:spPr>
          <a:xfrm>
            <a:off x="1524000" y="6492875"/>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sp>
        <p:nvSpPr>
          <p:cNvPr id="1058" name="Shape 10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98989"/>
                </a:solidFill>
                <a:latin typeface="Times New Roman"/>
                <a:ea typeface="Times New Roman"/>
                <a:cs typeface="Times New Roman"/>
                <a:sym typeface="Times New Roman"/>
              </a:rPr>
              <a:pPr marL="0" marR="0" lvl="0" indent="0" algn="r" rtl="0">
                <a:spcBef>
                  <a:spcPts val="0"/>
                </a:spcBef>
                <a:buSzPct val="25000"/>
                <a:buNone/>
              </a:pPr>
              <a:t>84</a:t>
            </a:fld>
            <a:endParaRPr lang="en-US" sz="1200" b="0" i="0" u="none" strike="noStrike" cap="none" baseline="0">
              <a:solidFill>
                <a:srgbClr val="898989"/>
              </a:solidFill>
              <a:latin typeface="Times New Roman"/>
              <a:ea typeface="Times New Roman"/>
              <a:cs typeface="Times New Roman"/>
              <a:sym typeface="Times New Roman"/>
            </a:endParaRPr>
          </a:p>
        </p:txBody>
      </p:sp>
      <p:pic>
        <p:nvPicPr>
          <p:cNvPr id="1059" name="Shape 1059"/>
          <p:cNvPicPr preferRelativeResize="0"/>
          <p:nvPr/>
        </p:nvPicPr>
        <p:blipFill rotWithShape="1">
          <a:blip r:embed="rId5">
            <a:alphaModFix/>
          </a:blip>
          <a:srcRect/>
          <a:stretch/>
        </p:blipFill>
        <p:spPr>
          <a:xfrm>
            <a:off x="228600" y="6096000"/>
            <a:ext cx="1143000" cy="612775"/>
          </a:xfrm>
          <a:prstGeom prst="rect">
            <a:avLst/>
          </a:prstGeom>
          <a:noFill/>
          <a:ln>
            <a:noFill/>
          </a:ln>
        </p:spPr>
      </p:pic>
      <p:sp>
        <p:nvSpPr>
          <p:cNvPr id="1060" name="Shape 1060"/>
          <p:cNvSpPr txBox="1"/>
          <p:nvPr/>
        </p:nvSpPr>
        <p:spPr>
          <a:xfrm>
            <a:off x="6705600" y="65087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84</a:t>
            </a:fld>
            <a:endParaRPr lang="en-US" sz="1200" b="0" i="0" u="none" strike="noStrike" cap="none" baseline="0">
              <a:solidFill>
                <a:schemeClr val="dk1"/>
              </a:solidFill>
              <a:latin typeface="Times New Roman"/>
              <a:ea typeface="Times New Roman"/>
              <a:cs typeface="Times New Roman"/>
              <a:sym typeface="Times New Roman"/>
            </a:endParaRPr>
          </a:p>
        </p:txBody>
      </p:sp>
      <p:pic>
        <p:nvPicPr>
          <p:cNvPr id="1061" name="Shape 1061"/>
          <p:cNvPicPr preferRelativeResize="0"/>
          <p:nvPr/>
        </p:nvPicPr>
        <p:blipFill rotWithShape="1">
          <a:blip r:embed="rId6">
            <a:alphaModFix/>
          </a:blip>
          <a:srcRect/>
          <a:stretch/>
        </p:blipFill>
        <p:spPr>
          <a:xfrm>
            <a:off x="6705600" y="5186362"/>
            <a:ext cx="1828800" cy="1671637"/>
          </a:xfrm>
          <a:prstGeom prst="rect">
            <a:avLst/>
          </a:prstGeom>
          <a:ln>
            <a:noFill/>
          </a:ln>
          <a:effectLst>
            <a:softEdge rad="112500"/>
          </a:effectLst>
        </p:spPr>
      </p:pic>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Shape 1066"/>
          <p:cNvSpPr txBox="1">
            <a:spLocks noGrp="1"/>
          </p:cNvSpPr>
          <p:nvPr>
            <p:ph type="title"/>
          </p:nvPr>
        </p:nvSpPr>
        <p:spPr>
          <a:xfrm>
            <a:off x="457200" y="304800"/>
            <a:ext cx="8458200" cy="15167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800" b="1" i="0" u="none" strike="noStrike" cap="none" baseline="0">
                <a:solidFill>
                  <a:srgbClr val="FFFF99"/>
                </a:solidFill>
                <a:latin typeface="Times New Roman"/>
                <a:ea typeface="Times New Roman"/>
                <a:cs typeface="Times New Roman"/>
                <a:sym typeface="Times New Roman"/>
              </a:rPr>
              <a:t>Principles of Sustainability</a:t>
            </a:r>
            <a:r>
              <a:rPr lang="en-US" sz="3600" b="1" i="0" u="none" strike="noStrike" cap="none" baseline="0">
                <a:solidFill>
                  <a:srgbClr val="FFFF00"/>
                </a:solidFill>
                <a:latin typeface="Times New Roman"/>
                <a:ea typeface="Times New Roman"/>
                <a:cs typeface="Times New Roman"/>
                <a:sym typeface="Times New Roman"/>
              </a:rPr>
              <a:t> </a:t>
            </a:r>
          </a:p>
        </p:txBody>
      </p:sp>
      <p:sp>
        <p:nvSpPr>
          <p:cNvPr id="1067" name="Shape 1067"/>
          <p:cNvSpPr txBox="1">
            <a:spLocks noGrp="1"/>
          </p:cNvSpPr>
          <p:nvPr>
            <p:ph type="body" idx="1"/>
          </p:nvPr>
        </p:nvSpPr>
        <p:spPr>
          <a:xfrm>
            <a:off x="0" y="2174075"/>
            <a:ext cx="9054599" cy="33425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Times New Roman"/>
              <a:buNone/>
            </a:pPr>
            <a:r>
              <a:rPr lang="en-US" sz="2000" b="0" i="0" u="none" strike="noStrike" cap="none" baseline="0">
                <a:solidFill>
                  <a:schemeClr val="lt1"/>
                </a:solidFill>
                <a:latin typeface="Times New Roman"/>
                <a:ea typeface="Times New Roman"/>
                <a:cs typeface="Times New Roman"/>
                <a:sym typeface="Times New Roman"/>
              </a:rPr>
              <a:t>  </a:t>
            </a:r>
          </a:p>
          <a:p>
            <a:pPr marL="342900" marR="0" lvl="0" indent="-342900" algn="l" rtl="0">
              <a:spcBef>
                <a:spcPts val="800"/>
              </a:spcBef>
              <a:spcAft>
                <a:spcPts val="0"/>
              </a:spcAft>
              <a:buClr>
                <a:schemeClr val="lt1"/>
              </a:buClr>
              <a:buSzPct val="25000"/>
              <a:buFont typeface="Times New Roman"/>
              <a:buNone/>
            </a:pPr>
            <a:r>
              <a:rPr lang="en-US" sz="4400" b="1" i="0" u="none" strike="noStrike" cap="none" baseline="0">
                <a:solidFill>
                  <a:srgbClr val="FFCCFF"/>
                </a:solidFill>
                <a:latin typeface="Times New Roman"/>
                <a:ea typeface="Times New Roman"/>
                <a:cs typeface="Times New Roman"/>
                <a:sym typeface="Times New Roman"/>
              </a:rPr>
              <a:t>Economic     Environmental     Social</a:t>
            </a:r>
          </a:p>
          <a:p>
            <a:pPr marL="342900" marR="0" lvl="0" indent="-342900" algn="l" rtl="0">
              <a:spcBef>
                <a:spcPts val="800"/>
              </a:spcBef>
              <a:spcAft>
                <a:spcPts val="0"/>
              </a:spcAft>
              <a:buClr>
                <a:schemeClr val="lt1"/>
              </a:buClr>
              <a:buFont typeface="Times New Roman"/>
              <a:buNone/>
            </a:pPr>
            <a:endParaRPr sz="4400" b="1">
              <a:solidFill>
                <a:srgbClr val="FFCCFF"/>
              </a:solidFill>
              <a:latin typeface="Times New Roman"/>
              <a:ea typeface="Times New Roman"/>
              <a:cs typeface="Times New Roman"/>
              <a:sym typeface="Times New Roman"/>
            </a:endParaRPr>
          </a:p>
          <a:p>
            <a:pPr marL="342900" marR="0" lvl="0" indent="-342900" algn="ctr" rtl="0">
              <a:spcBef>
                <a:spcPts val="800"/>
              </a:spcBef>
              <a:spcAft>
                <a:spcPts val="0"/>
              </a:spcAft>
              <a:buClr>
                <a:schemeClr val="lt1"/>
              </a:buClr>
              <a:buSzPct val="25000"/>
              <a:buFont typeface="Times New Roman"/>
              <a:buNone/>
            </a:pPr>
            <a:r>
              <a:rPr lang="en-US" sz="4400" b="1">
                <a:solidFill>
                  <a:srgbClr val="FFCCFF"/>
                </a:solidFill>
                <a:latin typeface="Times New Roman"/>
                <a:ea typeface="Times New Roman"/>
                <a:cs typeface="Times New Roman"/>
                <a:sym typeface="Times New Roman"/>
              </a:rPr>
              <a:t>Small Group Discussions</a:t>
            </a:r>
          </a:p>
          <a:p>
            <a:pPr marL="342900" marR="0" lvl="0" indent="-342900" algn="l" rtl="0">
              <a:spcBef>
                <a:spcPts val="800"/>
              </a:spcBef>
              <a:spcAft>
                <a:spcPts val="0"/>
              </a:spcAft>
              <a:buClr>
                <a:schemeClr val="lt1"/>
              </a:buClr>
              <a:buFont typeface="Times New Roman"/>
              <a:buNone/>
            </a:pPr>
            <a:endParaRPr sz="4400" b="1">
              <a:solidFill>
                <a:srgbClr val="FFCCFF"/>
              </a:solidFill>
              <a:latin typeface="Times New Roman"/>
              <a:ea typeface="Times New Roman"/>
              <a:cs typeface="Times New Roman"/>
              <a:sym typeface="Times New Roman"/>
            </a:endParaRPr>
          </a:p>
          <a:p>
            <a:pPr marL="1143000" marR="0" lvl="2" indent="-76200" algn="l" rtl="0">
              <a:spcBef>
                <a:spcPts val="480"/>
              </a:spcBef>
              <a:spcAft>
                <a:spcPts val="0"/>
              </a:spcAft>
              <a:buClr>
                <a:schemeClr val="lt1"/>
              </a:buClr>
              <a:buFont typeface="Arial"/>
              <a:buNone/>
            </a:pPr>
            <a:endParaRPr sz="2400" b="1" i="0" u="none" strike="noStrike" cap="none" baseline="0">
              <a:solidFill>
                <a:srgbClr val="FFCCFF"/>
              </a:solidFill>
              <a:latin typeface="Times New Roman"/>
              <a:ea typeface="Times New Roman"/>
              <a:cs typeface="Times New Roman"/>
              <a:sym typeface="Times New Roman"/>
            </a:endParaRPr>
          </a:p>
          <a:p>
            <a:pPr marL="1143000" marR="0" lvl="2" indent="-228600" algn="l" rtl="0">
              <a:spcBef>
                <a:spcPts val="480"/>
              </a:spcBef>
              <a:spcAft>
                <a:spcPts val="0"/>
              </a:spcAft>
              <a:buClr>
                <a:schemeClr val="lt1"/>
              </a:buClr>
              <a:buFont typeface="Arial"/>
              <a:buNone/>
            </a:pPr>
            <a:endParaRPr sz="2400" b="0" i="0" u="none" strike="noStrike" cap="none" baseline="0">
              <a:solidFill>
                <a:srgbClr val="FFCCFF"/>
              </a:solidFill>
              <a:latin typeface="Times New Roman"/>
              <a:ea typeface="Times New Roman"/>
              <a:cs typeface="Times New Roman"/>
              <a:sym typeface="Times New Roman"/>
            </a:endParaRPr>
          </a:p>
        </p:txBody>
      </p:sp>
      <p:pic>
        <p:nvPicPr>
          <p:cNvPr id="1068" name="Shape 1068"/>
          <p:cNvPicPr preferRelativeResize="0"/>
          <p:nvPr/>
        </p:nvPicPr>
        <p:blipFill rotWithShape="1">
          <a:blip r:embed="rId3">
            <a:alphaModFix/>
          </a:blip>
          <a:srcRect/>
          <a:stretch/>
        </p:blipFill>
        <p:spPr>
          <a:xfrm>
            <a:off x="228600" y="5867400"/>
            <a:ext cx="1143000" cy="612900"/>
          </a:xfrm>
          <a:prstGeom prst="rect">
            <a:avLst/>
          </a:prstGeom>
          <a:noFill/>
          <a:ln>
            <a:noFill/>
          </a:ln>
        </p:spPr>
      </p:pic>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Shape 1074"/>
          <p:cNvPicPr preferRelativeResize="0"/>
          <p:nvPr/>
        </p:nvPicPr>
        <p:blipFill rotWithShape="1">
          <a:blip r:embed="rId3">
            <a:alphaModFix/>
          </a:blip>
          <a:srcRect/>
          <a:stretch/>
        </p:blipFill>
        <p:spPr>
          <a:xfrm>
            <a:off x="4648200" y="228601"/>
            <a:ext cx="3200399" cy="3023699"/>
          </a:xfrm>
          <a:prstGeom prst="rect">
            <a:avLst/>
          </a:prstGeom>
          <a:ln>
            <a:noFill/>
          </a:ln>
          <a:effectLst>
            <a:softEdge rad="112500"/>
          </a:effectLst>
        </p:spPr>
      </p:pic>
      <p:sp>
        <p:nvSpPr>
          <p:cNvPr id="1075" name="Shape 1075"/>
          <p:cNvSpPr txBox="1">
            <a:spLocks noGrp="1"/>
          </p:cNvSpPr>
          <p:nvPr>
            <p:ph type="body" idx="1"/>
          </p:nvPr>
        </p:nvSpPr>
        <p:spPr>
          <a:xfrm>
            <a:off x="0" y="1066800"/>
            <a:ext cx="6781800" cy="53339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Times New Roman"/>
              <a:buNone/>
            </a:pPr>
            <a:r>
              <a:rPr lang="en-US" sz="4000" b="0" i="0" u="none" strike="noStrike" cap="none" baseline="0">
                <a:solidFill>
                  <a:srgbClr val="FFFF99"/>
                </a:solidFill>
                <a:latin typeface="Times New Roman"/>
                <a:ea typeface="Times New Roman"/>
                <a:cs typeface="Times New Roman"/>
                <a:sym typeface="Times New Roman"/>
              </a:rPr>
              <a:t>How can </a:t>
            </a:r>
          </a:p>
          <a:p>
            <a:pPr marL="342900" marR="0" lvl="0" indent="-342900" algn="l" rtl="0">
              <a:spcBef>
                <a:spcPts val="720"/>
              </a:spcBef>
              <a:spcAft>
                <a:spcPts val="0"/>
              </a:spcAft>
              <a:buClr>
                <a:schemeClr val="lt1"/>
              </a:buClr>
              <a:buSzPct val="100000"/>
              <a:buFont typeface="Times New Roman"/>
              <a:buChar char="•"/>
            </a:pPr>
            <a:r>
              <a:rPr lang="en-US" sz="3600" b="0" i="0" u="none" strike="noStrike" cap="none" baseline="0">
                <a:solidFill>
                  <a:srgbClr val="FFFF99"/>
                </a:solidFill>
                <a:latin typeface="Times New Roman"/>
                <a:ea typeface="Times New Roman"/>
                <a:cs typeface="Times New Roman"/>
                <a:sym typeface="Times New Roman"/>
              </a:rPr>
              <a:t>Growing crops, </a:t>
            </a:r>
          </a:p>
          <a:p>
            <a:pPr marL="342900" marR="0" lvl="0" indent="-342900" algn="l" rtl="0">
              <a:spcBef>
                <a:spcPts val="720"/>
              </a:spcBef>
              <a:spcAft>
                <a:spcPts val="0"/>
              </a:spcAft>
              <a:buClr>
                <a:schemeClr val="lt1"/>
              </a:buClr>
              <a:buSzPct val="100000"/>
              <a:buFont typeface="Times New Roman"/>
              <a:buChar char="•"/>
            </a:pPr>
            <a:r>
              <a:rPr lang="en-US" sz="3600" b="0" i="0" u="none" strike="noStrike" cap="none" baseline="0">
                <a:solidFill>
                  <a:srgbClr val="FFFF99"/>
                </a:solidFill>
                <a:latin typeface="Times New Roman"/>
                <a:ea typeface="Times New Roman"/>
                <a:cs typeface="Times New Roman"/>
                <a:sym typeface="Times New Roman"/>
              </a:rPr>
              <a:t>Using forest products, </a:t>
            </a:r>
          </a:p>
          <a:p>
            <a:pPr marL="342900" marR="0" lvl="0" indent="-342900" algn="l" rtl="0">
              <a:spcBef>
                <a:spcPts val="720"/>
              </a:spcBef>
              <a:spcAft>
                <a:spcPts val="0"/>
              </a:spcAft>
              <a:buClr>
                <a:schemeClr val="lt1"/>
              </a:buClr>
              <a:buSzPct val="100000"/>
              <a:buFont typeface="Times New Roman"/>
              <a:buChar char="•"/>
            </a:pPr>
            <a:r>
              <a:rPr lang="en-US" sz="3600" b="0" i="0" u="none" strike="noStrike" cap="none" baseline="0">
                <a:solidFill>
                  <a:srgbClr val="FFFF99"/>
                </a:solidFill>
                <a:latin typeface="Times New Roman"/>
                <a:ea typeface="Times New Roman"/>
                <a:cs typeface="Times New Roman"/>
                <a:sym typeface="Times New Roman"/>
              </a:rPr>
              <a:t>Growing algae, or </a:t>
            </a:r>
          </a:p>
          <a:p>
            <a:pPr marL="342900" marR="0" lvl="0" indent="-342900" algn="l" rtl="0">
              <a:spcBef>
                <a:spcPts val="720"/>
              </a:spcBef>
              <a:spcAft>
                <a:spcPts val="0"/>
              </a:spcAft>
              <a:buClr>
                <a:schemeClr val="lt1"/>
              </a:buClr>
              <a:buSzPct val="100000"/>
              <a:buFont typeface="Times New Roman"/>
              <a:buChar char="•"/>
            </a:pPr>
            <a:r>
              <a:rPr lang="en-US" sz="3600" b="0" i="0" u="none" strike="noStrike" cap="none" baseline="0">
                <a:solidFill>
                  <a:srgbClr val="FFFF99"/>
                </a:solidFill>
                <a:latin typeface="Times New Roman"/>
                <a:ea typeface="Times New Roman"/>
                <a:cs typeface="Times New Roman"/>
                <a:sym typeface="Times New Roman"/>
              </a:rPr>
              <a:t>Using waste from food processing or municipal waste</a:t>
            </a:r>
          </a:p>
          <a:p>
            <a:pPr marL="342900" marR="0" lvl="0" indent="-342900" algn="l" rtl="0">
              <a:spcBef>
                <a:spcPts val="720"/>
              </a:spcBef>
              <a:spcAft>
                <a:spcPts val="0"/>
              </a:spcAft>
              <a:buClr>
                <a:schemeClr val="lt1"/>
              </a:buClr>
              <a:buSzPct val="25000"/>
              <a:buFont typeface="Times New Roman"/>
              <a:buNone/>
            </a:pPr>
            <a:r>
              <a:rPr lang="en-US" sz="3600" b="0" i="0" u="none" strike="noStrike" cap="none" baseline="0">
                <a:solidFill>
                  <a:srgbClr val="FFFF99"/>
                </a:solidFill>
                <a:latin typeface="Times New Roman"/>
                <a:ea typeface="Times New Roman"/>
                <a:cs typeface="Times New Roman"/>
                <a:sym typeface="Times New Roman"/>
              </a:rPr>
              <a:t> Help </a:t>
            </a:r>
            <a:r>
              <a:rPr lang="en-US" sz="3600" b="0" i="1" u="none" strike="noStrike" cap="none" baseline="0">
                <a:solidFill>
                  <a:srgbClr val="FFFF99"/>
                </a:solidFill>
                <a:latin typeface="Times New Roman"/>
                <a:ea typeface="Times New Roman"/>
                <a:cs typeface="Times New Roman"/>
                <a:sym typeface="Times New Roman"/>
              </a:rPr>
              <a:t>or</a:t>
            </a:r>
            <a:r>
              <a:rPr lang="en-US" sz="3600" b="0" i="0" u="none" strike="noStrike" cap="none" baseline="0">
                <a:solidFill>
                  <a:srgbClr val="FFFF99"/>
                </a:solidFill>
                <a:latin typeface="Times New Roman"/>
                <a:ea typeface="Times New Roman"/>
                <a:cs typeface="Times New Roman"/>
                <a:sym typeface="Times New Roman"/>
              </a:rPr>
              <a:t> Hurt the Environment?</a:t>
            </a:r>
          </a:p>
        </p:txBody>
      </p:sp>
      <p:pic>
        <p:nvPicPr>
          <p:cNvPr id="1076" name="Shape 1076"/>
          <p:cNvPicPr preferRelativeResize="0"/>
          <p:nvPr/>
        </p:nvPicPr>
        <p:blipFill rotWithShape="1">
          <a:blip r:embed="rId4">
            <a:alphaModFix/>
          </a:blip>
          <a:srcRect/>
          <a:stretch/>
        </p:blipFill>
        <p:spPr>
          <a:xfrm>
            <a:off x="304800" y="5943600"/>
            <a:ext cx="1143000" cy="612900"/>
          </a:xfrm>
          <a:prstGeom prst="rect">
            <a:avLst/>
          </a:prstGeom>
          <a:noFill/>
          <a:ln>
            <a:noFill/>
          </a:ln>
        </p:spPr>
      </p:pic>
      <p:sp>
        <p:nvSpPr>
          <p:cNvPr id="1077" name="Shape 1077"/>
          <p:cNvSpPr txBox="1"/>
          <p:nvPr/>
        </p:nvSpPr>
        <p:spPr>
          <a:xfrm>
            <a:off x="7010400" y="6492875"/>
            <a:ext cx="2133599" cy="3650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86</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078" name="Shape 1078"/>
          <p:cNvSpPr txBox="1"/>
          <p:nvPr/>
        </p:nvSpPr>
        <p:spPr>
          <a:xfrm>
            <a:off x="304800" y="228600"/>
            <a:ext cx="7772400"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Sample Question:  Environmental</a:t>
            </a:r>
          </a:p>
        </p:txBody>
      </p:sp>
      <p:pic>
        <p:nvPicPr>
          <p:cNvPr id="1079" name="Shape 1079"/>
          <p:cNvPicPr preferRelativeResize="0"/>
          <p:nvPr/>
        </p:nvPicPr>
        <p:blipFill rotWithShape="1">
          <a:blip r:embed="rId5">
            <a:alphaModFix/>
          </a:blip>
          <a:srcRect/>
          <a:stretch/>
        </p:blipFill>
        <p:spPr>
          <a:xfrm rot="-5400000">
            <a:off x="4891979" y="2606099"/>
            <a:ext cx="6858000" cy="1645800"/>
          </a:xfrm>
          <a:prstGeom prst="rect">
            <a:avLst/>
          </a:prstGeom>
          <a:ln>
            <a:noFill/>
          </a:ln>
          <a:effectLst>
            <a:softEdge rad="112500"/>
          </a:effectLst>
        </p:spPr>
      </p:pic>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pic>
        <p:nvPicPr>
          <p:cNvPr id="1090" name="Shape 1090"/>
          <p:cNvPicPr preferRelativeResize="0"/>
          <p:nvPr/>
        </p:nvPicPr>
        <p:blipFill>
          <a:blip r:embed="rId3">
            <a:alphaModFix/>
          </a:blip>
          <a:stretch>
            <a:fillRect/>
          </a:stretch>
        </p:blipFill>
        <p:spPr>
          <a:xfrm>
            <a:off x="4947250" y="186425"/>
            <a:ext cx="4107651" cy="1863850"/>
          </a:xfrm>
          <a:prstGeom prst="rect">
            <a:avLst/>
          </a:prstGeom>
          <a:ln>
            <a:noFill/>
          </a:ln>
          <a:effectLst>
            <a:softEdge rad="112500"/>
          </a:effectLst>
        </p:spPr>
      </p:pic>
      <p:pic>
        <p:nvPicPr>
          <p:cNvPr id="1084" name="Shape 1084"/>
          <p:cNvPicPr preferRelativeResize="0"/>
          <p:nvPr/>
        </p:nvPicPr>
        <p:blipFill rotWithShape="1">
          <a:blip r:embed="rId4">
            <a:alphaModFix/>
          </a:blip>
          <a:srcRect/>
          <a:stretch/>
        </p:blipFill>
        <p:spPr>
          <a:xfrm>
            <a:off x="2438400" y="2438400"/>
            <a:ext cx="5714999" cy="2851199"/>
          </a:xfrm>
          <a:prstGeom prst="rect">
            <a:avLst/>
          </a:prstGeom>
          <a:ln>
            <a:noFill/>
          </a:ln>
          <a:effectLst>
            <a:softEdge rad="112500"/>
          </a:effectLst>
        </p:spPr>
      </p:pic>
      <p:sp>
        <p:nvSpPr>
          <p:cNvPr id="1085" name="Shape 1085"/>
          <p:cNvSpPr txBox="1">
            <a:spLocks noGrp="1"/>
          </p:cNvSpPr>
          <p:nvPr>
            <p:ph type="body" idx="1"/>
          </p:nvPr>
        </p:nvSpPr>
        <p:spPr>
          <a:xfrm>
            <a:off x="0" y="1066800"/>
            <a:ext cx="8915400" cy="3352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Times New Roman"/>
              <a:buNone/>
            </a:pPr>
            <a:r>
              <a:rPr lang="en-US" sz="4000" b="1" i="0" u="none" strike="noStrike" cap="none" baseline="0" dirty="0">
                <a:solidFill>
                  <a:srgbClr val="FFFF99"/>
                </a:solidFill>
                <a:latin typeface="Times New Roman"/>
                <a:ea typeface="Times New Roman"/>
                <a:cs typeface="Times New Roman"/>
                <a:sym typeface="Times New Roman"/>
              </a:rPr>
              <a:t>How do we use land for Food/Fuel/Feed/Fiber and Fun?</a:t>
            </a:r>
          </a:p>
          <a:p>
            <a:pPr marL="342900" marR="0" lvl="0" indent="-342900" algn="l" rtl="0">
              <a:spcBef>
                <a:spcPts val="800"/>
              </a:spcBef>
              <a:spcAft>
                <a:spcPts val="0"/>
              </a:spcAft>
              <a:buClr>
                <a:schemeClr val="lt1"/>
              </a:buClr>
              <a:buFont typeface="Arial"/>
              <a:buNone/>
            </a:pPr>
            <a:endParaRPr sz="4000" b="1" i="0" u="none" strike="noStrike" cap="none" baseline="0" dirty="0">
              <a:solidFill>
                <a:srgbClr val="FFFF99"/>
              </a:solidFill>
              <a:latin typeface="Times New Roman"/>
              <a:ea typeface="Times New Roman"/>
              <a:cs typeface="Times New Roman"/>
              <a:sym typeface="Times New Roman"/>
            </a:endParaRPr>
          </a:p>
          <a:p>
            <a:pPr marL="342900" marR="0" lvl="0" indent="-342900" algn="l" rtl="0">
              <a:spcBef>
                <a:spcPts val="800"/>
              </a:spcBef>
              <a:spcAft>
                <a:spcPts val="0"/>
              </a:spcAft>
              <a:buClr>
                <a:schemeClr val="lt1"/>
              </a:buClr>
              <a:buSzPct val="25000"/>
              <a:buFont typeface="Times New Roman"/>
              <a:buNone/>
            </a:pPr>
            <a:r>
              <a:rPr lang="en-US" sz="4000" b="1" i="0" u="none" strike="noStrike" cap="none" baseline="0" dirty="0">
                <a:solidFill>
                  <a:srgbClr val="FFFF99"/>
                </a:solidFill>
                <a:latin typeface="Times New Roman"/>
                <a:ea typeface="Times New Roman"/>
                <a:cs typeface="Times New Roman"/>
                <a:sym typeface="Times New Roman"/>
              </a:rPr>
              <a:t>Who gets to decide how land is used?</a:t>
            </a:r>
          </a:p>
          <a:p>
            <a:pPr marL="342900" marR="0" lvl="0" indent="-342900" algn="l" rtl="0">
              <a:spcBef>
                <a:spcPts val="360"/>
              </a:spcBef>
              <a:spcAft>
                <a:spcPts val="0"/>
              </a:spcAft>
              <a:buClr>
                <a:schemeClr val="lt1"/>
              </a:buClr>
              <a:buSzPct val="25000"/>
              <a:buFont typeface="Times New Roman"/>
              <a:buNone/>
            </a:pPr>
            <a:r>
              <a:rPr lang="en-US" sz="1800" b="1" i="0" u="none" strike="noStrike" cap="none" baseline="0" dirty="0">
                <a:solidFill>
                  <a:srgbClr val="FFFF99"/>
                </a:solidFill>
                <a:latin typeface="Times New Roman"/>
                <a:ea typeface="Times New Roman"/>
                <a:cs typeface="Times New Roman"/>
                <a:sym typeface="Times New Roman"/>
              </a:rPr>
              <a:t>Locally, Nationally, Internationally</a:t>
            </a:r>
          </a:p>
        </p:txBody>
      </p:sp>
      <p:pic>
        <p:nvPicPr>
          <p:cNvPr id="1086" name="Shape 1086"/>
          <p:cNvPicPr preferRelativeResize="0"/>
          <p:nvPr/>
        </p:nvPicPr>
        <p:blipFill rotWithShape="1">
          <a:blip r:embed="rId5">
            <a:alphaModFix/>
          </a:blip>
          <a:srcRect/>
          <a:stretch/>
        </p:blipFill>
        <p:spPr>
          <a:xfrm>
            <a:off x="304800" y="5943600"/>
            <a:ext cx="1143000" cy="612900"/>
          </a:xfrm>
          <a:prstGeom prst="rect">
            <a:avLst/>
          </a:prstGeom>
          <a:noFill/>
          <a:ln>
            <a:noFill/>
          </a:ln>
        </p:spPr>
      </p:pic>
      <p:sp>
        <p:nvSpPr>
          <p:cNvPr id="1087" name="Shape 1087"/>
          <p:cNvSpPr txBox="1"/>
          <p:nvPr/>
        </p:nvSpPr>
        <p:spPr>
          <a:xfrm>
            <a:off x="304800" y="304800"/>
            <a:ext cx="7010400"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Sample Question:  Social</a:t>
            </a:r>
          </a:p>
        </p:txBody>
      </p:sp>
      <p:pic>
        <p:nvPicPr>
          <p:cNvPr id="1088" name="Shape 1088"/>
          <p:cNvPicPr preferRelativeResize="0"/>
          <p:nvPr/>
        </p:nvPicPr>
        <p:blipFill rotWithShape="1">
          <a:blip r:embed="rId6">
            <a:alphaModFix/>
          </a:blip>
          <a:srcRect/>
          <a:stretch/>
        </p:blipFill>
        <p:spPr>
          <a:xfrm>
            <a:off x="5562600" y="4648200"/>
            <a:ext cx="3492300" cy="2027100"/>
          </a:xfrm>
          <a:prstGeom prst="rect">
            <a:avLst/>
          </a:prstGeom>
          <a:ln>
            <a:noFill/>
          </a:ln>
          <a:effectLst>
            <a:softEdge rad="112500"/>
          </a:effectLst>
        </p:spPr>
      </p:pic>
      <p:pic>
        <p:nvPicPr>
          <p:cNvPr id="1089" name="Shape 1089"/>
          <p:cNvPicPr preferRelativeResize="0"/>
          <p:nvPr/>
        </p:nvPicPr>
        <p:blipFill rotWithShape="1">
          <a:blip r:embed="rId7">
            <a:alphaModFix/>
          </a:blip>
          <a:srcRect/>
          <a:stretch/>
        </p:blipFill>
        <p:spPr>
          <a:xfrm>
            <a:off x="1676400" y="4953000"/>
            <a:ext cx="2971799" cy="1520700"/>
          </a:xfrm>
          <a:prstGeom prst="rect">
            <a:avLst/>
          </a:prstGeom>
          <a:ln>
            <a:noFill/>
          </a:ln>
          <a:effectLst>
            <a:softEdge rad="112500"/>
          </a:effectLst>
        </p:spPr>
      </p:pic>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idx="4294967295"/>
          </p:nvPr>
        </p:nvSpPr>
        <p:spPr>
          <a:xfrm>
            <a:off x="152400" y="609600"/>
            <a:ext cx="8534400" cy="51054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dirty="0" smtClean="0">
                <a:solidFill>
                  <a:srgbClr val="FFFF99"/>
                </a:solidFill>
                <a:latin typeface="Times New Roman"/>
                <a:ea typeface="Times New Roman"/>
                <a:cs typeface="Times New Roman"/>
                <a:sym typeface="Times New Roman"/>
              </a:rPr>
              <a:t>Group Discussion</a:t>
            </a:r>
            <a:br>
              <a:rPr lang="en-US" sz="4400" b="1" i="0" u="none" strike="noStrike" cap="none" baseline="0"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Myths, Misconceptions, Mysteries</a:t>
            </a:r>
            <a:endParaRPr lang="en-US" sz="4400" b="1" i="0" u="none" strike="noStrike" cap="none" baseline="0" dirty="0">
              <a:solidFill>
                <a:srgbClr val="005828"/>
              </a:solidFill>
              <a:latin typeface="Times New Roman"/>
              <a:ea typeface="Times New Roman"/>
              <a:cs typeface="Times New Roman"/>
              <a:sym typeface="Times New Roman"/>
            </a:endParaRPr>
          </a:p>
        </p:txBody>
      </p:sp>
      <p:sp>
        <p:nvSpPr>
          <p:cNvPr id="202" name="Shape 202"/>
          <p:cNvSpPr/>
          <p:nvPr/>
        </p:nvSpPr>
        <p:spPr>
          <a:xfrm>
            <a:off x="152400" y="22098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dirty="0">
              <a:solidFill>
                <a:srgbClr val="FBFCF5"/>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sp>
        <p:nvSpPr>
          <p:cNvPr id="204" name="Shape 204"/>
          <p:cNvSpPr txBox="1"/>
          <p:nvPr/>
        </p:nvSpPr>
        <p:spPr>
          <a:xfrm>
            <a:off x="6250775" y="6000750"/>
            <a:ext cx="2500200" cy="612900"/>
          </a:xfrm>
          <a:prstGeom prst="rect">
            <a:avLst/>
          </a:prstGeom>
          <a:noFill/>
          <a:ln>
            <a:noFill/>
          </a:ln>
        </p:spPr>
        <p:txBody>
          <a:bodyPr lIns="91425" tIns="91425" rIns="91425" bIns="91425" anchor="t" anchorCtr="0">
            <a:noAutofit/>
          </a:bodyPr>
          <a:lstStyle/>
          <a:p>
            <a:pPr>
              <a:spcBef>
                <a:spcPts val="0"/>
              </a:spcBef>
              <a:buNone/>
            </a:pPr>
            <a:r>
              <a:rPr lang="en-US"/>
              <a:t>Session 1 Frederick County Public Library</a:t>
            </a:r>
          </a:p>
        </p:txBody>
      </p: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6" name="Shape 1546"/>
          <p:cNvSpPr txBox="1">
            <a:spLocks noGrp="1"/>
          </p:cNvSpPr>
          <p:nvPr>
            <p:ph type="body" idx="1"/>
          </p:nvPr>
        </p:nvSpPr>
        <p:spPr>
          <a:xfrm>
            <a:off x="0" y="685800"/>
            <a:ext cx="4800600" cy="5181600"/>
          </a:xfrm>
          <a:prstGeom prst="rect">
            <a:avLst/>
          </a:prstGeom>
          <a:noFill/>
          <a:ln>
            <a:noFill/>
          </a:ln>
        </p:spPr>
        <p:txBody>
          <a:bodyPr lIns="91425" tIns="45700" rIns="91425" bIns="45700" anchor="t" anchorCtr="0">
            <a:noAutofit/>
          </a:bodyPr>
          <a:lstStyle/>
          <a:p>
            <a:pPr indent="-342900">
              <a:spcBef>
                <a:spcPts val="0"/>
              </a:spcBef>
              <a:buSzPct val="25000"/>
            </a:pPr>
            <a:r>
              <a:rPr lang="en-US" sz="4000" b="1" dirty="0" smtClean="0">
                <a:solidFill>
                  <a:srgbClr val="FFFF99"/>
                </a:solidFill>
                <a:latin typeface="Times New Roman"/>
                <a:ea typeface="Times New Roman"/>
                <a:cs typeface="Times New Roman"/>
                <a:sym typeface="Times New Roman"/>
              </a:rPr>
              <a:t>What are some changes you can imagine in your community that would lower carbon emissions? In the state? In the region? In the country? In the world</a:t>
            </a:r>
            <a:r>
              <a:rPr lang="en-US" sz="4000" b="1" i="0" u="none" strike="noStrike" cap="none" baseline="0" dirty="0" smtClean="0">
                <a:solidFill>
                  <a:srgbClr val="FFFF99"/>
                </a:solidFill>
                <a:latin typeface="Times New Roman"/>
                <a:ea typeface="Times New Roman"/>
                <a:cs typeface="Times New Roman"/>
                <a:sym typeface="Times New Roman"/>
              </a:rPr>
              <a:t>?</a:t>
            </a:r>
            <a:endParaRPr lang="en-US" sz="4000" b="1" i="0" u="none" strike="noStrike" cap="none" baseline="0" dirty="0">
              <a:solidFill>
                <a:srgbClr val="FFFF99"/>
              </a:solidFill>
              <a:latin typeface="Times New Roman"/>
              <a:ea typeface="Times New Roman"/>
              <a:cs typeface="Times New Roman"/>
              <a:sym typeface="Times New Roman"/>
            </a:endParaRPr>
          </a:p>
        </p:txBody>
      </p:sp>
      <p:pic>
        <p:nvPicPr>
          <p:cNvPr id="1547" name="Shape 1547"/>
          <p:cNvPicPr preferRelativeResize="0"/>
          <p:nvPr/>
        </p:nvPicPr>
        <p:blipFill rotWithShape="1">
          <a:blip r:embed="rId3">
            <a:alphaModFix/>
          </a:blip>
          <a:srcRect/>
          <a:stretch/>
        </p:blipFill>
        <p:spPr>
          <a:xfrm>
            <a:off x="4191000" y="6096000"/>
            <a:ext cx="1143000" cy="612900"/>
          </a:xfrm>
          <a:prstGeom prst="rect">
            <a:avLst/>
          </a:prstGeom>
          <a:noFill/>
          <a:ln>
            <a:noFill/>
          </a:ln>
        </p:spPr>
      </p:pic>
      <p:sp>
        <p:nvSpPr>
          <p:cNvPr id="1548" name="Shape 1548"/>
          <p:cNvSpPr txBox="1"/>
          <p:nvPr/>
        </p:nvSpPr>
        <p:spPr>
          <a:xfrm>
            <a:off x="381000" y="228600"/>
            <a:ext cx="6781800"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a:solidFill>
                  <a:schemeClr val="lt1"/>
                </a:solidFill>
                <a:latin typeface="Times New Roman"/>
                <a:ea typeface="Times New Roman"/>
                <a:cs typeface="Times New Roman"/>
                <a:sym typeface="Times New Roman"/>
              </a:rPr>
              <a:t>Sample Question</a:t>
            </a:r>
            <a:r>
              <a:rPr lang="en-US" sz="2400" b="0" i="0" u="none" strike="noStrike" cap="none" baseline="0" dirty="0" smtClean="0">
                <a:solidFill>
                  <a:schemeClr val="lt1"/>
                </a:solidFill>
                <a:latin typeface="Times New Roman"/>
                <a:ea typeface="Times New Roman"/>
                <a:cs typeface="Times New Roman"/>
                <a:sym typeface="Times New Roman"/>
              </a:rPr>
              <a:t>:</a:t>
            </a:r>
            <a:endParaRPr lang="en-US" sz="2400" b="0" i="0" u="none" strike="noStrike" cap="none" baseline="0" dirty="0">
              <a:solidFill>
                <a:schemeClr val="lt1"/>
              </a:solidFill>
              <a:latin typeface="Times New Roman"/>
              <a:ea typeface="Times New Roman"/>
              <a:cs typeface="Times New Roman"/>
              <a:sym typeface="Times New Roman"/>
            </a:endParaRPr>
          </a:p>
        </p:txBody>
      </p:sp>
      <p:pic>
        <p:nvPicPr>
          <p:cNvPr id="7" name="Picture 6" descr="AppTrailChristmas08 NewYears09 020.jpg"/>
          <p:cNvPicPr>
            <a:picLocks noChangeAspect="1"/>
          </p:cNvPicPr>
          <p:nvPr/>
        </p:nvPicPr>
        <p:blipFill>
          <a:blip r:embed="rId4"/>
          <a:stretch>
            <a:fillRect/>
          </a:stretch>
        </p:blipFill>
        <p:spPr>
          <a:xfrm>
            <a:off x="4572000" y="1676400"/>
            <a:ext cx="3454400" cy="2590800"/>
          </a:xfrm>
          <a:prstGeom prst="rect">
            <a:avLst/>
          </a:prstGeom>
          <a:ln>
            <a:noFill/>
          </a:ln>
          <a:effectLst>
            <a:softEdge rad="112500"/>
          </a:effectLst>
        </p:spPr>
      </p:pic>
      <p:pic>
        <p:nvPicPr>
          <p:cNvPr id="105474" name="Picture 2" descr="The shops on Main Street in downtown Annapolis, Maryland"/>
          <p:cNvPicPr>
            <a:picLocks noChangeAspect="1" noChangeArrowheads="1"/>
          </p:cNvPicPr>
          <p:nvPr/>
        </p:nvPicPr>
        <p:blipFill>
          <a:blip r:embed="rId5"/>
          <a:srcRect/>
          <a:stretch>
            <a:fillRect/>
          </a:stretch>
        </p:blipFill>
        <p:spPr bwMode="auto">
          <a:xfrm>
            <a:off x="5410200" y="4114800"/>
            <a:ext cx="3524250" cy="2438400"/>
          </a:xfrm>
          <a:prstGeom prst="rect">
            <a:avLst/>
          </a:prstGeom>
          <a:ln>
            <a:noFill/>
          </a:ln>
          <a:effectLst>
            <a:softEdge rad="112500"/>
          </a:effectLst>
        </p:spPr>
      </p:pic>
      <p:pic>
        <p:nvPicPr>
          <p:cNvPr id="11" name="Picture 10" descr="Capitol square.jpg"/>
          <p:cNvPicPr>
            <a:picLocks noChangeAspect="1"/>
          </p:cNvPicPr>
          <p:nvPr/>
        </p:nvPicPr>
        <p:blipFill>
          <a:blip r:embed="rId6"/>
          <a:stretch>
            <a:fillRect/>
          </a:stretch>
        </p:blipFill>
        <p:spPr>
          <a:xfrm>
            <a:off x="7010400" y="0"/>
            <a:ext cx="2133600" cy="2327943"/>
          </a:xfrm>
          <a:prstGeom prst="rect">
            <a:avLst/>
          </a:prstGeom>
          <a:ln>
            <a:noFill/>
          </a:ln>
          <a:effectLst>
            <a:softEdge rad="112500"/>
          </a:effectLst>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rotWithShape="1">
          <a:blip r:embed="rId3">
            <a:alphaModFix/>
          </a:blip>
          <a:srcRect/>
          <a:stretch/>
        </p:blipFill>
        <p:spPr>
          <a:xfrm>
            <a:off x="3733800" y="2209800"/>
            <a:ext cx="3124199" cy="4165600"/>
          </a:xfrm>
          <a:prstGeom prst="rect">
            <a:avLst/>
          </a:prstGeom>
          <a:ln>
            <a:noFill/>
          </a:ln>
          <a:effectLst>
            <a:softEdge rad="112500"/>
          </a:effectLst>
        </p:spPr>
      </p:pic>
      <p:sp>
        <p:nvSpPr>
          <p:cNvPr id="219" name="Shape 219"/>
          <p:cNvSpPr txBox="1">
            <a:spLocks noGrp="1"/>
          </p:cNvSpPr>
          <p:nvPr>
            <p:ph type="title"/>
          </p:nvPr>
        </p:nvSpPr>
        <p:spPr>
          <a:xfrm>
            <a:off x="228600" y="914400"/>
            <a:ext cx="5791200" cy="525779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3200" b="0" i="0" u="none" strike="noStrike" cap="none" baseline="0" dirty="0">
                <a:solidFill>
                  <a:schemeClr val="lt1"/>
                </a:solidFill>
                <a:latin typeface="Arial"/>
                <a:ea typeface="Arial"/>
                <a:cs typeface="Arial"/>
                <a:sym typeface="Arial"/>
              </a:rPr>
              <a:t>Ethanol is </a:t>
            </a:r>
            <a:r>
              <a:rPr lang="en-US" sz="3200" b="0" i="0" u="none" strike="noStrike" cap="none" baseline="0" dirty="0">
                <a:solidFill>
                  <a:srgbClr val="FF99FF"/>
                </a:solidFill>
                <a:latin typeface="Arial"/>
                <a:ea typeface="Arial"/>
                <a:cs typeface="Arial"/>
                <a:sym typeface="Arial"/>
              </a:rPr>
              <a:t>a</a:t>
            </a:r>
            <a:r>
              <a:rPr lang="en-US" sz="3200" b="0" i="0" u="none" strike="noStrike" cap="none" baseline="0" dirty="0">
                <a:solidFill>
                  <a:schemeClr val="lt1"/>
                </a:solidFill>
                <a:latin typeface="Arial"/>
                <a:ea typeface="Arial"/>
                <a:cs typeface="Arial"/>
                <a:sym typeface="Arial"/>
              </a:rPr>
              <a:t> </a:t>
            </a:r>
            <a:r>
              <a:rPr lang="en-US" sz="3200" b="0" i="0" u="none" strike="noStrike" cap="none" baseline="0" dirty="0" err="1">
                <a:solidFill>
                  <a:schemeClr val="lt1"/>
                </a:solidFill>
                <a:latin typeface="Arial"/>
                <a:ea typeface="Arial"/>
                <a:cs typeface="Arial"/>
                <a:sym typeface="Arial"/>
              </a:rPr>
              <a:t>biofuel</a:t>
            </a:r>
            <a:r>
              <a:rPr lang="en-US" sz="3200" b="0" i="0" u="none" strike="noStrike" cap="none" baseline="0" dirty="0">
                <a:solidFill>
                  <a:schemeClr val="lt1"/>
                </a:solidFill>
                <a:latin typeface="Arial"/>
                <a:ea typeface="Arial"/>
                <a:cs typeface="Arial"/>
                <a:sym typeface="Arial"/>
              </a:rPr>
              <a:t>, not the only </a:t>
            </a:r>
            <a:r>
              <a:rPr lang="en-US" sz="3200" b="0" i="0" u="none" strike="noStrike" cap="none" baseline="0" dirty="0" err="1">
                <a:solidFill>
                  <a:schemeClr val="lt1"/>
                </a:solidFill>
                <a:latin typeface="Arial"/>
                <a:ea typeface="Arial"/>
                <a:cs typeface="Arial"/>
                <a:sym typeface="Arial"/>
              </a:rPr>
              <a:t>biofuel</a:t>
            </a:r>
            <a:r>
              <a:rPr lang="en-US" sz="3200" b="0" i="0" u="none" strike="noStrike" cap="none" baseline="0" dirty="0">
                <a:solidFill>
                  <a:schemeClr val="lt1"/>
                </a:solidFill>
                <a:latin typeface="Arial"/>
                <a:ea typeface="Arial"/>
                <a:cs typeface="Arial"/>
                <a:sym typeface="Arial"/>
              </a:rPr>
              <a:t>.  </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a:solidFill>
                  <a:schemeClr val="lt1"/>
                </a:solidFill>
                <a:latin typeface="Arial"/>
                <a:ea typeface="Arial"/>
                <a:cs typeface="Arial"/>
                <a:sym typeface="Arial"/>
              </a:rPr>
              <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a:solidFill>
                  <a:schemeClr val="lt1"/>
                </a:solidFill>
                <a:latin typeface="Arial"/>
                <a:ea typeface="Arial"/>
                <a:cs typeface="Arial"/>
                <a:sym typeface="Arial"/>
              </a:rPr>
              <a:t>Biodiesel</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a:solidFill>
                  <a:schemeClr val="lt1"/>
                </a:solidFill>
                <a:latin typeface="Arial"/>
                <a:ea typeface="Arial"/>
                <a:cs typeface="Arial"/>
                <a:sym typeface="Arial"/>
              </a:rPr>
              <a:t>Renewable Diesel</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err="1">
                <a:solidFill>
                  <a:schemeClr val="lt1"/>
                </a:solidFill>
                <a:latin typeface="Arial"/>
                <a:ea typeface="Arial"/>
                <a:cs typeface="Arial"/>
                <a:sym typeface="Arial"/>
              </a:rPr>
              <a:t>Biojet</a:t>
            </a:r>
            <a:r>
              <a:rPr lang="en-US" sz="3200" b="0" i="0" u="none" strike="noStrike" cap="none" baseline="0" dirty="0">
                <a:solidFill>
                  <a:schemeClr val="lt1"/>
                </a:solidFill>
                <a:latin typeface="Arial"/>
                <a:ea typeface="Arial"/>
                <a:cs typeface="Arial"/>
                <a:sym typeface="Arial"/>
              </a:rPr>
              <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err="1">
                <a:solidFill>
                  <a:schemeClr val="lt1"/>
                </a:solidFill>
                <a:latin typeface="Arial"/>
                <a:ea typeface="Arial"/>
                <a:cs typeface="Arial"/>
                <a:sym typeface="Arial"/>
              </a:rPr>
              <a:t>Biobutanol</a:t>
            </a:r>
            <a:r>
              <a:rPr lang="en-US" sz="3200" b="0" i="0" u="none" strike="noStrike" cap="none" baseline="0" dirty="0">
                <a:solidFill>
                  <a:schemeClr val="lt1"/>
                </a:solidFill>
                <a:latin typeface="Arial"/>
                <a:ea typeface="Arial"/>
                <a:cs typeface="Arial"/>
                <a:sym typeface="Arial"/>
              </a:rPr>
              <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a:solidFill>
                  <a:schemeClr val="lt1"/>
                </a:solidFill>
                <a:latin typeface="Arial"/>
                <a:ea typeface="Arial"/>
                <a:cs typeface="Arial"/>
                <a:sym typeface="Arial"/>
              </a:rPr>
              <a:t>Drop-in Hydrocarbons</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a:solidFill>
                  <a:schemeClr val="lt1"/>
                </a:solidFill>
                <a:latin typeface="Arial"/>
                <a:ea typeface="Arial"/>
                <a:cs typeface="Arial"/>
                <a:sym typeface="Arial"/>
              </a:rPr>
              <a:t>Rocket Fuel</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err="1">
                <a:solidFill>
                  <a:schemeClr val="lt1"/>
                </a:solidFill>
                <a:latin typeface="Arial"/>
                <a:ea typeface="Arial"/>
                <a:cs typeface="Arial"/>
                <a:sym typeface="Arial"/>
              </a:rPr>
              <a:t>BioHeat</a:t>
            </a:r>
            <a:r>
              <a:rPr lang="en-US" sz="3200" b="0" i="0" u="none" strike="noStrike" cap="none" baseline="0" dirty="0">
                <a:solidFill>
                  <a:schemeClr val="lt1"/>
                </a:solidFill>
                <a:latin typeface="Arial"/>
                <a:ea typeface="Arial"/>
                <a:cs typeface="Arial"/>
                <a:sym typeface="Arial"/>
              </a:rPr>
              <a:t> ®</a:t>
            </a:r>
          </a:p>
        </p:txBody>
      </p:sp>
      <p:sp>
        <p:nvSpPr>
          <p:cNvPr id="220" name="Shape 220"/>
          <p:cNvSpPr txBox="1"/>
          <p:nvPr/>
        </p:nvSpPr>
        <p:spPr>
          <a:xfrm>
            <a:off x="152400" y="0"/>
            <a:ext cx="8763000"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800" b="1" i="0" u="none" strike="noStrike" cap="none" baseline="0">
                <a:solidFill>
                  <a:srgbClr val="FFFF99"/>
                </a:solidFill>
                <a:latin typeface="Times New Roman"/>
                <a:ea typeface="Times New Roman"/>
                <a:cs typeface="Times New Roman"/>
                <a:sym typeface="Times New Roman"/>
              </a:rPr>
              <a:t>What Are Advanced Biofuels?</a:t>
            </a:r>
            <a:r>
              <a:rPr lang="en-US" sz="4800" b="1" i="0" u="none" strike="noStrike" cap="none" baseline="0">
                <a:solidFill>
                  <a:srgbClr val="005828"/>
                </a:solidFill>
                <a:latin typeface="Times New Roman"/>
                <a:ea typeface="Times New Roman"/>
                <a:cs typeface="Times New Roman"/>
                <a:sym typeface="Times New Roman"/>
              </a:rPr>
              <a:t> </a:t>
            </a:r>
          </a:p>
        </p:txBody>
      </p:sp>
      <p:pic>
        <p:nvPicPr>
          <p:cNvPr id="221" name="Shape 221"/>
          <p:cNvPicPr preferRelativeResize="0"/>
          <p:nvPr/>
        </p:nvPicPr>
        <p:blipFill rotWithShape="1">
          <a:blip r:embed="rId4">
            <a:alphaModFix/>
          </a:blip>
          <a:srcRect/>
          <a:stretch/>
        </p:blipFill>
        <p:spPr>
          <a:xfrm>
            <a:off x="152400" y="6096000"/>
            <a:ext cx="1143000" cy="612775"/>
          </a:xfrm>
          <a:prstGeom prst="rect">
            <a:avLst/>
          </a:prstGeom>
          <a:noFill/>
          <a:ln>
            <a:noFill/>
          </a:ln>
        </p:spPr>
      </p:pic>
      <p:pic>
        <p:nvPicPr>
          <p:cNvPr id="222" name="Shape 222"/>
          <p:cNvPicPr preferRelativeResize="0"/>
          <p:nvPr/>
        </p:nvPicPr>
        <p:blipFill rotWithShape="1">
          <a:blip r:embed="rId5">
            <a:alphaModFix/>
          </a:blip>
          <a:srcRect/>
          <a:stretch/>
        </p:blipFill>
        <p:spPr>
          <a:xfrm>
            <a:off x="6324600" y="762000"/>
            <a:ext cx="2819400" cy="3568699"/>
          </a:xfrm>
          <a:prstGeom prst="rect">
            <a:avLst/>
          </a:prstGeom>
          <a:ln>
            <a:noFill/>
          </a:ln>
          <a:effectLst>
            <a:softEdge rad="112500"/>
          </a:effectLst>
        </p:spPr>
      </p:pic>
      <p:pic>
        <p:nvPicPr>
          <p:cNvPr id="223" name="Shape 223"/>
          <p:cNvPicPr preferRelativeResize="0"/>
          <p:nvPr/>
        </p:nvPicPr>
        <p:blipFill rotWithShape="1">
          <a:blip r:embed="rId6">
            <a:alphaModFix/>
          </a:blip>
          <a:srcRect/>
          <a:stretch/>
        </p:blipFill>
        <p:spPr>
          <a:xfrm>
            <a:off x="6096000" y="4572000"/>
            <a:ext cx="3048000" cy="1587499"/>
          </a:xfrm>
          <a:prstGeom prst="rect">
            <a:avLst/>
          </a:prstGeom>
          <a:ln>
            <a:noFill/>
          </a:ln>
          <a:effectLst>
            <a:softEdge rad="112500"/>
          </a:effectLst>
        </p:spPr>
      </p:pic>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6" name="Shape 1546"/>
          <p:cNvSpPr txBox="1">
            <a:spLocks noGrp="1"/>
          </p:cNvSpPr>
          <p:nvPr>
            <p:ph type="body" idx="1"/>
          </p:nvPr>
        </p:nvSpPr>
        <p:spPr>
          <a:xfrm>
            <a:off x="152400" y="685800"/>
            <a:ext cx="4800600" cy="5181600"/>
          </a:xfrm>
          <a:prstGeom prst="rect">
            <a:avLst/>
          </a:prstGeom>
          <a:noFill/>
          <a:ln>
            <a:noFill/>
          </a:ln>
        </p:spPr>
        <p:txBody>
          <a:bodyPr lIns="91425" tIns="45700" rIns="91425" bIns="45700" anchor="t" anchorCtr="0">
            <a:noAutofit/>
          </a:bodyPr>
          <a:lstStyle/>
          <a:p>
            <a:pPr indent="-342900">
              <a:spcBef>
                <a:spcPts val="0"/>
              </a:spcBef>
              <a:buSzPct val="25000"/>
            </a:pPr>
            <a:r>
              <a:rPr lang="en-US" sz="4000" b="1" i="0" u="none" strike="noStrike" cap="none" baseline="0" dirty="0" smtClean="0">
                <a:solidFill>
                  <a:srgbClr val="FFFF99"/>
                </a:solidFill>
                <a:latin typeface="Times New Roman"/>
                <a:ea typeface="Times New Roman"/>
                <a:cs typeface="Times New Roman"/>
                <a:sym typeface="Times New Roman"/>
              </a:rPr>
              <a:t>Who are the Policy Makers who would have the biggest impact on changing/enforcing policies in your town, county, state, region, country, world?</a:t>
            </a:r>
            <a:endParaRPr lang="en-US" sz="4000" b="1" i="0" u="none" strike="noStrike" cap="none" baseline="0" dirty="0">
              <a:solidFill>
                <a:srgbClr val="FFFF99"/>
              </a:solidFill>
              <a:latin typeface="Times New Roman"/>
              <a:ea typeface="Times New Roman"/>
              <a:cs typeface="Times New Roman"/>
              <a:sym typeface="Times New Roman"/>
            </a:endParaRPr>
          </a:p>
        </p:txBody>
      </p:sp>
      <p:pic>
        <p:nvPicPr>
          <p:cNvPr id="1547" name="Shape 1547"/>
          <p:cNvPicPr preferRelativeResize="0"/>
          <p:nvPr/>
        </p:nvPicPr>
        <p:blipFill rotWithShape="1">
          <a:blip r:embed="rId3">
            <a:alphaModFix/>
          </a:blip>
          <a:srcRect/>
          <a:stretch/>
        </p:blipFill>
        <p:spPr>
          <a:xfrm>
            <a:off x="3886200" y="6096000"/>
            <a:ext cx="1143000" cy="612900"/>
          </a:xfrm>
          <a:prstGeom prst="rect">
            <a:avLst/>
          </a:prstGeom>
          <a:noFill/>
          <a:ln>
            <a:noFill/>
          </a:ln>
        </p:spPr>
      </p:pic>
      <p:sp>
        <p:nvSpPr>
          <p:cNvPr id="1548" name="Shape 1548"/>
          <p:cNvSpPr txBox="1"/>
          <p:nvPr/>
        </p:nvSpPr>
        <p:spPr>
          <a:xfrm>
            <a:off x="381000" y="228600"/>
            <a:ext cx="6781800"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a:solidFill>
                  <a:schemeClr val="lt1"/>
                </a:solidFill>
                <a:latin typeface="Times New Roman"/>
                <a:ea typeface="Times New Roman"/>
                <a:cs typeface="Times New Roman"/>
                <a:sym typeface="Times New Roman"/>
              </a:rPr>
              <a:t>Sample Question</a:t>
            </a:r>
            <a:r>
              <a:rPr lang="en-US" sz="2400" b="0" i="0" u="none" strike="noStrike" cap="none" baseline="0" dirty="0" smtClean="0">
                <a:solidFill>
                  <a:schemeClr val="lt1"/>
                </a:solidFill>
                <a:latin typeface="Times New Roman"/>
                <a:ea typeface="Times New Roman"/>
                <a:cs typeface="Times New Roman"/>
                <a:sym typeface="Times New Roman"/>
              </a:rPr>
              <a:t>:</a:t>
            </a:r>
            <a:endParaRPr lang="en-US" sz="2400" b="0" i="0" u="none" strike="noStrike" cap="none" baseline="0" dirty="0">
              <a:solidFill>
                <a:schemeClr val="lt1"/>
              </a:solidFill>
              <a:latin typeface="Times New Roman"/>
              <a:ea typeface="Times New Roman"/>
              <a:cs typeface="Times New Roman"/>
              <a:sym typeface="Times New Roman"/>
            </a:endParaRPr>
          </a:p>
        </p:txBody>
      </p:sp>
      <p:pic>
        <p:nvPicPr>
          <p:cNvPr id="7" name="Picture 6" descr="AppTrailChristmas08 NewYears09 020.jpg"/>
          <p:cNvPicPr>
            <a:picLocks noChangeAspect="1"/>
          </p:cNvPicPr>
          <p:nvPr/>
        </p:nvPicPr>
        <p:blipFill>
          <a:blip r:embed="rId4"/>
          <a:stretch>
            <a:fillRect/>
          </a:stretch>
        </p:blipFill>
        <p:spPr>
          <a:xfrm>
            <a:off x="4876800" y="1981200"/>
            <a:ext cx="3454400" cy="2590800"/>
          </a:xfrm>
          <a:prstGeom prst="rect">
            <a:avLst/>
          </a:prstGeom>
          <a:ln>
            <a:noFill/>
          </a:ln>
          <a:effectLst>
            <a:softEdge rad="112500"/>
          </a:effectLst>
        </p:spPr>
      </p:pic>
      <p:pic>
        <p:nvPicPr>
          <p:cNvPr id="105474" name="Picture 2" descr="The shops on Main Street in downtown Annapolis, Maryland"/>
          <p:cNvPicPr>
            <a:picLocks noChangeAspect="1" noChangeArrowheads="1"/>
          </p:cNvPicPr>
          <p:nvPr/>
        </p:nvPicPr>
        <p:blipFill>
          <a:blip r:embed="rId5"/>
          <a:srcRect/>
          <a:stretch>
            <a:fillRect/>
          </a:stretch>
        </p:blipFill>
        <p:spPr bwMode="auto">
          <a:xfrm>
            <a:off x="5334000" y="4419600"/>
            <a:ext cx="3524250" cy="2438400"/>
          </a:xfrm>
          <a:prstGeom prst="rect">
            <a:avLst/>
          </a:prstGeom>
          <a:ln>
            <a:noFill/>
          </a:ln>
          <a:effectLst>
            <a:softEdge rad="112500"/>
          </a:effectLst>
        </p:spPr>
      </p:pic>
      <p:pic>
        <p:nvPicPr>
          <p:cNvPr id="11" name="Picture 10" descr="Capitol square.jpg"/>
          <p:cNvPicPr>
            <a:picLocks noChangeAspect="1"/>
          </p:cNvPicPr>
          <p:nvPr/>
        </p:nvPicPr>
        <p:blipFill>
          <a:blip r:embed="rId6"/>
          <a:stretch>
            <a:fillRect/>
          </a:stretch>
        </p:blipFill>
        <p:spPr>
          <a:xfrm>
            <a:off x="7010400" y="0"/>
            <a:ext cx="2133600" cy="2327943"/>
          </a:xfrm>
          <a:prstGeom prst="rect">
            <a:avLst/>
          </a:prstGeom>
          <a:ln>
            <a:noFill/>
          </a:ln>
          <a:effectLst>
            <a:softEdge rad="112500"/>
          </a:effectLst>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idx="4294967295"/>
          </p:nvPr>
        </p:nvSpPr>
        <p:spPr>
          <a:xfrm>
            <a:off x="152400" y="609600"/>
            <a:ext cx="8534400" cy="51054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dirty="0" smtClean="0">
                <a:solidFill>
                  <a:srgbClr val="FFFF99"/>
                </a:solidFill>
                <a:latin typeface="Times New Roman"/>
                <a:ea typeface="Times New Roman"/>
                <a:cs typeface="Times New Roman"/>
                <a:sym typeface="Times New Roman"/>
              </a:rPr>
              <a:t>Group Discussion</a:t>
            </a:r>
            <a:br>
              <a:rPr lang="en-US" sz="4400" b="1" i="0" u="none" strike="noStrike" cap="none" baseline="0"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Where do we go from here? Do we want to make change happen? If yes, what kind? Where? How?</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If no, discuss.</a:t>
            </a:r>
            <a:endParaRPr lang="en-US" sz="4400" b="1" i="0" u="none" strike="noStrike" cap="none" baseline="0" dirty="0">
              <a:solidFill>
                <a:srgbClr val="005828"/>
              </a:solidFill>
              <a:latin typeface="Times New Roman"/>
              <a:ea typeface="Times New Roman"/>
              <a:cs typeface="Times New Roman"/>
              <a:sym typeface="Times New Roman"/>
            </a:endParaRPr>
          </a:p>
        </p:txBody>
      </p:sp>
      <p:sp>
        <p:nvSpPr>
          <p:cNvPr id="202" name="Shape 202"/>
          <p:cNvSpPr/>
          <p:nvPr/>
        </p:nvSpPr>
        <p:spPr>
          <a:xfrm>
            <a:off x="152400" y="22098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dirty="0">
              <a:solidFill>
                <a:srgbClr val="FBFCF5"/>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sp>
        <p:nvSpPr>
          <p:cNvPr id="204" name="Shape 204"/>
          <p:cNvSpPr txBox="1"/>
          <p:nvPr/>
        </p:nvSpPr>
        <p:spPr>
          <a:xfrm>
            <a:off x="6250775" y="6000750"/>
            <a:ext cx="2500200" cy="612900"/>
          </a:xfrm>
          <a:prstGeom prst="rect">
            <a:avLst/>
          </a:prstGeom>
          <a:noFill/>
          <a:ln>
            <a:noFill/>
          </a:ln>
        </p:spPr>
        <p:txBody>
          <a:bodyPr lIns="91425" tIns="91425" rIns="91425" bIns="91425" anchor="t" anchorCtr="0">
            <a:noAutofit/>
          </a:bodyPr>
          <a:lstStyle/>
          <a:p>
            <a:pPr>
              <a:spcBef>
                <a:spcPts val="0"/>
              </a:spcBef>
              <a:buNone/>
            </a:pPr>
            <a:r>
              <a:rPr lang="en-US" dirty="0"/>
              <a:t>Session </a:t>
            </a:r>
            <a:r>
              <a:rPr lang="en-US" dirty="0" smtClean="0"/>
              <a:t>3 </a:t>
            </a:r>
            <a:r>
              <a:rPr lang="en-US" dirty="0"/>
              <a:t>Frederick County Public Library</a:t>
            </a:r>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1481"/>
          <p:cNvPicPr preferRelativeResize="0"/>
          <p:nvPr/>
        </p:nvPicPr>
        <p:blipFill rotWithShape="1">
          <a:blip r:embed="rId3">
            <a:alphaModFix/>
          </a:blip>
          <a:srcRect/>
          <a:stretch/>
        </p:blipFill>
        <p:spPr>
          <a:xfrm>
            <a:off x="152400" y="762000"/>
            <a:ext cx="3886200" cy="2914499"/>
          </a:xfrm>
          <a:prstGeom prst="rect">
            <a:avLst/>
          </a:prstGeom>
          <a:ln>
            <a:noFill/>
          </a:ln>
          <a:effectLst>
            <a:softEdge rad="112500"/>
          </a:effectLst>
        </p:spPr>
      </p:pic>
      <p:sp>
        <p:nvSpPr>
          <p:cNvPr id="136193" name="Rectangle 6"/>
          <p:cNvSpPr>
            <a:spLocks noGrp="1" noChangeArrowheads="1"/>
          </p:cNvSpPr>
          <p:nvPr>
            <p:ph idx="1"/>
          </p:nvPr>
        </p:nvSpPr>
        <p:spPr>
          <a:xfrm>
            <a:off x="609600" y="3124200"/>
            <a:ext cx="7467600" cy="3048000"/>
          </a:xfrm>
        </p:spPr>
        <p:txBody>
          <a:bodyPr/>
          <a:lstStyle/>
          <a:p>
            <a:pPr algn="ctr" eaLnBrk="1" hangingPunct="1">
              <a:buFontTx/>
              <a:buNone/>
            </a:pPr>
            <a:r>
              <a:rPr lang="en-US" sz="4000" b="1" dirty="0" smtClean="0">
                <a:solidFill>
                  <a:srgbClr val="FFFF99"/>
                </a:solidFill>
                <a:latin typeface="Palatino Linotype" pitchFamily="18" charset="0"/>
              </a:rPr>
              <a:t>What are Applications for Biofuels in the Near Future? How do we integrate them into daily life?</a:t>
            </a:r>
          </a:p>
        </p:txBody>
      </p:sp>
      <p:sp>
        <p:nvSpPr>
          <p:cNvPr id="11" name="Footer Placeholder 10"/>
          <p:cNvSpPr>
            <a:spLocks noGrp="1"/>
          </p:cNvSpPr>
          <p:nvPr>
            <p:ph type="ftr" sz="quarter" idx="11"/>
          </p:nvPr>
        </p:nvSpPr>
        <p:spPr/>
        <p:txBody>
          <a:bodyPr/>
          <a:lstStyle/>
          <a:p>
            <a:pPr>
              <a:defRPr/>
            </a:pPr>
            <a:r>
              <a:rPr lang="en-US" smtClean="0"/>
              <a:t>Copyright 2014 Advanced Biofuels USA</a:t>
            </a:r>
            <a:endParaRPr lang="en-US"/>
          </a:p>
        </p:txBody>
      </p:sp>
      <p:sp>
        <p:nvSpPr>
          <p:cNvPr id="10" name="Slide Number Placeholder 9"/>
          <p:cNvSpPr>
            <a:spLocks noGrp="1"/>
          </p:cNvSpPr>
          <p:nvPr>
            <p:ph type="sldNum" sz="quarter" idx="12"/>
          </p:nvPr>
        </p:nvSpPr>
        <p:spPr/>
        <p:txBody>
          <a:bodyPr/>
          <a:lstStyle/>
          <a:p>
            <a:pPr>
              <a:defRPr/>
            </a:pPr>
            <a:fld id="{02C0AEB0-DC7A-444D-89F9-C7A0982F3078}" type="slidenum">
              <a:rPr lang="en-US" smtClean="0"/>
              <a:pPr>
                <a:defRPr/>
              </a:pPr>
              <a:t>92</a:t>
            </a:fld>
            <a:endParaRPr lang="en-US"/>
          </a:p>
        </p:txBody>
      </p:sp>
      <p:pic>
        <p:nvPicPr>
          <p:cNvPr id="136194" name="Picture 7"/>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304800" y="5943600"/>
            <a:ext cx="1143000" cy="612775"/>
          </a:xfrm>
          <a:prstGeom prst="rect">
            <a:avLst/>
          </a:prstGeom>
          <a:noFill/>
          <a:ln w="9525">
            <a:noFill/>
            <a:miter lim="800000"/>
            <a:headEnd/>
            <a:tailEnd/>
          </a:ln>
        </p:spPr>
      </p:pic>
      <p:sp>
        <p:nvSpPr>
          <p:cNvPr id="136195" name="Rectangle 5"/>
          <p:cNvSpPr>
            <a:spLocks noChangeArrowheads="1"/>
          </p:cNvSpPr>
          <p:nvPr/>
        </p:nvSpPr>
        <p:spPr bwMode="auto">
          <a:xfrm>
            <a:off x="2667000" y="6400800"/>
            <a:ext cx="2859088" cy="274638"/>
          </a:xfrm>
          <a:prstGeom prst="rect">
            <a:avLst/>
          </a:prstGeom>
          <a:noFill/>
          <a:ln w="9525">
            <a:noFill/>
            <a:miter lim="800000"/>
            <a:headEnd/>
            <a:tailEnd/>
          </a:ln>
        </p:spPr>
        <p:txBody>
          <a:bodyPr>
            <a:spAutoFit/>
          </a:bodyPr>
          <a:lstStyle/>
          <a:p>
            <a:r>
              <a:rPr lang="en-US" sz="1200">
                <a:solidFill>
                  <a:schemeClr val="bg2"/>
                </a:solidFill>
              </a:rPr>
              <a:t>Copyright 2010Advanced Biofuels USA</a:t>
            </a:r>
          </a:p>
        </p:txBody>
      </p:sp>
      <p:sp>
        <p:nvSpPr>
          <p:cNvPr id="136198"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89349AE5-589C-4035-A9EF-672F099853B6}" type="slidenum">
              <a:rPr lang="en-US" sz="1200">
                <a:solidFill>
                  <a:schemeClr val="bg2"/>
                </a:solidFill>
              </a:rPr>
              <a:pPr algn="r"/>
              <a:t>92</a:t>
            </a:fld>
            <a:endParaRPr lang="en-US" sz="1200">
              <a:solidFill>
                <a:schemeClr val="bg2"/>
              </a:solidFill>
            </a:endParaRPr>
          </a:p>
        </p:txBody>
      </p:sp>
      <p:sp>
        <p:nvSpPr>
          <p:cNvPr id="9" name="TextBox 8"/>
          <p:cNvSpPr txBox="1"/>
          <p:nvPr/>
        </p:nvSpPr>
        <p:spPr>
          <a:xfrm>
            <a:off x="381000" y="228600"/>
            <a:ext cx="6781800" cy="461665"/>
          </a:xfrm>
          <a:prstGeom prst="rect">
            <a:avLst/>
          </a:prstGeom>
          <a:noFill/>
        </p:spPr>
        <p:txBody>
          <a:bodyPr wrap="square" rtlCol="0">
            <a:spAutoFit/>
          </a:bodyPr>
          <a:lstStyle/>
          <a:p>
            <a:r>
              <a:rPr lang="en-US" dirty="0" smtClean="0"/>
              <a:t>Sample Question:  Economic</a:t>
            </a:r>
            <a:endParaRPr lang="en-US" dirty="0"/>
          </a:p>
        </p:txBody>
      </p:sp>
      <p:pic>
        <p:nvPicPr>
          <p:cNvPr id="12" name="Shape 1490"/>
          <p:cNvPicPr preferRelativeResize="0"/>
          <p:nvPr/>
        </p:nvPicPr>
        <p:blipFill rotWithShape="1">
          <a:blip r:embed="rId5">
            <a:alphaModFix/>
          </a:blip>
          <a:srcRect/>
          <a:stretch/>
        </p:blipFill>
        <p:spPr>
          <a:xfrm>
            <a:off x="3730801" y="152400"/>
            <a:ext cx="5413199" cy="2819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1"/>
          <p:cNvPicPr>
            <a:picLocks noChangeAspect="1" noChangeArrowheads="1"/>
          </p:cNvPicPr>
          <p:nvPr/>
        </p:nvPicPr>
        <p:blipFill>
          <a:blip r:embed="rId3" cstate="print"/>
          <a:srcRect/>
          <a:stretch>
            <a:fillRect/>
          </a:stretch>
        </p:blipFill>
        <p:spPr bwMode="auto">
          <a:xfrm>
            <a:off x="158621" y="762000"/>
            <a:ext cx="4080671" cy="2667000"/>
          </a:xfrm>
          <a:prstGeom prst="rect">
            <a:avLst/>
          </a:prstGeom>
          <a:ln>
            <a:noFill/>
          </a:ln>
          <a:effectLst>
            <a:softEdge rad="112500"/>
          </a:effectLst>
        </p:spPr>
      </p:pic>
      <p:pic>
        <p:nvPicPr>
          <p:cNvPr id="8" name="Picture 7" descr="DCFrederickApril 003.jp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267200" y="533400"/>
            <a:ext cx="4495800" cy="3371850"/>
          </a:xfrm>
          <a:prstGeom prst="rect">
            <a:avLst/>
          </a:prstGeom>
          <a:ln>
            <a:noFill/>
          </a:ln>
          <a:effectLst>
            <a:softEdge rad="112500"/>
          </a:effectLst>
        </p:spPr>
      </p:pic>
      <p:sp>
        <p:nvSpPr>
          <p:cNvPr id="136193" name="Rectangle 6"/>
          <p:cNvSpPr>
            <a:spLocks noGrp="1" noChangeArrowheads="1"/>
          </p:cNvSpPr>
          <p:nvPr>
            <p:ph idx="1"/>
          </p:nvPr>
        </p:nvSpPr>
        <p:spPr>
          <a:xfrm>
            <a:off x="609600" y="3124200"/>
            <a:ext cx="7467600" cy="3048000"/>
          </a:xfrm>
        </p:spPr>
        <p:txBody>
          <a:bodyPr/>
          <a:lstStyle/>
          <a:p>
            <a:pPr algn="ctr" eaLnBrk="1" hangingPunct="1">
              <a:buFontTx/>
              <a:buNone/>
            </a:pPr>
            <a:r>
              <a:rPr lang="en-US" sz="4000" b="1" dirty="0" smtClean="0">
                <a:solidFill>
                  <a:srgbClr val="FFFF99"/>
                </a:solidFill>
                <a:latin typeface="Palatino Linotype" pitchFamily="18" charset="0"/>
              </a:rPr>
              <a:t>How Will We Economically Produce and Transport Feedstock to </a:t>
            </a:r>
            <a:r>
              <a:rPr lang="en-US" sz="4000" b="1" dirty="0" err="1" smtClean="0">
                <a:solidFill>
                  <a:srgbClr val="FFFF99"/>
                </a:solidFill>
                <a:latin typeface="Palatino Linotype" pitchFamily="18" charset="0"/>
              </a:rPr>
              <a:t>Biorefineries</a:t>
            </a:r>
            <a:r>
              <a:rPr lang="en-US" sz="4000" b="1" dirty="0" smtClean="0">
                <a:solidFill>
                  <a:srgbClr val="FFFF99"/>
                </a:solidFill>
                <a:latin typeface="Palatino Linotype" pitchFamily="18" charset="0"/>
              </a:rPr>
              <a:t>? And Fuel to Customers?</a:t>
            </a:r>
          </a:p>
        </p:txBody>
      </p:sp>
      <p:sp>
        <p:nvSpPr>
          <p:cNvPr id="11" name="Footer Placeholder 10"/>
          <p:cNvSpPr>
            <a:spLocks noGrp="1"/>
          </p:cNvSpPr>
          <p:nvPr>
            <p:ph type="ftr" sz="quarter" idx="11"/>
          </p:nvPr>
        </p:nvSpPr>
        <p:spPr/>
        <p:txBody>
          <a:bodyPr/>
          <a:lstStyle/>
          <a:p>
            <a:pPr>
              <a:defRPr/>
            </a:pPr>
            <a:r>
              <a:rPr lang="en-US" smtClean="0"/>
              <a:t>Copyright 2014 Advanced Biofuels USA</a:t>
            </a:r>
            <a:endParaRPr lang="en-US"/>
          </a:p>
        </p:txBody>
      </p:sp>
      <p:sp>
        <p:nvSpPr>
          <p:cNvPr id="10" name="Slide Number Placeholder 9"/>
          <p:cNvSpPr>
            <a:spLocks noGrp="1"/>
          </p:cNvSpPr>
          <p:nvPr>
            <p:ph type="sldNum" sz="quarter" idx="12"/>
          </p:nvPr>
        </p:nvSpPr>
        <p:spPr/>
        <p:txBody>
          <a:bodyPr/>
          <a:lstStyle/>
          <a:p>
            <a:pPr>
              <a:defRPr/>
            </a:pPr>
            <a:fld id="{02C0AEB0-DC7A-444D-89F9-C7A0982F3078}" type="slidenum">
              <a:rPr lang="en-US" smtClean="0"/>
              <a:pPr>
                <a:defRPr/>
              </a:pPr>
              <a:t>93</a:t>
            </a:fld>
            <a:endParaRPr lang="en-US"/>
          </a:p>
        </p:txBody>
      </p:sp>
      <p:pic>
        <p:nvPicPr>
          <p:cNvPr id="136194" name="Picture 7"/>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304800" y="5943600"/>
            <a:ext cx="1143000" cy="612775"/>
          </a:xfrm>
          <a:prstGeom prst="rect">
            <a:avLst/>
          </a:prstGeom>
          <a:noFill/>
          <a:ln w="9525">
            <a:noFill/>
            <a:miter lim="800000"/>
            <a:headEnd/>
            <a:tailEnd/>
          </a:ln>
        </p:spPr>
      </p:pic>
      <p:sp>
        <p:nvSpPr>
          <p:cNvPr id="136195" name="Rectangle 5"/>
          <p:cNvSpPr>
            <a:spLocks noChangeArrowheads="1"/>
          </p:cNvSpPr>
          <p:nvPr/>
        </p:nvSpPr>
        <p:spPr bwMode="auto">
          <a:xfrm>
            <a:off x="2667000" y="6400800"/>
            <a:ext cx="2859088" cy="274638"/>
          </a:xfrm>
          <a:prstGeom prst="rect">
            <a:avLst/>
          </a:prstGeom>
          <a:noFill/>
          <a:ln w="9525">
            <a:noFill/>
            <a:miter lim="800000"/>
            <a:headEnd/>
            <a:tailEnd/>
          </a:ln>
        </p:spPr>
        <p:txBody>
          <a:bodyPr>
            <a:spAutoFit/>
          </a:bodyPr>
          <a:lstStyle/>
          <a:p>
            <a:r>
              <a:rPr lang="en-US" sz="1200">
                <a:solidFill>
                  <a:schemeClr val="bg2"/>
                </a:solidFill>
              </a:rPr>
              <a:t>Copyright 2010Advanced Biofuels USA</a:t>
            </a:r>
          </a:p>
        </p:txBody>
      </p:sp>
      <p:sp>
        <p:nvSpPr>
          <p:cNvPr id="136198" name="Slide Number Placeholder 6"/>
          <p:cNvSpPr txBox="1">
            <a:spLocks noGrp="1"/>
          </p:cNvSpPr>
          <p:nvPr/>
        </p:nvSpPr>
        <p:spPr bwMode="auto">
          <a:xfrm>
            <a:off x="7010400" y="6492875"/>
            <a:ext cx="2133600" cy="365125"/>
          </a:xfrm>
          <a:prstGeom prst="rect">
            <a:avLst/>
          </a:prstGeom>
          <a:noFill/>
          <a:ln w="9525">
            <a:noFill/>
            <a:miter lim="800000"/>
            <a:headEnd/>
            <a:tailEnd/>
          </a:ln>
        </p:spPr>
        <p:txBody>
          <a:bodyPr anchor="ctr"/>
          <a:lstStyle/>
          <a:p>
            <a:pPr algn="r"/>
            <a:fld id="{89349AE5-589C-4035-A9EF-672F099853B6}" type="slidenum">
              <a:rPr lang="en-US" sz="1200">
                <a:solidFill>
                  <a:schemeClr val="bg2"/>
                </a:solidFill>
              </a:rPr>
              <a:pPr algn="r"/>
              <a:t>93</a:t>
            </a:fld>
            <a:endParaRPr lang="en-US" sz="1200">
              <a:solidFill>
                <a:schemeClr val="bg2"/>
              </a:solidFill>
            </a:endParaRPr>
          </a:p>
        </p:txBody>
      </p:sp>
      <p:sp>
        <p:nvSpPr>
          <p:cNvPr id="9" name="TextBox 8"/>
          <p:cNvSpPr txBox="1"/>
          <p:nvPr/>
        </p:nvSpPr>
        <p:spPr>
          <a:xfrm>
            <a:off x="381000" y="228600"/>
            <a:ext cx="6781800" cy="461665"/>
          </a:xfrm>
          <a:prstGeom prst="rect">
            <a:avLst/>
          </a:prstGeom>
          <a:noFill/>
        </p:spPr>
        <p:txBody>
          <a:bodyPr wrap="square" rtlCol="0">
            <a:spAutoFit/>
          </a:bodyPr>
          <a:lstStyle/>
          <a:p>
            <a:r>
              <a:rPr lang="en-US" dirty="0" smtClean="0"/>
              <a:t>Sample Question:  Economic</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idx="4294967295"/>
          </p:nvPr>
        </p:nvSpPr>
        <p:spPr>
          <a:xfrm>
            <a:off x="152400" y="609600"/>
            <a:ext cx="8534400" cy="51054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dirty="0" smtClean="0">
                <a:solidFill>
                  <a:srgbClr val="FFFF99"/>
                </a:solidFill>
                <a:latin typeface="Times New Roman"/>
                <a:ea typeface="Times New Roman"/>
                <a:cs typeface="Times New Roman"/>
                <a:sym typeface="Times New Roman"/>
              </a:rPr>
              <a:t>Group Discussion</a:t>
            </a:r>
            <a:br>
              <a:rPr lang="en-US" sz="4400" b="1" i="0" u="none" strike="noStrike" cap="none" baseline="0"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Optimizing Social, Economic and Moral Values</a:t>
            </a:r>
            <a:endParaRPr lang="en-US" sz="4400" b="1" i="0" u="none" strike="noStrike" cap="none" baseline="0" dirty="0">
              <a:solidFill>
                <a:srgbClr val="005828"/>
              </a:solidFill>
              <a:latin typeface="Times New Roman"/>
              <a:ea typeface="Times New Roman"/>
              <a:cs typeface="Times New Roman"/>
              <a:sym typeface="Times New Roman"/>
            </a:endParaRPr>
          </a:p>
        </p:txBody>
      </p:sp>
      <p:sp>
        <p:nvSpPr>
          <p:cNvPr id="202" name="Shape 202"/>
          <p:cNvSpPr/>
          <p:nvPr/>
        </p:nvSpPr>
        <p:spPr>
          <a:xfrm>
            <a:off x="152400" y="22098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dirty="0">
              <a:solidFill>
                <a:srgbClr val="FBFCF5"/>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sp>
        <p:nvSpPr>
          <p:cNvPr id="204" name="Shape 204"/>
          <p:cNvSpPr txBox="1"/>
          <p:nvPr/>
        </p:nvSpPr>
        <p:spPr>
          <a:xfrm>
            <a:off x="6250775" y="6000750"/>
            <a:ext cx="2500200" cy="612900"/>
          </a:xfrm>
          <a:prstGeom prst="rect">
            <a:avLst/>
          </a:prstGeom>
          <a:noFill/>
          <a:ln>
            <a:noFill/>
          </a:ln>
        </p:spPr>
        <p:txBody>
          <a:bodyPr lIns="91425" tIns="91425" rIns="91425" bIns="91425" anchor="t" anchorCtr="0">
            <a:noAutofit/>
          </a:bodyPr>
          <a:lstStyle/>
          <a:p>
            <a:pPr>
              <a:spcBef>
                <a:spcPts val="0"/>
              </a:spcBef>
              <a:buNone/>
            </a:pPr>
            <a:r>
              <a:rPr lang="en-US" dirty="0"/>
              <a:t>Session </a:t>
            </a:r>
            <a:r>
              <a:rPr lang="en-US" dirty="0" smtClean="0"/>
              <a:t>2 </a:t>
            </a:r>
            <a:r>
              <a:rPr lang="en-US" dirty="0"/>
              <a:t>Frederick County Public Library</a:t>
            </a: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Shape 1113"/>
          <p:cNvSpPr txBox="1">
            <a:spLocks noGrp="1"/>
          </p:cNvSpPr>
          <p:nvPr>
            <p:ph type="title"/>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ctr" rtl="0">
              <a:lnSpc>
                <a:spcPts val="4200"/>
              </a:lnSpc>
              <a:spcBef>
                <a:spcPts val="0"/>
              </a:spcBef>
              <a:spcAft>
                <a:spcPts val="0"/>
              </a:spcAft>
              <a:buSzPct val="25000"/>
              <a:buNone/>
            </a:pPr>
            <a:r>
              <a:rPr lang="en-US" sz="4400" b="1" dirty="0">
                <a:solidFill>
                  <a:srgbClr val="FFFF99"/>
                </a:solidFill>
                <a:latin typeface="Times New Roman"/>
                <a:ea typeface="Times New Roman"/>
                <a:cs typeface="Times New Roman"/>
                <a:sym typeface="Times New Roman"/>
              </a:rPr>
              <a:t>How do we transition to a truly renewable, sustainable transportation future</a:t>
            </a:r>
            <a:r>
              <a:rPr lang="en-US" sz="4400" b="1" i="0" u="none" strike="noStrike" cap="none" baseline="0" dirty="0">
                <a:solidFill>
                  <a:srgbClr val="FFFF99"/>
                </a:solidFill>
                <a:latin typeface="Times New Roman"/>
                <a:ea typeface="Times New Roman"/>
                <a:cs typeface="Times New Roman"/>
                <a:sym typeface="Times New Roman"/>
              </a:rPr>
              <a:t>?</a:t>
            </a:r>
            <a:r>
              <a:rPr lang="en-US" sz="5400" b="1" i="0" u="none" strike="noStrike" cap="none" baseline="0" dirty="0">
                <a:solidFill>
                  <a:srgbClr val="005828"/>
                </a:solidFill>
                <a:latin typeface="Times New Roman"/>
                <a:ea typeface="Times New Roman"/>
                <a:cs typeface="Times New Roman"/>
                <a:sym typeface="Times New Roman"/>
              </a:rPr>
              <a:t> </a:t>
            </a:r>
            <a:r>
              <a:rPr lang="en-US" sz="4400" b="1" i="0" u="none" strike="noStrike" cap="none" baseline="0" dirty="0">
                <a:solidFill>
                  <a:srgbClr val="005828"/>
                </a:solidFill>
                <a:latin typeface="Times New Roman"/>
                <a:ea typeface="Times New Roman"/>
                <a:cs typeface="Times New Roman"/>
                <a:sym typeface="Times New Roman"/>
              </a:rPr>
              <a:t> </a:t>
            </a:r>
          </a:p>
        </p:txBody>
      </p:sp>
      <p:sp>
        <p:nvSpPr>
          <p:cNvPr id="1114" name="Shape 1114"/>
          <p:cNvSpPr/>
          <p:nvPr/>
        </p:nvSpPr>
        <p:spPr>
          <a:xfrm>
            <a:off x="152400" y="2209800"/>
            <a:ext cx="8839199" cy="40950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2800" b="1" dirty="0">
                <a:solidFill>
                  <a:srgbClr val="FCE5CD"/>
                </a:solidFill>
                <a:latin typeface="Times New Roman"/>
                <a:ea typeface="Times New Roman"/>
                <a:cs typeface="Times New Roman"/>
                <a:sym typeface="Times New Roman"/>
              </a:rPr>
              <a:t>Review:</a:t>
            </a:r>
          </a:p>
          <a:p>
            <a:pPr marL="0" marR="0" lvl="0" indent="0" algn="ctr" rtl="0">
              <a:spcBef>
                <a:spcPts val="0"/>
              </a:spcBef>
              <a:spcAft>
                <a:spcPts val="0"/>
              </a:spcAft>
              <a:buSzPct val="25000"/>
              <a:buNone/>
            </a:pPr>
            <a:r>
              <a:rPr lang="en-US" sz="2800" b="1" dirty="0">
                <a:solidFill>
                  <a:srgbClr val="FBFCF5"/>
                </a:solidFill>
                <a:latin typeface="Times New Roman"/>
                <a:ea typeface="Times New Roman"/>
                <a:cs typeface="Times New Roman"/>
                <a:sym typeface="Times New Roman"/>
              </a:rPr>
              <a:t>Advanced biofuels w</a:t>
            </a:r>
            <a:r>
              <a:rPr lang="en-US" sz="2800" b="1" i="0" u="none" strike="noStrike" cap="none" baseline="0" dirty="0">
                <a:solidFill>
                  <a:srgbClr val="FBFCF5"/>
                </a:solidFill>
                <a:latin typeface="Times New Roman"/>
                <a:ea typeface="Times New Roman"/>
                <a:cs typeface="Times New Roman"/>
                <a:sym typeface="Times New Roman"/>
              </a:rPr>
              <a:t>hat are they?</a:t>
            </a:r>
          </a:p>
          <a:p>
            <a:pPr marL="0" marR="0" lvl="0" indent="0" algn="ctr" rtl="0">
              <a:spcBef>
                <a:spcPts val="0"/>
              </a:spcBef>
              <a:spcAft>
                <a:spcPts val="0"/>
              </a:spcAft>
              <a:buSzPct val="25000"/>
              <a:buNone/>
            </a:pPr>
            <a:r>
              <a:rPr lang="en-US" sz="2800" b="1" dirty="0">
                <a:solidFill>
                  <a:srgbClr val="FBFCF5"/>
                </a:solidFill>
                <a:latin typeface="Times New Roman"/>
                <a:ea typeface="Times New Roman"/>
                <a:cs typeface="Times New Roman"/>
                <a:sym typeface="Times New Roman"/>
              </a:rPr>
              <a:t>Why do we need them?</a:t>
            </a:r>
          </a:p>
          <a:p>
            <a:pPr marL="0" marR="0" lvl="0" indent="0" algn="ctr" rtl="0">
              <a:spcBef>
                <a:spcPts val="0"/>
              </a:spcBef>
              <a:spcAft>
                <a:spcPts val="0"/>
              </a:spcAft>
              <a:buSzPct val="25000"/>
              <a:buNone/>
            </a:pPr>
            <a:r>
              <a:rPr lang="en-US" sz="2800" b="1" i="0" u="none" strike="noStrike" cap="none" baseline="0" dirty="0">
                <a:solidFill>
                  <a:srgbClr val="FBFCF5"/>
                </a:solidFill>
                <a:latin typeface="Times New Roman"/>
                <a:ea typeface="Times New Roman"/>
                <a:cs typeface="Times New Roman"/>
                <a:sym typeface="Times New Roman"/>
              </a:rPr>
              <a:t>What are they used for</a:t>
            </a:r>
            <a:r>
              <a:rPr lang="en-US" sz="2800" b="1" i="0" u="none" strike="noStrike" cap="none" baseline="0" dirty="0" smtClean="0">
                <a:solidFill>
                  <a:srgbClr val="FBFCF5"/>
                </a:solidFill>
                <a:latin typeface="Times New Roman"/>
                <a:ea typeface="Times New Roman"/>
                <a:cs typeface="Times New Roman"/>
                <a:sym typeface="Times New Roman"/>
              </a:rPr>
              <a:t>?</a:t>
            </a:r>
          </a:p>
          <a:p>
            <a:pPr marL="0" marR="0" lvl="0" indent="0" algn="ctr" rtl="0">
              <a:spcBef>
                <a:spcPts val="0"/>
              </a:spcBef>
              <a:spcAft>
                <a:spcPts val="0"/>
              </a:spcAft>
              <a:buSzPct val="25000"/>
              <a:buNone/>
            </a:pPr>
            <a:r>
              <a:rPr lang="en-US" sz="2800" b="1" i="0" u="none" strike="noStrike" cap="none" baseline="0" dirty="0" smtClean="0">
                <a:solidFill>
                  <a:schemeClr val="tx2"/>
                </a:solidFill>
                <a:latin typeface="Times New Roman"/>
                <a:ea typeface="Times New Roman"/>
                <a:cs typeface="Times New Roman"/>
                <a:sym typeface="Times New Roman"/>
              </a:rPr>
              <a:t>How </a:t>
            </a:r>
            <a:r>
              <a:rPr lang="en-US" sz="2800" b="1" i="0" u="none" strike="noStrike" cap="none" baseline="0" dirty="0">
                <a:solidFill>
                  <a:schemeClr val="tx2"/>
                </a:solidFill>
                <a:latin typeface="Times New Roman"/>
                <a:ea typeface="Times New Roman"/>
                <a:cs typeface="Times New Roman"/>
                <a:sym typeface="Times New Roman"/>
              </a:rPr>
              <a:t>are they made?</a:t>
            </a:r>
          </a:p>
          <a:p>
            <a:pPr marL="0" marR="0" lvl="0" indent="0" algn="ctr" rtl="0">
              <a:spcBef>
                <a:spcPts val="0"/>
              </a:spcBef>
              <a:spcAft>
                <a:spcPts val="0"/>
              </a:spcAft>
              <a:buSzPct val="25000"/>
              <a:buNone/>
            </a:pPr>
            <a:r>
              <a:rPr lang="en-US" sz="2800" b="1" dirty="0" smtClean="0">
                <a:solidFill>
                  <a:schemeClr val="tx2"/>
                </a:solidFill>
                <a:latin typeface="Times New Roman"/>
                <a:ea typeface="Times New Roman"/>
                <a:cs typeface="Times New Roman"/>
                <a:sym typeface="Times New Roman"/>
              </a:rPr>
              <a:t>Sustainability</a:t>
            </a:r>
          </a:p>
          <a:p>
            <a:pPr marL="0" marR="0" lvl="0" indent="0" algn="ctr" rtl="0">
              <a:spcBef>
                <a:spcPts val="0"/>
              </a:spcBef>
              <a:spcAft>
                <a:spcPts val="0"/>
              </a:spcAft>
              <a:buSzPct val="25000"/>
              <a:buNone/>
            </a:pPr>
            <a:endParaRPr lang="en-US" sz="2800" b="1" dirty="0" smtClean="0">
              <a:solidFill>
                <a:schemeClr val="tx2"/>
              </a:solidFill>
              <a:latin typeface="Times New Roman"/>
              <a:ea typeface="Times New Roman"/>
              <a:cs typeface="Times New Roman"/>
              <a:sym typeface="Times New Roman"/>
            </a:endParaRPr>
          </a:p>
          <a:p>
            <a:pPr marL="0" marR="0" lvl="0" indent="0" algn="ctr" rtl="0">
              <a:spcBef>
                <a:spcPts val="0"/>
              </a:spcBef>
              <a:spcAft>
                <a:spcPts val="0"/>
              </a:spcAft>
              <a:buSzPct val="25000"/>
              <a:buNone/>
            </a:pPr>
            <a:r>
              <a:rPr lang="en-US" sz="2800" b="1" dirty="0" smtClean="0">
                <a:solidFill>
                  <a:srgbClr val="FCE5CD"/>
                </a:solidFill>
                <a:latin typeface="Times New Roman"/>
                <a:ea typeface="Times New Roman"/>
                <a:cs typeface="Times New Roman"/>
                <a:sym typeface="Times New Roman"/>
              </a:rPr>
              <a:t>New:  Barriers and Challenges</a:t>
            </a:r>
          </a:p>
          <a:p>
            <a:pPr marL="0" marR="0" lvl="0" indent="0" algn="ctr" rtl="0">
              <a:spcBef>
                <a:spcPts val="0"/>
              </a:spcBef>
              <a:spcAft>
                <a:spcPts val="0"/>
              </a:spcAft>
              <a:buSzPct val="25000"/>
              <a:buNone/>
            </a:pPr>
            <a:r>
              <a:rPr lang="en-US" sz="2800" b="1" dirty="0" err="1" smtClean="0">
                <a:solidFill>
                  <a:schemeClr val="tx2"/>
                </a:solidFill>
                <a:latin typeface="Times New Roman"/>
                <a:ea typeface="Times New Roman"/>
                <a:cs typeface="Times New Roman"/>
                <a:sym typeface="Times New Roman"/>
              </a:rPr>
              <a:t>Feedstocks</a:t>
            </a:r>
            <a:endParaRPr lang="en-US" sz="2800" b="1" dirty="0" smtClean="0">
              <a:solidFill>
                <a:schemeClr val="tx2"/>
              </a:solidFill>
              <a:latin typeface="Times New Roman"/>
              <a:ea typeface="Times New Roman"/>
              <a:cs typeface="Times New Roman"/>
              <a:sym typeface="Times New Roman"/>
            </a:endParaRPr>
          </a:p>
          <a:p>
            <a:pPr marL="0" marR="0" lvl="0" indent="0" algn="ctr" rtl="0">
              <a:spcBef>
                <a:spcPts val="0"/>
              </a:spcBef>
              <a:spcAft>
                <a:spcPts val="0"/>
              </a:spcAft>
              <a:buSzPct val="25000"/>
              <a:buNone/>
            </a:pPr>
            <a:r>
              <a:rPr lang="en-US" sz="2800" b="1" dirty="0" smtClean="0">
                <a:solidFill>
                  <a:schemeClr val="tx2"/>
                </a:solidFill>
                <a:latin typeface="Times New Roman"/>
                <a:ea typeface="Times New Roman"/>
                <a:cs typeface="Times New Roman"/>
                <a:sym typeface="Times New Roman"/>
              </a:rPr>
              <a:t>Technical Challenges</a:t>
            </a:r>
          </a:p>
        </p:txBody>
      </p:sp>
      <p:pic>
        <p:nvPicPr>
          <p:cNvPr id="1115" name="Shape 1115"/>
          <p:cNvPicPr preferRelativeResize="0"/>
          <p:nvPr/>
        </p:nvPicPr>
        <p:blipFill rotWithShape="1">
          <a:blip r:embed="rId3">
            <a:alphaModFix/>
          </a:blip>
          <a:srcRect/>
          <a:stretch/>
        </p:blipFill>
        <p:spPr>
          <a:xfrm>
            <a:off x="152400" y="6019800"/>
            <a:ext cx="1143000" cy="612900"/>
          </a:xfrm>
          <a:prstGeom prst="rect">
            <a:avLst/>
          </a:prstGeom>
          <a:noFill/>
          <a:ln>
            <a:noFill/>
          </a:ln>
        </p:spPr>
      </p:pic>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Shape 1165"/>
          <p:cNvSpPr txBox="1">
            <a:spLocks noGrp="1"/>
          </p:cNvSpPr>
          <p:nvPr>
            <p:ph type="title"/>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ctr" rtl="0">
              <a:lnSpc>
                <a:spcPts val="4600"/>
              </a:lnSpc>
              <a:spcBef>
                <a:spcPts val="0"/>
              </a:spcBef>
              <a:spcAft>
                <a:spcPts val="0"/>
              </a:spcAft>
              <a:buSzPct val="25000"/>
              <a:buNone/>
            </a:pPr>
            <a:r>
              <a:rPr lang="en-US" sz="5400" b="1" dirty="0">
                <a:solidFill>
                  <a:schemeClr val="accent3">
                    <a:lumMod val="40000"/>
                    <a:lumOff val="60000"/>
                  </a:schemeClr>
                </a:solidFill>
                <a:latin typeface="Times New Roman"/>
                <a:ea typeface="Times New Roman"/>
                <a:cs typeface="Times New Roman"/>
                <a:sym typeface="Times New Roman"/>
              </a:rPr>
              <a:t>How</a:t>
            </a:r>
            <a:r>
              <a:rPr lang="en-US" sz="4400" b="1" dirty="0">
                <a:solidFill>
                  <a:srgbClr val="FFFF99"/>
                </a:solidFill>
                <a:latin typeface="Times New Roman"/>
                <a:ea typeface="Times New Roman"/>
                <a:cs typeface="Times New Roman"/>
                <a:sym typeface="Times New Roman"/>
              </a:rPr>
              <a:t> do we transition to a truly renewable, sustainable transportation future</a:t>
            </a:r>
            <a:r>
              <a:rPr lang="en-US" sz="4400" b="1" i="0" u="none" strike="noStrike" cap="none" baseline="0" dirty="0">
                <a:solidFill>
                  <a:srgbClr val="FFFF99"/>
                </a:solidFill>
                <a:latin typeface="Times New Roman"/>
                <a:ea typeface="Times New Roman"/>
                <a:cs typeface="Times New Roman"/>
                <a:sym typeface="Times New Roman"/>
              </a:rPr>
              <a:t>?</a:t>
            </a:r>
            <a:r>
              <a:rPr lang="en-US" sz="5400" b="1" i="0" u="none" strike="noStrike" cap="none" baseline="0" dirty="0">
                <a:solidFill>
                  <a:srgbClr val="005828"/>
                </a:solidFill>
                <a:latin typeface="Times New Roman"/>
                <a:ea typeface="Times New Roman"/>
                <a:cs typeface="Times New Roman"/>
                <a:sym typeface="Times New Roman"/>
              </a:rPr>
              <a:t> </a:t>
            </a:r>
            <a:r>
              <a:rPr lang="en-US" sz="4400" b="1" i="0" u="none" strike="noStrike" cap="none" baseline="0" dirty="0">
                <a:solidFill>
                  <a:srgbClr val="005828"/>
                </a:solidFill>
                <a:latin typeface="Times New Roman"/>
                <a:ea typeface="Times New Roman"/>
                <a:cs typeface="Times New Roman"/>
                <a:sym typeface="Times New Roman"/>
              </a:rPr>
              <a:t> </a:t>
            </a:r>
          </a:p>
        </p:txBody>
      </p:sp>
      <p:sp>
        <p:nvSpPr>
          <p:cNvPr id="1166" name="Shape 1166"/>
          <p:cNvSpPr/>
          <p:nvPr/>
        </p:nvSpPr>
        <p:spPr>
          <a:xfrm>
            <a:off x="31500" y="2392500"/>
            <a:ext cx="9080999" cy="3696300"/>
          </a:xfrm>
          <a:prstGeom prst="rect">
            <a:avLst/>
          </a:prstGeom>
          <a:noFill/>
          <a:ln>
            <a:noFill/>
          </a:ln>
        </p:spPr>
        <p:txBody>
          <a:bodyPr lIns="91425" tIns="45700" rIns="91425" bIns="45700" anchor="ctr" anchorCtr="0">
            <a:noAutofit/>
          </a:bodyPr>
          <a:lstStyle/>
          <a:p>
            <a:pPr marL="457200" marR="0" lvl="0" indent="-469900" rtl="0">
              <a:spcBef>
                <a:spcPts val="0"/>
              </a:spcBef>
              <a:spcAft>
                <a:spcPts val="0"/>
              </a:spcAft>
              <a:buClr>
                <a:srgbClr val="FBFCF5"/>
              </a:buClr>
              <a:buSzPct val="100000"/>
              <a:buFont typeface="Arial" pitchFamily="34" charset="0"/>
              <a:buChar char="•"/>
            </a:pPr>
            <a:r>
              <a:rPr lang="en-US" sz="3800" b="1" dirty="0" smtClean="0">
                <a:solidFill>
                  <a:srgbClr val="FBFCF5"/>
                </a:solidFill>
                <a:latin typeface="Times New Roman"/>
                <a:ea typeface="Times New Roman"/>
                <a:cs typeface="Times New Roman"/>
                <a:sym typeface="Times New Roman"/>
              </a:rPr>
              <a:t>Barriers and Challenges</a:t>
            </a:r>
          </a:p>
          <a:p>
            <a:pPr marL="457200" lvl="4" indent="-469900">
              <a:buClr>
                <a:srgbClr val="FBFCF5"/>
              </a:buClr>
              <a:buSzPct val="100000"/>
              <a:buFont typeface="Arial" pitchFamily="34" charset="0"/>
              <a:buChar char="•"/>
            </a:pPr>
            <a:r>
              <a:rPr lang="en-US" sz="3200" b="1" dirty="0" smtClean="0">
                <a:solidFill>
                  <a:srgbClr val="FBFCF5"/>
                </a:solidFill>
                <a:latin typeface="Times New Roman"/>
                <a:ea typeface="Times New Roman"/>
                <a:cs typeface="Times New Roman"/>
                <a:sym typeface="Times New Roman"/>
              </a:rPr>
              <a:t>Feedstock  Characteristics</a:t>
            </a:r>
            <a:endParaRPr lang="en-US" sz="3200" b="1" dirty="0">
              <a:solidFill>
                <a:srgbClr val="FBFCF5"/>
              </a:solidFill>
              <a:latin typeface="Times New Roman"/>
              <a:ea typeface="Times New Roman"/>
              <a:cs typeface="Times New Roman"/>
              <a:sym typeface="Times New Roman"/>
            </a:endParaRPr>
          </a:p>
          <a:p>
            <a:pPr marL="457200" lvl="2" indent="-469900">
              <a:buClr>
                <a:srgbClr val="FBFCF5"/>
              </a:buClr>
              <a:buSzPct val="100000"/>
              <a:buFont typeface="Arial" pitchFamily="34" charset="0"/>
              <a:buChar char="•"/>
            </a:pPr>
            <a:r>
              <a:rPr lang="en-US" sz="3200" b="1" dirty="0" smtClean="0">
                <a:solidFill>
                  <a:srgbClr val="FBFCF5"/>
                </a:solidFill>
                <a:latin typeface="Times New Roman"/>
                <a:ea typeface="Times New Roman"/>
                <a:cs typeface="Times New Roman"/>
                <a:sym typeface="Times New Roman"/>
              </a:rPr>
              <a:t>Conversion Technology Challenges</a:t>
            </a:r>
          </a:p>
          <a:p>
            <a:pPr marL="457200" lvl="2" indent="-469900">
              <a:buClr>
                <a:srgbClr val="FBFCF5"/>
              </a:buClr>
              <a:buSzPct val="100000"/>
              <a:buFont typeface="Arial" pitchFamily="34" charset="0"/>
              <a:buChar char="•"/>
            </a:pPr>
            <a:r>
              <a:rPr lang="en-US" sz="3200" b="1" dirty="0" smtClean="0">
                <a:solidFill>
                  <a:srgbClr val="FBFCF5"/>
                </a:solidFill>
                <a:latin typeface="Times New Roman"/>
                <a:ea typeface="Times New Roman"/>
                <a:cs typeface="Times New Roman"/>
                <a:sym typeface="Times New Roman"/>
              </a:rPr>
              <a:t>Engine/Fuel Optimization</a:t>
            </a:r>
            <a:endParaRPr lang="en-US" sz="3200" b="1" dirty="0">
              <a:solidFill>
                <a:srgbClr val="FBFCF5"/>
              </a:solidFill>
              <a:latin typeface="Times New Roman"/>
              <a:ea typeface="Times New Roman"/>
              <a:cs typeface="Times New Roman"/>
              <a:sym typeface="Times New Roman"/>
            </a:endParaRPr>
          </a:p>
          <a:p>
            <a:pPr marL="457200" lvl="2" indent="-469900">
              <a:buClr>
                <a:srgbClr val="FBFCF5"/>
              </a:buClr>
              <a:buSzPct val="100000"/>
              <a:buFont typeface="Arial" pitchFamily="34" charset="0"/>
              <a:buChar char="•"/>
            </a:pPr>
            <a:endParaRPr lang="en-US" sz="3200" b="1" dirty="0" smtClean="0">
              <a:solidFill>
                <a:srgbClr val="D9EF80"/>
              </a:solidFill>
              <a:latin typeface="Times New Roman"/>
              <a:ea typeface="Times New Roman"/>
              <a:cs typeface="Times New Roman"/>
              <a:sym typeface="Times New Roman"/>
            </a:endParaRPr>
          </a:p>
          <a:p>
            <a:pPr marL="457200" lvl="2" indent="-469900">
              <a:buClr>
                <a:srgbClr val="FBFCF5"/>
              </a:buClr>
              <a:buSzPct val="100000"/>
              <a:buFont typeface="Arial" pitchFamily="34" charset="0"/>
              <a:buChar char="•"/>
            </a:pPr>
            <a:r>
              <a:rPr lang="en-US" sz="3200" b="1" dirty="0" smtClean="0">
                <a:solidFill>
                  <a:srgbClr val="D9EF80"/>
                </a:solidFill>
                <a:latin typeface="Times New Roman"/>
                <a:ea typeface="Times New Roman"/>
                <a:cs typeface="Times New Roman"/>
                <a:sym typeface="Times New Roman"/>
              </a:rPr>
              <a:t>Financing</a:t>
            </a:r>
            <a:endParaRPr lang="en-US" sz="3200" b="1" dirty="0">
              <a:solidFill>
                <a:srgbClr val="D9EF80"/>
              </a:solidFill>
              <a:latin typeface="Times New Roman"/>
              <a:ea typeface="Times New Roman"/>
              <a:cs typeface="Times New Roman"/>
              <a:sym typeface="Times New Roman"/>
            </a:endParaRPr>
          </a:p>
          <a:p>
            <a:pPr marL="457200" lvl="2" indent="-469900">
              <a:buClr>
                <a:srgbClr val="FBFCF5"/>
              </a:buClr>
              <a:buSzPct val="100000"/>
              <a:buFont typeface="Arial" pitchFamily="34" charset="0"/>
              <a:buChar char="•"/>
            </a:pPr>
            <a:r>
              <a:rPr lang="en-US" sz="3200" b="1" dirty="0" smtClean="0">
                <a:solidFill>
                  <a:srgbClr val="D9EF80"/>
                </a:solidFill>
                <a:latin typeface="Times New Roman"/>
                <a:ea typeface="Times New Roman"/>
                <a:cs typeface="Times New Roman"/>
                <a:sym typeface="Times New Roman"/>
              </a:rPr>
              <a:t>Policy </a:t>
            </a:r>
            <a:r>
              <a:rPr lang="en-US" sz="3200" b="1" dirty="0">
                <a:solidFill>
                  <a:srgbClr val="D9EF80"/>
                </a:solidFill>
                <a:latin typeface="Times New Roman"/>
                <a:ea typeface="Times New Roman"/>
                <a:cs typeface="Times New Roman"/>
                <a:sym typeface="Times New Roman"/>
              </a:rPr>
              <a:t>Issues/Controversies</a:t>
            </a:r>
          </a:p>
        </p:txBody>
      </p:sp>
      <p:pic>
        <p:nvPicPr>
          <p:cNvPr id="1167" name="Shape 1167"/>
          <p:cNvPicPr preferRelativeResize="0"/>
          <p:nvPr/>
        </p:nvPicPr>
        <p:blipFill rotWithShape="1">
          <a:blip r:embed="rId3">
            <a:alphaModFix/>
          </a:blip>
          <a:srcRect/>
          <a:stretch/>
        </p:blipFill>
        <p:spPr>
          <a:xfrm>
            <a:off x="7922725" y="6024850"/>
            <a:ext cx="1143000" cy="612900"/>
          </a:xfrm>
          <a:prstGeom prst="rect">
            <a:avLst/>
          </a:prstGeom>
          <a:noFill/>
          <a:ln>
            <a:noFill/>
          </a:ln>
        </p:spPr>
      </p:pic>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Shape 1165"/>
          <p:cNvSpPr txBox="1">
            <a:spLocks noGrp="1"/>
          </p:cNvSpPr>
          <p:nvPr>
            <p:ph type="title" idx="4294967295"/>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ctr" rtl="0">
              <a:lnSpc>
                <a:spcPts val="4600"/>
              </a:lnSpc>
              <a:spcBef>
                <a:spcPts val="0"/>
              </a:spcBef>
              <a:spcAft>
                <a:spcPts val="0"/>
              </a:spcAft>
              <a:buSzPct val="25000"/>
              <a:buNone/>
            </a:pPr>
            <a:r>
              <a:rPr lang="en-US" sz="5400" b="1" dirty="0">
                <a:solidFill>
                  <a:schemeClr val="accent3">
                    <a:lumMod val="40000"/>
                    <a:lumOff val="60000"/>
                  </a:schemeClr>
                </a:solidFill>
                <a:latin typeface="Times New Roman"/>
                <a:ea typeface="Times New Roman"/>
                <a:cs typeface="Times New Roman"/>
                <a:sym typeface="Times New Roman"/>
              </a:rPr>
              <a:t>How</a:t>
            </a:r>
            <a:r>
              <a:rPr lang="en-US" sz="4400" b="1" dirty="0">
                <a:solidFill>
                  <a:srgbClr val="FFFF99"/>
                </a:solidFill>
                <a:latin typeface="Times New Roman"/>
                <a:ea typeface="Times New Roman"/>
                <a:cs typeface="Times New Roman"/>
                <a:sym typeface="Times New Roman"/>
              </a:rPr>
              <a:t> do we transition to a truly renewable, sustainable transportation future</a:t>
            </a:r>
            <a:r>
              <a:rPr lang="en-US" sz="4400" b="1" i="0" u="none" strike="noStrike" cap="none" baseline="0" dirty="0">
                <a:solidFill>
                  <a:srgbClr val="FFFF99"/>
                </a:solidFill>
                <a:latin typeface="Times New Roman"/>
                <a:ea typeface="Times New Roman"/>
                <a:cs typeface="Times New Roman"/>
                <a:sym typeface="Times New Roman"/>
              </a:rPr>
              <a:t>?</a:t>
            </a:r>
            <a:r>
              <a:rPr lang="en-US" sz="5400" b="1" i="0" u="none" strike="noStrike" cap="none" baseline="0" dirty="0">
                <a:solidFill>
                  <a:srgbClr val="005828"/>
                </a:solidFill>
                <a:latin typeface="Times New Roman"/>
                <a:ea typeface="Times New Roman"/>
                <a:cs typeface="Times New Roman"/>
                <a:sym typeface="Times New Roman"/>
              </a:rPr>
              <a:t> </a:t>
            </a:r>
            <a:r>
              <a:rPr lang="en-US" sz="4400" b="1" i="0" u="none" strike="noStrike" cap="none" baseline="0" dirty="0">
                <a:solidFill>
                  <a:srgbClr val="005828"/>
                </a:solidFill>
                <a:latin typeface="Times New Roman"/>
                <a:ea typeface="Times New Roman"/>
                <a:cs typeface="Times New Roman"/>
                <a:sym typeface="Times New Roman"/>
              </a:rPr>
              <a:t> </a:t>
            </a:r>
          </a:p>
        </p:txBody>
      </p:sp>
      <p:sp>
        <p:nvSpPr>
          <p:cNvPr id="1166" name="Shape 1166"/>
          <p:cNvSpPr/>
          <p:nvPr/>
        </p:nvSpPr>
        <p:spPr>
          <a:xfrm>
            <a:off x="31500" y="2392500"/>
            <a:ext cx="9080999" cy="3696300"/>
          </a:xfrm>
          <a:prstGeom prst="rect">
            <a:avLst/>
          </a:prstGeom>
          <a:noFill/>
          <a:ln>
            <a:noFill/>
          </a:ln>
        </p:spPr>
        <p:txBody>
          <a:bodyPr lIns="91425" tIns="45700" rIns="91425" bIns="45700" anchor="ctr" anchorCtr="0">
            <a:noAutofit/>
          </a:bodyPr>
          <a:lstStyle/>
          <a:p>
            <a:pPr marL="457200" marR="0" lvl="0" indent="-469900" rtl="0">
              <a:spcBef>
                <a:spcPts val="0"/>
              </a:spcBef>
              <a:spcAft>
                <a:spcPts val="0"/>
              </a:spcAft>
              <a:buClr>
                <a:srgbClr val="FBFCF5"/>
              </a:buClr>
              <a:buSzPct val="100000"/>
              <a:buFont typeface="Arial" pitchFamily="34" charset="0"/>
              <a:buChar char="•"/>
            </a:pPr>
            <a:r>
              <a:rPr lang="en-US" sz="3800" b="1" dirty="0" smtClean="0">
                <a:solidFill>
                  <a:srgbClr val="00B050"/>
                </a:solidFill>
                <a:latin typeface="Times New Roman"/>
                <a:ea typeface="Times New Roman"/>
                <a:cs typeface="Times New Roman"/>
                <a:sym typeface="Times New Roman"/>
              </a:rPr>
              <a:t>Barriers and Challenges</a:t>
            </a:r>
          </a:p>
          <a:p>
            <a:pPr marL="457200" lvl="4" indent="-469900">
              <a:buClr>
                <a:srgbClr val="FBFCF5"/>
              </a:buClr>
              <a:buSzPct val="100000"/>
              <a:buFont typeface="Arial" pitchFamily="34" charset="0"/>
              <a:buChar char="•"/>
            </a:pPr>
            <a:r>
              <a:rPr lang="en-US" sz="3200" b="1" dirty="0" smtClean="0">
                <a:solidFill>
                  <a:srgbClr val="FBFCF5"/>
                </a:solidFill>
                <a:latin typeface="Times New Roman"/>
                <a:ea typeface="Times New Roman"/>
                <a:cs typeface="Times New Roman"/>
                <a:sym typeface="Times New Roman"/>
              </a:rPr>
              <a:t>Feedstock  Characteristics</a:t>
            </a:r>
            <a:endParaRPr lang="en-US" sz="3200" b="1" dirty="0">
              <a:solidFill>
                <a:srgbClr val="FBFCF5"/>
              </a:solidFill>
              <a:latin typeface="Times New Roman"/>
              <a:ea typeface="Times New Roman"/>
              <a:cs typeface="Times New Roman"/>
              <a:sym typeface="Times New Roman"/>
            </a:endParaRPr>
          </a:p>
          <a:p>
            <a:pPr marL="457200" lvl="2" indent="-469900">
              <a:buClr>
                <a:srgbClr val="FBFCF5"/>
              </a:buClr>
              <a:buSzPct val="100000"/>
              <a:buFont typeface="Arial" pitchFamily="34" charset="0"/>
              <a:buChar char="•"/>
            </a:pPr>
            <a:r>
              <a:rPr lang="en-US" sz="3200" b="1" dirty="0" smtClean="0">
                <a:solidFill>
                  <a:schemeClr val="tx2"/>
                </a:solidFill>
                <a:latin typeface="Times New Roman"/>
                <a:ea typeface="Times New Roman"/>
                <a:cs typeface="Times New Roman"/>
                <a:sym typeface="Times New Roman"/>
              </a:rPr>
              <a:t>Conversion Technology Challenges</a:t>
            </a:r>
          </a:p>
          <a:p>
            <a:pPr marL="457200" lvl="2" indent="-469900">
              <a:buClr>
                <a:srgbClr val="FBFCF5"/>
              </a:buClr>
              <a:buSzPct val="100000"/>
              <a:buFont typeface="Arial" pitchFamily="34" charset="0"/>
              <a:buChar char="•"/>
            </a:pPr>
            <a:r>
              <a:rPr lang="en-US" sz="3200" b="1" dirty="0" smtClean="0">
                <a:solidFill>
                  <a:srgbClr val="00B050"/>
                </a:solidFill>
                <a:latin typeface="Times New Roman"/>
                <a:ea typeface="Times New Roman"/>
                <a:cs typeface="Times New Roman"/>
                <a:sym typeface="Times New Roman"/>
              </a:rPr>
              <a:t>Engine/Fuel Optimization</a:t>
            </a:r>
            <a:endParaRPr lang="en-US" sz="3200" b="1" dirty="0">
              <a:solidFill>
                <a:srgbClr val="00B050"/>
              </a:solidFill>
              <a:latin typeface="Times New Roman"/>
              <a:ea typeface="Times New Roman"/>
              <a:cs typeface="Times New Roman"/>
              <a:sym typeface="Times New Roman"/>
            </a:endParaRPr>
          </a:p>
          <a:p>
            <a:pPr marL="457200" lvl="2" indent="-469900">
              <a:buClr>
                <a:srgbClr val="FBFCF5"/>
              </a:buClr>
              <a:buSzPct val="100000"/>
              <a:buFont typeface="Arial" pitchFamily="34" charset="0"/>
              <a:buChar char="•"/>
            </a:pPr>
            <a:endParaRPr lang="en-US" sz="3200" b="1" dirty="0" smtClean="0">
              <a:solidFill>
                <a:srgbClr val="D9EF80"/>
              </a:solidFill>
              <a:latin typeface="Times New Roman"/>
              <a:ea typeface="Times New Roman"/>
              <a:cs typeface="Times New Roman"/>
              <a:sym typeface="Times New Roman"/>
            </a:endParaRPr>
          </a:p>
        </p:txBody>
      </p:sp>
      <p:pic>
        <p:nvPicPr>
          <p:cNvPr id="1167" name="Shape 1167"/>
          <p:cNvPicPr preferRelativeResize="0"/>
          <p:nvPr/>
        </p:nvPicPr>
        <p:blipFill rotWithShape="1">
          <a:blip r:embed="rId3">
            <a:alphaModFix/>
          </a:blip>
          <a:srcRect/>
          <a:stretch/>
        </p:blipFill>
        <p:spPr>
          <a:xfrm>
            <a:off x="7922725" y="6024850"/>
            <a:ext cx="1143000" cy="612900"/>
          </a:xfrm>
          <a:prstGeom prst="rect">
            <a:avLst/>
          </a:prstGeom>
          <a:noFill/>
          <a:ln>
            <a:noFill/>
          </a:ln>
        </p:spPr>
      </p:pic>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Shape 1355"/>
          <p:cNvSpPr txBox="1">
            <a:spLocks noGrp="1"/>
          </p:cNvSpPr>
          <p:nvPr>
            <p:ph type="title" idx="4294967295"/>
          </p:nvPr>
        </p:nvSpPr>
        <p:spPr>
          <a:xfrm>
            <a:off x="1143000" y="609600"/>
            <a:ext cx="6316663"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Overcoming the </a:t>
            </a:r>
            <a:br>
              <a:rPr lang="en-US" sz="3200" b="1" i="0" u="none" strike="noStrike" cap="none" baseline="0">
                <a:solidFill>
                  <a:srgbClr val="FFFF99"/>
                </a:solidFill>
                <a:latin typeface="Times New Roman"/>
                <a:ea typeface="Times New Roman"/>
                <a:cs typeface="Times New Roman"/>
                <a:sym typeface="Times New Roman"/>
              </a:rPr>
            </a:br>
            <a:r>
              <a:rPr lang="en-US" sz="3200" b="1" i="0" u="none" strike="noStrike" cap="none" baseline="0">
                <a:solidFill>
                  <a:srgbClr val="FFFF99"/>
                </a:solidFill>
                <a:latin typeface="Times New Roman"/>
                <a:ea typeface="Times New Roman"/>
                <a:cs typeface="Times New Roman"/>
                <a:sym typeface="Times New Roman"/>
              </a:rPr>
              <a:t>Technical Roadblocks to Low-Cost Advanced Biofuel Production</a:t>
            </a:r>
          </a:p>
        </p:txBody>
      </p:sp>
      <p:sp>
        <p:nvSpPr>
          <p:cNvPr id="1356" name="Shape 1356"/>
          <p:cNvSpPr txBox="1">
            <a:spLocks noGrp="1"/>
          </p:cNvSpPr>
          <p:nvPr>
            <p:ph type="body" idx="4294967295"/>
          </p:nvPr>
        </p:nvSpPr>
        <p:spPr>
          <a:xfrm>
            <a:off x="304800" y="2514600"/>
            <a:ext cx="8229600" cy="3581399"/>
          </a:xfrm>
          <a:prstGeom prst="rect">
            <a:avLst/>
          </a:prstGeom>
          <a:noFill/>
          <a:ln>
            <a:noFill/>
          </a:ln>
        </p:spPr>
        <p:txBody>
          <a:bodyPr lIns="91425" tIns="45700" rIns="91425" bIns="45700" anchor="t" anchorCtr="0">
            <a:noAutofit/>
          </a:bodyPr>
          <a:lstStyle/>
          <a:p>
            <a:pPr marL="514350" marR="0" lvl="0" indent="-552450" algn="l" rtl="0">
              <a:spcBef>
                <a:spcPts val="0"/>
              </a:spcBef>
              <a:spcAft>
                <a:spcPts val="0"/>
              </a:spcAft>
              <a:buClr>
                <a:srgbClr val="FBFCF5"/>
              </a:buClr>
              <a:buSzPct val="100000"/>
              <a:buFont typeface="Calibri"/>
              <a:buAutoNum type="arabicPeriod"/>
            </a:pPr>
            <a:r>
              <a:rPr lang="en-US" sz="3000" b="0" i="0" u="none" strike="noStrike" cap="none" baseline="0" dirty="0">
                <a:solidFill>
                  <a:srgbClr val="FBFCF5"/>
                </a:solidFill>
                <a:latin typeface="Times New Roman"/>
                <a:ea typeface="Times New Roman"/>
                <a:cs typeface="Times New Roman"/>
                <a:sym typeface="Times New Roman"/>
              </a:rPr>
              <a:t>Make </a:t>
            </a:r>
            <a:r>
              <a:rPr lang="en-US" sz="3000" b="1" i="0" u="none" strike="noStrike" cap="none" baseline="0" dirty="0">
                <a:solidFill>
                  <a:srgbClr val="FFC000"/>
                </a:solidFill>
                <a:latin typeface="Times New Roman"/>
                <a:ea typeface="Times New Roman"/>
                <a:cs typeface="Times New Roman"/>
                <a:sym typeface="Times New Roman"/>
              </a:rPr>
              <a:t>all components </a:t>
            </a:r>
            <a:r>
              <a:rPr lang="en-US" sz="3000" b="1" i="0" u="none" strike="noStrike" cap="none" baseline="0" dirty="0">
                <a:solidFill>
                  <a:srgbClr val="FBFCF5"/>
                </a:solidFill>
                <a:latin typeface="Times New Roman"/>
                <a:ea typeface="Times New Roman"/>
                <a:cs typeface="Times New Roman"/>
                <a:sym typeface="Times New Roman"/>
              </a:rPr>
              <a:t>of biomass </a:t>
            </a:r>
            <a:r>
              <a:rPr lang="en-US" sz="3000" b="0" i="0" u="none" strike="noStrike" cap="none" baseline="0" dirty="0">
                <a:solidFill>
                  <a:srgbClr val="FBFCF5"/>
                </a:solidFill>
                <a:latin typeface="Times New Roman"/>
                <a:ea typeface="Times New Roman"/>
                <a:cs typeface="Times New Roman"/>
                <a:sym typeface="Times New Roman"/>
              </a:rPr>
              <a:t>available for </a:t>
            </a:r>
            <a:r>
              <a:rPr lang="en-US" sz="3000" b="0" i="0" u="none" strike="noStrike" cap="none" baseline="0" dirty="0" err="1">
                <a:solidFill>
                  <a:srgbClr val="FBFCF5"/>
                </a:solidFill>
                <a:latin typeface="Times New Roman"/>
                <a:ea typeface="Times New Roman"/>
                <a:cs typeface="Times New Roman"/>
                <a:sym typeface="Times New Roman"/>
              </a:rPr>
              <a:t>biofuel</a:t>
            </a:r>
            <a:r>
              <a:rPr lang="en-US" sz="3000" b="0" i="0" u="none" strike="noStrike" cap="none" baseline="0" dirty="0">
                <a:solidFill>
                  <a:srgbClr val="FBFCF5"/>
                </a:solidFill>
                <a:latin typeface="Times New Roman"/>
                <a:ea typeface="Times New Roman"/>
                <a:cs typeface="Times New Roman"/>
                <a:sym typeface="Times New Roman"/>
              </a:rPr>
              <a:t> and co-product </a:t>
            </a:r>
            <a:r>
              <a:rPr lang="en-US" sz="3000" b="0" i="0" u="none" strike="noStrike" cap="none" baseline="0" dirty="0">
                <a:solidFill>
                  <a:srgbClr val="FFC000"/>
                </a:solidFill>
                <a:latin typeface="Times New Roman"/>
                <a:ea typeface="Times New Roman"/>
                <a:cs typeface="Times New Roman"/>
                <a:sym typeface="Times New Roman"/>
              </a:rPr>
              <a:t>production (</a:t>
            </a:r>
            <a:r>
              <a:rPr lang="en-US" sz="3000" b="0" i="1" u="none" strike="noStrike" cap="none" baseline="0" dirty="0">
                <a:solidFill>
                  <a:srgbClr val="FFC000"/>
                </a:solidFill>
                <a:latin typeface="Times New Roman"/>
                <a:ea typeface="Times New Roman"/>
                <a:cs typeface="Times New Roman"/>
                <a:sym typeface="Times New Roman"/>
              </a:rPr>
              <a:t>Use the appropriate parts of specific plants</a:t>
            </a:r>
            <a:r>
              <a:rPr lang="en-US" sz="3000" b="0" i="0" u="none" strike="noStrike" cap="none" baseline="0" dirty="0">
                <a:solidFill>
                  <a:srgbClr val="FFC000"/>
                </a:solidFill>
                <a:latin typeface="Times New Roman"/>
                <a:ea typeface="Times New Roman"/>
                <a:cs typeface="Times New Roman"/>
                <a:sym typeface="Times New Roman"/>
              </a:rPr>
              <a:t>)</a:t>
            </a:r>
          </a:p>
          <a:p>
            <a:pPr marL="514350" marR="0" lvl="0" indent="-552450" algn="l" rtl="0">
              <a:spcBef>
                <a:spcPts val="1200"/>
              </a:spcBef>
              <a:spcAft>
                <a:spcPts val="0"/>
              </a:spcAft>
              <a:buClr>
                <a:srgbClr val="FBFCF5"/>
              </a:buClr>
              <a:buSzPct val="100000"/>
              <a:buFont typeface="Calibri"/>
              <a:buAutoNum type="arabicPeriod"/>
            </a:pPr>
            <a:r>
              <a:rPr lang="en-US" sz="3000" b="0" i="0" u="none" strike="noStrike" cap="none" baseline="0" dirty="0">
                <a:solidFill>
                  <a:srgbClr val="FBFCF5"/>
                </a:solidFill>
                <a:latin typeface="Times New Roman"/>
                <a:ea typeface="Times New Roman"/>
                <a:cs typeface="Times New Roman"/>
                <a:sym typeface="Times New Roman"/>
              </a:rPr>
              <a:t>Improve the </a:t>
            </a:r>
            <a:r>
              <a:rPr lang="en-US" sz="3000" b="1" i="0" u="none" strike="noStrike" cap="none" baseline="0" dirty="0">
                <a:solidFill>
                  <a:srgbClr val="FFC000"/>
                </a:solidFill>
                <a:latin typeface="Times New Roman"/>
                <a:ea typeface="Times New Roman"/>
                <a:cs typeface="Times New Roman"/>
                <a:sym typeface="Times New Roman"/>
              </a:rPr>
              <a:t>efficiency</a:t>
            </a:r>
            <a:r>
              <a:rPr lang="en-US" sz="3000" b="1" i="0" u="none" strike="noStrike" cap="none" baseline="0" dirty="0">
                <a:solidFill>
                  <a:srgbClr val="FBFCF5"/>
                </a:solidFill>
                <a:latin typeface="Times New Roman"/>
                <a:ea typeface="Times New Roman"/>
                <a:cs typeface="Times New Roman"/>
                <a:sym typeface="Times New Roman"/>
              </a:rPr>
              <a:t> </a:t>
            </a:r>
            <a:r>
              <a:rPr lang="en-US" sz="3000" b="0" i="0" u="none" strike="noStrike" cap="none" baseline="0" dirty="0">
                <a:solidFill>
                  <a:srgbClr val="FBFCF5"/>
                </a:solidFill>
                <a:latin typeface="Times New Roman"/>
                <a:ea typeface="Times New Roman"/>
                <a:cs typeface="Times New Roman"/>
                <a:sym typeface="Times New Roman"/>
              </a:rPr>
              <a:t>of biomass to </a:t>
            </a:r>
            <a:r>
              <a:rPr lang="en-US" sz="3000" b="0" i="0" u="none" strike="noStrike" cap="none" baseline="0" dirty="0" err="1">
                <a:solidFill>
                  <a:srgbClr val="FBFCF5"/>
                </a:solidFill>
                <a:latin typeface="Times New Roman"/>
                <a:ea typeface="Times New Roman"/>
                <a:cs typeface="Times New Roman"/>
                <a:sym typeface="Times New Roman"/>
              </a:rPr>
              <a:t>biofuel</a:t>
            </a:r>
            <a:r>
              <a:rPr lang="en-US" sz="3000" b="0" i="0" u="none" strike="noStrike" cap="none" baseline="0" dirty="0">
                <a:solidFill>
                  <a:srgbClr val="FBFCF5"/>
                </a:solidFill>
                <a:latin typeface="Times New Roman"/>
                <a:ea typeface="Times New Roman"/>
                <a:cs typeface="Times New Roman"/>
                <a:sym typeface="Times New Roman"/>
              </a:rPr>
              <a:t> </a:t>
            </a:r>
            <a:r>
              <a:rPr lang="en-US" sz="3000" b="1" i="0" u="none" strike="noStrike" cap="none" baseline="0" dirty="0">
                <a:solidFill>
                  <a:srgbClr val="FBFCF5"/>
                </a:solidFill>
                <a:latin typeface="Times New Roman"/>
                <a:ea typeface="Times New Roman"/>
                <a:cs typeface="Times New Roman"/>
                <a:sym typeface="Times New Roman"/>
              </a:rPr>
              <a:t>conversion </a:t>
            </a:r>
            <a:r>
              <a:rPr lang="en-US" sz="3000" b="0" i="0" u="none" strike="noStrike" cap="none" baseline="0" dirty="0">
                <a:solidFill>
                  <a:srgbClr val="FBFCF5"/>
                </a:solidFill>
                <a:latin typeface="Times New Roman"/>
                <a:ea typeface="Times New Roman"/>
                <a:cs typeface="Times New Roman"/>
                <a:sym typeface="Times New Roman"/>
              </a:rPr>
              <a:t> </a:t>
            </a:r>
            <a:r>
              <a:rPr lang="en-US" sz="3000" b="0" i="0" u="none" strike="noStrike" cap="none" baseline="0" dirty="0">
                <a:solidFill>
                  <a:srgbClr val="FFC000"/>
                </a:solidFill>
                <a:latin typeface="Times New Roman"/>
                <a:ea typeface="Times New Roman"/>
                <a:cs typeface="Times New Roman"/>
                <a:sym typeface="Times New Roman"/>
              </a:rPr>
              <a:t>(</a:t>
            </a:r>
            <a:r>
              <a:rPr lang="en-US" sz="3000" b="0" i="1" u="none" strike="noStrike" cap="none" baseline="0" dirty="0">
                <a:solidFill>
                  <a:srgbClr val="FFC000"/>
                </a:solidFill>
                <a:latin typeface="Times New Roman"/>
                <a:ea typeface="Times New Roman"/>
                <a:cs typeface="Times New Roman"/>
                <a:sym typeface="Times New Roman"/>
              </a:rPr>
              <a:t>Do it faster, cheaper, sustainably</a:t>
            </a:r>
            <a:r>
              <a:rPr lang="en-US" sz="3000" b="0" i="0" u="none" strike="noStrike" cap="none" baseline="0" dirty="0">
                <a:solidFill>
                  <a:srgbClr val="FFC000"/>
                </a:solidFill>
                <a:latin typeface="Times New Roman"/>
                <a:ea typeface="Times New Roman"/>
                <a:cs typeface="Times New Roman"/>
                <a:sym typeface="Times New Roman"/>
              </a:rPr>
              <a:t>)</a:t>
            </a:r>
          </a:p>
          <a:p>
            <a:pPr marL="514350" marR="0" lvl="0" indent="-552450" algn="l" rtl="0">
              <a:spcBef>
                <a:spcPts val="1200"/>
              </a:spcBef>
              <a:spcAft>
                <a:spcPts val="0"/>
              </a:spcAft>
              <a:buClr>
                <a:srgbClr val="FBFCF5"/>
              </a:buClr>
              <a:buSzPct val="100000"/>
              <a:buFont typeface="Calibri"/>
              <a:buAutoNum type="arabicPeriod"/>
            </a:pPr>
            <a:r>
              <a:rPr lang="en-US" sz="3000" b="0" i="0" u="none" strike="noStrike" cap="none" baseline="0" dirty="0">
                <a:solidFill>
                  <a:srgbClr val="FBFCF5"/>
                </a:solidFill>
                <a:latin typeface="Times New Roman"/>
                <a:ea typeface="Times New Roman"/>
                <a:cs typeface="Times New Roman"/>
                <a:sym typeface="Times New Roman"/>
              </a:rPr>
              <a:t> </a:t>
            </a:r>
            <a:r>
              <a:rPr lang="en-US" sz="3000" b="1" i="0" u="none" strike="noStrike" cap="none" baseline="0" dirty="0">
                <a:solidFill>
                  <a:srgbClr val="FFC000"/>
                </a:solidFill>
                <a:latin typeface="Times New Roman"/>
                <a:ea typeface="Times New Roman"/>
                <a:cs typeface="Times New Roman"/>
                <a:sym typeface="Times New Roman"/>
              </a:rPr>
              <a:t>Minimize</a:t>
            </a:r>
            <a:r>
              <a:rPr lang="en-US" sz="3000" b="0" i="0" u="none" strike="noStrike" cap="none" baseline="0" dirty="0">
                <a:solidFill>
                  <a:srgbClr val="FFC000"/>
                </a:solidFill>
                <a:latin typeface="Times New Roman"/>
                <a:ea typeface="Times New Roman"/>
                <a:cs typeface="Times New Roman"/>
                <a:sym typeface="Times New Roman"/>
              </a:rPr>
              <a:t> </a:t>
            </a:r>
            <a:r>
              <a:rPr lang="en-US" sz="3000" b="0" i="0" u="none" strike="noStrike" cap="none" baseline="0" dirty="0">
                <a:solidFill>
                  <a:srgbClr val="FBFCF5"/>
                </a:solidFill>
                <a:latin typeface="Times New Roman"/>
                <a:ea typeface="Times New Roman"/>
                <a:cs typeface="Times New Roman"/>
                <a:sym typeface="Times New Roman"/>
              </a:rPr>
              <a:t>the cost of biomass </a:t>
            </a:r>
            <a:r>
              <a:rPr lang="en-US" sz="3000" b="1" i="0" u="none" strike="noStrike" cap="none" baseline="0" dirty="0">
                <a:solidFill>
                  <a:srgbClr val="FFC000"/>
                </a:solidFill>
                <a:latin typeface="Times New Roman"/>
                <a:ea typeface="Times New Roman"/>
                <a:cs typeface="Times New Roman"/>
                <a:sym typeface="Times New Roman"/>
              </a:rPr>
              <a:t>transportation</a:t>
            </a:r>
            <a:r>
              <a:rPr lang="en-US" sz="3000" b="1" i="0" u="none" strike="noStrike" cap="none" baseline="0" dirty="0">
                <a:solidFill>
                  <a:srgbClr val="FF99FF"/>
                </a:solidFill>
                <a:latin typeface="Times New Roman"/>
                <a:ea typeface="Times New Roman"/>
                <a:cs typeface="Times New Roman"/>
                <a:sym typeface="Times New Roman"/>
              </a:rPr>
              <a:t> </a:t>
            </a:r>
            <a:r>
              <a:rPr lang="en-US" sz="3000" b="0" i="0" u="none" strike="noStrike" cap="none" baseline="0" dirty="0">
                <a:solidFill>
                  <a:srgbClr val="FFC000"/>
                </a:solidFill>
                <a:latin typeface="Times New Roman"/>
                <a:ea typeface="Times New Roman"/>
                <a:cs typeface="Times New Roman"/>
                <a:sym typeface="Times New Roman"/>
              </a:rPr>
              <a:t>(</a:t>
            </a:r>
            <a:r>
              <a:rPr lang="en-US" sz="3000" b="0" i="1" u="none" strike="noStrike" cap="none" baseline="0" dirty="0">
                <a:solidFill>
                  <a:srgbClr val="FFC000"/>
                </a:solidFill>
                <a:latin typeface="Times New Roman"/>
                <a:ea typeface="Times New Roman"/>
                <a:cs typeface="Times New Roman"/>
                <a:sym typeface="Times New Roman"/>
              </a:rPr>
              <a:t>Move more for less</a:t>
            </a:r>
            <a:r>
              <a:rPr lang="en-US" sz="3000" b="0" i="0" u="none" strike="noStrike" cap="none" baseline="0" dirty="0">
                <a:solidFill>
                  <a:srgbClr val="FFC000"/>
                </a:solidFill>
                <a:latin typeface="Times New Roman"/>
                <a:ea typeface="Times New Roman"/>
                <a:cs typeface="Times New Roman"/>
                <a:sym typeface="Times New Roman"/>
              </a:rPr>
              <a:t>)</a:t>
            </a:r>
          </a:p>
          <a:p>
            <a:pPr marL="514350" marR="0" lvl="0" indent="-514350" algn="l" rtl="0">
              <a:spcBef>
                <a:spcPts val="480"/>
              </a:spcBef>
              <a:spcAft>
                <a:spcPts val="0"/>
              </a:spcAft>
              <a:buClr>
                <a:schemeClr val="dk1"/>
              </a:buClr>
              <a:buSzPct val="25000"/>
              <a:buFont typeface="Times New Roman"/>
              <a:buNone/>
            </a:pPr>
            <a:r>
              <a:rPr lang="en-US" sz="3000" b="0" i="0" u="none" strike="noStrike" cap="none" baseline="0" dirty="0">
                <a:solidFill>
                  <a:schemeClr val="dk1"/>
                </a:solidFill>
                <a:latin typeface="Times New Roman"/>
                <a:ea typeface="Times New Roman"/>
                <a:cs typeface="Times New Roman"/>
                <a:sym typeface="Times New Roman"/>
              </a:rPr>
              <a:t> </a:t>
            </a:r>
          </a:p>
          <a:p>
            <a:pPr marL="514350" marR="0" lvl="0" indent="-361950" algn="l" rtl="0">
              <a:spcBef>
                <a:spcPts val="480"/>
              </a:spcBef>
              <a:spcAft>
                <a:spcPts val="0"/>
              </a:spcAft>
              <a:buClr>
                <a:schemeClr val="lt1"/>
              </a:buClr>
              <a:buFont typeface="Calibri"/>
              <a:buNone/>
            </a:pPr>
            <a:endParaRPr sz="2400" b="0" i="0" u="none" strike="noStrike" cap="none" baseline="0" dirty="0">
              <a:solidFill>
                <a:schemeClr val="dk1"/>
              </a:solidFill>
              <a:latin typeface="Times New Roman"/>
              <a:ea typeface="Times New Roman"/>
              <a:cs typeface="Times New Roman"/>
              <a:sym typeface="Times New Roman"/>
            </a:endParaRPr>
          </a:p>
        </p:txBody>
      </p:sp>
      <p:sp>
        <p:nvSpPr>
          <p:cNvPr id="1357" name="Shape 13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898989"/>
                </a:solidFill>
                <a:latin typeface="Times New Roman"/>
                <a:ea typeface="Times New Roman"/>
                <a:cs typeface="Times New Roman"/>
                <a:sym typeface="Times New Roman"/>
              </a:rPr>
              <a:pPr marL="0" marR="0" lvl="0" indent="0" algn="r" rtl="0">
                <a:spcBef>
                  <a:spcPts val="0"/>
                </a:spcBef>
                <a:buSzPct val="25000"/>
                <a:buNone/>
              </a:pPr>
              <a:t>98</a:t>
            </a:fld>
            <a:endParaRPr lang="en-US" sz="1200" b="0" i="0" u="none" strike="noStrike" cap="none" baseline="0">
              <a:solidFill>
                <a:srgbClr val="898989"/>
              </a:solidFill>
              <a:latin typeface="Times New Roman"/>
              <a:ea typeface="Times New Roman"/>
              <a:cs typeface="Times New Roman"/>
              <a:sym typeface="Times New Roman"/>
            </a:endParaRPr>
          </a:p>
        </p:txBody>
      </p:sp>
      <p:sp>
        <p:nvSpPr>
          <p:cNvPr id="1358" name="Shape 1358"/>
          <p:cNvSpPr txBox="1">
            <a:spLocks noGrp="1"/>
          </p:cNvSpPr>
          <p:nvPr>
            <p:ph type="ftr" idx="11"/>
          </p:nvPr>
        </p:nvSpPr>
        <p:spPr>
          <a:xfrm>
            <a:off x="3124200" y="6356350"/>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pic>
        <p:nvPicPr>
          <p:cNvPr id="1359" name="Shape 1359"/>
          <p:cNvPicPr preferRelativeResize="0"/>
          <p:nvPr/>
        </p:nvPicPr>
        <p:blipFill rotWithShape="1">
          <a:blip r:embed="rId3">
            <a:alphaModFix/>
          </a:blip>
          <a:srcRect/>
          <a:stretch/>
        </p:blipFill>
        <p:spPr>
          <a:xfrm>
            <a:off x="152400" y="6096000"/>
            <a:ext cx="1143000" cy="612775"/>
          </a:xfrm>
          <a:prstGeom prst="rect">
            <a:avLst/>
          </a:prstGeom>
          <a:noFill/>
          <a:ln>
            <a:noFill/>
          </a:ln>
        </p:spPr>
      </p:pic>
      <p:sp>
        <p:nvSpPr>
          <p:cNvPr id="1360" name="Shape 1360"/>
          <p:cNvSpPr txBox="1"/>
          <p:nvPr/>
        </p:nvSpPr>
        <p:spPr>
          <a:xfrm>
            <a:off x="6705600" y="65087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98</a:t>
            </a:fld>
            <a:endParaRPr lang="en-US" sz="1200" b="0" i="0" u="none" strike="noStrike" cap="none" baseline="0">
              <a:solidFill>
                <a:schemeClr val="dk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
            <a:ext cx="8867775" cy="1417636"/>
          </a:xfrm>
        </p:spPr>
        <p:txBody>
          <a:bodyPr/>
          <a:lstStyle/>
          <a:p>
            <a:r>
              <a:rPr lang="en-US" sz="4000" dirty="0" smtClean="0">
                <a:solidFill>
                  <a:schemeClr val="tx2"/>
                </a:solidFill>
                <a:latin typeface="Times New Roman" pitchFamily="18" charset="0"/>
                <a:cs typeface="Times New Roman" pitchFamily="18" charset="0"/>
              </a:rPr>
              <a:t>“Why aren’t we there yet?”</a:t>
            </a:r>
            <a:br>
              <a:rPr lang="en-US" sz="4000" dirty="0" smtClean="0">
                <a:solidFill>
                  <a:schemeClr val="tx2"/>
                </a:solidFill>
                <a:latin typeface="Times New Roman" pitchFamily="18" charset="0"/>
                <a:cs typeface="Times New Roman" pitchFamily="18" charset="0"/>
              </a:rPr>
            </a:br>
            <a:r>
              <a:rPr lang="en-US" sz="4000" dirty="0" smtClean="0">
                <a:solidFill>
                  <a:schemeClr val="accent1"/>
                </a:solidFill>
                <a:latin typeface="Times New Roman" pitchFamily="18" charset="0"/>
                <a:cs typeface="Times New Roman" pitchFamily="18" charset="0"/>
              </a:rPr>
              <a:t> Biomass Recalcitrance</a:t>
            </a:r>
            <a:endParaRPr lang="en-US" sz="4000" dirty="0">
              <a:solidFill>
                <a:schemeClr val="tx2"/>
              </a:solidFill>
              <a:latin typeface="Times New Roman" pitchFamily="18" charset="0"/>
              <a:cs typeface="Times New Roman" pitchFamily="18" charset="0"/>
            </a:endParaRPr>
          </a:p>
        </p:txBody>
      </p:sp>
      <p:sp>
        <p:nvSpPr>
          <p:cNvPr id="3" name="Text Placeholder 2"/>
          <p:cNvSpPr>
            <a:spLocks noGrp="1"/>
          </p:cNvSpPr>
          <p:nvPr>
            <p:ph type="body" idx="1"/>
          </p:nvPr>
        </p:nvSpPr>
        <p:spPr>
          <a:xfrm>
            <a:off x="5867400" y="2971800"/>
            <a:ext cx="3124200" cy="3505200"/>
          </a:xfrm>
        </p:spPr>
        <p:txBody>
          <a:bodyPr/>
          <a:lstStyle/>
          <a:p>
            <a:r>
              <a:rPr lang="en-US" sz="3200" dirty="0" smtClean="0">
                <a:solidFill>
                  <a:srgbClr val="FFFF00"/>
                </a:solidFill>
                <a:latin typeface="Times New Roman" pitchFamily="18" charset="0"/>
                <a:cs typeface="Times New Roman" pitchFamily="18" charset="0"/>
              </a:rPr>
              <a:t>Lignin</a:t>
            </a:r>
          </a:p>
          <a:p>
            <a:pPr>
              <a:buNone/>
            </a:pPr>
            <a:r>
              <a:rPr lang="en-US" sz="2000" dirty="0" smtClean="0">
                <a:solidFill>
                  <a:srgbClr val="FFC000"/>
                </a:solidFill>
                <a:latin typeface="Times New Roman" pitchFamily="18" charset="0"/>
                <a:cs typeface="Times New Roman" pitchFamily="18" charset="0"/>
              </a:rPr>
              <a:t>(“You can make anything you want from lignin except money”)</a:t>
            </a:r>
          </a:p>
          <a:p>
            <a:r>
              <a:rPr lang="en-US" sz="3200" dirty="0" smtClean="0">
                <a:solidFill>
                  <a:srgbClr val="FFFF00"/>
                </a:solidFill>
                <a:latin typeface="Times New Roman" pitchFamily="18" charset="0"/>
                <a:cs typeface="Times New Roman" pitchFamily="18" charset="0"/>
              </a:rPr>
              <a:t>Cellulose</a:t>
            </a:r>
          </a:p>
          <a:p>
            <a:r>
              <a:rPr lang="en-US" sz="3200" dirty="0" err="1" smtClean="0">
                <a:solidFill>
                  <a:srgbClr val="FFFF00"/>
                </a:solidFill>
                <a:latin typeface="Times New Roman" pitchFamily="18" charset="0"/>
                <a:cs typeface="Times New Roman" pitchFamily="18" charset="0"/>
              </a:rPr>
              <a:t>Hemicellulose</a:t>
            </a:r>
            <a:endParaRPr lang="en-US" sz="3200" dirty="0" smtClean="0">
              <a:solidFill>
                <a:srgbClr val="FFFF00"/>
              </a:solidFill>
              <a:latin typeface="Times New Roman" pitchFamily="18" charset="0"/>
              <a:cs typeface="Times New Roman" pitchFamily="18" charset="0"/>
            </a:endParaRPr>
          </a:p>
          <a:p>
            <a:r>
              <a:rPr lang="en-US" sz="3200" dirty="0" smtClean="0">
                <a:solidFill>
                  <a:srgbClr val="FFFF00"/>
                </a:solidFill>
                <a:latin typeface="Times New Roman" pitchFamily="18" charset="0"/>
                <a:cs typeface="Times New Roman" pitchFamily="18" charset="0"/>
              </a:rPr>
              <a:t>Pectin</a:t>
            </a:r>
          </a:p>
          <a:p>
            <a:endParaRPr lang="en-US" sz="3200" dirty="0" smtClean="0">
              <a:solidFill>
                <a:srgbClr val="FFFF00"/>
              </a:solidFill>
              <a:latin typeface="Times New Roman" pitchFamily="18" charset="0"/>
              <a:cs typeface="Times New Roman" pitchFamily="18" charset="0"/>
            </a:endParaRPr>
          </a:p>
          <a:p>
            <a:pPr>
              <a:buNone/>
            </a:pPr>
            <a:endParaRPr lang="en-US" sz="3200" dirty="0" smtClean="0">
              <a:solidFill>
                <a:srgbClr val="FFFF00"/>
              </a:solidFill>
              <a:latin typeface="Times New Roman" pitchFamily="18" charset="0"/>
              <a:cs typeface="Times New Roman" pitchFamily="18" charset="0"/>
            </a:endParaRPr>
          </a:p>
          <a:p>
            <a:pPr lvl="1"/>
            <a:endParaRPr lang="en-US" dirty="0"/>
          </a:p>
        </p:txBody>
      </p:sp>
      <p:sp>
        <p:nvSpPr>
          <p:cNvPr id="4" name="Slide Number Placeholder 3"/>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99</a:t>
            </a:fld>
            <a:endParaRPr lang="en-US"/>
          </a:p>
        </p:txBody>
      </p:sp>
      <p:pic>
        <p:nvPicPr>
          <p:cNvPr id="5" name="Shape 1393"/>
          <p:cNvPicPr preferRelativeResize="0"/>
          <p:nvPr/>
        </p:nvPicPr>
        <p:blipFill rotWithShape="1">
          <a:blip r:embed="rId3">
            <a:alphaModFix/>
          </a:blip>
          <a:srcRect l="-2082"/>
          <a:stretch/>
        </p:blipFill>
        <p:spPr>
          <a:xfrm>
            <a:off x="0" y="2057400"/>
            <a:ext cx="5867400" cy="4190999"/>
          </a:xfrm>
          <a:prstGeom prst="rect">
            <a:avLst/>
          </a:prstGeom>
          <a:noFill/>
          <a:ln>
            <a:noFill/>
          </a:ln>
        </p:spPr>
      </p:pic>
      <p:pic>
        <p:nvPicPr>
          <p:cNvPr id="6" name="Shape 1419"/>
          <p:cNvPicPr preferRelativeResize="0"/>
          <p:nvPr/>
        </p:nvPicPr>
        <p:blipFill>
          <a:blip r:embed="rId4">
            <a:alphaModFix/>
          </a:blip>
          <a:stretch>
            <a:fillRect/>
          </a:stretch>
        </p:blipFill>
        <p:spPr>
          <a:xfrm>
            <a:off x="5464952" y="533400"/>
            <a:ext cx="3679048" cy="2284398"/>
          </a:xfrm>
          <a:prstGeom prst="rect">
            <a:avLst/>
          </a:prstGeom>
          <a:ln>
            <a:noFill/>
          </a:ln>
          <a:effectLst>
            <a:softEdge rad="112500"/>
          </a:effectLst>
        </p:spPr>
      </p:pic>
    </p:spTree>
  </p:cSld>
  <p:clrMapOvr>
    <a:masterClrMapping/>
  </p:clrMapOvr>
</p:sld>
</file>

<file path=ppt/theme/theme1.xml><?xml version="1.0" encoding="utf-8"?>
<a:theme xmlns:a="http://schemas.openxmlformats.org/drawingml/2006/main" name="1836_slide">
  <a:themeElements>
    <a:clrScheme name="1836_slide 2">
      <a:dk1>
        <a:srgbClr val="000000"/>
      </a:dk1>
      <a:lt1>
        <a:srgbClr val="FFFFFF"/>
      </a:lt1>
      <a:dk2>
        <a:srgbClr val="638E5A"/>
      </a:dk2>
      <a:lt2>
        <a:srgbClr val="FFFFFF"/>
      </a:lt2>
      <a:accent1>
        <a:srgbClr val="D6E693"/>
      </a:accent1>
      <a:accent2>
        <a:srgbClr val="A1E6E0"/>
      </a:accent2>
      <a:accent3>
        <a:srgbClr val="B7C6B5"/>
      </a:accent3>
      <a:accent4>
        <a:srgbClr val="DADADA"/>
      </a:accent4>
      <a:accent5>
        <a:srgbClr val="E8F0C8"/>
      </a:accent5>
      <a:accent6>
        <a:srgbClr val="91D0CB"/>
      </a:accent6>
      <a:hlink>
        <a:srgbClr val="CAF2C2"/>
      </a:hlink>
      <a:folHlink>
        <a:srgbClr val="BFD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1836_slide">
  <a:themeElements>
    <a:clrScheme name="1836_slide 2">
      <a:dk1>
        <a:srgbClr val="000000"/>
      </a:dk1>
      <a:lt1>
        <a:srgbClr val="FFFFFF"/>
      </a:lt1>
      <a:dk2>
        <a:srgbClr val="638E5A"/>
      </a:dk2>
      <a:lt2>
        <a:srgbClr val="FFFFFF"/>
      </a:lt2>
      <a:accent1>
        <a:srgbClr val="D6E693"/>
      </a:accent1>
      <a:accent2>
        <a:srgbClr val="A1E6E0"/>
      </a:accent2>
      <a:accent3>
        <a:srgbClr val="B7C6B5"/>
      </a:accent3>
      <a:accent4>
        <a:srgbClr val="DADADA"/>
      </a:accent4>
      <a:accent5>
        <a:srgbClr val="E8F0C8"/>
      </a:accent5>
      <a:accent6>
        <a:srgbClr val="91D0CB"/>
      </a:accent6>
      <a:hlink>
        <a:srgbClr val="CAF2C2"/>
      </a:hlink>
      <a:folHlink>
        <a:srgbClr val="BFD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967</TotalTime>
  <Words>14191</Words>
  <Application>Microsoft Office PowerPoint</Application>
  <PresentationFormat>On-screen Show (4:3)</PresentationFormat>
  <Paragraphs>2109</Paragraphs>
  <Slides>150</Slides>
  <Notes>150</Notes>
  <HiddenSlides>0</HiddenSlides>
  <MMClips>0</MMClips>
  <ScaleCrop>false</ScaleCrop>
  <HeadingPairs>
    <vt:vector size="4" baseType="variant">
      <vt:variant>
        <vt:lpstr>Theme</vt:lpstr>
      </vt:variant>
      <vt:variant>
        <vt:i4>2</vt:i4>
      </vt:variant>
      <vt:variant>
        <vt:lpstr>Slide Titles</vt:lpstr>
      </vt:variant>
      <vt:variant>
        <vt:i4>150</vt:i4>
      </vt:variant>
    </vt:vector>
  </HeadingPairs>
  <TitlesOfParts>
    <vt:vector size="152" baseType="lpstr">
      <vt:lpstr>1836_slide</vt:lpstr>
      <vt:lpstr>1_1836_slide</vt:lpstr>
      <vt:lpstr>Advanced Biofuels A Truly Sustainable Renewable Future</vt:lpstr>
      <vt:lpstr>  </vt:lpstr>
      <vt:lpstr>Access Presentation Step 1 www.AdvancedBiofuelsUSA.org</vt:lpstr>
      <vt:lpstr>Access Presentation Step 2</vt:lpstr>
      <vt:lpstr>Before we start:  What do you think of when you hear “biofuel”?</vt:lpstr>
      <vt:lpstr>Overview Question to Assess Audience  Quick Review of Basic Presentation  Discuss Flexibility of Basic Presentation  Sneak Peak at Extra Slides  List of other resources  </vt:lpstr>
      <vt:lpstr>What Are Advanced Biofuels?  </vt:lpstr>
      <vt:lpstr>What Are Advanced Biofuels?  </vt:lpstr>
      <vt:lpstr>Ethanol is a biofuel, not the only biofuel.    Biodiesel Renewable Diesel Biojet Biobutanol Drop-in Hydrocarbons Rocket Fuel BioHeat ®</vt:lpstr>
      <vt:lpstr>Corn-based ethanol (nearly 200 proof moonshine or 100% ethanol) is one of the few currently commercially available biofuels you can buy for vehicles in the US today.</vt:lpstr>
      <vt:lpstr>What Are Advanced Biofuels?  </vt:lpstr>
      <vt:lpstr>Slide 12</vt:lpstr>
      <vt:lpstr>Slide 13</vt:lpstr>
      <vt:lpstr>Slide 14</vt:lpstr>
      <vt:lpstr>Why Replacing Fossil-Fuel Oil With Advanced Transportation Biofuels is Important— </vt:lpstr>
      <vt:lpstr>Why Replacing Fossil-Fuel Oil With Advanced Transportation Biofuels is Important— </vt:lpstr>
      <vt:lpstr>Why Replacing Fossil-Fuel Oil With Advanced Transportation Biofuels is Important—</vt:lpstr>
      <vt:lpstr>Peak Oil</vt:lpstr>
      <vt:lpstr>Slide 19</vt:lpstr>
      <vt:lpstr>Slide 20</vt:lpstr>
      <vt:lpstr>Slide 21</vt:lpstr>
      <vt:lpstr>Slide 22</vt:lpstr>
      <vt:lpstr>Slide 23</vt:lpstr>
      <vt:lpstr>What Are Advanced Biofuels?  </vt:lpstr>
      <vt:lpstr>Slide 25</vt:lpstr>
      <vt:lpstr>What Are Advanced Biofuels Used For? Today</vt:lpstr>
      <vt:lpstr>Slide 27</vt:lpstr>
      <vt:lpstr>Slide 28</vt:lpstr>
      <vt:lpstr>What Will Advanced Biofuels Be Used For Tomorrow?</vt:lpstr>
      <vt:lpstr>What Will Advanced Biofuels Be Used For Tomorrow?</vt:lpstr>
      <vt:lpstr>What Will Advanced Biofuels Be Used For Tomorrow?</vt:lpstr>
      <vt:lpstr>What Will Advanced Biofuels Be Used For Tomorrow?</vt:lpstr>
      <vt:lpstr>What Are Advanced Biofuels?  </vt:lpstr>
      <vt:lpstr>What Are Advanced Biofuels?  </vt:lpstr>
      <vt:lpstr>Agriculture:   The Foundation of the Bioeconomy  </vt:lpstr>
      <vt:lpstr>Feedstocks:   </vt:lpstr>
      <vt:lpstr>Examples of Potential Feedstocks or Energy Crops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other things which can be used for production of  biofuels</vt:lpstr>
      <vt:lpstr>Examples of potential crops/plants which can be used for production of  biofuels</vt:lpstr>
      <vt:lpstr>Examples of potential other things which can be used for production of  biofuels</vt:lpstr>
      <vt:lpstr>Examples of potential other things which can be used for production of  biofuels</vt:lpstr>
      <vt:lpstr>Slide 52</vt:lpstr>
      <vt:lpstr>Slide 53</vt:lpstr>
      <vt:lpstr>Slide 54</vt:lpstr>
      <vt:lpstr>Process: 4th Generation</vt:lpstr>
      <vt:lpstr>Agriculture:   The Foundation of the Bioeconomy  </vt:lpstr>
      <vt:lpstr>A Few Types of Jobs Available in Advanced Biofuels Feedstock Development and Production</vt:lpstr>
      <vt:lpstr>What Are Advanced Biofuels?  </vt:lpstr>
      <vt:lpstr>Slide 59</vt:lpstr>
      <vt:lpstr>Slide 60</vt:lpstr>
      <vt:lpstr>Slide 61</vt:lpstr>
      <vt:lpstr>What Are Advanced Biofuels?  </vt:lpstr>
      <vt:lpstr>Processes</vt:lpstr>
      <vt:lpstr>Slide 64</vt:lpstr>
      <vt:lpstr>Slide 65</vt:lpstr>
      <vt:lpstr>Slide 66</vt:lpstr>
      <vt:lpstr>Slide 67</vt:lpstr>
      <vt:lpstr>Commercial Scale Cellulosic Ethanol Plants Producing NOW </vt:lpstr>
      <vt:lpstr>Commercial Scale Cellulosic Ethanol Plants Producing NOW </vt:lpstr>
      <vt:lpstr>Commercial Scale Advanced Biofuel / Biochemical Plants Producing NOW                  Chronology </vt:lpstr>
      <vt:lpstr>Conversion Processes:   Turning biomass and renewables into building blocks for fuels, chemicals and products</vt:lpstr>
      <vt:lpstr>A Few Types of Jobs Available in Advanced Biofuels Production</vt:lpstr>
      <vt:lpstr>Process Path:  Biomass-to-Fuels and Products </vt:lpstr>
      <vt:lpstr>Slide 74</vt:lpstr>
      <vt:lpstr>What Are Advanced Biofuels?  </vt:lpstr>
      <vt:lpstr>Principles of Sustainability </vt:lpstr>
      <vt:lpstr>Principles of Sustainability </vt:lpstr>
      <vt:lpstr>Principles of Sustainability Economic     Environmental       Social</vt:lpstr>
      <vt:lpstr>Minimizing the Cost of Biomass Transportation The Transport Conundrum</vt:lpstr>
      <vt:lpstr>As a prospective grower, how do you find out what bioenergy crops might sustainably grow where you live?</vt:lpstr>
      <vt:lpstr>Principles of Sustainability </vt:lpstr>
      <vt:lpstr>Slide 82</vt:lpstr>
      <vt:lpstr>Principles of Sustainability</vt:lpstr>
      <vt:lpstr>Principles of Sustainability </vt:lpstr>
      <vt:lpstr>Principles of Sustainability </vt:lpstr>
      <vt:lpstr>Slide 86</vt:lpstr>
      <vt:lpstr>Slide 87</vt:lpstr>
      <vt:lpstr>Group Discussion  Myths, Misconceptions, Mysteries</vt:lpstr>
      <vt:lpstr>Slide 89</vt:lpstr>
      <vt:lpstr>Slide 90</vt:lpstr>
      <vt:lpstr>Group Discussion  Where do we go from here? Do we want to make change happen? If yes, what kind? Where? How?  If no, discuss.</vt:lpstr>
      <vt:lpstr>Slide 92</vt:lpstr>
      <vt:lpstr>Slide 93</vt:lpstr>
      <vt:lpstr>Group Discussion  Optimizing Social, Economic and Moral Values</vt:lpstr>
      <vt:lpstr>How do we transition to a truly renewable, sustainable transportation future?  </vt:lpstr>
      <vt:lpstr>How do we transition to a truly renewable, sustainable transportation future?  </vt:lpstr>
      <vt:lpstr>How do we transition to a truly renewable, sustainable transportation future?  </vt:lpstr>
      <vt:lpstr>Overcoming the  Technical Roadblocks to Low-Cost Advanced Biofuel Production</vt:lpstr>
      <vt:lpstr>“Why aren’t we there yet?”  Biomass Recalcitrance</vt:lpstr>
      <vt:lpstr> Making Plant Biomass  Available for Biofuel Production  Sugar Availability in Plant Cell Walls</vt:lpstr>
      <vt:lpstr> Making Plant Biomass  Available for Biofuel Production  Sugar Availability in Plant Cell Walls</vt:lpstr>
      <vt:lpstr>Making Plant Biomass  Available for Biofuel Production  Biomass Recalcitrance</vt:lpstr>
      <vt:lpstr>Making Plant Biomass  Available for Biofuel Production  Overcoming Biomass Recalcitrance</vt:lpstr>
      <vt:lpstr>Making Plant Biomass  Available for Biofuel Production  Overcoming Biomass Recalcitrance</vt:lpstr>
      <vt:lpstr>Making Plant Biomass  Available for Biofuel Production  Overcoming Biomass Recalcitrance</vt:lpstr>
      <vt:lpstr>Processes</vt:lpstr>
      <vt:lpstr>Minimizing the Cost of Biomass Transportation The Transport Conundrum </vt:lpstr>
      <vt:lpstr>Minimizing the Cost of Biomass Transportation Distributed/Centralized Precursor Processing</vt:lpstr>
      <vt:lpstr>Minimizing the Cost of Biomass Transportation  Distributed/Centralized Precursor Processing</vt:lpstr>
      <vt:lpstr>How do we transition to a truly renewable, sustainable transportation future?  </vt:lpstr>
      <vt:lpstr>What Will Advanced Biofuels Be Used For Tomorrow—Or maybe today?</vt:lpstr>
      <vt:lpstr>Slide 112</vt:lpstr>
      <vt:lpstr>Comparison of Fuel Energy Values (In British Thermal Units: BTU) BTU information from US EIA/DOE</vt:lpstr>
      <vt:lpstr>Fuel Characteristics Beside Energy Content</vt:lpstr>
      <vt:lpstr>Maximizing Thermal Efficiency:  The Atkinson Cycle</vt:lpstr>
      <vt:lpstr>Gaining Back Power: The Miller Cycle</vt:lpstr>
      <vt:lpstr>Can Current Technologies Maximize Thermal Efficiency and Mileage?</vt:lpstr>
      <vt:lpstr>Slide 118</vt:lpstr>
      <vt:lpstr>Slide 119</vt:lpstr>
      <vt:lpstr>Group Discussion  Optimizing Social, Economic and Moral Values</vt:lpstr>
      <vt:lpstr>How do we transition to a truly renewable, sustainable transportation future?  </vt:lpstr>
      <vt:lpstr>Slide 122</vt:lpstr>
      <vt:lpstr>Private Financing/Investing  </vt:lpstr>
      <vt:lpstr>Private Financing/Investing  </vt:lpstr>
      <vt:lpstr>Markets for bio-based, renewable fuels, chemicals and products</vt:lpstr>
      <vt:lpstr>Slide 126</vt:lpstr>
      <vt:lpstr>Value Chain Markets  Selling raw materials, intermediates, precursors, and final products</vt:lpstr>
      <vt:lpstr>Markets</vt:lpstr>
      <vt:lpstr>Markets</vt:lpstr>
      <vt:lpstr>Markets</vt:lpstr>
      <vt:lpstr>A Few Types of Jobs in  Marketing and Transporting  Renewable Fuels, Chemicals and Products</vt:lpstr>
      <vt:lpstr>How do we transition to a truly renewable, sustainable transportation future?  </vt:lpstr>
      <vt:lpstr>Slide 133</vt:lpstr>
      <vt:lpstr>Slide 134</vt:lpstr>
      <vt:lpstr>Slide 135</vt:lpstr>
      <vt:lpstr>2007 Renewable Fuels Standard  Sec. 202  Energy Independence and Security Act of 2007 (Billion Gallons/Year) </vt:lpstr>
      <vt:lpstr>Slide 137</vt:lpstr>
      <vt:lpstr>Controversies</vt:lpstr>
      <vt:lpstr>Sustainability Certification</vt:lpstr>
      <vt:lpstr>Pros and Cons Look at different types of biofuels productions.  Identify the strong points and weaknesses of each process.  Some questions to ask:</vt:lpstr>
      <vt:lpstr>If Climate Change Mitigation Was REALLY Important... Wouldn’t we treat it as important? Three Questions for any country…  </vt:lpstr>
      <vt:lpstr>If Climate Change Mitigation Was REALLY Important... Wouldn’t we treat it as important? 3 Questions for any country…  </vt:lpstr>
      <vt:lpstr>If Climate Change Mitigation Was REALLY Important... Wouldn’t we treat it as important? 3 Questions for any country…  </vt:lpstr>
      <vt:lpstr>A Few Types of Jobs in Communicating Importance of  Advanced Biofuels</vt:lpstr>
      <vt:lpstr>Slide 145</vt:lpstr>
      <vt:lpstr>Slide 146</vt:lpstr>
      <vt:lpstr>Group Discussion  Where do we go from here? Do we want to make change happen? If yes, what kind? Where? How?  If no, discuss.</vt:lpstr>
      <vt:lpstr>Slide 148</vt:lpstr>
      <vt:lpstr>Slide 149</vt:lpstr>
      <vt:lpstr>What’s so Advanced about  Advanced Biofuels?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Biofuels A Truly Sustainable Renewable Future</dc:title>
  <dc:creator>Joanne Ivancic</dc:creator>
  <cp:lastModifiedBy>Owner</cp:lastModifiedBy>
  <cp:revision>88</cp:revision>
  <dcterms:modified xsi:type="dcterms:W3CDTF">2016-06-02T18:45:29Z</dcterms:modified>
</cp:coreProperties>
</file>