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4" r:id="rId1"/>
    <p:sldMasterId id="2147483675" r:id="rId2"/>
  </p:sldMasterIdLst>
  <p:notesMasterIdLst>
    <p:notesMasterId r:id="rId89"/>
  </p:notesMasterIdLst>
  <p:sldIdLst>
    <p:sldId id="256" r:id="rId3"/>
    <p:sldId id="257" r:id="rId4"/>
    <p:sldId id="534" r:id="rId5"/>
    <p:sldId id="513" r:id="rId6"/>
    <p:sldId id="397" r:id="rId7"/>
    <p:sldId id="258" r:id="rId8"/>
    <p:sldId id="259" r:id="rId9"/>
    <p:sldId id="260" r:id="rId10"/>
    <p:sldId id="261" r:id="rId11"/>
    <p:sldId id="262" r:id="rId12"/>
    <p:sldId id="263" r:id="rId13"/>
    <p:sldId id="264" r:id="rId14"/>
    <p:sldId id="265" r:id="rId15"/>
    <p:sldId id="266" r:id="rId16"/>
    <p:sldId id="502" r:id="rId17"/>
    <p:sldId id="500" r:id="rId18"/>
    <p:sldId id="267" r:id="rId19"/>
    <p:sldId id="268" r:id="rId20"/>
    <p:sldId id="269" r:id="rId21"/>
    <p:sldId id="270" r:id="rId22"/>
    <p:sldId id="272" r:id="rId23"/>
    <p:sldId id="501" r:id="rId24"/>
    <p:sldId id="517" r:id="rId25"/>
    <p:sldId id="273" r:id="rId26"/>
    <p:sldId id="274" r:id="rId27"/>
    <p:sldId id="275" r:id="rId28"/>
    <p:sldId id="276" r:id="rId29"/>
    <p:sldId id="278" r:id="rId30"/>
    <p:sldId id="279" r:id="rId31"/>
    <p:sldId id="280" r:id="rId32"/>
    <p:sldId id="281" r:id="rId33"/>
    <p:sldId id="400" r:id="rId34"/>
    <p:sldId id="282" r:id="rId35"/>
    <p:sldId id="283" r:id="rId36"/>
    <p:sldId id="284" r:id="rId37"/>
    <p:sldId id="533" r:id="rId38"/>
    <p:sldId id="303" r:id="rId39"/>
    <p:sldId id="285" r:id="rId40"/>
    <p:sldId id="286" r:id="rId41"/>
    <p:sldId id="287" r:id="rId42"/>
    <p:sldId id="288" r:id="rId43"/>
    <p:sldId id="289" r:id="rId44"/>
    <p:sldId id="293" r:id="rId45"/>
    <p:sldId id="294" r:id="rId46"/>
    <p:sldId id="291" r:id="rId47"/>
    <p:sldId id="292" r:id="rId48"/>
    <p:sldId id="297" r:id="rId49"/>
    <p:sldId id="295" r:id="rId50"/>
    <p:sldId id="296" r:id="rId51"/>
    <p:sldId id="298" r:id="rId52"/>
    <p:sldId id="299" r:id="rId53"/>
    <p:sldId id="300" r:id="rId54"/>
    <p:sldId id="301" r:id="rId55"/>
    <p:sldId id="302" r:id="rId56"/>
    <p:sldId id="304" r:id="rId57"/>
    <p:sldId id="305" r:id="rId58"/>
    <p:sldId id="306" r:id="rId59"/>
    <p:sldId id="307" r:id="rId60"/>
    <p:sldId id="308" r:id="rId61"/>
    <p:sldId id="309" r:id="rId62"/>
    <p:sldId id="310" r:id="rId63"/>
    <p:sldId id="311" r:id="rId64"/>
    <p:sldId id="312" r:id="rId65"/>
    <p:sldId id="313" r:id="rId66"/>
    <p:sldId id="537" r:id="rId67"/>
    <p:sldId id="538" r:id="rId68"/>
    <p:sldId id="539" r:id="rId69"/>
    <p:sldId id="540" r:id="rId70"/>
    <p:sldId id="541" r:id="rId71"/>
    <p:sldId id="546" r:id="rId72"/>
    <p:sldId id="547" r:id="rId73"/>
    <p:sldId id="548" r:id="rId74"/>
    <p:sldId id="544" r:id="rId75"/>
    <p:sldId id="545" r:id="rId76"/>
    <p:sldId id="549" r:id="rId77"/>
    <p:sldId id="542" r:id="rId78"/>
    <p:sldId id="551" r:id="rId79"/>
    <p:sldId id="550" r:id="rId80"/>
    <p:sldId id="555" r:id="rId81"/>
    <p:sldId id="557" r:id="rId82"/>
    <p:sldId id="556" r:id="rId83"/>
    <p:sldId id="559" r:id="rId84"/>
    <p:sldId id="558" r:id="rId85"/>
    <p:sldId id="560" r:id="rId86"/>
    <p:sldId id="561" r:id="rId87"/>
    <p:sldId id="525" r:id="rId88"/>
  </p:sldIdLst>
  <p:sldSz cx="9144000" cy="6858000" type="screen4x3"/>
  <p:notesSz cx="7086600" cy="9428163"/>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69">
          <p15:clr>
            <a:srgbClr val="A4A3A4"/>
          </p15:clr>
        </p15:guide>
        <p15:guide id="2" pos="223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FFDE75"/>
    <a:srgbClr val="FF3399"/>
    <a:srgbClr val="FFCC66"/>
    <a:srgbClr val="66FF66"/>
    <a:srgbClr val="FCE5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CBF64A9-E028-44D4-9A3C-83274840545F}">
  <a:tblStyle styleId="{6CBF64A9-E028-44D4-9A3C-83274840545F}" styleName="Table_0">
    <a:wholeTbl>
      <a:tcTxStyle b="off" i="off">
        <a:font>
          <a:latin typeface="Arial"/>
          <a:ea typeface="Arial"/>
          <a:cs typeface="Arial"/>
        </a:font>
        <a:schemeClr val="dk1"/>
      </a:tcTxStyle>
      <a:tcStyle>
        <a:tcBdr>
          <a:left>
            <a:ln w="12700" cap="flat">
              <a:solidFill>
                <a:schemeClr val="lt1"/>
              </a:solidFill>
              <a:prstDash val="solid"/>
              <a:round/>
              <a:headEnd type="none" w="med" len="med"/>
              <a:tailEnd type="none" w="med" len="med"/>
            </a:ln>
          </a:left>
          <a:right>
            <a:ln w="12700" cap="flat">
              <a:solidFill>
                <a:schemeClr val="lt1"/>
              </a:solidFill>
              <a:prstDash val="solid"/>
              <a:round/>
              <a:headEnd type="none" w="med" len="med"/>
              <a:tailEnd type="none" w="med" len="med"/>
            </a:ln>
          </a:right>
          <a:top>
            <a:ln w="12700" cap="flat">
              <a:solidFill>
                <a:schemeClr val="lt1"/>
              </a:solidFill>
              <a:prstDash val="solid"/>
              <a:round/>
              <a:headEnd type="none" w="med" len="med"/>
              <a:tailEnd type="none" w="med" len="med"/>
            </a:ln>
          </a:top>
          <a:bottom>
            <a:ln w="12700" cap="flat">
              <a:solidFill>
                <a:schemeClr val="lt1"/>
              </a:solidFill>
              <a:prstDash val="solid"/>
              <a:round/>
              <a:headEnd type="none" w="med" len="med"/>
              <a:tailEnd type="none" w="med" len="med"/>
            </a:ln>
          </a:bottom>
          <a:insideH>
            <a:ln w="12700" cap="flat">
              <a:solidFill>
                <a:schemeClr val="lt1"/>
              </a:solidFill>
              <a:prstDash val="solid"/>
              <a:round/>
              <a:headEnd type="none" w="med" len="med"/>
              <a:tailEnd type="none" w="med" len="med"/>
            </a:ln>
          </a:insideH>
          <a:insideV>
            <a:ln w="12700" cap="flat">
              <a:solidFill>
                <a:schemeClr val="lt1"/>
              </a:solidFill>
              <a:prstDash val="solid"/>
              <a:round/>
              <a:headEnd type="none" w="med" len="med"/>
              <a:tailEnd type="none" w="med" len="med"/>
            </a:ln>
          </a:insideV>
        </a:tcBdr>
        <a:fill>
          <a:solidFill>
            <a:srgbClr val="FBFCF5"/>
          </a:solidFill>
        </a:fill>
      </a:tcStyle>
    </a:wholeTbl>
    <a:band1H>
      <a:tcStyle>
        <a:tcBdr/>
        <a:fill>
          <a:solidFill>
            <a:srgbClr val="F6F9E9"/>
          </a:solidFill>
        </a:fill>
      </a:tcStyle>
    </a:band1H>
    <a:band1V>
      <a:tcStyle>
        <a:tcBdr/>
        <a:fill>
          <a:solidFill>
            <a:srgbClr val="F6F9E9"/>
          </a:solidFill>
        </a:fill>
      </a:tcStyle>
    </a:band1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a:solidFill>
                <a:schemeClr val="lt1"/>
              </a:solidFill>
              <a:prstDash val="solid"/>
              <a:round/>
              <a:headEnd type="none" w="med" len="med"/>
              <a:tailEnd type="none" w="med" len="med"/>
            </a:ln>
          </a:top>
        </a:tcBdr>
        <a:fill>
          <a:solidFill>
            <a:schemeClr val="accent1"/>
          </a:solidFill>
        </a:fill>
      </a:tcStyle>
    </a:lastRow>
    <a:firstRow>
      <a:tcTxStyle b="on" i="off">
        <a:font>
          <a:latin typeface="Arial"/>
          <a:ea typeface="Arial"/>
          <a:cs typeface="Arial"/>
        </a:font>
        <a:schemeClr val="lt1"/>
      </a:tcTxStyle>
      <a:tcStyle>
        <a:tcBdr>
          <a:bottom>
            <a:ln w="38100" cap="flat">
              <a:solidFill>
                <a:schemeClr val="lt1"/>
              </a:solidFill>
              <a:prstDash val="solid"/>
              <a:round/>
              <a:headEnd type="none" w="med" len="med"/>
              <a:tailEnd type="none" w="med" len="med"/>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2464"/>
    </p:cViewPr>
  </p:sorterViewPr>
  <p:notesViewPr>
    <p:cSldViewPr>
      <p:cViewPr>
        <p:scale>
          <a:sx n="66" d="100"/>
          <a:sy n="66" d="100"/>
        </p:scale>
        <p:origin x="-2296" y="836"/>
      </p:cViewPr>
      <p:guideLst>
        <p:guide orient="horz" pos="2969"/>
        <p:guide pos="2232"/>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3071167" cy="470784"/>
          </a:xfrm>
          <a:prstGeom prst="rect">
            <a:avLst/>
          </a:prstGeom>
          <a:noFill/>
          <a:ln>
            <a:noFill/>
          </a:ln>
        </p:spPr>
        <p:txBody>
          <a:bodyPr lIns="91425" tIns="91425" rIns="91425" bIns="91425" anchor="t"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4013894" y="0"/>
            <a:ext cx="3071167" cy="470784"/>
          </a:xfrm>
          <a:prstGeom prst="rect">
            <a:avLst/>
          </a:prstGeom>
          <a:noFill/>
          <a:ln>
            <a:noFill/>
          </a:ln>
        </p:spPr>
        <p:txBody>
          <a:bodyPr lIns="91425" tIns="91425" rIns="91425" bIns="91425" anchor="t" anchorCtr="0"/>
          <a:lstStyle>
            <a:lvl1pPr marL="0" marR="0" indent="0" algn="r"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708968" y="4478689"/>
            <a:ext cx="5668664" cy="4241737"/>
          </a:xfrm>
          <a:prstGeom prst="rect">
            <a:avLst/>
          </a:prstGeom>
          <a:noFill/>
          <a:ln>
            <a:noFill/>
          </a:ln>
        </p:spPr>
        <p:txBody>
          <a:bodyPr lIns="91425" tIns="91425" rIns="91425" bIns="91425" anchor="t" anchorCtr="0"/>
          <a:lstStyle>
            <a:lvl1pPr marL="0" marR="0" indent="0" algn="l" rtl="0">
              <a:spcBef>
                <a:spcPts val="360"/>
              </a:spcBef>
              <a:spcAft>
                <a:spcPts val="0"/>
              </a:spcAft>
              <a:defRPr/>
            </a:lvl1pPr>
            <a:lvl2pPr marL="457200" marR="0" indent="0" algn="l" rtl="0">
              <a:spcBef>
                <a:spcPts val="360"/>
              </a:spcBef>
              <a:spcAft>
                <a:spcPts val="0"/>
              </a:spcAft>
              <a:defRPr/>
            </a:lvl2pPr>
            <a:lvl3pPr marL="914400" marR="0" indent="0" algn="l" rtl="0">
              <a:spcBef>
                <a:spcPts val="360"/>
              </a:spcBef>
              <a:spcAft>
                <a:spcPts val="0"/>
              </a:spcAft>
              <a:defRPr/>
            </a:lvl3pPr>
            <a:lvl4pPr marL="1371600" marR="0" indent="0" algn="l" rtl="0">
              <a:spcBef>
                <a:spcPts val="360"/>
              </a:spcBef>
              <a:spcAft>
                <a:spcPts val="0"/>
              </a:spcAft>
              <a:defRPr/>
            </a:lvl4pPr>
            <a:lvl5pPr marL="1828800" marR="0" indent="0" algn="l" rtl="0">
              <a:spcBef>
                <a:spcPts val="36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955820"/>
            <a:ext cx="3071167" cy="470784"/>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457200" marR="0" indent="0" algn="l" rtl="0">
              <a:spcBef>
                <a:spcPts val="0"/>
              </a:spcBef>
              <a:spcAft>
                <a:spcPts val="0"/>
              </a:spcAft>
              <a:defRPr/>
            </a:lvl2pPr>
            <a:lvl3pPr marL="914400" marR="0" indent="0" algn="l" rtl="0">
              <a:spcBef>
                <a:spcPts val="0"/>
              </a:spcBef>
              <a:spcAft>
                <a:spcPts val="0"/>
              </a:spcAft>
              <a:defRPr/>
            </a:lvl3pPr>
            <a:lvl4pPr marL="1371600" marR="0" indent="0" algn="l" rtl="0">
              <a:spcBef>
                <a:spcPts val="0"/>
              </a:spcBef>
              <a:spcAft>
                <a:spcPts val="0"/>
              </a:spcAft>
              <a:defRPr/>
            </a:lvl4pPr>
            <a:lvl5pPr marL="1828800" marR="0" indent="0" algn="l" rtl="0">
              <a:spcBef>
                <a:spcPts val="0"/>
              </a:spcBef>
              <a:spcAft>
                <a:spcPts val="0"/>
              </a:spcAft>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lvl1pPr marL="0" marR="0" indent="0" algn="r" rtl="0">
              <a:spcBef>
                <a:spcPts val="0"/>
              </a:spcBef>
              <a:spcAft>
                <a:spcPts val="0"/>
              </a:spcAft>
              <a:buNone/>
              <a:defRPr sz="1300" b="0" i="0" u="none" strike="noStrike" cap="none" baseline="0">
                <a:solidFill>
                  <a:schemeClr val="dk1"/>
                </a:solidFill>
                <a:latin typeface="Calibri"/>
                <a:ea typeface="Calibri"/>
                <a:cs typeface="Calibri"/>
                <a:sym typeface="Calibri"/>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www.eia.gov/dnav/pet/pet_move_exp_dc_NUS-Z00_mbblpd_a.htm" TargetMode="External"/><Relationship Id="rId3" Type="http://schemas.openxmlformats.org/officeDocument/2006/relationships/hyperlink" Target="http://ethanolrfa.3cdn.net/d4ad995ffb7ae8fbfe_1vm62ypzd.pdf" TargetMode="External"/><Relationship Id="rId7" Type="http://schemas.openxmlformats.org/officeDocument/2006/relationships/hyperlink" Target="http://www.eia.gov/emeu/aer/pecss_diagram.html"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www.eia.gov/dnav/pet/pet_cons_psup_dc_nus_mbblpd_a.htm" TargetMode="External"/><Relationship Id="rId11" Type="http://schemas.openxmlformats.org/officeDocument/2006/relationships/hyperlink" Target="http://www.biofuelsdigest.com/bdigest/2013/02/26/australia-at-the-crossroads-import-or-export-aviation-biofuels/" TargetMode="External"/><Relationship Id="rId5" Type="http://schemas.openxmlformats.org/officeDocument/2006/relationships/hyperlink" Target="http://www.publichealthreports.org/userfiles/124_1/5-19.pdf" TargetMode="External"/><Relationship Id="rId10" Type="http://schemas.openxmlformats.org/officeDocument/2006/relationships/hyperlink" Target="http://www.ethanolproducer.com/articles/9185/the-rfs-itundefineds-not-broke-donundefinedt-fix-it" TargetMode="External"/><Relationship Id="rId4" Type="http://schemas.openxmlformats.org/officeDocument/2006/relationships/hyperlink" Target="http://www.afdc.energy.gov/fuels/ethanol_benefits.html" TargetMode="External"/><Relationship Id="rId9" Type="http://schemas.openxmlformats.org/officeDocument/2006/relationships/hyperlink" Target="http://www.eia.gov/energyexplained/index.cfm?page=oil_home"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decodedscience.com/the-tar-sands-fueling-controversy/4981"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platts.com/RSSFeedDetailedNews/RSSFeed/Oil/8662080?WT.mc_id=&amp;WT.tsrc=Eloqua" TargetMode="External"/><Relationship Id="rId4" Type="http://schemas.openxmlformats.org/officeDocument/2006/relationships/hyperlink" Target="http://www.google.com/imgres?hl=en&amp;sa=X&amp;biw=1280&amp;bih=685&amp;tbm=isch&amp;prmd=imvns&amp;tbnid=YeF5QzLiRLZv9M:&amp;imgrefurl=http://earthobservatory.nasa.gov/Study/BorealThreshold/&amp;docid=omIRY8y0hG362M&amp;imgurl=http://earthobservatory.nasa.gov/Features/BorealThreshold/Images/boreal_forest_map.gif&amp;w=428&amp;h=370&amp;ei=CkO0TrbAJM-CsgKimNnmAw&amp;zoom=1&amp;iact=hc&amp;vpx=607&amp;vpy=226&amp;dur=11401&amp;hovh=209&amp;hovw=241&amp;tx=103&amp;ty=113&amp;sig=117376384788423915804&amp;page=1&amp;tbnh=141&amp;tbnw=163&amp;start=0&amp;ndsp=18&amp;ved=1t:429,r:8,s:0"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decodedscience.com/the-tar-sands-fueling-controversy/4981"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eia.gov/totalenergy/data/monthly/index.cfm"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eia.gov/tools/faqs/faq.cfm?id=427&amp;t=3"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eia.gov/totalenergy/data/monthly/index.cfm"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www.eia.gov/tools/faqs/faq.cfm?id=427&amp;t=3"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8" Type="http://schemas.openxmlformats.org/officeDocument/2006/relationships/hyperlink" Target="http://www.nndb.com/people/768/000082522/" TargetMode="External"/><Relationship Id="rId3" Type="http://schemas.openxmlformats.org/officeDocument/2006/relationships/hyperlink" Target="https://www.google.com/url?sa=i&amp;rct=j&amp;q=&amp;esrc=s&amp;source=images&amp;cd=&amp;cad=rja&amp;uact=8&amp;ved=0CAYQjB0&amp;url=https://cleanfuelforthought.wordpress.com/page/3/&amp;ei=25cVVf_7OszasAS4lYK4AQ&amp;bvm=bv.89381419,d.cWc&amp;psig=AFQjCNHJyy6crKDDg-zRoFPLyH6vQrSF4g&amp;ust=1427564889133229" TargetMode="External"/><Relationship Id="rId7" Type="http://schemas.openxmlformats.org/officeDocument/2006/relationships/hyperlink" Target="https://en.wikipedia.org/wiki/Harry_Ricardo" TargetMode="External"/><Relationship Id="rId2" Type="http://schemas.openxmlformats.org/officeDocument/2006/relationships/slide" Target="../slides/slide25.xml"/><Relationship Id="rId1" Type="http://schemas.openxmlformats.org/officeDocument/2006/relationships/notesMaster" Target="../notesMasters/notesMaster1.xml"/><Relationship Id="rId6" Type="http://schemas.openxmlformats.org/officeDocument/2006/relationships/hyperlink" Target="https://en.wikipedia.org/wiki/Diesel_engine" TargetMode="External"/><Relationship Id="rId5" Type="http://schemas.openxmlformats.org/officeDocument/2006/relationships/hyperlink" Target="http://advancedbiofuelsusa.info/up-with-octane-and-down-with-aromatics-continuing-health-risks-with-petroleum-fuels-and-the-need-for-engine-efficiency/" TargetMode="External"/><Relationship Id="rId4" Type="http://schemas.openxmlformats.org/officeDocument/2006/relationships/hyperlink" Target="http://www.fuel-testers.com/ethanol_fuel_history.htm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projectgaia.com/"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bo.gov/" TargetMode="External"/><Relationship Id="rId7" Type="http://schemas.openxmlformats.org/officeDocument/2006/relationships/hyperlink" Target="http://www.energy.gov/eere/bioenergy/articles/energy-department-joins-navy-and-agriculture-departments-invest-drop-biofuel"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biofuelsdigest.com/bdigest/2014/09/19/breaking-news-us-navy-doe-usda-award-210m-for-3-biorefineries-and-mil-spec-fuels/" TargetMode="External"/><Relationship Id="rId5" Type="http://schemas.openxmlformats.org/officeDocument/2006/relationships/hyperlink" Target="http://www.biofuelsdigest.com/bdigest/2014/06/10/department-of-the-navy-seeks-biofuels-on-a-large-scale/" TargetMode="External"/><Relationship Id="rId4" Type="http://schemas.openxmlformats.org/officeDocument/2006/relationships/hyperlink" Target="http://domesticfuel.com/2014/06/11/department-of-navy-seeks-37-5m-gallons-of-biofuels/"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advancedbiofuelsusa.info/category/feedstock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8" Type="http://schemas.openxmlformats.org/officeDocument/2006/relationships/hyperlink" Target="http://arpa-e.energy.gov/ProgramsProjects/OtherProjects/DirectSolarFuels/ShewanellaasanIdealPlatformforProducingHydr.aspx" TargetMode="External"/><Relationship Id="rId3" Type="http://schemas.openxmlformats.org/officeDocument/2006/relationships/hyperlink" Target="http://www.joulefuels.com/joule-sunflow-e" TargetMode="External"/><Relationship Id="rId7" Type="http://schemas.openxmlformats.org/officeDocument/2006/relationships/hyperlink" Target="http://arpa-e.energy.gov/ProgramsProjects/OtherProjects/DirectSolarFuels/AffordableEnergyfromWaterandSunlight.aspx"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arpa-e.energy.gov/ProgramsProjects/OtherProjects/DirectSolarFuels/AGeneticallyTractableMicroalgalPlatformforAd.aspx" TargetMode="External"/><Relationship Id="rId5" Type="http://schemas.openxmlformats.org/officeDocument/2006/relationships/hyperlink" Target="http://arpa-e.energy.gov/ProgramsProjects/OtherProjects/DirectSolarFuels/CyanobacteriaDesignedforSolarPoweredHighlyEf.aspx" TargetMode="External"/><Relationship Id="rId4" Type="http://schemas.openxmlformats.org/officeDocument/2006/relationships/hyperlink" Target="http://www.joulefuels.com/joule-sunflow-d"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umces.edu/imet/people/fchen"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advancedbiofuelsusa.info/category/feedstocks/" TargetMode="External"/><Relationship Id="rId5" Type="http://schemas.openxmlformats.org/officeDocument/2006/relationships/hyperlink" Target="http://www.mtech.umd.edu/news/press_releases/mips_r52_release.html" TargetMode="External"/><Relationship Id="rId4" Type="http://schemas.openxmlformats.org/officeDocument/2006/relationships/hyperlink" Target="http://www.hytekbio.com/page2.html"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advancedbiofuelsusa.info/tag/sorghu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advancedbiofuelsusa.info/tag/sunflower/"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advancedbiofuelsusa.info/tag/jerusalem-artichoke/"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advancedbiofuelsusa.info/tag/canola/"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advancedbiofuelsusa.info/tag/arundo/"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advancedbiofuelsusa.info/tag/miscanthus/"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advancedbiofuelsusa.info/tag/switchgrass/"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advancedbiofuelsusa.info/tag/sorghu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advancedbiofuelsusa.info/tag/corn-stover/"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advancedbiofuelsusa.info/tag/sugar-beet/"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rops4energy.co.uk/short-rotation-coppice-src/" TargetMode="External"/><Relationship Id="rId2" Type="http://schemas.openxmlformats.org/officeDocument/2006/relationships/slide" Target="../slides/slide47.xml"/><Relationship Id="rId1" Type="http://schemas.openxmlformats.org/officeDocument/2006/relationships/notesMaster" Target="../notesMasters/notesMaster1.xml"/><Relationship Id="rId5" Type="http://schemas.openxmlformats.org/officeDocument/2006/relationships/hyperlink" Target="http://advancedbiofuelsusa.info/tag/poplar/" TargetMode="External"/><Relationship Id="rId4" Type="http://schemas.openxmlformats.org/officeDocument/2006/relationships/hyperlink" Target="http://advancedbiofuelsusa.info/tag/willow/"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hort.purdue.edu/newcrop/afcm/kenaf.html"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advancedbiofuelsusa.info/tag/woody-biomass/"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advancedbiofuelsusa.info/tag/msw-municipal-solid-waste/"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advancedbiofuelsusa.info/tag/algae/" TargetMode="External"/><Relationship Id="rId2" Type="http://schemas.openxmlformats.org/officeDocument/2006/relationships/slide" Target="../slides/slide51.xml"/><Relationship Id="rId1" Type="http://schemas.openxmlformats.org/officeDocument/2006/relationships/notesMaster" Target="../notesMasters/notesMaster1.xml"/><Relationship Id="rId5" Type="http://schemas.openxmlformats.org/officeDocument/2006/relationships/hyperlink" Target="http://advancedbiofuelsusa.info/tag/cyanobacteria/" TargetMode="External"/><Relationship Id="rId4" Type="http://schemas.openxmlformats.org/officeDocument/2006/relationships/hyperlink" Target="http://advancedbiofuelsusa.info/tag/seaweed-macroalgae/"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advancedbiofuelsusa.info/author/admin"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www.dnaindia.com/india/report_tamil-nadu-to-have-worlds-first-biorefinery_1706301" TargetMode="External"/><Relationship Id="rId4" Type="http://schemas.openxmlformats.org/officeDocument/2006/relationships/hyperlink" Target="http://advancedbiofuelsusa.info/tamil-nadu-to-have-worlds-first-biorefinery-using-tannery-waste"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advancedbiofuelsusa.info/tag/used-cooking-oil/"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greentechlead.com/news/clean-energy-opens-lng-fueling-station-in-seville-ohio-to-support-truck-fleet-operated-by-dillon-transport-serving-owens-corning-826"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www.quasarenergygroup.com/pages/cng.html"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energy.gov/eere/articles/five-harvesting-technologies-are-making-biofuels-more-competitive-marketplace"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www.energy.gov/eere/articles/five-harvesting-technologies-are-making-biofuels-more-competitive-marketplace"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advancedbiofuelsusa.info/category/aviation/"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advancedbiofuelsusa.info/category/aviation/"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careers.dupont.com/jobsearch/posting.php?id=PRO00004415"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careers.dupont.com/jobsearch/posting.php?id=MAT00001018" TargetMode="External"/><Relationship Id="rId5" Type="http://schemas.openxmlformats.org/officeDocument/2006/relationships/hyperlink" Target="http://careers.dupont.com/jobsearch/posting.php?id=LAB00001113" TargetMode="External"/><Relationship Id="rId4" Type="http://schemas.openxmlformats.org/officeDocument/2006/relationships/hyperlink" Target="http://careers.dupont.com/jobsearch/posting.php?id=PRO00004436" TargetMode="Externa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projectgaia.com/" TargetMode="External"/><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projectgaia.com/about/" TargetMode="External"/><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89" name="Shape 18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190" name="Shape 190"/>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We are in the process of making choices about our energy resources.</a:t>
            </a:r>
            <a:endParaRPr dirty="0"/>
          </a:p>
        </p:txBody>
      </p:sp>
      <p:sp>
        <p:nvSpPr>
          <p:cNvPr id="255" name="Shape 25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Shape 263"/>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These two slides created by a Hood College student when asked to depict the choices we have.</a:t>
            </a:r>
          </a:p>
          <a:p>
            <a:pPr>
              <a:spcBef>
                <a:spcPts val="0"/>
              </a:spcBef>
              <a:buNone/>
            </a:pPr>
            <a:endParaRPr lang="en-US" dirty="0" smtClean="0"/>
          </a:p>
          <a:p>
            <a:pPr>
              <a:spcBef>
                <a:spcPts val="0"/>
              </a:spcBef>
              <a:buNone/>
            </a:pPr>
            <a:r>
              <a:rPr lang="en-US" dirty="0" smtClean="0"/>
              <a:t>What order would you put them in?</a:t>
            </a:r>
          </a:p>
          <a:p>
            <a:pPr>
              <a:spcBef>
                <a:spcPts val="0"/>
              </a:spcBef>
              <a:buNone/>
            </a:pPr>
            <a:endParaRPr lang="en-US" dirty="0" smtClean="0"/>
          </a:p>
          <a:p>
            <a:pPr>
              <a:spcBef>
                <a:spcPts val="0"/>
              </a:spcBef>
              <a:buNone/>
            </a:pPr>
            <a:r>
              <a:rPr lang="en-US" dirty="0" smtClean="0"/>
              <a:t>Is this what we have; and we are in the process of ruining it to create what we see on the previous slide?</a:t>
            </a:r>
          </a:p>
          <a:p>
            <a:pPr>
              <a:spcBef>
                <a:spcPts val="0"/>
              </a:spcBef>
              <a:buNone/>
            </a:pPr>
            <a:endParaRPr lang="en-US" dirty="0" smtClean="0"/>
          </a:p>
          <a:p>
            <a:pPr>
              <a:spcBef>
                <a:spcPts val="0"/>
              </a:spcBef>
              <a:buNone/>
            </a:pPr>
            <a:r>
              <a:rPr lang="en-US" dirty="0" smtClean="0"/>
              <a:t>Or, is the other slide a representative picture of what we have today; and these photos a depiction of what we could have if we change our ways?</a:t>
            </a:r>
          </a:p>
          <a:p>
            <a:pPr>
              <a:spcBef>
                <a:spcPts val="0"/>
              </a:spcBef>
              <a:buNone/>
            </a:pPr>
            <a:endParaRPr lang="en-US" dirty="0" smtClean="0"/>
          </a:p>
          <a:p>
            <a:pPr>
              <a:spcBef>
                <a:spcPts val="0"/>
              </a:spcBef>
              <a:buNone/>
            </a:pPr>
            <a:r>
              <a:rPr lang="en-US" dirty="0" smtClean="0"/>
              <a:t>How do you think about this?</a:t>
            </a:r>
          </a:p>
          <a:p>
            <a:pPr>
              <a:spcBef>
                <a:spcPts val="0"/>
              </a:spcBef>
              <a:buNone/>
            </a:pPr>
            <a:endParaRPr lang="en-US" dirty="0" smtClean="0"/>
          </a:p>
          <a:p>
            <a:pPr>
              <a:spcBef>
                <a:spcPts val="0"/>
              </a:spcBef>
              <a:buNone/>
            </a:pPr>
            <a:r>
              <a:rPr lang="en-US" dirty="0" smtClean="0"/>
              <a:t>Clearly, these are current photos.  So we have both.   Which do you prefer?</a:t>
            </a:r>
            <a:endParaRPr dirty="0"/>
          </a:p>
        </p:txBody>
      </p:sp>
      <p:sp>
        <p:nvSpPr>
          <p:cNvPr id="264" name="Shape 26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Shape 27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73" name="Shape 273"/>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Why focus on transportation instead of making electrical power?  If our goal is to replace imported oil and petroleum-based fossil fuels, then transportation fuel is the way to go.</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0" name="Shape 29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300" b="0" i="0" u="none" strike="noStrike" cap="none" baseline="0" dirty="0">
                <a:solidFill>
                  <a:schemeClr val="dk1"/>
                </a:solidFill>
                <a:latin typeface="Calibri"/>
                <a:ea typeface="Calibri"/>
                <a:cs typeface="Calibri"/>
                <a:sym typeface="Calibri"/>
              </a:rPr>
              <a:t>We are not just trying to put oil companies out of business. In addition to national energy security, the underlying reason for all of this is the crisis we face due to climate change.</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RFS one was predicated on the idea that the oil companies would transition to become fuel companies; by forcing them to blend </a:t>
            </a:r>
            <a:r>
              <a:rPr lang="en-US" sz="300" b="0" i="0" u="none" strike="noStrike" cap="none" baseline="0" dirty="0" err="1">
                <a:solidFill>
                  <a:schemeClr val="dk1"/>
                </a:solidFill>
                <a:latin typeface="Calibri"/>
                <a:ea typeface="Calibri"/>
                <a:cs typeface="Calibri"/>
                <a:sym typeface="Calibri"/>
              </a:rPr>
              <a:t>renewables</a:t>
            </a:r>
            <a:r>
              <a:rPr lang="en-US" sz="300" b="0" i="0" u="none" strike="noStrike" cap="none" baseline="0" dirty="0">
                <a:solidFill>
                  <a:schemeClr val="dk1"/>
                </a:solidFill>
                <a:latin typeface="Calibri"/>
                <a:ea typeface="Calibri"/>
                <a:cs typeface="Calibri"/>
                <a:sym typeface="Calibri"/>
              </a:rPr>
              <a:t> into their product, some assumed that they would finance the development of these fuel products—diversify into </a:t>
            </a:r>
            <a:r>
              <a:rPr lang="en-US" sz="300" b="0" i="0" u="none" strike="noStrike" cap="none" baseline="0" dirty="0" err="1">
                <a:solidFill>
                  <a:schemeClr val="dk1"/>
                </a:solidFill>
                <a:latin typeface="Calibri"/>
                <a:ea typeface="Calibri"/>
                <a:cs typeface="Calibri"/>
                <a:sym typeface="Calibri"/>
              </a:rPr>
              <a:t>renewables</a:t>
            </a:r>
            <a:r>
              <a:rPr lang="en-US" sz="300" b="0" i="0" u="none" strike="noStrike" cap="none" baseline="0" dirty="0">
                <a:solidFill>
                  <a:schemeClr val="dk1"/>
                </a:solidFill>
                <a:latin typeface="Calibri"/>
                <a:ea typeface="Calibri"/>
                <a:cs typeface="Calibri"/>
                <a:sym typeface="Calibri"/>
              </a:rPr>
              <a:t>.</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Instead, they fight tooth and nail to preserve their old market as they knew it rather than look to the future; see themselves as “oil men” rather than “fuel providers” or fuel and chemical precursor providers</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All of the above; should be “all of the above ground”</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Advanced Biofuels as part of an </a:t>
            </a:r>
            <a:r>
              <a:rPr lang="en-US" sz="300" b="1" i="0" u="none" strike="noStrike" cap="none" baseline="0" dirty="0">
                <a:solidFill>
                  <a:schemeClr val="dk1"/>
                </a:solidFill>
                <a:latin typeface="Calibri"/>
                <a:ea typeface="Calibri"/>
                <a:cs typeface="Calibri"/>
                <a:sym typeface="Calibri"/>
              </a:rPr>
              <a:t>Energy Security solution.</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1)  Something as important to everyday life as the power to help you move from place to place.</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If you put control of that power in the hands of other countries, you become vulnerable.  If those other countries want to make you do something that you don’t want to do, they can just squeeze your supply of oil and make life difficult.</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For examples, early 1970’s oil embargo lead to lines of cars at gas stations.</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In your memory, then lines at gas stations after Hurricane Katrina knocked out a lot of gasoline production and distribution.  That kind of disruption is a vulnerability.  It’s better to make your fuel at home.</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If we can replace a good portion of that oil that is used for transportation by making our own transportation fuels, we minimize that liability.</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1" i="0" u="none" strike="noStrike" cap="none" baseline="0" dirty="0">
                <a:solidFill>
                  <a:schemeClr val="dk1"/>
                </a:solidFill>
                <a:latin typeface="Calibri"/>
                <a:ea typeface="Calibri"/>
                <a:cs typeface="Calibri"/>
                <a:sym typeface="Calibri"/>
              </a:rPr>
              <a:t>Energy Security</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About two-thirds of U.S. petroleum demand is in the transportation sector. Approximately half of U.S. petroleum is imported. Depending heavily on foreign petroleum supplies puts the United States at risk for trade deficits, supply disruption, and price changes. The Renewable Fuels Association's </a:t>
            </a:r>
            <a:r>
              <a:rPr lang="en-US" sz="300" b="0" i="0" u="sng" strike="noStrike" cap="none" baseline="0" dirty="0">
                <a:solidFill>
                  <a:schemeClr val="hlink"/>
                </a:solidFill>
                <a:latin typeface="Calibri"/>
                <a:ea typeface="Calibri"/>
                <a:cs typeface="Calibri"/>
                <a:sym typeface="Calibri"/>
                <a:hlinkClick r:id="rId3"/>
              </a:rPr>
              <a:t>2012 Ethanol Industry Outlook</a:t>
            </a:r>
            <a:r>
              <a:rPr lang="en-US" sz="300" b="0" i="1" u="sng" strike="noStrike" cap="none" baseline="0" dirty="0">
                <a:solidFill>
                  <a:schemeClr val="hlink"/>
                </a:solidFill>
                <a:latin typeface="Calibri"/>
                <a:ea typeface="Calibri"/>
                <a:cs typeface="Calibri"/>
                <a:sym typeface="Calibri"/>
                <a:hlinkClick r:id="rId3"/>
              </a:rPr>
              <a:t>(PDF)</a:t>
            </a:r>
            <a:r>
              <a:rPr lang="en-US" sz="300" b="0" i="0" u="none" strike="noStrike" cap="none" baseline="0" dirty="0">
                <a:solidFill>
                  <a:schemeClr val="dk1"/>
                </a:solidFill>
                <a:latin typeface="Calibri"/>
                <a:ea typeface="Calibri"/>
                <a:cs typeface="Calibri"/>
                <a:sym typeface="Calibri"/>
              </a:rPr>
              <a:t> calculated that in 2011 the ethanol industry replaced the gasoline produced from more than 485 million barrels of imported oil. Ethanol represents 25% of domestically produced and refined motor fuel for gasoline engines.</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4"/>
              </a:rPr>
              <a:t>http://www.afdc.energy.gov/fuels/ethanol_benefits.html</a:t>
            </a:r>
            <a:r>
              <a:rPr lang="en-US" sz="300" b="0" i="0" u="none" strike="noStrike" cap="none" baseline="0" dirty="0">
                <a:solidFill>
                  <a:schemeClr val="dk1"/>
                </a:solidFill>
                <a:latin typeface="Calibri"/>
                <a:ea typeface="Calibri"/>
                <a:cs typeface="Calibri"/>
                <a:sym typeface="Calibri"/>
              </a:rPr>
              <a:t>  US DOE Alternative Fuels Data Center</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POLICY Discussion:  Non-</a:t>
            </a:r>
            <a:r>
              <a:rPr lang="en-US" sz="300" b="0" i="0" u="none" strike="noStrike" cap="none" baseline="0" dirty="0" err="1">
                <a:solidFill>
                  <a:schemeClr val="dk1"/>
                </a:solidFill>
                <a:latin typeface="Calibri"/>
                <a:ea typeface="Calibri"/>
                <a:cs typeface="Calibri"/>
                <a:sym typeface="Calibri"/>
              </a:rPr>
              <a:t>monitizable</a:t>
            </a:r>
            <a:r>
              <a:rPr lang="en-US" sz="300" b="0" i="0" u="none" strike="noStrike" cap="none" baseline="0" dirty="0">
                <a:solidFill>
                  <a:schemeClr val="dk1"/>
                </a:solidFill>
                <a:latin typeface="Calibri"/>
                <a:ea typeface="Calibri"/>
                <a:cs typeface="Calibri"/>
                <a:sym typeface="Calibri"/>
              </a:rPr>
              <a:t> value of trying to first transition from petroleum transportation fuels:  energy security, military flexibility, economic development, climate change mitigation, pollution control.</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If we were not-policy directed, but rather marketing/financing directed; initial emphasis would have been on plastics, fiber, film.  Greater margins, smaller scale for greater returns.</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Problem has been that “fuels first” policy was articulated, but insufficiently funded.</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In 2009:  However, the majority of petroleum now extracted—</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in the range of 85%—is used to produce fuels. Most of</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these are transportation fuels such as gasoline, diesel</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fuel, and jet fuel, while some, such as fuel oil, liquefied</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petroleum gas, and propane, are used for heating</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and power generation. Petroleum accounts for more</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than 90% of transportation fuel, but only for 2% of</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electricity generation. When refined, a 42-gallon barrel</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of crude oil yields about 20 gallons of gasoline, 10</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gallons of diesel fuel and heating oil, four gallons of</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jet fuel, and smaller amounts of other products.</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5"/>
              </a:rPr>
              <a:t>http://www.publichealthreports.org/userfiles/124_1/5-19.pdf</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 5</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Energy and Public Health:</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The Challenge of Peak Petroleum</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Howard </a:t>
            </a:r>
            <a:r>
              <a:rPr lang="en-US" sz="300" b="0" i="0" u="none" strike="noStrike" cap="none" baseline="0" dirty="0" err="1">
                <a:solidFill>
                  <a:schemeClr val="dk1"/>
                </a:solidFill>
                <a:latin typeface="Calibri"/>
                <a:ea typeface="Calibri"/>
                <a:cs typeface="Calibri"/>
                <a:sym typeface="Calibri"/>
              </a:rPr>
              <a:t>Frumkin</a:t>
            </a:r>
            <a:r>
              <a:rPr lang="en-US" sz="300" b="0" i="0" u="none" strike="noStrike" cap="none" baseline="0" dirty="0">
                <a:solidFill>
                  <a:schemeClr val="dk1"/>
                </a:solidFill>
                <a:latin typeface="Calibri"/>
                <a:ea typeface="Calibri"/>
                <a:cs typeface="Calibri"/>
                <a:sym typeface="Calibri"/>
              </a:rPr>
              <a:t>, MD, </a:t>
            </a:r>
            <a:r>
              <a:rPr lang="en-US" sz="300" b="0" i="0" u="none" strike="noStrike" cap="none" baseline="0" dirty="0" err="1">
                <a:solidFill>
                  <a:schemeClr val="dk1"/>
                </a:solidFill>
                <a:latin typeface="Calibri"/>
                <a:ea typeface="Calibri"/>
                <a:cs typeface="Calibri"/>
                <a:sym typeface="Calibri"/>
              </a:rPr>
              <a:t>DrPHa</a:t>
            </a:r>
            <a:endParaRPr lang="en-US"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Jeremy Hess, MD, </a:t>
            </a:r>
            <a:r>
              <a:rPr lang="en-US" sz="300" b="0" i="0" u="none" strike="noStrike" cap="none" baseline="0" dirty="0" err="1">
                <a:solidFill>
                  <a:schemeClr val="dk1"/>
                </a:solidFill>
                <a:latin typeface="Calibri"/>
                <a:ea typeface="Calibri"/>
                <a:cs typeface="Calibri"/>
                <a:sym typeface="Calibri"/>
              </a:rPr>
              <a:t>MPHa,b</a:t>
            </a:r>
            <a:endParaRPr lang="en-US"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Stephen </a:t>
            </a:r>
            <a:r>
              <a:rPr lang="en-US" sz="300" b="0" i="0" u="none" strike="noStrike" cap="none" baseline="0" dirty="0" err="1">
                <a:solidFill>
                  <a:schemeClr val="dk1"/>
                </a:solidFill>
                <a:latin typeface="Calibri"/>
                <a:ea typeface="Calibri"/>
                <a:cs typeface="Calibri"/>
                <a:sym typeface="Calibri"/>
              </a:rPr>
              <a:t>Vindigni</a:t>
            </a:r>
            <a:r>
              <a:rPr lang="en-US" sz="300" b="0" i="0" u="none" strike="noStrike" cap="none" baseline="0" dirty="0">
                <a:solidFill>
                  <a:schemeClr val="dk1"/>
                </a:solidFill>
                <a:latin typeface="Calibri"/>
                <a:ea typeface="Calibri"/>
                <a:cs typeface="Calibri"/>
                <a:sym typeface="Calibri"/>
              </a:rPr>
              <a:t>, </a:t>
            </a:r>
            <a:r>
              <a:rPr lang="en-US" sz="300" b="0" i="0" u="none" strike="noStrike" cap="none" baseline="0" dirty="0" err="1">
                <a:solidFill>
                  <a:schemeClr val="dk1"/>
                </a:solidFill>
                <a:latin typeface="Calibri"/>
                <a:ea typeface="Calibri"/>
                <a:cs typeface="Calibri"/>
                <a:sym typeface="Calibri"/>
              </a:rPr>
              <a:t>MPHa,b</a:t>
            </a:r>
            <a:endParaRPr lang="en-US"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err="1">
                <a:solidFill>
                  <a:schemeClr val="dk1"/>
                </a:solidFill>
                <a:latin typeface="Calibri"/>
                <a:ea typeface="Calibri"/>
                <a:cs typeface="Calibri"/>
                <a:sym typeface="Calibri"/>
              </a:rPr>
              <a:t>aNational</a:t>
            </a:r>
            <a:r>
              <a:rPr lang="en-US" sz="300" b="0" i="0" u="none" strike="noStrike" cap="none" baseline="0" dirty="0">
                <a:solidFill>
                  <a:schemeClr val="dk1"/>
                </a:solidFill>
                <a:latin typeface="Calibri"/>
                <a:ea typeface="Calibri"/>
                <a:cs typeface="Calibri"/>
                <a:sym typeface="Calibri"/>
              </a:rPr>
              <a:t> Center for Environmental Health and Agency for Toxic Substances and Disease Registry, Centers for Disease Control and</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Prevention, Atlanta, GA</a:t>
            </a:r>
          </a:p>
          <a:p>
            <a:pPr marL="0" marR="0" lvl="0" indent="0" algn="l" rtl="0">
              <a:lnSpc>
                <a:spcPct val="80000"/>
              </a:lnSpc>
              <a:spcBef>
                <a:spcPts val="90"/>
              </a:spcBef>
              <a:spcAft>
                <a:spcPts val="0"/>
              </a:spcAft>
              <a:buSzPct val="25000"/>
              <a:buNone/>
            </a:pPr>
            <a:r>
              <a:rPr lang="en-US" sz="300" b="0" i="0" u="none" strike="noStrike" cap="none" baseline="0" dirty="0" err="1">
                <a:solidFill>
                  <a:schemeClr val="dk1"/>
                </a:solidFill>
                <a:latin typeface="Calibri"/>
                <a:ea typeface="Calibri"/>
                <a:cs typeface="Calibri"/>
                <a:sym typeface="Calibri"/>
              </a:rPr>
              <a:t>bEmory</a:t>
            </a:r>
            <a:r>
              <a:rPr lang="en-US" sz="300" b="0" i="0" u="none" strike="noStrike" cap="none" baseline="0" dirty="0">
                <a:solidFill>
                  <a:schemeClr val="dk1"/>
                </a:solidFill>
                <a:latin typeface="Calibri"/>
                <a:ea typeface="Calibri"/>
                <a:cs typeface="Calibri"/>
                <a:sym typeface="Calibri"/>
              </a:rPr>
              <a:t> Medical School, Atlanta, GA</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Address correspondence to: Howard </a:t>
            </a:r>
            <a:r>
              <a:rPr lang="en-US" sz="300" b="0" i="0" u="none" strike="noStrike" cap="none" baseline="0" dirty="0" err="1">
                <a:solidFill>
                  <a:schemeClr val="dk1"/>
                </a:solidFill>
                <a:latin typeface="Calibri"/>
                <a:ea typeface="Calibri"/>
                <a:cs typeface="Calibri"/>
                <a:sym typeface="Calibri"/>
              </a:rPr>
              <a:t>Frumkin</a:t>
            </a:r>
            <a:r>
              <a:rPr lang="en-US" sz="300" b="0" i="0" u="none" strike="noStrike" cap="none" baseline="0" dirty="0">
                <a:solidFill>
                  <a:schemeClr val="dk1"/>
                </a:solidFill>
                <a:latin typeface="Calibri"/>
                <a:ea typeface="Calibri"/>
                <a:cs typeface="Calibri"/>
                <a:sym typeface="Calibri"/>
              </a:rPr>
              <a:t>, MD, </a:t>
            </a:r>
            <a:r>
              <a:rPr lang="en-US" sz="300" b="0" i="0" u="none" strike="noStrike" cap="none" baseline="0" dirty="0" err="1">
                <a:solidFill>
                  <a:schemeClr val="dk1"/>
                </a:solidFill>
                <a:latin typeface="Calibri"/>
                <a:ea typeface="Calibri"/>
                <a:cs typeface="Calibri"/>
                <a:sym typeface="Calibri"/>
              </a:rPr>
              <a:t>DrPH</a:t>
            </a:r>
            <a:r>
              <a:rPr lang="en-US" sz="300" b="0" i="0" u="none" strike="noStrike" cap="none" baseline="0" dirty="0">
                <a:solidFill>
                  <a:schemeClr val="dk1"/>
                </a:solidFill>
                <a:latin typeface="Calibri"/>
                <a:ea typeface="Calibri"/>
                <a:cs typeface="Calibri"/>
                <a:sym typeface="Calibri"/>
              </a:rPr>
              <a:t>, National Center for Environmental Health and Agency for Toxic Substances</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and Disease Registry, Centers for Disease Control and Prevention, 4770 Buford Hwy., MS F-61, Atlanta, GA 30341-3717; tel. 770-488-0604;</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fax 770-488-3385; e-mail &lt;hfrumkin@cdc.gov&gt;.</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1" i="0" u="none" strike="noStrike" cap="none" baseline="0" dirty="0">
                <a:solidFill>
                  <a:schemeClr val="dk1"/>
                </a:solidFill>
                <a:latin typeface="Calibri"/>
                <a:ea typeface="Calibri"/>
                <a:cs typeface="Calibri"/>
                <a:sym typeface="Calibri"/>
              </a:rPr>
              <a:t>Consumption and Disposition</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6"/>
              </a:rPr>
              <a:t>U.S. Petroleum Consumption</a:t>
            </a:r>
            <a:r>
              <a:rPr lang="en-US" sz="300" b="0" i="0" u="none" strike="noStrike" cap="none" baseline="0" dirty="0">
                <a:solidFill>
                  <a:schemeClr val="dk1"/>
                </a:solidFill>
                <a:latin typeface="Calibri"/>
                <a:ea typeface="Calibri"/>
                <a:cs typeface="Calibri"/>
                <a:sym typeface="Calibri"/>
              </a:rPr>
              <a:t>18,835,000 barrels/day</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6"/>
              </a:rPr>
              <a:t>U.S. Motor Gasoline Consumption</a:t>
            </a:r>
            <a:r>
              <a:rPr lang="en-US" sz="300" b="0" i="0" u="none" strike="noStrike" cap="none" baseline="0" dirty="0">
                <a:solidFill>
                  <a:schemeClr val="dk1"/>
                </a:solidFill>
                <a:latin typeface="Calibri"/>
                <a:ea typeface="Calibri"/>
                <a:cs typeface="Calibri"/>
                <a:sym typeface="Calibri"/>
              </a:rPr>
              <a:t>8,736,000 barrels/day (377 million gallons/day)</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7"/>
              </a:rPr>
              <a:t>Share of U.S. Oil Consumption for Transportation</a:t>
            </a:r>
            <a:r>
              <a:rPr lang="en-US" sz="300" b="0" i="0" u="none" strike="noStrike" cap="none" baseline="0" dirty="0">
                <a:solidFill>
                  <a:schemeClr val="dk1"/>
                </a:solidFill>
                <a:latin typeface="Calibri"/>
                <a:ea typeface="Calibri"/>
                <a:cs typeface="Calibri"/>
                <a:sym typeface="Calibri"/>
              </a:rPr>
              <a:t>71% (2011)</a:t>
            </a: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8"/>
              </a:rPr>
              <a:t>U.S. Total Petroleum Exports</a:t>
            </a:r>
            <a:r>
              <a:rPr lang="en-US" sz="300" b="0" i="0" u="none" strike="noStrike" cap="none" baseline="0" dirty="0">
                <a:solidFill>
                  <a:schemeClr val="dk1"/>
                </a:solidFill>
                <a:latin typeface="Calibri"/>
                <a:ea typeface="Calibri"/>
                <a:cs typeface="Calibri"/>
                <a:sym typeface="Calibri"/>
              </a:rPr>
              <a:t>2,924,000 barrels/day</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sng" strike="noStrike" cap="none" baseline="0" dirty="0">
                <a:solidFill>
                  <a:schemeClr val="hlink"/>
                </a:solidFill>
                <a:latin typeface="Calibri"/>
                <a:ea typeface="Calibri"/>
                <a:cs typeface="Calibri"/>
                <a:sym typeface="Calibri"/>
                <a:hlinkClick r:id="rId9"/>
              </a:rPr>
              <a:t>http://www.eia.gov/energyexplained/index.cfm?page=oil_home#tab2</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With the turmoil in the Middle East, it is more important than ever that, because the U.S. produced 13.9 billion gallons of ethanol last year, we used 485 million fewer barrels of imported oil. That is roughly equivalent to 13 percent of total U.S. crude oil imports, saving the American economy $49.7 billion. Without the RFS—and without ethanol production—the U.S. would have imported 52 percent of its oil last year. With the RFS—and with oil imports at 45 percent, their lowest level since 1996—the U.S. is less dependent on unstable or unfriendly regimes. </a:t>
            </a:r>
            <a:r>
              <a:rPr lang="en-US" sz="300" b="0" i="0" u="sng" strike="noStrike" cap="none" baseline="0" dirty="0">
                <a:solidFill>
                  <a:schemeClr val="hlink"/>
                </a:solidFill>
                <a:latin typeface="Calibri"/>
                <a:ea typeface="Calibri"/>
                <a:cs typeface="Calibri"/>
                <a:sym typeface="Calibri"/>
                <a:hlinkClick r:id="rId10"/>
              </a:rPr>
              <a:t>http://www.ethanolproducer.com/articles/9185/the-rfs-itundefineds-not-broke-donundefinedt-fix-it</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On the other hand:</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Why opt look at the power of zoning. In the Digest we have written about strategic feedstock reserves. Why? Because without reserves and zoning, who is going to make $2 food or $3 fuel when one can make $7 chemicals, $12 </a:t>
            </a:r>
            <a:r>
              <a:rPr lang="en-US" sz="300" b="0" i="0" u="none" strike="noStrike" cap="none" baseline="0" dirty="0" err="1">
                <a:solidFill>
                  <a:schemeClr val="dk1"/>
                </a:solidFill>
                <a:latin typeface="Calibri"/>
                <a:ea typeface="Calibri"/>
                <a:cs typeface="Calibri"/>
                <a:sym typeface="Calibri"/>
              </a:rPr>
              <a:t>nutraceuticals</a:t>
            </a:r>
            <a:r>
              <a:rPr lang="en-US" sz="300" b="0" i="0" u="none" strike="noStrike" cap="none" baseline="0" dirty="0">
                <a:solidFill>
                  <a:schemeClr val="dk1"/>
                </a:solidFill>
                <a:latin typeface="Calibri"/>
                <a:ea typeface="Calibri"/>
                <a:cs typeface="Calibri"/>
                <a:sym typeface="Calibri"/>
              </a:rPr>
              <a:t>, or convert land for even more to parking lots. It is inevitable that the market will embrace the higher-value opportunities — and these markets are so titanic that it is not as easy as you think to saturate them and move down the cost curve to other products. You can build an awful lot of </a:t>
            </a:r>
            <a:r>
              <a:rPr lang="en-US" sz="300" b="0" i="0" u="none" strike="noStrike" cap="none" baseline="0" dirty="0" err="1">
                <a:solidFill>
                  <a:schemeClr val="dk1"/>
                </a:solidFill>
                <a:latin typeface="Calibri"/>
                <a:ea typeface="Calibri"/>
                <a:cs typeface="Calibri"/>
                <a:sym typeface="Calibri"/>
              </a:rPr>
              <a:t>biorefineries</a:t>
            </a:r>
            <a:r>
              <a:rPr lang="en-US" sz="300" b="0" i="0" u="none" strike="noStrike" cap="none" baseline="0" dirty="0">
                <a:solidFill>
                  <a:schemeClr val="dk1"/>
                </a:solidFill>
                <a:latin typeface="Calibri"/>
                <a:ea typeface="Calibri"/>
                <a:cs typeface="Calibri"/>
                <a:sym typeface="Calibri"/>
              </a:rPr>
              <a:t> before you have run out of markets for </a:t>
            </a:r>
            <a:r>
              <a:rPr lang="en-US" sz="300" b="0" i="0" u="none" strike="noStrike" cap="none" baseline="0" dirty="0" err="1">
                <a:solidFill>
                  <a:schemeClr val="dk1"/>
                </a:solidFill>
                <a:latin typeface="Calibri"/>
                <a:ea typeface="Calibri"/>
                <a:cs typeface="Calibri"/>
                <a:sym typeface="Calibri"/>
              </a:rPr>
              <a:t>adipic</a:t>
            </a:r>
            <a:r>
              <a:rPr lang="en-US" sz="300" b="0" i="0" u="none" strike="noStrike" cap="none" baseline="0" dirty="0">
                <a:solidFill>
                  <a:schemeClr val="dk1"/>
                </a:solidFill>
                <a:latin typeface="Calibri"/>
                <a:ea typeface="Calibri"/>
                <a:cs typeface="Calibri"/>
                <a:sym typeface="Calibri"/>
              </a:rPr>
              <a:t> acid, or ethylene.</a:t>
            </a:r>
          </a:p>
          <a:p>
            <a:pPr marL="0" marR="0" lvl="0" indent="0" algn="l" rtl="0">
              <a:lnSpc>
                <a:spcPct val="80000"/>
              </a:lnSpc>
              <a:spcBef>
                <a:spcPts val="90"/>
              </a:spcBef>
              <a:spcAft>
                <a:spcPts val="0"/>
              </a:spcAft>
              <a:buSzPct val="25000"/>
              <a:buNone/>
            </a:pPr>
            <a:r>
              <a:rPr lang="en-US" sz="300" b="0" i="0" u="none" strike="noStrike" cap="none" baseline="0" dirty="0">
                <a:solidFill>
                  <a:schemeClr val="dk1"/>
                </a:solidFill>
                <a:latin typeface="Calibri"/>
                <a:ea typeface="Calibri"/>
                <a:cs typeface="Calibri"/>
                <a:sym typeface="Calibri"/>
              </a:rPr>
              <a:t>…Regulate feedstock as the spectrum of scarce bandwidth that it is — and there will be feedstock for all products demanded by the market, and at fair prices.  </a:t>
            </a:r>
            <a:r>
              <a:rPr lang="en-US" sz="300" b="0" i="0" u="sng" strike="noStrike" cap="none" baseline="0" dirty="0">
                <a:solidFill>
                  <a:schemeClr val="hlink"/>
                </a:solidFill>
                <a:latin typeface="Calibri"/>
                <a:ea typeface="Calibri"/>
                <a:cs typeface="Calibri"/>
                <a:sym typeface="Calibri"/>
                <a:hlinkClick r:id="rId11"/>
              </a:rPr>
              <a:t>READ MORE</a:t>
            </a:r>
          </a:p>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Shape 28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0" name="Shape 29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90"/>
              </a:spcBef>
              <a:spcAft>
                <a:spcPts val="0"/>
              </a:spcAft>
              <a:buNone/>
            </a:pPr>
            <a:endParaRPr sz="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MTBE is believed to have entered the water supply from leaking underground storage tank systems including underground lines that contained gasoline and/or from surface spills at gas stations. Once in the ground, MTBE behaves differently from other gasoline constituents such as benzene . Unlike petroleum hydrocarbons, it is highly water soluble, not easily absorbed into soil, and is more resistant to biodegradation. Thus, with widespread use, MTBE has the potential to occur in high concentrations in groundwater, travel far from leak sources, and accumulate to become a concern for the entire region. </a:t>
            </a:r>
          </a:p>
          <a:p>
            <a:r>
              <a:rPr lang="en-US" dirty="0" smtClean="0"/>
              <a:t>http://www.cvwd.com/Documents-MTBE-Project.aspx </a:t>
            </a:r>
          </a:p>
          <a:p>
            <a:r>
              <a:rPr lang="en-US" dirty="0" smtClean="0"/>
              <a:t> http://www.epa.gov/mtbe/</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Shape 297"/>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98" name="Shape 298"/>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This is a diagram of how production of oil has peaked in the US, while our need for petroleum fuels has increased, so we have to import oil that we can’t produce ourselves.   This same dynamic of oil fields being used up is going on around the world.  They don’t replenish, are not renewable.  When the oil is gone, the well doesn’t grow more.</a:t>
            </a:r>
          </a:p>
        </p:txBody>
      </p:sp>
      <p:sp>
        <p:nvSpPr>
          <p:cNvPr id="299" name="Shape 299"/>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Shape 30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09" name="Shape 309"/>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650" b="0" i="0" u="none" strike="noStrike" cap="none" baseline="0">
                <a:solidFill>
                  <a:schemeClr val="dk1"/>
                </a:solidFill>
                <a:latin typeface="Calibri"/>
                <a:ea typeface="Calibri"/>
                <a:cs typeface="Calibri"/>
                <a:sym typeface="Calibri"/>
              </a:rPr>
              <a:t>2) This oil is fossil fuel.  It will run out some day.  Before it runs out, it becomes very difficult, dangerous and expensive to find and to extract.</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Remember the oil spill in the Gulf of Mexico in 2010—drilling for oil very, very deep wells</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	Also the tar sands in Canada</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In Canada’s boreal forests, there are almost 3000 square miles of mineable oil sands. Getting to the oil sands means removing the forests. It means that large scale, heavy equipment moves into the landscape, removing the plants, impacting animal populations, and damaging soil, water and air. Shifting Sands documents the work in the oil sands with photos of the oil sands landscapes during and after this process. Some consider this to be a cost of oil production. Others consider this to be an environmental disaster.</a:t>
            </a:r>
          </a:p>
          <a:p>
            <a:pPr marL="0" marR="0" lvl="0" indent="0" algn="l" rtl="0">
              <a:lnSpc>
                <a:spcPct val="80000"/>
              </a:lnSpc>
              <a:spcBef>
                <a:spcPts val="195"/>
              </a:spcBef>
              <a:spcAft>
                <a:spcPts val="0"/>
              </a:spcAft>
              <a:buSzPct val="25000"/>
              <a:buNone/>
            </a:pPr>
            <a:r>
              <a:rPr lang="en-US" sz="650" b="0" i="0" u="sng" strike="noStrike" cap="none" baseline="0">
                <a:solidFill>
                  <a:schemeClr val="hlink"/>
                </a:solidFill>
                <a:latin typeface="Calibri"/>
                <a:ea typeface="Calibri"/>
                <a:cs typeface="Calibri"/>
                <a:sym typeface="Calibri"/>
                <a:hlinkClick r:id="rId3"/>
              </a:rPr>
              <a:t>http://www.decodedscience.com/the-tar-sands-fueling-controversy/4981</a:t>
            </a:r>
            <a:r>
              <a:rPr lang="en-US" sz="650" b="0" i="0" u="none" strike="noStrike" cap="none" baseline="0">
                <a:solidFill>
                  <a:schemeClr val="dk1"/>
                </a:solidFill>
                <a:latin typeface="Calibri"/>
                <a:ea typeface="Calibri"/>
                <a:cs typeface="Calibri"/>
                <a:sym typeface="Calibri"/>
              </a:rPr>
              <a:t>    by Tricia Edgar is a science writer and educator from the beautiful, wet Pacific Northwest. She has a Master’s degree in Environmental Management.</a:t>
            </a:r>
          </a:p>
          <a:p>
            <a:pPr marL="0" marR="0" lvl="0" indent="0" algn="l" rtl="0">
              <a:lnSpc>
                <a:spcPct val="80000"/>
              </a:lnSpc>
              <a:spcBef>
                <a:spcPts val="198"/>
              </a:spcBef>
              <a:spcAft>
                <a:spcPts val="0"/>
              </a:spcAft>
              <a:buNone/>
            </a:pPr>
            <a:endParaRPr sz="65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Map:  </a:t>
            </a:r>
            <a:r>
              <a:rPr lang="en-US" sz="650" b="0" i="0" u="sng" strike="noStrike" cap="none" baseline="0">
                <a:solidFill>
                  <a:schemeClr val="hlink"/>
                </a:solidFill>
                <a:latin typeface="Calibri"/>
                <a:ea typeface="Calibri"/>
                <a:cs typeface="Calibri"/>
                <a:sym typeface="Calibri"/>
                <a:hlinkClick r:id="rId4"/>
              </a:rPr>
              <a:t>http://www.google.com/imgres?hl=en&amp;sa=X&amp;biw=1280&amp;bih=685&amp;tbm=isch&amp;prmd=imvns&amp;tbnid=YeF5QzLiRLZv9M:&amp;imgrefurl=http://earthobservatory.nasa.gov/Study/BorealThreshold/&amp;docid=omIRY8y0hG362M&amp;imgurl=http://earthobservatory.nasa.gov/Features/BorealThreshold/Images/boreal_forest_map.gif&amp;w=428&amp;h=370&amp;ei=CkO0TrbAJM-CsgKimNnmAw&amp;zoom=1&amp;iact=hc&amp;vpx=607&amp;vpy=226&amp;dur=11401&amp;hovh=209&amp;hovw=241&amp;tx=103&amp;ty=113&amp;sig=117376384788423915804&amp;page=1&amp;tbnh=141&amp;tbnw=163&amp;start=0&amp;ndsp=18&amp;ved=1t:429,r:8,s:0</a:t>
            </a:r>
          </a:p>
          <a:p>
            <a:pPr marL="0" marR="0" lvl="0" indent="0" algn="l" rtl="0">
              <a:lnSpc>
                <a:spcPct val="80000"/>
              </a:lnSpc>
              <a:spcBef>
                <a:spcPts val="198"/>
              </a:spcBef>
              <a:spcAft>
                <a:spcPts val="0"/>
              </a:spcAft>
              <a:buNone/>
            </a:pPr>
            <a:endParaRPr sz="65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195"/>
              </a:spcBef>
              <a:spcAft>
                <a:spcPts val="0"/>
              </a:spcAft>
              <a:buSzPct val="25000"/>
              <a:buNone/>
            </a:pPr>
            <a:r>
              <a:rPr lang="en-US" sz="650" b="0" i="0" u="sng" strike="noStrike" cap="none" baseline="0">
                <a:solidFill>
                  <a:schemeClr val="hlink"/>
                </a:solidFill>
                <a:latin typeface="Calibri"/>
                <a:ea typeface="Calibri"/>
                <a:cs typeface="Calibri"/>
                <a:sym typeface="Calibri"/>
                <a:hlinkClick r:id="rId5"/>
              </a:rPr>
              <a:t>http://www.platts.com/RSSFeedDetailedNews/RSSFeed/Oil/8662080?WT.mc_id=&amp;WT.tsrc=Eloqua</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"The challenge for producers such as the UAE is to continue producing oil and gas from existing reservoirs while, at the same time, developing new opportunities," he said. "It is no secret that the days of easy oil are coming to an end. Increasingly we are being forced to go down the route of enhanced oil recovery and developing ultra sour oil and gas from complex reservoirs."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These challenges had turned the oil-rich region to become a center for development of new technologies and innovation, Hamli said, referring to the UAE's expansion into renewable energy and its decision to build the zero-carbon Masdar City in Abu Dhabi.</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"Our commitment to widening our domestic energy mix and promoting renewable energy does not mean that we have turned our backs to the oil industry," Hamli said.</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"Our growing population and fast-moving industrial developments have forced us to choose between continuing burning fossil fuels which would otherwise be exported and finding complementary energy solutions for use at home. We realized that by widening our domestic fuel mix, we could release more hydrocarbons for export," he added.</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The UAE has set a target of switching to nuclear power for 25% of its power generation requirements, Hamli said, adding that national peak demand for electricity was set to more than double by 2020 while demand for other forms of energy is growing.</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The UAE expects to have its first nuclear power station commissioned in 2017 while at the same time developing solar energy. Abu Dhabi has set a target of generating 7% of its energy needs from renewable sources including solar.</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"We believe that the best way of securing a sustainable economic future in a carbon constrained world is to develop a balanced portfolio of clean energy sources in which nuclear, renewable energy, oil and natural gas all have a role to play," Hamli said.</a:t>
            </a:r>
            <a:br>
              <a:rPr lang="en-US" sz="650" b="0" i="0" u="none" strike="noStrike" cap="none" baseline="0">
                <a:solidFill>
                  <a:schemeClr val="dk1"/>
                </a:solidFill>
                <a:latin typeface="Calibri"/>
                <a:ea typeface="Calibri"/>
                <a:cs typeface="Calibri"/>
                <a:sym typeface="Calibri"/>
              </a:rPr>
            </a:br>
            <a:endParaRPr lang="en-US" sz="65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Shape 31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20" name="Shape 32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2) This oil is fossil fuel.  It will run out some day.  Before it runs out, it becomes very difficult, dangerous and expensive to find and to extract.</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	Remember the oil spill in the Gulf of Mexico in 2010—drilling for oil very, very deep wells</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	Also the tar sands in Canada</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In Canada’s boreal forests, there are almost 3000 square miles of mineable oil sands. Getting to the oil sands means removing the forests. It means that large scale, heavy equipment moves into the landscape, removing the plants, impacting animal populations, and damaging soil, water and air. Shifting Sands documents the work in the oil sands with photos of the oil sands landscapes during and after this process. Some consider this to be a cost of oil production. Others consider this to be an environmental disaster.</a:t>
            </a:r>
          </a:p>
          <a:p>
            <a:pPr marL="0" marR="0" lvl="0" indent="0" algn="l" rtl="0">
              <a:spcBef>
                <a:spcPts val="360"/>
              </a:spcBef>
              <a:spcAft>
                <a:spcPts val="0"/>
              </a:spcAft>
              <a:buSzPct val="25000"/>
              <a:buNone/>
            </a:pPr>
            <a:r>
              <a:rPr lang="en-US" sz="1200" b="0" i="0" u="sng" strike="noStrike" cap="none" baseline="0" dirty="0">
                <a:solidFill>
                  <a:schemeClr val="hlink"/>
                </a:solidFill>
                <a:latin typeface="Calibri"/>
                <a:ea typeface="Calibri"/>
                <a:cs typeface="Calibri"/>
                <a:sym typeface="Calibri"/>
                <a:hlinkClick r:id="rId3"/>
              </a:rPr>
              <a:t>http://www.decodedscience.com/the-tar-sands-fueling-controversy/4981</a:t>
            </a:r>
            <a:r>
              <a:rPr lang="en-US" sz="1200" b="0" i="0" u="none" strike="noStrike" cap="none" baseline="0" dirty="0">
                <a:solidFill>
                  <a:schemeClr val="dk1"/>
                </a:solidFill>
                <a:latin typeface="Calibri"/>
                <a:ea typeface="Calibri"/>
                <a:cs typeface="Calibri"/>
                <a:sym typeface="Calibri"/>
              </a:rPr>
              <a:t>    by Tricia Edgar is a science writer and educator from the beautiful, wet Pacific Northwest. She has a Master’s degree in Environmental Management.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326" name="Shape 326"/>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Advanced Biofuels as part of a </a:t>
            </a:r>
            <a:r>
              <a:rPr lang="en-US" sz="1200" b="1" i="0" u="none" strike="noStrike" cap="none" baseline="0">
                <a:solidFill>
                  <a:schemeClr val="dk1"/>
                </a:solidFill>
                <a:latin typeface="Calibri"/>
                <a:ea typeface="Calibri"/>
                <a:cs typeface="Calibri"/>
                <a:sym typeface="Calibri"/>
              </a:rPr>
              <a:t>Climate Change mitigation </a:t>
            </a:r>
            <a:r>
              <a:rPr lang="en-US" sz="1200" b="0" i="0" u="none" strike="noStrike" cap="none" baseline="0">
                <a:solidFill>
                  <a:schemeClr val="dk1"/>
                </a:solidFill>
                <a:latin typeface="Calibri"/>
                <a:ea typeface="Calibri"/>
                <a:cs typeface="Calibri"/>
                <a:sym typeface="Calibri"/>
              </a:rPr>
              <a:t>solution</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  Not only will oil run out some day, but in the meantime burning hydrocarbons that used to be buried deep in the Earth releases carbon dioxide into the air.   More than we need to grow plants and to sustain life.  So it stays for very long time in the atmosphere causing climate change.  More about carbon cycle later.</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1" i="0" u="none" strike="noStrike" cap="none" baseline="0">
                <a:solidFill>
                  <a:schemeClr val="dk1"/>
                </a:solidFill>
                <a:latin typeface="Calibri"/>
                <a:ea typeface="Calibri"/>
                <a:cs typeface="Calibri"/>
                <a:sym typeface="Calibri"/>
              </a:rPr>
              <a:t>Less pollution </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Fuels like ethanol burn cleaner, don’t put as many pollutants into the air.</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In this country, mostly for transportation; but in other countries ethanol and biodiesel can replace wood and dung which put lots of soot into the air which also causes climate change.</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Carbon neutral:  use does not contribute to an increase in greenhouse gases.</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Suggestion:  Point out location of oil on the chart. And arrows coming from oil surface, brining stored/sequestered carbon to the sruface and releasing it; compare that to re-using/recyling carbon that is already released.</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198" name="Shape 19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Advanced Biofuels USA, a nonprofit educational organization advocates for the adoption of advanced biofuels as an energy security, military flexibility, economic development and climate change mitigation/pollution control solution.  Our key tool for accomplishing this is our web site, www.AdvancedBiofuelsUSA.org, a resource for everyone from opinion-leaders, decision-makers and legislators to industry professionals, investors, feedstock growers and researchers; as well as journalists, teachers and students.</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In addition, we prepare technology assessments, present briefing documents to Congressional staff, participate in international conferences on renewable fuels, provide both background and attributed interviews for a wide range of journalists and broadcast reporters, consult with international conference organizers, conduct presentations and lectures for civic and school groups, and provide general assistance to those interested in any facet of the world of advanced biofuels.</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199" name="Shape 199"/>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20" name="Shape 42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fontAlgn="base"/>
            <a:r>
              <a:rPr lang="en-US" sz="1000" dirty="0" smtClean="0"/>
              <a:t>In 2014, the United States generated about 4,093 billion </a:t>
            </a:r>
            <a:r>
              <a:rPr lang="en-US" sz="1000" dirty="0" err="1" smtClean="0"/>
              <a:t>kilowatthours</a:t>
            </a:r>
            <a:r>
              <a:rPr lang="en-US" sz="1000" dirty="0" smtClean="0"/>
              <a:t> of electricity.</a:t>
            </a:r>
            <a:r>
              <a:rPr lang="en-US" sz="1000" baseline="30000" dirty="0" smtClean="0"/>
              <a:t>1  </a:t>
            </a:r>
            <a:r>
              <a:rPr lang="en-US" sz="1000" dirty="0" smtClean="0"/>
              <a:t>About 67% of the electricity generated was from fossil fuels (coal, natural gas, and petroleum).</a:t>
            </a:r>
          </a:p>
          <a:p>
            <a:pPr fontAlgn="base"/>
            <a:r>
              <a:rPr lang="en-US" sz="1000" dirty="0" smtClean="0"/>
              <a:t>Major energy sources and percent share of total U.S. electricity generation in 2014:</a:t>
            </a:r>
          </a:p>
          <a:p>
            <a:pPr fontAlgn="base"/>
            <a:r>
              <a:rPr lang="en-US" sz="1000" dirty="0" smtClean="0"/>
              <a:t>Coal = 39%</a:t>
            </a:r>
          </a:p>
          <a:p>
            <a:pPr fontAlgn="base"/>
            <a:r>
              <a:rPr lang="en-US" sz="1000" dirty="0" smtClean="0"/>
              <a:t>Natural gas = 27%</a:t>
            </a:r>
          </a:p>
          <a:p>
            <a:pPr fontAlgn="base"/>
            <a:r>
              <a:rPr lang="en-US" sz="1000" dirty="0" smtClean="0"/>
              <a:t>Nuclear = 19%</a:t>
            </a:r>
          </a:p>
          <a:p>
            <a:pPr fontAlgn="base"/>
            <a:r>
              <a:rPr lang="en-US" sz="1000" dirty="0" smtClean="0"/>
              <a:t>Hydropower = 6%</a:t>
            </a:r>
          </a:p>
          <a:p>
            <a:pPr fontAlgn="base"/>
            <a:r>
              <a:rPr lang="en-US" sz="1000" dirty="0" smtClean="0"/>
              <a:t>Other </a:t>
            </a:r>
            <a:r>
              <a:rPr lang="en-US" sz="1000" dirty="0" err="1" smtClean="0"/>
              <a:t>renewables</a:t>
            </a:r>
            <a:r>
              <a:rPr lang="en-US" sz="1000" dirty="0" smtClean="0"/>
              <a:t> = 7%</a:t>
            </a:r>
          </a:p>
          <a:p>
            <a:pPr lvl="1" fontAlgn="base"/>
            <a:r>
              <a:rPr lang="en-US" sz="1000" dirty="0" smtClean="0"/>
              <a:t>Biomass = 1.7%</a:t>
            </a:r>
          </a:p>
          <a:p>
            <a:pPr lvl="1" fontAlgn="base"/>
            <a:r>
              <a:rPr lang="en-US" sz="1000" dirty="0" smtClean="0"/>
              <a:t>Geothermal = 0.4%</a:t>
            </a:r>
          </a:p>
          <a:p>
            <a:pPr lvl="1" fontAlgn="base"/>
            <a:r>
              <a:rPr lang="en-US" sz="1000" dirty="0" smtClean="0"/>
              <a:t>Solar = 0.4%</a:t>
            </a:r>
          </a:p>
          <a:p>
            <a:pPr lvl="1" fontAlgn="base"/>
            <a:r>
              <a:rPr lang="en-US" sz="1000" dirty="0" smtClean="0"/>
              <a:t>Wind = 4.4%</a:t>
            </a:r>
          </a:p>
          <a:p>
            <a:pPr fontAlgn="base"/>
            <a:r>
              <a:rPr lang="en-US" sz="1000" dirty="0" smtClean="0"/>
              <a:t>Petroleum = 1%</a:t>
            </a:r>
          </a:p>
          <a:p>
            <a:pPr fontAlgn="base"/>
            <a:r>
              <a:rPr lang="en-US" sz="1000" dirty="0" smtClean="0"/>
              <a:t>Other gases &lt; 1%</a:t>
            </a:r>
          </a:p>
          <a:p>
            <a:pPr fontAlgn="base"/>
            <a:r>
              <a:rPr lang="en-US" sz="1000" baseline="30000" dirty="0" smtClean="0"/>
              <a:t>1 </a:t>
            </a:r>
            <a:r>
              <a:rPr lang="en-US" sz="1000" dirty="0" smtClean="0"/>
              <a:t>Preliminary data.</a:t>
            </a:r>
          </a:p>
          <a:p>
            <a:pPr fontAlgn="base"/>
            <a:r>
              <a:rPr lang="en-US" sz="1000" dirty="0" smtClean="0"/>
              <a:t>Learn more:</a:t>
            </a:r>
          </a:p>
          <a:p>
            <a:pPr fontAlgn="base"/>
            <a:r>
              <a:rPr lang="en-US" sz="1000" i="1" dirty="0" smtClean="0">
                <a:hlinkClick r:id="rId3"/>
              </a:rPr>
              <a:t>Monthly Energy Review</a:t>
            </a:r>
            <a:r>
              <a:rPr lang="en-US" sz="1000" dirty="0" smtClean="0">
                <a:hlinkClick r:id="rId3"/>
              </a:rPr>
              <a:t>: Electricity</a:t>
            </a:r>
            <a:endParaRPr lang="en-US" sz="1000" dirty="0" smtClean="0"/>
          </a:p>
          <a:p>
            <a:pPr fontAlgn="base"/>
            <a:r>
              <a:rPr lang="en-US" sz="1000" dirty="0" smtClean="0"/>
              <a:t>Last updated: March 31, 2015</a:t>
            </a:r>
          </a:p>
          <a:p>
            <a:pPr lvl="0">
              <a:spcBef>
                <a:spcPts val="0"/>
              </a:spcBef>
              <a:buSzPct val="25000"/>
            </a:pPr>
            <a:r>
              <a:rPr lang="en-US" dirty="0" smtClean="0">
                <a:solidFill>
                  <a:schemeClr val="dk1"/>
                </a:solidFill>
                <a:latin typeface="Calibri"/>
                <a:ea typeface="Calibri"/>
                <a:cs typeface="Calibri"/>
                <a:sym typeface="Calibri"/>
                <a:hlinkClick r:id="rId4"/>
              </a:rPr>
              <a:t>http://www.eia.gov/tools/faqs/faq.cfm?id=427&amp;t=3</a:t>
            </a:r>
            <a:r>
              <a:rPr lang="en-US" dirty="0" smtClean="0">
                <a:solidFill>
                  <a:schemeClr val="dk1"/>
                </a:solidFill>
                <a:latin typeface="Calibri"/>
                <a:ea typeface="Calibri"/>
                <a:cs typeface="Calibri"/>
                <a:sym typeface="Calibri"/>
              </a:rPr>
              <a:t> </a:t>
            </a:r>
            <a:endParaRPr lang="en-US" sz="1200" b="0" i="0" u="none" strike="noStrike" cap="none" baseline="0" dirty="0" smtClean="0">
              <a:solidFill>
                <a:schemeClr val="dk1"/>
              </a:solidFill>
              <a:latin typeface="Calibri"/>
              <a:ea typeface="Calibri"/>
              <a:cs typeface="Calibri"/>
              <a:sym typeface="Calibri"/>
            </a:endParaRPr>
          </a:p>
        </p:txBody>
      </p:sp>
      <p:sp>
        <p:nvSpPr>
          <p:cNvPr id="421" name="Shape 421"/>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21</a:t>
            </a:fld>
            <a:endParaRPr lang="en-US" sz="1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Shape 41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20" name="Shape 420"/>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fontAlgn="base"/>
            <a:r>
              <a:rPr lang="en-US" sz="1000" dirty="0" smtClean="0"/>
              <a:t>In 2014, the United States generated about 4,093 billion </a:t>
            </a:r>
            <a:r>
              <a:rPr lang="en-US" sz="1000" dirty="0" err="1" smtClean="0"/>
              <a:t>kilowatthours</a:t>
            </a:r>
            <a:r>
              <a:rPr lang="en-US" sz="1000" dirty="0" smtClean="0"/>
              <a:t> of electricity.</a:t>
            </a:r>
            <a:r>
              <a:rPr lang="en-US" sz="1000" baseline="30000" dirty="0" smtClean="0"/>
              <a:t>1  </a:t>
            </a:r>
            <a:r>
              <a:rPr lang="en-US" sz="1000" dirty="0" smtClean="0"/>
              <a:t>About 67% of the electricity generated was from fossil fuels (coal, natural gas, and petroleum).</a:t>
            </a:r>
          </a:p>
          <a:p>
            <a:pPr fontAlgn="base"/>
            <a:r>
              <a:rPr lang="en-US" sz="1000" dirty="0" smtClean="0"/>
              <a:t>Major energy sources and percent share of total U.S. electricity generation in 2014:</a:t>
            </a:r>
          </a:p>
          <a:p>
            <a:pPr fontAlgn="base"/>
            <a:r>
              <a:rPr lang="en-US" sz="1000" dirty="0" smtClean="0"/>
              <a:t>Coal = 39%</a:t>
            </a:r>
          </a:p>
          <a:p>
            <a:pPr fontAlgn="base"/>
            <a:r>
              <a:rPr lang="en-US" sz="1000" dirty="0" smtClean="0"/>
              <a:t>Natural gas = 27%</a:t>
            </a:r>
          </a:p>
          <a:p>
            <a:pPr fontAlgn="base"/>
            <a:r>
              <a:rPr lang="en-US" sz="1000" dirty="0" smtClean="0"/>
              <a:t>Nuclear = 19%</a:t>
            </a:r>
          </a:p>
          <a:p>
            <a:pPr fontAlgn="base"/>
            <a:r>
              <a:rPr lang="en-US" sz="1000" dirty="0" smtClean="0"/>
              <a:t>Hydropower = 6%</a:t>
            </a:r>
          </a:p>
          <a:p>
            <a:pPr fontAlgn="base"/>
            <a:r>
              <a:rPr lang="en-US" sz="1000" dirty="0" smtClean="0"/>
              <a:t>Other </a:t>
            </a:r>
            <a:r>
              <a:rPr lang="en-US" sz="1000" dirty="0" err="1" smtClean="0"/>
              <a:t>renewables</a:t>
            </a:r>
            <a:r>
              <a:rPr lang="en-US" sz="1000" dirty="0" smtClean="0"/>
              <a:t> = 7%</a:t>
            </a:r>
          </a:p>
          <a:p>
            <a:pPr lvl="1" fontAlgn="base"/>
            <a:r>
              <a:rPr lang="en-US" sz="1000" dirty="0" smtClean="0"/>
              <a:t>Biomass = 1.7%</a:t>
            </a:r>
          </a:p>
          <a:p>
            <a:pPr lvl="1" fontAlgn="base"/>
            <a:r>
              <a:rPr lang="en-US" sz="1000" dirty="0" smtClean="0"/>
              <a:t>Geothermal = 0.4%</a:t>
            </a:r>
          </a:p>
          <a:p>
            <a:pPr lvl="1" fontAlgn="base"/>
            <a:r>
              <a:rPr lang="en-US" sz="1000" dirty="0" smtClean="0"/>
              <a:t>Solar = 0.4%</a:t>
            </a:r>
          </a:p>
          <a:p>
            <a:pPr lvl="1" fontAlgn="base"/>
            <a:r>
              <a:rPr lang="en-US" sz="1000" dirty="0" smtClean="0"/>
              <a:t>Wind = 4.4%</a:t>
            </a:r>
          </a:p>
          <a:p>
            <a:pPr fontAlgn="base"/>
            <a:r>
              <a:rPr lang="en-US" sz="1000" dirty="0" smtClean="0"/>
              <a:t>Petroleum = 1%</a:t>
            </a:r>
          </a:p>
          <a:p>
            <a:pPr fontAlgn="base"/>
            <a:r>
              <a:rPr lang="en-US" sz="1000" dirty="0" smtClean="0"/>
              <a:t>Other gases &lt; 1%</a:t>
            </a:r>
          </a:p>
          <a:p>
            <a:pPr fontAlgn="base"/>
            <a:r>
              <a:rPr lang="en-US" sz="1000" baseline="30000" dirty="0" smtClean="0"/>
              <a:t>1 </a:t>
            </a:r>
            <a:r>
              <a:rPr lang="en-US" sz="1000" dirty="0" smtClean="0"/>
              <a:t>Preliminary data.</a:t>
            </a:r>
          </a:p>
          <a:p>
            <a:pPr fontAlgn="base"/>
            <a:r>
              <a:rPr lang="en-US" sz="1000" dirty="0" smtClean="0"/>
              <a:t>Learn more:</a:t>
            </a:r>
          </a:p>
          <a:p>
            <a:pPr fontAlgn="base"/>
            <a:r>
              <a:rPr lang="en-US" sz="1000" i="1" dirty="0" smtClean="0">
                <a:hlinkClick r:id="rId3"/>
              </a:rPr>
              <a:t>Monthly Energy Review</a:t>
            </a:r>
            <a:r>
              <a:rPr lang="en-US" sz="1000" dirty="0" smtClean="0">
                <a:hlinkClick r:id="rId3"/>
              </a:rPr>
              <a:t>: Electricity</a:t>
            </a:r>
            <a:endParaRPr lang="en-US" sz="1000" dirty="0" smtClean="0"/>
          </a:p>
          <a:p>
            <a:pPr fontAlgn="base"/>
            <a:r>
              <a:rPr lang="en-US" sz="1000" dirty="0" smtClean="0"/>
              <a:t>Last updated: March 31, 2015</a:t>
            </a:r>
          </a:p>
          <a:p>
            <a:pPr lvl="0">
              <a:spcBef>
                <a:spcPts val="0"/>
              </a:spcBef>
              <a:buSzPct val="25000"/>
            </a:pPr>
            <a:r>
              <a:rPr lang="en-US" dirty="0" smtClean="0">
                <a:solidFill>
                  <a:schemeClr val="dk1"/>
                </a:solidFill>
                <a:latin typeface="Calibri"/>
                <a:ea typeface="Calibri"/>
                <a:cs typeface="Calibri"/>
                <a:sym typeface="Calibri"/>
                <a:hlinkClick r:id="rId4"/>
              </a:rPr>
              <a:t>http://www.eia.gov/tools/faqs/faq.cfm?id=427&amp;t=3</a:t>
            </a:r>
            <a:r>
              <a:rPr lang="en-US" dirty="0" smtClean="0">
                <a:solidFill>
                  <a:schemeClr val="dk1"/>
                </a:solidFill>
                <a:latin typeface="Calibri"/>
                <a:ea typeface="Calibri"/>
                <a:cs typeface="Calibri"/>
                <a:sym typeface="Calibri"/>
              </a:rPr>
              <a:t> </a:t>
            </a:r>
            <a:endParaRPr lang="en-US" sz="1200" b="0" i="0" u="none" strike="noStrike" cap="none" baseline="0" dirty="0" smtClean="0">
              <a:solidFill>
                <a:schemeClr val="dk1"/>
              </a:solidFill>
              <a:latin typeface="Calibri"/>
              <a:ea typeface="Calibri"/>
              <a:cs typeface="Calibri"/>
              <a:sym typeface="Calibri"/>
            </a:endParaRPr>
          </a:p>
        </p:txBody>
      </p:sp>
      <p:sp>
        <p:nvSpPr>
          <p:cNvPr id="421" name="Shape 421"/>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22</a:t>
            </a:fld>
            <a:endParaRPr lang="en-US" sz="1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Shape 42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28" name="Shape 42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429" name="Shape 429"/>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Shape 43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439" name="Shape 439"/>
          <p:cNvSpPr txBox="1">
            <a:spLocks noGrp="1"/>
          </p:cNvSpPr>
          <p:nvPr>
            <p:ph type="body" idx="1"/>
          </p:nvPr>
        </p:nvSpPr>
        <p:spPr>
          <a:xfrm>
            <a:off x="266700" y="4478689"/>
            <a:ext cx="6819900"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sng" strike="noStrike" cap="none" baseline="0" dirty="0">
                <a:solidFill>
                  <a:schemeClr val="hlink"/>
                </a:solidFill>
                <a:latin typeface="Calibri"/>
                <a:ea typeface="Calibri"/>
                <a:cs typeface="Calibri"/>
                <a:sym typeface="Calibri"/>
                <a:hlinkClick r:id="rId3"/>
              </a:rPr>
              <a:t> </a:t>
            </a:r>
          </a:p>
          <a:p>
            <a:pPr marL="0" marR="0" lvl="0" indent="0" algn="l" rtl="0">
              <a:spcBef>
                <a:spcPts val="360"/>
              </a:spcBef>
              <a:spcAft>
                <a:spcPts val="0"/>
              </a:spcAft>
              <a:buSzPct val="25000"/>
              <a:buNone/>
            </a:pPr>
            <a:r>
              <a:rPr lang="en-US" sz="1200" b="0" i="0" u="sng" strike="noStrike" cap="none" baseline="0" dirty="0">
                <a:solidFill>
                  <a:schemeClr val="hlink"/>
                </a:solidFill>
                <a:latin typeface="Calibri"/>
                <a:ea typeface="Calibri"/>
                <a:cs typeface="Calibri"/>
                <a:sym typeface="Calibri"/>
                <a:hlinkClick r:id="rId3"/>
              </a:rPr>
              <a:t>cleanfuelforthought.wordpress.com</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http://en.wikipedia.org/wiki/Citro%C3%ABn_Rosalie</a:t>
            </a:r>
          </a:p>
          <a:p>
            <a:pPr lvl="0">
              <a:buSzPct val="25000"/>
            </a:pPr>
            <a:r>
              <a:rPr lang="en-US" sz="1200" b="0" i="0" u="none" strike="noStrike" cap="none" baseline="0" dirty="0">
                <a:solidFill>
                  <a:schemeClr val="dk1"/>
                </a:solidFill>
                <a:latin typeface="Calibri"/>
                <a:ea typeface="Calibri"/>
                <a:cs typeface="Calibri"/>
                <a:sym typeface="Calibri"/>
                <a:hlinkClick r:id="rId4"/>
              </a:rPr>
              <a:t>http://</a:t>
            </a:r>
            <a:r>
              <a:rPr lang="en-US" sz="1200" b="0" i="0" u="none" strike="noStrike" cap="none" baseline="0" dirty="0" smtClean="0">
                <a:solidFill>
                  <a:schemeClr val="dk1"/>
                </a:solidFill>
                <a:latin typeface="Calibri"/>
                <a:ea typeface="Calibri"/>
                <a:cs typeface="Calibri"/>
                <a:sym typeface="Calibri"/>
                <a:hlinkClick r:id="rId4"/>
              </a:rPr>
              <a:t>www.fuel-testers.com/ethanol_fuel_history.html</a:t>
            </a:r>
            <a:r>
              <a:rPr lang="en-US" dirty="0" smtClean="0">
                <a:solidFill>
                  <a:schemeClr val="dk1"/>
                </a:solidFill>
                <a:latin typeface="Calibri"/>
                <a:ea typeface="Calibri"/>
                <a:cs typeface="Calibri"/>
                <a:sym typeface="Calibri"/>
              </a:rPr>
              <a:t>   </a:t>
            </a:r>
            <a:r>
              <a:rPr lang="en-US" dirty="0" smtClean="0">
                <a:solidFill>
                  <a:schemeClr val="dk1"/>
                </a:solidFill>
                <a:latin typeface="Calibri"/>
                <a:ea typeface="Calibri"/>
                <a:cs typeface="Calibri"/>
                <a:sym typeface="Calibri"/>
                <a:hlinkClick r:id="rId5"/>
              </a:rPr>
              <a:t>http://advancedbiofuelsusa.info/up-with-octane-and-down-with-aromatics-continuing-health-risks-with-petroleum-fuels-and-the-need-for-engine-efficiency/</a:t>
            </a:r>
            <a:r>
              <a:rPr lang="en-US" dirty="0" smtClean="0">
                <a:solidFill>
                  <a:schemeClr val="dk1"/>
                </a:solidFill>
                <a:latin typeface="Calibri"/>
                <a:ea typeface="Calibri"/>
                <a:cs typeface="Calibri"/>
                <a:sym typeface="Calibri"/>
              </a:rPr>
              <a:t>   good history</a:t>
            </a:r>
            <a:endParaRPr lang="en-US"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The Ford Model T was designed to run on corn ethanol.</a:t>
            </a:r>
          </a:p>
          <a:p>
            <a:pPr lvl="0">
              <a:buSzPct val="25000"/>
            </a:pPr>
            <a:r>
              <a:rPr lang="en-US" dirty="0" smtClean="0">
                <a:solidFill>
                  <a:srgbClr val="00B050"/>
                </a:solidFill>
                <a:latin typeface="Calibri"/>
                <a:ea typeface="Calibri"/>
                <a:cs typeface="Calibri"/>
                <a:sym typeface="Calibri"/>
              </a:rPr>
              <a:t> </a:t>
            </a:r>
            <a:r>
              <a:rPr lang="en-US" dirty="0" smtClean="0"/>
              <a:t>In 1933, Citroën introduced the Rosalie, the first commercially available passenger car with a </a:t>
            </a:r>
            <a:r>
              <a:rPr lang="en-US" u="sng" dirty="0" smtClean="0">
                <a:hlinkClick r:id="rId6" tooltip="Diesel engine"/>
              </a:rPr>
              <a:t>diesel engine</a:t>
            </a:r>
            <a:r>
              <a:rPr lang="en-US" dirty="0" smtClean="0"/>
              <a:t>, developed with </a:t>
            </a:r>
            <a:r>
              <a:rPr lang="en-US" dirty="0" smtClean="0">
                <a:hlinkClick r:id="rId7" tooltip="Harry Ricardo"/>
              </a:rPr>
              <a:t>Harry Ricardo</a:t>
            </a:r>
            <a:r>
              <a:rPr lang="en-US" dirty="0" smtClean="0"/>
              <a:t>. </a:t>
            </a:r>
            <a:r>
              <a:rPr lang="en-US" dirty="0" smtClean="0">
                <a:solidFill>
                  <a:srgbClr val="00B050"/>
                </a:solidFill>
                <a:latin typeface="Calibri"/>
                <a:ea typeface="Calibri"/>
                <a:cs typeface="Calibri"/>
                <a:sym typeface="Calibri"/>
              </a:rPr>
              <a:t>https://en.wikipedia.org/wiki/Citro%C3%ABn</a:t>
            </a:r>
            <a:endParaRPr lang="en-US" sz="1200" b="0" i="0" u="none" strike="noStrike" cap="none" baseline="0" dirty="0" smtClean="0">
              <a:solidFill>
                <a:srgbClr val="00B050"/>
              </a:solidFill>
              <a:latin typeface="Calibri"/>
              <a:ea typeface="Calibri"/>
              <a:cs typeface="Calibri"/>
              <a:sym typeface="Calibri"/>
            </a:endParaRPr>
          </a:p>
          <a:p>
            <a:pPr marL="0" marR="0" lvl="0" indent="0" algn="l" rtl="0">
              <a:spcBef>
                <a:spcPts val="360"/>
              </a:spcBef>
              <a:spcAft>
                <a:spcPts val="0"/>
              </a:spcAft>
              <a:buSzPct val="25000"/>
              <a:buNone/>
            </a:pPr>
            <a:endParaRPr lang="en-US" sz="1200" b="0" i="0" u="none" strike="noStrike" cap="none" baseline="0" dirty="0" smtClean="0">
              <a:solidFill>
                <a:srgbClr val="FFFF99"/>
              </a:solidFill>
              <a:latin typeface="Calibri"/>
              <a:ea typeface="Calibri"/>
              <a:cs typeface="Calibri"/>
              <a:sym typeface="Calibri"/>
            </a:endParaRPr>
          </a:p>
          <a:p>
            <a:r>
              <a:rPr lang="en-US" sz="1000" b="0" i="0" kern="1200" dirty="0" smtClean="0">
                <a:solidFill>
                  <a:schemeClr val="tx1"/>
                </a:solidFill>
                <a:latin typeface="+mn-lt"/>
                <a:ea typeface="+mn-ea"/>
                <a:cs typeface="+mn-cs"/>
              </a:rPr>
              <a:t>Inspired by </a:t>
            </a:r>
            <a:r>
              <a:rPr lang="en-US" sz="1000" b="0" i="0" kern="1200" dirty="0" err="1" smtClean="0">
                <a:solidFill>
                  <a:schemeClr val="tx1"/>
                </a:solidFill>
                <a:latin typeface="+mn-lt"/>
                <a:ea typeface="+mn-ea"/>
                <a:cs typeface="+mn-cs"/>
                <a:hlinkClick r:id="rId8"/>
              </a:rPr>
              <a:t>Sadi</a:t>
            </a:r>
            <a:r>
              <a:rPr lang="en-US" sz="1000" b="0" i="0" kern="1200" dirty="0" smtClean="0">
                <a:solidFill>
                  <a:schemeClr val="tx1"/>
                </a:solidFill>
                <a:latin typeface="+mn-lt"/>
                <a:ea typeface="+mn-ea"/>
                <a:cs typeface="+mn-cs"/>
                <a:hlinkClick r:id="rId8"/>
              </a:rPr>
              <a:t> Carnot</a:t>
            </a:r>
            <a:r>
              <a:rPr lang="en-US" sz="1000" b="0" i="0" kern="1200" dirty="0" smtClean="0">
                <a:solidFill>
                  <a:schemeClr val="tx1"/>
                </a:solidFill>
                <a:latin typeface="+mn-lt"/>
                <a:ea typeface="+mn-ea"/>
                <a:cs typeface="+mn-cs"/>
              </a:rPr>
              <a:t>'s writings to create a more efficient engine, he began working on his project in 1885, and eventually secured financial support from </a:t>
            </a:r>
            <a:r>
              <a:rPr lang="en-US" sz="1000" b="0" i="0" kern="1200" dirty="0" err="1" smtClean="0">
                <a:solidFill>
                  <a:schemeClr val="tx1"/>
                </a:solidFill>
                <a:latin typeface="+mn-lt"/>
                <a:ea typeface="+mn-ea"/>
                <a:cs typeface="+mn-cs"/>
              </a:rPr>
              <a:t>Maschinenfabrik</a:t>
            </a:r>
            <a:r>
              <a:rPr lang="en-US" sz="1000" b="0" i="0" kern="1200" dirty="0" smtClean="0">
                <a:solidFill>
                  <a:schemeClr val="tx1"/>
                </a:solidFill>
                <a:latin typeface="+mn-lt"/>
                <a:ea typeface="+mn-ea"/>
                <a:cs typeface="+mn-cs"/>
              </a:rPr>
              <a:t> Augsburg (forerunner of </a:t>
            </a:r>
            <a:r>
              <a:rPr lang="en-US" sz="1000" b="0" i="0" kern="1200" dirty="0" err="1" smtClean="0">
                <a:solidFill>
                  <a:schemeClr val="tx1"/>
                </a:solidFill>
                <a:latin typeface="+mn-lt"/>
                <a:ea typeface="+mn-ea"/>
                <a:cs typeface="+mn-cs"/>
              </a:rPr>
              <a:t>Maschinenfabrik</a:t>
            </a:r>
            <a:r>
              <a:rPr lang="en-US" sz="1000" b="0" i="0" kern="1200" dirty="0" smtClean="0">
                <a:solidFill>
                  <a:schemeClr val="tx1"/>
                </a:solidFill>
                <a:latin typeface="+mn-lt"/>
                <a:ea typeface="+mn-ea"/>
                <a:cs typeface="+mn-cs"/>
              </a:rPr>
              <a:t> Augsburg-</a:t>
            </a:r>
            <a:r>
              <a:rPr lang="en-US" sz="1000" b="0" i="0" kern="1200" dirty="0" err="1" smtClean="0">
                <a:solidFill>
                  <a:schemeClr val="tx1"/>
                </a:solidFill>
                <a:latin typeface="+mn-lt"/>
                <a:ea typeface="+mn-ea"/>
                <a:cs typeface="+mn-cs"/>
              </a:rPr>
              <a:t>Nürnberg</a:t>
            </a:r>
            <a:r>
              <a:rPr lang="en-US" sz="1000" b="0" i="0" kern="1200" dirty="0" smtClean="0">
                <a:solidFill>
                  <a:schemeClr val="tx1"/>
                </a:solidFill>
                <a:latin typeface="+mn-lt"/>
                <a:ea typeface="+mn-ea"/>
                <a:cs typeface="+mn-cs"/>
              </a:rPr>
              <a:t> and the present-day MAN Diesel) and Friedrich Krupp AG (now ThyssenKrupp). He received a patent for his heat-driven oil engine, now called the diesel engine, in 1892, and powered up the first working diesel engine — fueled by peanut oil — on 10 August 1893. After working out some problems with the design, he introduced a 25-horsepower, four-stroke, single cylinder compression engine in 1897, which gained widespread use after being displayed in the Munich Exhibition of 1898.</a:t>
            </a:r>
          </a:p>
          <a:p>
            <a:r>
              <a:rPr lang="en-US" sz="1000" b="0" i="0" kern="1200" dirty="0" smtClean="0">
                <a:solidFill>
                  <a:schemeClr val="tx1"/>
                </a:solidFill>
                <a:latin typeface="+mn-lt"/>
                <a:ea typeface="+mn-ea"/>
                <a:cs typeface="+mn-cs"/>
              </a:rPr>
              <a:t>The diesel engine is an internal-combustion, compression-ignition mechanism which works by heating fuels (either petroleum-based or bio-derived) and causing the fuel to ignite. Driven solely by high compression in its cylinders, the diesel engine is generally more energy-efficient, quieter, and needs less maintenance and repairs than other internal combustion engines. As Diesel himself wrote, "It is the diesel's higher compression ratio that leads to its greater fuel efficiency. Because the air is compressed, the combustion temperature is higher, and the gases will expand more after combustion, applying more pressure to the piston and crankshaft".</a:t>
            </a:r>
          </a:p>
          <a:p>
            <a:pPr marL="0" marR="0" lvl="0" indent="0" algn="l" rtl="0">
              <a:spcBef>
                <a:spcPts val="360"/>
              </a:spcBef>
              <a:spcAft>
                <a:spcPts val="0"/>
              </a:spcAft>
              <a:buSzPct val="25000"/>
              <a:buNone/>
            </a:pPr>
            <a:r>
              <a:rPr lang="en-US" sz="1000" b="0" i="0" u="none" strike="noStrike" cap="none" baseline="0" dirty="0" smtClean="0">
                <a:solidFill>
                  <a:srgbClr val="FFFF99"/>
                </a:solidFill>
                <a:latin typeface="Calibri"/>
                <a:ea typeface="Calibri"/>
                <a:cs typeface="Calibri"/>
                <a:sym typeface="Calibri"/>
              </a:rPr>
              <a:t>http://www.nndb.com/people/906/000082660/ </a:t>
            </a:r>
            <a:endParaRPr lang="en-US" sz="1000" b="0" i="0" u="none" strike="noStrike" cap="none" baseline="0" dirty="0">
              <a:solidFill>
                <a:srgbClr val="FFFF99"/>
              </a:solidFill>
              <a:latin typeface="Calibri"/>
              <a:ea typeface="Calibri"/>
              <a:cs typeface="Calibri"/>
              <a:sym typeface="Calibri"/>
            </a:endParaRPr>
          </a:p>
        </p:txBody>
      </p:sp>
      <p:sp>
        <p:nvSpPr>
          <p:cNvPr id="440" name="Shape 440"/>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Shape 45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52" name="Shape 45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90000"/>
              </a:lnSpc>
              <a:spcBef>
                <a:spcPts val="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Today, biofuels are used in your cars and trucks.  You can buy biofuels at the “gas” station.  Around the Washington DC area, almost all the regular gasoline is E10—or 10% ethanol, a </a:t>
            </a:r>
            <a:r>
              <a:rPr lang="en-US" sz="1100" b="0" i="0" u="none" strike="noStrike" cap="none" baseline="0" dirty="0" err="1">
                <a:solidFill>
                  <a:schemeClr val="dk1"/>
                </a:solidFill>
                <a:latin typeface="Times New Roman"/>
                <a:ea typeface="Times New Roman"/>
                <a:cs typeface="Times New Roman"/>
                <a:sym typeface="Times New Roman"/>
              </a:rPr>
              <a:t>biofuel</a:t>
            </a:r>
            <a:r>
              <a:rPr lang="en-US" sz="1100" b="0" i="0" u="none" strike="noStrike" cap="none" baseline="0" dirty="0">
                <a:solidFill>
                  <a:schemeClr val="dk1"/>
                </a:solidFill>
                <a:latin typeface="Times New Roman"/>
                <a:ea typeface="Times New Roman"/>
                <a:cs typeface="Times New Roman"/>
                <a:sym typeface="Times New Roman"/>
              </a:rPr>
              <a:t>; so 10% </a:t>
            </a:r>
            <a:r>
              <a:rPr lang="en-US" sz="1100" b="0" i="0" u="none" strike="noStrike" cap="none" baseline="0" dirty="0" err="1">
                <a:solidFill>
                  <a:schemeClr val="dk1"/>
                </a:solidFill>
                <a:latin typeface="Times New Roman"/>
                <a:ea typeface="Times New Roman"/>
                <a:cs typeface="Times New Roman"/>
                <a:sym typeface="Times New Roman"/>
              </a:rPr>
              <a:t>biofuel</a:t>
            </a:r>
            <a:r>
              <a:rPr lang="en-US" sz="1100" b="0" i="0" u="none" strike="noStrike" cap="none" baseline="0" dirty="0">
                <a:solidFill>
                  <a:schemeClr val="dk1"/>
                </a:solidFill>
                <a:latin typeface="Times New Roman"/>
                <a:ea typeface="Times New Roman"/>
                <a:cs typeface="Times New Roman"/>
                <a:sym typeface="Times New Roman"/>
              </a:rPr>
              <a:t>.  You can also buy biodiesel blends.  Usually 2-5% is biodiesel; but some people use 100% biodiesel, sometimes in farm equipment or in specially adapted cars and trucks.</a:t>
            </a: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Race cars use </a:t>
            </a:r>
            <a:r>
              <a:rPr lang="en-US" sz="1100" b="0" i="0" u="none" strike="noStrike" cap="none" baseline="0" dirty="0" err="1">
                <a:solidFill>
                  <a:schemeClr val="dk1"/>
                </a:solidFill>
                <a:latin typeface="Times New Roman"/>
                <a:ea typeface="Times New Roman"/>
                <a:cs typeface="Times New Roman"/>
                <a:sym typeface="Times New Roman"/>
              </a:rPr>
              <a:t>biofuel—IndyCars</a:t>
            </a:r>
            <a:r>
              <a:rPr lang="en-US" sz="1100" b="0" i="0" u="none" strike="noStrike" cap="none" baseline="0" dirty="0">
                <a:solidFill>
                  <a:schemeClr val="dk1"/>
                </a:solidFill>
                <a:latin typeface="Times New Roman"/>
                <a:ea typeface="Times New Roman"/>
                <a:cs typeface="Times New Roman"/>
                <a:sym typeface="Times New Roman"/>
              </a:rPr>
              <a:t> use E98—almost 100% ethanol.  Do you know why they can’t use 100%?  Because someone might drink it; so they have to poison it with gasoline molecules so that it is used just for the cars; not for people.  Next year </a:t>
            </a:r>
            <a:r>
              <a:rPr lang="en-US" sz="1100" b="0" i="0" u="none" strike="noStrike" cap="none" baseline="0" dirty="0" err="1">
                <a:solidFill>
                  <a:schemeClr val="dk1"/>
                </a:solidFill>
                <a:latin typeface="Times New Roman"/>
                <a:ea typeface="Times New Roman"/>
                <a:cs typeface="Times New Roman"/>
                <a:sym typeface="Times New Roman"/>
              </a:rPr>
              <a:t>IndyCar</a:t>
            </a:r>
            <a:r>
              <a:rPr lang="en-US" sz="1100" b="0" i="0" u="none" strike="noStrike" cap="none" baseline="0" dirty="0">
                <a:solidFill>
                  <a:schemeClr val="dk1"/>
                </a:solidFill>
                <a:latin typeface="Times New Roman"/>
                <a:ea typeface="Times New Roman"/>
                <a:cs typeface="Times New Roman"/>
                <a:sym typeface="Times New Roman"/>
              </a:rPr>
              <a:t> will use E85, to develop engines and fuels that are closer to what is used on the street.</a:t>
            </a: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NASCAR uses 15% ethanol this year.  They may increase the amount of ethanol that they use in the future.</a:t>
            </a: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In the American Le Mans Series, some cars used bio-</a:t>
            </a:r>
            <a:r>
              <a:rPr lang="en-US" sz="1100" b="0" i="0" u="none" strike="noStrike" cap="none" baseline="0" dirty="0" err="1">
                <a:solidFill>
                  <a:schemeClr val="dk1"/>
                </a:solidFill>
                <a:latin typeface="Times New Roman"/>
                <a:ea typeface="Times New Roman"/>
                <a:cs typeface="Times New Roman"/>
                <a:sym typeface="Times New Roman"/>
              </a:rPr>
              <a:t>isobutanol</a:t>
            </a:r>
            <a:r>
              <a:rPr lang="en-US" sz="1100" b="0" i="0" u="none" strike="noStrike" cap="none" baseline="0" dirty="0">
                <a:solidFill>
                  <a:schemeClr val="dk1"/>
                </a:solidFill>
                <a:latin typeface="Times New Roman"/>
                <a:ea typeface="Times New Roman"/>
                <a:cs typeface="Times New Roman"/>
                <a:sym typeface="Times New Roman"/>
              </a:rPr>
              <a:t> (</a:t>
            </a:r>
            <a:r>
              <a:rPr lang="en-US" sz="1100" b="0" i="0" u="none" strike="noStrike" cap="none" baseline="0" dirty="0" err="1">
                <a:solidFill>
                  <a:schemeClr val="dk1"/>
                </a:solidFill>
                <a:latin typeface="Times New Roman"/>
                <a:ea typeface="Times New Roman"/>
                <a:cs typeface="Times New Roman"/>
                <a:sym typeface="Times New Roman"/>
              </a:rPr>
              <a:t>Butamax</a:t>
            </a:r>
            <a:r>
              <a:rPr lang="en-US" sz="1100" b="0" i="0" u="none" strike="noStrike" cap="none" baseline="0" dirty="0">
                <a:solidFill>
                  <a:schemeClr val="dk1"/>
                </a:solidFill>
                <a:latin typeface="Times New Roman"/>
                <a:ea typeface="Times New Roman"/>
                <a:cs typeface="Times New Roman"/>
                <a:sym typeface="Times New Roman"/>
              </a:rPr>
              <a:t>); some used E85; some used E10.  Some used diesel; Mazda’s </a:t>
            </a:r>
            <a:r>
              <a:rPr lang="en-US" sz="1100" b="0" i="0" u="none" strike="noStrike" cap="none" baseline="0" dirty="0" err="1">
                <a:solidFill>
                  <a:schemeClr val="dk1"/>
                </a:solidFill>
                <a:latin typeface="Times New Roman"/>
                <a:ea typeface="Times New Roman"/>
                <a:cs typeface="Times New Roman"/>
                <a:sym typeface="Times New Roman"/>
              </a:rPr>
              <a:t>SkyActiv</a:t>
            </a:r>
            <a:r>
              <a:rPr lang="en-US" sz="1100" b="0" i="0" u="none" strike="noStrike" cap="none" baseline="0" dirty="0">
                <a:solidFill>
                  <a:schemeClr val="dk1"/>
                </a:solidFill>
                <a:latin typeface="Times New Roman"/>
                <a:ea typeface="Times New Roman"/>
                <a:cs typeface="Times New Roman"/>
                <a:sym typeface="Times New Roman"/>
              </a:rPr>
              <a:t> engines used renewable diesel</a:t>
            </a:r>
            <a:r>
              <a:rPr lang="en-US" sz="1100" b="0" i="0" u="none" strike="noStrike" cap="none" baseline="0" dirty="0" smtClean="0">
                <a:solidFill>
                  <a:schemeClr val="dk1"/>
                </a:solidFill>
                <a:latin typeface="Times New Roman"/>
                <a:ea typeface="Times New Roman"/>
                <a:cs typeface="Times New Roman"/>
                <a:sym typeface="Times New Roman"/>
              </a:rPr>
              <a:t>.</a:t>
            </a:r>
          </a:p>
          <a:p>
            <a:pPr marL="0" marR="0" lvl="0" indent="0" algn="l" rtl="0">
              <a:lnSpc>
                <a:spcPct val="90000"/>
              </a:lnSpc>
              <a:spcBef>
                <a:spcPts val="330"/>
              </a:spcBef>
              <a:spcAft>
                <a:spcPts val="0"/>
              </a:spcAft>
              <a:buSzPct val="25000"/>
              <a:buNone/>
            </a:pPr>
            <a:endParaRPr lang="en-US" sz="1100" dirty="0" smtClean="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smtClean="0">
                <a:solidFill>
                  <a:schemeClr val="dk1"/>
                </a:solidFill>
                <a:latin typeface="Times New Roman"/>
                <a:ea typeface="Times New Roman"/>
                <a:cs typeface="Times New Roman"/>
                <a:sym typeface="Times New Roman"/>
              </a:rPr>
              <a:t>In 2016 the cars racing in the 24 hours at Le Mans use</a:t>
            </a:r>
            <a:r>
              <a:rPr lang="en-US" sz="1100" b="0" i="0" u="none" strike="noStrike" cap="none" dirty="0" smtClean="0">
                <a:solidFill>
                  <a:schemeClr val="dk1"/>
                </a:solidFill>
                <a:latin typeface="Times New Roman"/>
                <a:ea typeface="Times New Roman"/>
                <a:cs typeface="Times New Roman"/>
                <a:sym typeface="Times New Roman"/>
              </a:rPr>
              <a:t> E20.  20% ethanol.</a:t>
            </a:r>
            <a:endParaRPr lang="en-US"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And some flights in Spain, Netherlands, Germany and Mexico use blends of </a:t>
            </a:r>
            <a:r>
              <a:rPr lang="en-US" sz="1100" b="0" i="0" u="none" strike="noStrike" cap="none" baseline="0" dirty="0" err="1">
                <a:solidFill>
                  <a:schemeClr val="dk1"/>
                </a:solidFill>
                <a:latin typeface="Times New Roman"/>
                <a:ea typeface="Times New Roman"/>
                <a:cs typeface="Times New Roman"/>
                <a:sym typeface="Times New Roman"/>
              </a:rPr>
              <a:t>biofuel</a:t>
            </a:r>
            <a:r>
              <a:rPr lang="en-US" sz="1100" b="0" i="0" u="none" strike="noStrike" cap="none" baseline="0" dirty="0">
                <a:solidFill>
                  <a:schemeClr val="dk1"/>
                </a:solidFill>
                <a:latin typeface="Times New Roman"/>
                <a:ea typeface="Times New Roman"/>
                <a:cs typeface="Times New Roman"/>
                <a:sym typeface="Times New Roman"/>
              </a:rPr>
              <a:t> and regular fuel; and commercial flights are starting in the US with Alaska Airlines and United/Continental being the first</a:t>
            </a:r>
            <a:r>
              <a:rPr lang="en-US" sz="1100" b="0" i="0" u="none" strike="noStrike" cap="none" baseline="0" dirty="0" smtClean="0">
                <a:solidFill>
                  <a:schemeClr val="dk1"/>
                </a:solidFill>
                <a:latin typeface="Times New Roman"/>
                <a:ea typeface="Times New Roman"/>
                <a:cs typeface="Times New Roman"/>
                <a:sym typeface="Times New Roman"/>
              </a:rPr>
              <a:t>.</a:t>
            </a:r>
            <a:endParaRPr lang="en-US"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3"/>
              </a:spcBef>
              <a:spcAft>
                <a:spcPts val="0"/>
              </a:spcAft>
              <a:buNone/>
            </a:pPr>
            <a:endParaRPr sz="1100" b="0" i="0" u="none" strike="noStrike" cap="none" baseline="0" dirty="0">
              <a:solidFill>
                <a:schemeClr val="dk1"/>
              </a:solidFill>
              <a:latin typeface="Times New Roman"/>
              <a:ea typeface="Times New Roman"/>
              <a:cs typeface="Times New Roman"/>
              <a:sym typeface="Times New Roman"/>
            </a:endParaRPr>
          </a:p>
          <a:p>
            <a:pPr marL="0" marR="0" lvl="0" indent="0" algn="l" rtl="0">
              <a:lnSpc>
                <a:spcPct val="90000"/>
              </a:lnSpc>
              <a:spcBef>
                <a:spcPts val="330"/>
              </a:spcBef>
              <a:spcAft>
                <a:spcPts val="0"/>
              </a:spcAft>
              <a:buSzPct val="25000"/>
              <a:buNone/>
            </a:pPr>
            <a:r>
              <a:rPr lang="en-US" sz="1100" b="0" i="0" u="none" strike="noStrike" cap="none" baseline="0" dirty="0">
                <a:solidFill>
                  <a:schemeClr val="dk1"/>
                </a:solidFill>
                <a:latin typeface="Times New Roman"/>
                <a:ea typeface="Times New Roman"/>
                <a:cs typeface="Times New Roman"/>
                <a:sym typeface="Times New Roman"/>
              </a:rPr>
              <a:t>So, you do use biofuels today—just not so much advanced biofuels.   </a:t>
            </a:r>
          </a:p>
          <a:p>
            <a:pPr marL="0" marR="0" lvl="0" indent="0" algn="l" rtl="0">
              <a:lnSpc>
                <a:spcPct val="90000"/>
              </a:lnSpc>
              <a:spcBef>
                <a:spcPts val="333"/>
              </a:spcBef>
              <a:spcAft>
                <a:spcPts val="0"/>
              </a:spcAft>
              <a:buNone/>
            </a:pPr>
            <a:endParaRPr sz="1100" b="1" i="0" u="none" strike="noStrike" cap="none" baseline="0" dirty="0">
              <a:solidFill>
                <a:schemeClr val="dk1"/>
              </a:solidFill>
              <a:latin typeface="Times New Roman"/>
              <a:ea typeface="Times New Roman"/>
              <a:cs typeface="Times New Roman"/>
              <a:sym typeface="Times New Roman"/>
            </a:endParaRPr>
          </a:p>
        </p:txBody>
      </p:sp>
      <p:sp>
        <p:nvSpPr>
          <p:cNvPr id="453" name="Shape 453"/>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26</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3" name="Shape 463"/>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For more information:  Project Gaia:  </a:t>
            </a:r>
            <a:r>
              <a:rPr lang="en-US" dirty="0" smtClean="0">
                <a:hlinkClick r:id="rId3"/>
              </a:rPr>
              <a:t>https://projectgaia.com/</a:t>
            </a:r>
            <a:r>
              <a:rPr lang="en-US" dirty="0" smtClean="0"/>
              <a:t> </a:t>
            </a:r>
            <a:endParaRPr dirty="0"/>
          </a:p>
        </p:txBody>
      </p:sp>
      <p:sp>
        <p:nvSpPr>
          <p:cNvPr id="464" name="Shape 464"/>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27</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84" name="Shape 48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800" b="1" i="0" u="none" strike="noStrike" cap="none" baseline="0" dirty="0">
                <a:latin typeface="Times New Roman"/>
                <a:ea typeface="Times New Roman"/>
                <a:cs typeface="Times New Roman"/>
                <a:sym typeface="Times New Roman"/>
              </a:rPr>
              <a:t>Gasoline substitutes </a:t>
            </a:r>
          </a:p>
          <a:p>
            <a:pPr marL="457200" marR="0" lvl="1" indent="0" algn="l" rtl="0">
              <a:spcBef>
                <a:spcPts val="360"/>
              </a:spcBef>
              <a:spcAft>
                <a:spcPts val="0"/>
              </a:spcAft>
              <a:buClr>
                <a:srgbClr val="FFCCFF"/>
              </a:buClr>
              <a:buSzPct val="25000"/>
              <a:buFont typeface="Times New Roman"/>
              <a:buNone/>
            </a:pPr>
            <a:r>
              <a:rPr lang="en-US" sz="800" b="0" i="0" u="none" strike="noStrike" cap="none" baseline="0" dirty="0">
                <a:latin typeface="Times New Roman"/>
                <a:ea typeface="Times New Roman"/>
                <a:cs typeface="Times New Roman"/>
                <a:sym typeface="Times New Roman"/>
              </a:rPr>
              <a:t>(</a:t>
            </a:r>
            <a:r>
              <a:rPr lang="en-US" sz="800" b="0" i="0" u="none" strike="noStrike" cap="none" baseline="0" dirty="0" err="1">
                <a:latin typeface="Times New Roman"/>
                <a:ea typeface="Times New Roman"/>
                <a:cs typeface="Times New Roman"/>
                <a:sym typeface="Times New Roman"/>
              </a:rPr>
              <a:t>Grassoline</a:t>
            </a:r>
            <a:r>
              <a:rPr lang="en-US" sz="800" b="0" i="0" u="none" strike="noStrike" cap="none" baseline="0" dirty="0">
                <a:latin typeface="Times New Roman"/>
                <a:ea typeface="Times New Roman"/>
                <a:cs typeface="Times New Roman"/>
                <a:sym typeface="Times New Roman"/>
              </a:rPr>
              <a:t>; Green Crude)</a:t>
            </a: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Biodiesel or renewable diesel </a:t>
            </a:r>
            <a:r>
              <a:rPr lang="en-US" sz="800" b="0" i="0" u="none" strike="noStrike" cap="none" baseline="0" dirty="0">
                <a:latin typeface="Times New Roman"/>
                <a:ea typeface="Times New Roman"/>
                <a:cs typeface="Times New Roman"/>
                <a:sym typeface="Times New Roman"/>
              </a:rPr>
              <a:t>from non-food </a:t>
            </a:r>
            <a:r>
              <a:rPr lang="en-US" sz="800" b="0" i="0" u="none" strike="noStrike" cap="none" baseline="0" dirty="0" err="1">
                <a:latin typeface="Times New Roman"/>
                <a:ea typeface="Times New Roman"/>
                <a:cs typeface="Times New Roman"/>
                <a:sym typeface="Times New Roman"/>
              </a:rPr>
              <a:t>feedstocks</a:t>
            </a:r>
            <a:endParaRPr lang="en-US" sz="800" b="0" i="0" u="none" strike="noStrike" cap="none" baseline="0" dirty="0">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Jet fuel </a:t>
            </a:r>
            <a:r>
              <a:rPr lang="en-US" sz="800" b="0" i="0" u="none" strike="noStrike" cap="none" baseline="0" dirty="0">
                <a:latin typeface="Times New Roman"/>
                <a:ea typeface="Times New Roman"/>
                <a:cs typeface="Times New Roman"/>
                <a:sym typeface="Times New Roman"/>
              </a:rPr>
              <a:t>made from biomass or algae  </a:t>
            </a:r>
          </a:p>
          <a:p>
            <a:pPr marL="457200" marR="0" lvl="1" indent="0" algn="l" rtl="0">
              <a:spcBef>
                <a:spcPts val="360"/>
              </a:spcBef>
              <a:spcAft>
                <a:spcPts val="0"/>
              </a:spcAft>
              <a:buClr>
                <a:srgbClr val="FFCCFF"/>
              </a:buClr>
              <a:buSzPct val="25000"/>
              <a:buFont typeface="Times New Roman"/>
              <a:buNone/>
            </a:pPr>
            <a:r>
              <a:rPr lang="en-US" sz="800" b="0" i="0" u="none" strike="noStrike" cap="none" baseline="0" dirty="0">
                <a:latin typeface="Times New Roman"/>
                <a:ea typeface="Times New Roman"/>
                <a:cs typeface="Times New Roman"/>
                <a:sym typeface="Times New Roman"/>
              </a:rPr>
              <a:t>(JP-8; Commercial Aviation fuels)</a:t>
            </a: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“Designer” fuels </a:t>
            </a:r>
            <a:r>
              <a:rPr lang="en-US" sz="800" b="0" i="0" u="none" strike="noStrike" cap="none" baseline="0" dirty="0">
                <a:latin typeface="Times New Roman"/>
                <a:ea typeface="Times New Roman"/>
                <a:cs typeface="Times New Roman"/>
                <a:sym typeface="Times New Roman"/>
              </a:rPr>
              <a:t>tailored to obtain the most efficient, most powerful performance from specific engines</a:t>
            </a:r>
          </a:p>
          <a:p>
            <a:pPr marL="0" marR="0" lvl="0" indent="0" algn="l" rtl="0">
              <a:spcBef>
                <a:spcPts val="360"/>
              </a:spcBef>
              <a:spcAft>
                <a:spcPts val="0"/>
              </a:spcAft>
              <a:buSzPct val="25000"/>
              <a:buNone/>
            </a:pPr>
            <a:r>
              <a:rPr lang="en-US" sz="800" b="0" i="0" u="none" strike="noStrike" cap="none" baseline="0" dirty="0">
                <a:latin typeface="Times New Roman"/>
                <a:ea typeface="Times New Roman"/>
                <a:cs typeface="Times New Roman"/>
                <a:sym typeface="Times New Roman"/>
              </a:rPr>
              <a:t>Hydrogen Carriers for </a:t>
            </a:r>
            <a:r>
              <a:rPr lang="en-US" sz="800" b="1" i="0" u="none" strike="noStrike" cap="none" baseline="0" dirty="0">
                <a:latin typeface="Times New Roman"/>
                <a:ea typeface="Times New Roman"/>
                <a:cs typeface="Times New Roman"/>
                <a:sym typeface="Times New Roman"/>
              </a:rPr>
              <a:t>Fuel Cells </a:t>
            </a:r>
          </a:p>
          <a:p>
            <a:pPr marL="0" marR="0" lvl="0" indent="0" algn="l" rtl="0">
              <a:spcBef>
                <a:spcPts val="360"/>
              </a:spcBef>
              <a:spcAft>
                <a:spcPts val="0"/>
              </a:spcAft>
              <a:buNone/>
            </a:pPr>
            <a:endParaRPr sz="800" b="1" i="0" u="none" strike="noStrike" cap="none" baseline="0" dirty="0">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800" b="1" i="0" u="none" strike="noStrike" cap="none" baseline="0" dirty="0">
                <a:latin typeface="Times New Roman"/>
                <a:ea typeface="Times New Roman"/>
                <a:cs typeface="Times New Roman"/>
                <a:sym typeface="Times New Roman"/>
              </a:rPr>
              <a:t>Tier 3 and E30 certification fuels</a:t>
            </a:r>
          </a:p>
          <a:p>
            <a:pPr marL="0" marR="0" lvl="0" indent="0" algn="l" rtl="0">
              <a:spcBef>
                <a:spcPts val="360"/>
              </a:spcBef>
              <a:spcAft>
                <a:spcPts val="0"/>
              </a:spcAft>
              <a:buNone/>
            </a:pPr>
            <a:endParaRPr sz="800" b="1" dirty="0">
              <a:latin typeface="Times New Roman"/>
              <a:ea typeface="Times New Roman"/>
              <a:cs typeface="Times New Roman"/>
              <a:sym typeface="Times New Roman"/>
            </a:endParaRPr>
          </a:p>
          <a:p>
            <a:pPr marL="0" marR="0" lvl="0" indent="0" algn="l" rtl="0">
              <a:spcBef>
                <a:spcPts val="360"/>
              </a:spcBef>
              <a:spcAft>
                <a:spcPts val="0"/>
              </a:spcAft>
              <a:buSzPct val="25000"/>
              <a:buNone/>
            </a:pPr>
            <a:r>
              <a:rPr lang="en-US" sz="800" dirty="0"/>
              <a:t>3.5-liter V6 </a:t>
            </a:r>
            <a:r>
              <a:rPr lang="en-US" sz="800" dirty="0" err="1"/>
              <a:t>EcoBoost</a:t>
            </a:r>
            <a:r>
              <a:rPr lang="en-US" sz="800" dirty="0"/>
              <a:t>® racing engine to the 2014 TUDOR United </a:t>
            </a:r>
            <a:r>
              <a:rPr lang="en-US" sz="800" dirty="0" err="1"/>
              <a:t>SportsCar</a:t>
            </a:r>
            <a:r>
              <a:rPr lang="en-US" sz="800" dirty="0"/>
              <a:t> Championship series. </a:t>
            </a:r>
          </a:p>
          <a:p>
            <a:pPr lvl="0" rtl="0">
              <a:lnSpc>
                <a:spcPct val="150000"/>
              </a:lnSpc>
              <a:spcBef>
                <a:spcPts val="0"/>
              </a:spcBef>
              <a:buClr>
                <a:schemeClr val="dk1"/>
              </a:buClr>
              <a:buSzPct val="100000"/>
              <a:buFont typeface="Arial"/>
              <a:buNone/>
            </a:pPr>
            <a:r>
              <a:rPr lang="en-US" sz="800" dirty="0"/>
              <a:t>The new engine, which will debut at the 2014 Rolex 24 At Daytona on Jan. 25-26 and run the entire 12-race season, will power a new-look Daytona Prototype car, created with Ford corporate design influence. Michael Shank Racing is on board as the first team to put </a:t>
            </a:r>
            <a:r>
              <a:rPr lang="en-US" sz="800" dirty="0" err="1"/>
              <a:t>EcoBoost</a:t>
            </a:r>
            <a:r>
              <a:rPr lang="en-US" sz="800" dirty="0"/>
              <a:t> power behind its DP car.</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“At Ford Racing, we really put great emphasis on racing production-based vehicles as well as production-based technologies,” says Jamie Allison, director, Ford Racing. “We’re proud to bring a direct-injected, twin-turbo 3.5-liter V6 </a:t>
            </a:r>
            <a:r>
              <a:rPr lang="en-US" sz="800" dirty="0" err="1"/>
              <a:t>EcoBoost</a:t>
            </a:r>
            <a:r>
              <a:rPr lang="en-US" sz="800" dirty="0"/>
              <a:t> engine to the United </a:t>
            </a:r>
            <a:r>
              <a:rPr lang="en-US" sz="800" dirty="0" err="1"/>
              <a:t>SportsCar</a:t>
            </a:r>
            <a:r>
              <a:rPr lang="en-US" sz="800" dirty="0"/>
              <a:t> Championship in a field of competitive V8-powered entries. We want to show Ford </a:t>
            </a:r>
            <a:r>
              <a:rPr lang="en-US" sz="800" dirty="0" err="1"/>
              <a:t>EcoBoost’s</a:t>
            </a:r>
            <a:r>
              <a:rPr lang="en-US" sz="800" dirty="0"/>
              <a:t> capabilities as an engine that provides both performance and fuel economy, on and off the track.”</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“This engine is the future,” says Doug Yates, CEO, Roush Yates Racing Engines. “This Ford </a:t>
            </a:r>
            <a:r>
              <a:rPr lang="en-US" sz="800" dirty="0" err="1"/>
              <a:t>EcoBoost</a:t>
            </a:r>
            <a:r>
              <a:rPr lang="en-US" sz="800" dirty="0"/>
              <a:t> engine includes all the newest technologies – direct injection, </a:t>
            </a:r>
            <a:r>
              <a:rPr lang="en-US" sz="800" dirty="0" err="1"/>
              <a:t>turbocharging</a:t>
            </a:r>
            <a:r>
              <a:rPr lang="en-US" sz="800" dirty="0"/>
              <a:t> and high efficiency. We’re looking at taking it to the next level through this sports car racing program.”</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A new Ford-inspired Riley Technologies Daytona Prototype car will accompany the 3.5-liter V6 </a:t>
            </a:r>
            <a:r>
              <a:rPr lang="en-US" sz="800" dirty="0" err="1"/>
              <a:t>EcoBoost</a:t>
            </a:r>
            <a:r>
              <a:rPr lang="en-US" sz="800" dirty="0"/>
              <a:t> in Daytona. The car’s body features enhanced Ford production vehicle design cues created by lead Ford production designer </a:t>
            </a:r>
            <a:r>
              <a:rPr lang="en-US" sz="800" dirty="0" err="1"/>
              <a:t>Garen</a:t>
            </a:r>
            <a:r>
              <a:rPr lang="en-US" sz="800" dirty="0"/>
              <a:t> </a:t>
            </a:r>
            <a:r>
              <a:rPr lang="en-US" sz="800" dirty="0" err="1"/>
              <a:t>Nicoghosian</a:t>
            </a:r>
            <a:r>
              <a:rPr lang="en-US" sz="800" dirty="0"/>
              <a:t> with aerodynamic support from Ford Racing chief aerodynamicist Bernie Marcus. </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“Ford Motor Company has taken today’s Daytona Prototype and injected into it unique Ford attributes and unique Ford design characteristics,” says Allison. “This </a:t>
            </a:r>
            <a:r>
              <a:rPr lang="en-US" sz="800" dirty="0" err="1"/>
              <a:t>EcoBoost</a:t>
            </a:r>
            <a:r>
              <a:rPr lang="en-US" sz="800" dirty="0"/>
              <a:t>-powered car is obviously adapted for racing applications with racing controls, but ultimately we’re running what we’re selling and selling what we’re running.”</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While the new engine will make its competitive racing debut at the highly anticipated 2014 Rolex 24 At Daytona, it will actually hit the Daytona track for the first time Oct. 9.</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In a joint effort between Michael Shank Racing, Ford Racing and Continental Tire, the 2012 Rolex 24 At Daytona championship team will aim to set a new track record at the “World Center of Speed” by eclipsing the 210.364 mph lap laid down Feb. 9, 1987, by NASCAR champion Bill Elliott, who pushed his Ford Thunderbird to the top of the speed charts in qualifying for the Daytona 500.</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“It’s really a privilege to have an opportunity to put your name in the record books like this,” says team owner Mike Shank. “It is almost inconceivable that this record has stood for such a long time, so it’s pretty special to be involved. We worked a long time to develop our relationship with Ford to be in a position to take on projects like this. Anytime you can get in the record books, it is a great opportunity and just builds on what this company has done.” </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“Ford Motor Company stands for innovation and leading-edge technology, so having a chance to debut our Ford </a:t>
            </a:r>
            <a:r>
              <a:rPr lang="en-US" sz="800" dirty="0" err="1"/>
              <a:t>EcoBoost</a:t>
            </a:r>
            <a:r>
              <a:rPr lang="en-US" sz="800" dirty="0"/>
              <a:t> technology in a high-visibility setting such as this record run attempt, as well as the entire 2014 USCC schedule with its iconic races, is great,” says Allison. “Through USCC racing and its fan outreach, we want to showcase how </a:t>
            </a:r>
            <a:r>
              <a:rPr lang="en-US" sz="800" dirty="0" err="1"/>
              <a:t>EcoBoost</a:t>
            </a:r>
            <a:r>
              <a:rPr lang="en-US" sz="800" dirty="0"/>
              <a:t> technology presents the combined benefits of performance and fuel efficiency – something all consumers would want in their vehicles.”</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Weather permitting, Michael Shank Racing will take to the track at 8 a.m. Oct. 9, to start building up speed for the record attempt.</a:t>
            </a:r>
          </a:p>
          <a:p>
            <a:pPr lvl="0" rtl="0">
              <a:lnSpc>
                <a:spcPct val="150000"/>
              </a:lnSpc>
              <a:spcBef>
                <a:spcPts val="0"/>
              </a:spcBef>
              <a:buClr>
                <a:schemeClr val="dk1"/>
              </a:buClr>
              <a:buSzPct val="100000"/>
              <a:buFont typeface="Arial"/>
              <a:buNone/>
            </a:pPr>
            <a:r>
              <a:rPr lang="en-US" sz="800" dirty="0"/>
              <a:t> </a:t>
            </a:r>
          </a:p>
          <a:p>
            <a:pPr lvl="0" rtl="0">
              <a:lnSpc>
                <a:spcPct val="150000"/>
              </a:lnSpc>
              <a:spcBef>
                <a:spcPts val="0"/>
              </a:spcBef>
              <a:buClr>
                <a:schemeClr val="dk1"/>
              </a:buClr>
              <a:buSzPct val="100000"/>
              <a:buFont typeface="Arial"/>
              <a:buNone/>
            </a:pPr>
            <a:r>
              <a:rPr lang="en-US" sz="800" dirty="0"/>
              <a:t>To prepare for the record run and upcoming season, the </a:t>
            </a:r>
            <a:r>
              <a:rPr lang="en-US" sz="800" dirty="0" err="1"/>
              <a:t>EcoBoost</a:t>
            </a:r>
            <a:r>
              <a:rPr lang="en-US" sz="800" dirty="0"/>
              <a:t> engine has recently undergone endurance testing at Ford’s Dynamometer Lab in Dearborn, Mich., specifically at the specialized 17G cell. Production and racing engineers from Ford and specialists from Roush Yates Racing Engines have collaborated to ensure the engine is ready for the upcoming season.</a:t>
            </a:r>
          </a:p>
          <a:p>
            <a:pPr marL="0" marR="0" lvl="0" indent="0" algn="l" rtl="0">
              <a:spcBef>
                <a:spcPts val="360"/>
              </a:spcBef>
              <a:spcAft>
                <a:spcPts val="0"/>
              </a:spcAft>
              <a:buSzPct val="25000"/>
              <a:buNone/>
            </a:pPr>
            <a:r>
              <a:rPr lang="en-US" sz="800" b="1" dirty="0">
                <a:latin typeface="Times New Roman"/>
                <a:ea typeface="Times New Roman"/>
                <a:cs typeface="Times New Roman"/>
                <a:sym typeface="Times New Roman"/>
              </a:rPr>
              <a:t>http://www.imsa.com/articles/ford-debut-new-ecoboost-race-engine-rolex-24</a:t>
            </a:r>
          </a:p>
        </p:txBody>
      </p:sp>
      <p:sp>
        <p:nvSpPr>
          <p:cNvPr id="485" name="Shape 485"/>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Shape 49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494" name="Shape 49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On March 25, 2010, the Air Force successfully conducted</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 first flight test of an aircraft powered by a 50-50</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camelina-based biofuel blend. As of mid-2011, 99</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percent of the Air Force fleet has been certified to fly on</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biofuel blends.15 The Air Force expects to complete all</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flight testing by February 2012 and all certifications by</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December 2012.</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 Navy also is actively engaged in testing and certifying</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advanced biofuels for planes and ships—flying the</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“Green Hornet” on a camelina-based jet fuel and floating</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Riverine Command Boat-Experimental (RCB-X) on a</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biofuel derived from algae.16</a:t>
            </a:r>
          </a:p>
          <a:p>
            <a:pPr marL="0" marR="0" lvl="0" indent="0" algn="l" rtl="0">
              <a:lnSpc>
                <a:spcPct val="80000"/>
              </a:lnSpc>
              <a:spcBef>
                <a:spcPts val="333"/>
              </a:spcBef>
              <a:spcAft>
                <a:spcPts val="0"/>
              </a:spcAft>
              <a:buNone/>
            </a:pPr>
            <a:endParaRPr sz="1100" b="1"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 Navy is planning to demonstrate a carrier strike group</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powered solely by alternative fuels in 2012. Dubbed the</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Great Green Fleet, the ships and planes are expected to</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conduct an extended mission in 2016, and all energy</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provided to operational platforms is to be 50 percent</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alternative by 2020.</a:t>
            </a:r>
          </a:p>
          <a:p>
            <a:pPr marL="0" marR="0" lvl="0" indent="0" algn="l" rtl="0">
              <a:lnSpc>
                <a:spcPct val="80000"/>
              </a:lnSpc>
              <a:spcBef>
                <a:spcPts val="333"/>
              </a:spcBef>
              <a:spcAft>
                <a:spcPts val="0"/>
              </a:spcAft>
              <a:buNone/>
            </a:pPr>
            <a:endParaRPr sz="1100" b="1" i="0" u="none" strike="noStrike" cap="none" baseline="0">
              <a:solidFill>
                <a:schemeClr val="dk1"/>
              </a:solidFill>
              <a:latin typeface="Times New Roman"/>
              <a:ea typeface="Times New Roman"/>
              <a:cs typeface="Times New Roman"/>
              <a:sym typeface="Times New Roman"/>
            </a:endParaRPr>
          </a:p>
          <a:p>
            <a:pPr marL="0" marR="0" lvl="0" indent="0" algn="l" rtl="0">
              <a:lnSpc>
                <a:spcPct val="80000"/>
              </a:lnSpc>
              <a:spcBef>
                <a:spcPts val="330"/>
              </a:spcBef>
              <a:spcAft>
                <a:spcPts val="0"/>
              </a:spcAft>
              <a:buSzPct val="25000"/>
              <a:buNone/>
            </a:pPr>
            <a:r>
              <a:rPr lang="en-US" sz="1100" b="1" i="0" u="none" strike="noStrike" cap="none" baseline="0">
                <a:solidFill>
                  <a:schemeClr val="dk1"/>
                </a:solidFill>
                <a:latin typeface="Times New Roman"/>
                <a:ea typeface="Times New Roman"/>
                <a:cs typeface="Times New Roman"/>
                <a:sym typeface="Times New Roman"/>
              </a:rPr>
              <a:t> </a:t>
            </a:r>
          </a:p>
        </p:txBody>
      </p:sp>
      <p:sp>
        <p:nvSpPr>
          <p:cNvPr id="495" name="Shape 495"/>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29</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Shape 50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03" name="Shape 50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850" b="0" i="0" u="none" strike="noStrike" cap="none" baseline="0">
                <a:solidFill>
                  <a:schemeClr val="dk1"/>
                </a:solidFill>
                <a:latin typeface="Calibri"/>
                <a:ea typeface="Calibri"/>
                <a:cs typeface="Calibri"/>
                <a:sym typeface="Calibri"/>
              </a:rPr>
              <a:t>On March 25, 2010, the Air Force successfully conducted</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the first flight test of an aircraft powered by a 50-50</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camelina-based biofuel blend. As of mid-2011, 99</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percent of the Air Force fleet has been certified to fly on</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biofuel blends.15 The Air Force expects to complete all</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flight testing by February 2012 and all certifications by</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December 2012.</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The Navy also is actively engaged in testing and certifying</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advanced biofuels for planes and ships—flying the</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“Green Hornet” on a camelina-based jet fuel and floating</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Riverine Command Boat-Experimental (RCB-X) on a</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biofuel derived from algae.16</a:t>
            </a:r>
          </a:p>
          <a:p>
            <a:pPr marL="0" marR="0" lvl="0" indent="0" algn="l" rtl="0">
              <a:lnSpc>
                <a:spcPct val="80000"/>
              </a:lnSpc>
              <a:spcBef>
                <a:spcPts val="252"/>
              </a:spcBef>
              <a:spcAft>
                <a:spcPts val="0"/>
              </a:spcAft>
              <a:buNone/>
            </a:pPr>
            <a:endParaRPr sz="850" b="1" i="0" u="none" strike="noStrike" cap="none" baseline="0">
              <a:solidFill>
                <a:schemeClr val="dk1"/>
              </a:solidFill>
              <a:latin typeface="Calibri"/>
              <a:ea typeface="Calibri"/>
              <a:cs typeface="Calibri"/>
              <a:sym typeface="Calibri"/>
            </a:endParaRP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The Navy demonstrated a carrier strike group</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powered solely by alternative fuels in 2012. Dubbed the</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Great Green Fleet, the ships and planes are expected to</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conduct an extended mission in 2016, and all energy</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provided to operational platforms is to be 50 percent</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alternative by 2020.</a:t>
            </a:r>
          </a:p>
          <a:p>
            <a:pPr marL="0" marR="0" lvl="0" indent="0" algn="l" rtl="0">
              <a:lnSpc>
                <a:spcPct val="80000"/>
              </a:lnSpc>
              <a:spcBef>
                <a:spcPts val="252"/>
              </a:spcBef>
              <a:spcAft>
                <a:spcPts val="0"/>
              </a:spcAft>
              <a:buNone/>
            </a:pPr>
            <a:endParaRPr sz="850" b="1" i="0" u="none" strike="noStrike" cap="none" baseline="0">
              <a:solidFill>
                <a:schemeClr val="dk1"/>
              </a:solidFill>
              <a:latin typeface="Times New Roman"/>
              <a:ea typeface="Times New Roman"/>
              <a:cs typeface="Times New Roman"/>
              <a:sym typeface="Times New Roman"/>
            </a:endParaRPr>
          </a:p>
          <a:p>
            <a:pPr marL="0" marR="0" lvl="0" indent="0" algn="l" rtl="0">
              <a:lnSpc>
                <a:spcPct val="80000"/>
              </a:lnSpc>
              <a:spcBef>
                <a:spcPts val="255"/>
              </a:spcBef>
              <a:spcAft>
                <a:spcPts val="0"/>
              </a:spcAft>
              <a:buSzPct val="25000"/>
              <a:buNone/>
            </a:pPr>
            <a:r>
              <a:rPr lang="en-US" sz="850" b="1" i="0" u="none" strike="noStrike" cap="none" baseline="0">
                <a:solidFill>
                  <a:schemeClr val="dk1"/>
                </a:solidFill>
                <a:latin typeface="Times New Roman"/>
                <a:ea typeface="Times New Roman"/>
                <a:cs typeface="Times New Roman"/>
                <a:sym typeface="Times New Roman"/>
              </a:rPr>
              <a:t>2014 </a:t>
            </a:r>
            <a:r>
              <a:rPr lang="en-US" sz="850" b="0" i="0" u="none" strike="noStrike" cap="none" baseline="0">
                <a:solidFill>
                  <a:schemeClr val="dk1"/>
                </a:solidFill>
                <a:latin typeface="Calibri"/>
                <a:ea typeface="Calibri"/>
                <a:cs typeface="Calibri"/>
                <a:sym typeface="Calibri"/>
              </a:rPr>
              <a:t> marks the first time the U.S. Navy is including biofuels in its annual procurement for bulk fuels.</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More details can be found at </a:t>
            </a:r>
            <a:r>
              <a:rPr lang="en-US" sz="850" b="0" i="0" u="sng" strike="noStrike" cap="none" baseline="0">
                <a:solidFill>
                  <a:schemeClr val="hlink"/>
                </a:solidFill>
                <a:latin typeface="Calibri"/>
                <a:ea typeface="Calibri"/>
                <a:cs typeface="Calibri"/>
                <a:sym typeface="Calibri"/>
                <a:hlinkClick r:id="rId3"/>
              </a:rPr>
              <a:t>https://www.fbo.gov</a:t>
            </a:r>
            <a:r>
              <a:rPr lang="en-US" sz="850" b="0" i="0" u="none" strike="noStrike" cap="none" baseline="0">
                <a:solidFill>
                  <a:schemeClr val="dk1"/>
                </a:solidFill>
                <a:latin typeface="Calibri"/>
                <a:ea typeface="Calibri"/>
                <a:cs typeface="Calibri"/>
                <a:sym typeface="Calibri"/>
              </a:rPr>
              <a:t>, solicitation number SP060014R0061.  </a:t>
            </a:r>
            <a:r>
              <a:rPr lang="en-US" sz="850" b="0" i="0" u="sng" strike="noStrike" cap="none" baseline="0">
                <a:solidFill>
                  <a:schemeClr val="hlink"/>
                </a:solidFill>
                <a:latin typeface="Calibri"/>
                <a:ea typeface="Calibri"/>
                <a:cs typeface="Calibri"/>
                <a:sym typeface="Calibri"/>
                <a:hlinkClick r:id="rId4"/>
              </a:rPr>
              <a:t>READ MORE</a:t>
            </a:r>
            <a:r>
              <a:rPr lang="en-US" sz="850" b="0" i="0" u="none" strike="noStrike" cap="none" baseline="0">
                <a:solidFill>
                  <a:schemeClr val="dk1"/>
                </a:solidFill>
                <a:latin typeface="Calibri"/>
                <a:ea typeface="Calibri"/>
                <a:cs typeface="Calibri"/>
                <a:sym typeface="Calibri"/>
              </a:rPr>
              <a:t> and </a:t>
            </a:r>
            <a:r>
              <a:rPr lang="en-US" sz="850" b="0" i="0" u="sng" strike="noStrike" cap="none" baseline="0">
                <a:solidFill>
                  <a:schemeClr val="hlink"/>
                </a:solidFill>
                <a:latin typeface="Calibri"/>
                <a:ea typeface="Calibri"/>
                <a:cs typeface="Calibri"/>
                <a:sym typeface="Calibri"/>
                <a:hlinkClick r:id="rId5"/>
              </a:rPr>
              <a:t>MORE</a:t>
            </a:r>
            <a:r>
              <a:rPr lang="en-US" sz="850" b="0" i="0" u="none" strike="noStrike" cap="none" baseline="0">
                <a:solidFill>
                  <a:schemeClr val="dk1"/>
                </a:solidFill>
                <a:latin typeface="Calibri"/>
                <a:ea typeface="Calibri"/>
                <a:cs typeface="Calibri"/>
                <a:sym typeface="Calibri"/>
              </a:rPr>
              <a:t> (Biofuels Digest; includes 10 backgrounders on the Navy’s biofuels’s program )</a:t>
            </a:r>
          </a:p>
          <a:p>
            <a:pPr marL="0" marR="0" lvl="0" indent="0" algn="l" rtl="0">
              <a:lnSpc>
                <a:spcPct val="80000"/>
              </a:lnSpc>
              <a:spcBef>
                <a:spcPts val="252"/>
              </a:spcBef>
              <a:spcAft>
                <a:spcPts val="0"/>
              </a:spcAft>
              <a:buNone/>
            </a:pPr>
            <a:endParaRPr sz="85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Washington, the Department of Defense has awarded $210 million under the Defense Production Act to Emerald Biofuels, Fulcrum BioEnergy and Red Rock Bio towards the construction of biorefineries that produce cost-competitive, drop-in military biofuels.</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Under the grants, the companies will build biorefineries to produce military spec fuel that is expected to cost the US military, on a weighted average, less than $3.50 per gallon — or cost competitive with petroleum-based fuels, with availability expected as soon as 2016, and have a 50 percent of greater reduction of emissions compared to conventional fuels.</a:t>
            </a:r>
          </a:p>
          <a:p>
            <a:pPr marL="0" marR="0" lvl="0" indent="0" algn="l" rtl="0">
              <a:lnSpc>
                <a:spcPct val="80000"/>
              </a:lnSpc>
              <a:spcBef>
                <a:spcPts val="255"/>
              </a:spcBef>
              <a:spcAft>
                <a:spcPts val="0"/>
              </a:spcAft>
              <a:buSzPct val="25000"/>
              <a:buNone/>
            </a:pPr>
            <a:r>
              <a:rPr lang="en-US" sz="850" b="0" i="0" u="none" strike="noStrike" cap="none" baseline="0">
                <a:solidFill>
                  <a:schemeClr val="dk1"/>
                </a:solidFill>
                <a:latin typeface="Calibri"/>
                <a:ea typeface="Calibri"/>
                <a:cs typeface="Calibri"/>
                <a:sym typeface="Calibri"/>
              </a:rPr>
              <a:t>The biorefineries, once complete, will have a combined capacity for producing 100 million gallons of military-spec jet fuel and marine diesel.  </a:t>
            </a:r>
            <a:r>
              <a:rPr lang="en-US" sz="850" b="0" i="0" u="sng" strike="noStrike" cap="none" baseline="0">
                <a:solidFill>
                  <a:schemeClr val="hlink"/>
                </a:solidFill>
                <a:latin typeface="Calibri"/>
                <a:ea typeface="Calibri"/>
                <a:cs typeface="Calibri"/>
                <a:sym typeface="Calibri"/>
                <a:hlinkClick r:id="rId6"/>
              </a:rPr>
              <a:t>READ MORE</a:t>
            </a:r>
            <a:r>
              <a:rPr lang="en-US" sz="850" b="0" i="0" u="none" strike="noStrike" cap="none" baseline="0">
                <a:solidFill>
                  <a:schemeClr val="dk1"/>
                </a:solidFill>
                <a:latin typeface="Calibri"/>
                <a:ea typeface="Calibri"/>
                <a:cs typeface="Calibri"/>
                <a:sym typeface="Calibri"/>
              </a:rPr>
              <a:t> and </a:t>
            </a:r>
            <a:r>
              <a:rPr lang="en-US" sz="850" b="0" i="0" u="sng" strike="noStrike" cap="none" baseline="0">
                <a:solidFill>
                  <a:schemeClr val="hlink"/>
                </a:solidFill>
                <a:latin typeface="Calibri"/>
                <a:ea typeface="Calibri"/>
                <a:cs typeface="Calibri"/>
                <a:sym typeface="Calibri"/>
                <a:hlinkClick r:id="rId7"/>
              </a:rPr>
              <a:t>MORE </a:t>
            </a:r>
            <a:r>
              <a:rPr lang="en-US" sz="850" b="0" i="0" u="none" strike="noStrike" cap="none" baseline="0">
                <a:solidFill>
                  <a:schemeClr val="dk1"/>
                </a:solidFill>
                <a:latin typeface="Calibri"/>
                <a:ea typeface="Calibri"/>
                <a:cs typeface="Calibri"/>
                <a:sym typeface="Calibri"/>
              </a:rPr>
              <a:t>(US Department of Energy)</a:t>
            </a:r>
          </a:p>
          <a:p>
            <a:pPr marL="0" marR="0" lvl="0" indent="0" algn="l" rtl="0">
              <a:lnSpc>
                <a:spcPct val="80000"/>
              </a:lnSpc>
              <a:spcBef>
                <a:spcPts val="252"/>
              </a:spcBef>
              <a:spcAft>
                <a:spcPts val="0"/>
              </a:spcAft>
              <a:buNone/>
            </a:pPr>
            <a:endParaRPr sz="850" b="0" i="0" u="none" strike="noStrike" cap="none" baseline="0">
              <a:solidFill>
                <a:schemeClr val="dk1"/>
              </a:solidFill>
              <a:latin typeface="Calibri"/>
              <a:ea typeface="Calibri"/>
              <a:cs typeface="Calibri"/>
              <a:sym typeface="Calibri"/>
            </a:endParaRPr>
          </a:p>
        </p:txBody>
      </p:sp>
      <p:sp>
        <p:nvSpPr>
          <p:cNvPr id="504" name="Shape 50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30</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14" name="Shape 514"/>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650" b="1" i="0" u="none" strike="noStrike" cap="none" baseline="0">
                <a:solidFill>
                  <a:schemeClr val="dk1"/>
                </a:solidFill>
                <a:latin typeface="Calibri"/>
                <a:ea typeface="Calibri"/>
                <a:cs typeface="Calibri"/>
                <a:sym typeface="Calibri"/>
              </a:rPr>
              <a:t>Orbital Completes First Operational Cargo Mission to International Space Station for NASA-- Cygnus Cargo Logistics Spacecraft Reenters Earth’s Atmosphere Over Pacific Ocean --</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 Company’s Next CRS Mission to ISS to Take Place in Early May --</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(Dulles, VA 19 February 2014) – Orbital Sciences Corporation (NYSE: ORB), one of the world’s leading space technology companies, today announced the successful completion of the first of eight CygnusTM operational cargo logistics spacecraft missions to the International Space Station (ISS) as part of the company’s $1.9 billion Commercial Resupply Services (CRS) contract with NASA. The Cygnus spacecraft unberthed from the ISS yesterday morning at 6:41 a.m. (EST), completing a 37-day stay at the orbiting laboratory. Today, Cygnus reentered Earth’s atmosphere over the Pacific Ocean east of New Zealand at approximately 1:20 p.m. (EST).</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“We are very proud to have a second flawless cargo mission to the space station brought to a successful conclusion this afternoon,” said Mr. David W. Thompson, Orbital’s Chairman and Chief Executive Officer. “Following Cygnus’ successful demonstration mission in late 2013 conducted under our COTS research and development partnership with NASA, the picture-perfect execution of the first operational mission is a great way to start the CRS contract. We are looking forward to the next Antares launch and Cygnus cargo delivery mission currently scheduled for early May.”</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The CRS-1 mission began on January 9, 2014 when Orbital’s AntaresTM rocket launched Cygnus into orbit from the Mid-Atlantic Regional Spaceport (MARS) located at NASA’s Wallops Flight Facility in eastern Virginia. Cygnus, which carried 2,780 lbs. (1,260 kg.) of cargo and science payloads, rendezvoused and berthed with the ISS three days later on January 12. Prior to its departure from the station, the astronauts loaded the cargo module with approximately 3,250 lbs. (1,477 kg.) of unneeded items for disposal.</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Under the CRS contract with NASA, Orbital is using Antares and Cygnus to deliver up to 44,000 lbs. (20,000 kg.) of cargo to the ISS over eight missions, including the CRS-1 flight just completed, through late 2016. For these missions, NASA will manifest a variety of essential items based on ISS program needs, including food, clothing, crew supplies, spare parts and equipment, and scientific experiments.</a:t>
            </a:r>
          </a:p>
          <a:p>
            <a:pPr marL="0" marR="0" lvl="0" indent="0" algn="l" rtl="0">
              <a:lnSpc>
                <a:spcPct val="80000"/>
              </a:lnSpc>
              <a:spcBef>
                <a:spcPts val="195"/>
              </a:spcBef>
              <a:spcAft>
                <a:spcPts val="0"/>
              </a:spcAft>
              <a:buSzPct val="25000"/>
              <a:buNone/>
            </a:pPr>
            <a:r>
              <a:rPr lang="en-US" sz="650" b="0" i="0" u="none" strike="noStrike" cap="none" baseline="0">
                <a:solidFill>
                  <a:schemeClr val="dk1"/>
                </a:solidFill>
                <a:latin typeface="Calibri"/>
                <a:ea typeface="Calibri"/>
                <a:cs typeface="Calibri"/>
                <a:sym typeface="Calibri"/>
              </a:rPr>
              <a:t>Preparations are already well advanced for the next Cygnus cargo delivery flight, the CRS-2 mission, scheduled to take place in early May. The Antares rocket for the mission is now undergoing final assembly at Wallops Island, while the Cygnus spacecraft is being prepared for shipment to the Wallops launch site in mid-March. The CRS-2 flight is expected to deliver about 3,630 lbs. (1,650 kg.) of cargo to the Space Station.</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About Antares</a:t>
            </a: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The Antares medium-class launch vehicle represents a major increase in the payload launch capability that Orbital can provide to NASA, the U.S. Air Force and commercial customers compared to its heritage small-class space launch vehicles such as Pegasus, Taurus and Minotaur. The Antares rocket can launch spacecraft weighing up to 14,000 lbs. (6,400 kg.) into low-Earth orbit, as well as lighter-weight payloads into higher-energy orbits. Orbital’s newest launcher has completed three successful missions and is currently on-ramped to both the NASA Launch Services-2 and the U.S. Air Force’s Orbital/Suborbital Program-3 contracts, enabling the two largest U.S. government space launch customers to order Antares for “right-size and right-price” launch services for medium-class spacecraft. For more information on Antares, visit http://www.orbital.com/SpaceLaunch/Antares/.</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About Cygnus</a:t>
            </a: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Orbital developed the Cygnus cargo spacecraft as part of its Commercial Orbital Transportation Services (COTS) joint research and development initiative with NASA. Cygnus consists of a common Service Module (SM) designed and built by Orbital at its Dulles, VA manufacturing facilities, and a Pressurized Cargo Module (PCM), built by Thales Alenia Space under a subcontract from Orbital. The SM incorporates avionics, power and propulsion systems already successfully flown aboard dozens of Orbital’s LEOStar™ and GEOStar™ satellite products. The PCM is based on the Multi-Purpose Logistics Module (MPLM) used with the Space Shuttle. For more information on Cygnus, visit http://www.orbital.com/NewsInfo/Publications/Cygnus_fact.pdf.</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About Orbital</a:t>
            </a:r>
            <a:r>
              <a:rPr lang="en-US" sz="650" b="0" i="0" u="none" strike="noStrike" cap="none" baseline="0">
                <a:solidFill>
                  <a:schemeClr val="dk1"/>
                </a:solidFill>
                <a:latin typeface="Calibri"/>
                <a:ea typeface="Calibri"/>
                <a:cs typeface="Calibri"/>
                <a:sym typeface="Calibri"/>
              </a:rPr>
              <a:t/>
            </a:r>
            <a:br>
              <a:rPr lang="en-US" sz="650" b="0" i="0" u="none" strike="noStrike" cap="none" baseline="0">
                <a:solidFill>
                  <a:schemeClr val="dk1"/>
                </a:solidFill>
                <a:latin typeface="Calibri"/>
                <a:ea typeface="Calibri"/>
                <a:cs typeface="Calibri"/>
                <a:sym typeface="Calibri"/>
              </a:rPr>
            </a:br>
            <a:r>
              <a:rPr lang="en-US" sz="650" b="0" i="0" u="none" strike="noStrike" cap="none" baseline="0">
                <a:solidFill>
                  <a:schemeClr val="dk1"/>
                </a:solidFill>
                <a:latin typeface="Calibri"/>
                <a:ea typeface="Calibri"/>
                <a:cs typeface="Calibri"/>
                <a:sym typeface="Calibri"/>
              </a:rPr>
              <a:t>Orbital develops and manufactures small- and medium-class rockets and space systems for commercial, military and civil government customers. The company’s primary products are satellites and launch vehicles, including low-Earth orbit, geosynchronous-Earth orbit and planetary exploration spacecraft for communications, remote sensing, scientific and defense missions; human-rated space systems for Earth-orbit, lunar and other missions; ground- and air-launched rockets that deliver satellites into orbit; and missile defense systems that are used as interceptor and target vehicles. Orbital also provides satellite subsystems and space-related technical services to U.S. Government agencies and laboratories. More information about Orbital can be found at http://www.orbital.com. Follow the company on Twitter @OrbitalSciences.</a:t>
            </a:r>
          </a:p>
          <a:p>
            <a:pPr marL="0" marR="0" lvl="0" indent="0" algn="l" rtl="0">
              <a:lnSpc>
                <a:spcPct val="80000"/>
              </a:lnSpc>
              <a:spcBef>
                <a:spcPts val="195"/>
              </a:spcBef>
              <a:spcAft>
                <a:spcPts val="0"/>
              </a:spcAft>
              <a:buSzPct val="25000"/>
              <a:buNone/>
            </a:pPr>
            <a:r>
              <a:rPr lang="en-US" sz="650" b="1" i="0" u="none" strike="noStrike" cap="none" baseline="0">
                <a:solidFill>
                  <a:schemeClr val="dk1"/>
                </a:solidFill>
                <a:latin typeface="Calibri"/>
                <a:ea typeface="Calibri"/>
                <a:cs typeface="Calibri"/>
                <a:sym typeface="Calibri"/>
              </a:rPr>
              <a:t># # #    http://www.orbital.com/NewsInfo/release.asp?prid=1887</a:t>
            </a:r>
          </a:p>
        </p:txBody>
      </p:sp>
      <p:sp>
        <p:nvSpPr>
          <p:cNvPr id="515" name="Shape 515"/>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Introduction</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What do you think of when you hear the word “</a:t>
            </a:r>
            <a:r>
              <a:rPr lang="en-US" sz="1200" b="0" i="0" u="none" strike="noStrike" cap="none" baseline="0" dirty="0" err="1">
                <a:solidFill>
                  <a:schemeClr val="dk1"/>
                </a:solidFill>
                <a:latin typeface="Calibri"/>
                <a:ea typeface="Calibri"/>
                <a:cs typeface="Calibri"/>
                <a:sym typeface="Calibri"/>
              </a:rPr>
              <a:t>biofuel</a:t>
            </a:r>
            <a:r>
              <a:rPr lang="en-US" sz="1200" b="0" i="0" u="none" strike="noStrike" cap="none" baseline="0" dirty="0">
                <a:solidFill>
                  <a:schemeClr val="dk1"/>
                </a:solidFill>
                <a:latin typeface="Calibri"/>
                <a:ea typeface="Calibri"/>
                <a:cs typeface="Calibri"/>
                <a:sym typeface="Calibri"/>
              </a:rPr>
              <a: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This is what we are going to talk about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At the end of the presentation, you should be able to answer these questions.  At least a little bit.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ct val="25000"/>
              <a:buFont typeface="Calibri"/>
              <a:buNone/>
            </a:pPr>
            <a:r>
              <a:rPr lang="en-US" sz="1200" b="1" i="0" u="none" strike="noStrike" cap="none" baseline="0" dirty="0">
                <a:solidFill>
                  <a:srgbClr val="FF0000"/>
                </a:solidFill>
                <a:latin typeface="Calibri"/>
                <a:ea typeface="Calibri"/>
                <a:cs typeface="Calibri"/>
                <a:sym typeface="Calibri"/>
              </a:rPr>
              <a:t>Before we do anything else, “What does the word ‘</a:t>
            </a:r>
            <a:r>
              <a:rPr lang="en-US" sz="1200" b="1" i="0" u="none" strike="noStrike" cap="none" baseline="0" dirty="0" err="1">
                <a:solidFill>
                  <a:srgbClr val="FF0000"/>
                </a:solidFill>
                <a:latin typeface="Calibri"/>
                <a:ea typeface="Calibri"/>
                <a:cs typeface="Calibri"/>
                <a:sym typeface="Calibri"/>
              </a:rPr>
              <a:t>biofuel</a:t>
            </a:r>
            <a:r>
              <a:rPr lang="en-US" sz="1200" b="1" i="0" u="none" strike="noStrike" cap="none" baseline="0" dirty="0">
                <a:solidFill>
                  <a:srgbClr val="FF0000"/>
                </a:solidFill>
                <a:latin typeface="Calibri"/>
                <a:ea typeface="Calibri"/>
                <a:cs typeface="Calibri"/>
                <a:sym typeface="Calibri"/>
              </a:rPr>
              <a:t>’ mean to you?  What do you think of when you hear the word ‘</a:t>
            </a:r>
            <a:r>
              <a:rPr lang="en-US" sz="1200" b="1" i="0" u="none" strike="noStrike" cap="none" baseline="0" dirty="0" err="1">
                <a:solidFill>
                  <a:srgbClr val="FF0000"/>
                </a:solidFill>
                <a:latin typeface="Calibri"/>
                <a:ea typeface="Calibri"/>
                <a:cs typeface="Calibri"/>
                <a:sym typeface="Calibri"/>
              </a:rPr>
              <a:t>biofuel</a:t>
            </a:r>
            <a:r>
              <a:rPr lang="en-US" sz="1200" b="1" i="0" u="none" strike="noStrike" cap="none" baseline="0" dirty="0">
                <a:solidFill>
                  <a:srgbClr val="FF0000"/>
                </a:solidFill>
                <a:latin typeface="Calibri"/>
                <a:ea typeface="Calibri"/>
                <a:cs typeface="Calibri"/>
                <a:sym typeface="Calibri"/>
              </a:rPr>
              <a: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45" name="Shape 245"/>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46" name="Shape 246"/>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Shape 521"/>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22" name="Shape 52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biorefinery; and the technology—how do you convert the feedstock into fuels.</a:t>
            </a: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523" name="Shape 523"/>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33</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Shape 52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30" name="Shape 530"/>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biorefinery; and the technology—how do you convert the feedstock into fuels.</a:t>
            </a: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531" name="Shape 531"/>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34</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46" name="Shape 546"/>
          <p:cNvSpPr txBox="1">
            <a:spLocks noGrp="1"/>
          </p:cNvSpPr>
          <p:nvPr>
            <p:ph type="body" idx="1"/>
          </p:nvPr>
        </p:nvSpPr>
        <p:spPr>
          <a:xfrm>
            <a:off x="664368" y="4414773"/>
            <a:ext cx="5668664" cy="4241739"/>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We’re just going to look at some pictures of the many things that could become advanced biofuels</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http://advancedbiofuelsusa.info/category/feedstocks/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547" name="Shape 54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Shape 724"/>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25" name="Shape 72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100" b="0" i="0" u="none" strike="noStrike" cap="none" baseline="0" dirty="0" smtClean="0">
                <a:solidFill>
                  <a:schemeClr val="dk1"/>
                </a:solidFill>
                <a:latin typeface="Calibri"/>
                <a:ea typeface="Calibri"/>
                <a:cs typeface="Calibri"/>
                <a:sym typeface="Calibri"/>
              </a:rPr>
              <a:t>Bankrupt.</a:t>
            </a:r>
          </a:p>
          <a:p>
            <a:pPr marL="0" marR="0" lvl="0" indent="0" algn="l" rtl="0">
              <a:lnSpc>
                <a:spcPct val="80000"/>
              </a:lnSpc>
              <a:spcBef>
                <a:spcPts val="0"/>
              </a:spcBef>
              <a:spcAft>
                <a:spcPts val="0"/>
              </a:spcAft>
              <a:buSzPct val="25000"/>
              <a:buNone/>
            </a:pPr>
            <a:r>
              <a:rPr lang="en-US" sz="1100" b="0" i="0" u="none" strike="noStrike" cap="none" baseline="0" dirty="0" smtClean="0">
                <a:solidFill>
                  <a:schemeClr val="dk1"/>
                </a:solidFill>
                <a:latin typeface="Calibri"/>
                <a:ea typeface="Calibri"/>
                <a:cs typeface="Calibri"/>
                <a:sym typeface="Calibri"/>
              </a:rPr>
              <a:t>Joule</a:t>
            </a:r>
            <a:r>
              <a:rPr lang="en-US" sz="1100" b="0" i="0" u="none" strike="noStrike" cap="none" baseline="0" dirty="0">
                <a:solidFill>
                  <a:schemeClr val="dk1"/>
                </a:solidFill>
                <a:latin typeface="Calibri"/>
                <a:ea typeface="Calibri"/>
                <a:cs typeface="Calibri"/>
                <a:sym typeface="Calibri"/>
              </a:rPr>
              <a:t> </a:t>
            </a:r>
            <a:r>
              <a:rPr lang="en-US" sz="1100" b="0" i="0" u="sng" strike="noStrike" cap="none" baseline="0" dirty="0" err="1">
                <a:solidFill>
                  <a:schemeClr val="hlink"/>
                </a:solidFill>
                <a:latin typeface="Calibri"/>
                <a:ea typeface="Calibri"/>
                <a:cs typeface="Calibri"/>
                <a:sym typeface="Calibri"/>
                <a:hlinkClick r:id="rId3"/>
              </a:rPr>
              <a:t>Sunflow</a:t>
            </a:r>
            <a:r>
              <a:rPr lang="en-US" sz="1100" b="0" i="0" u="sng" strike="noStrike" cap="none" baseline="0" dirty="0">
                <a:solidFill>
                  <a:schemeClr val="hlink"/>
                </a:solidFill>
                <a:latin typeface="Calibri"/>
                <a:ea typeface="Calibri"/>
                <a:cs typeface="Calibri"/>
                <a:sym typeface="Calibri"/>
                <a:hlinkClick r:id="rId3"/>
              </a:rPr>
              <a:t>-E</a:t>
            </a:r>
            <a:r>
              <a:rPr lang="en-US" sz="1100" b="0" i="0" u="none" strike="noStrike" cap="none" baseline="0" dirty="0">
                <a:solidFill>
                  <a:schemeClr val="dk1"/>
                </a:solidFill>
                <a:latin typeface="Calibri"/>
                <a:ea typeface="Calibri"/>
                <a:cs typeface="Calibri"/>
                <a:sym typeface="Calibri"/>
              </a:rPr>
              <a:t> and Joule </a:t>
            </a:r>
            <a:r>
              <a:rPr lang="en-US" sz="1100" b="0" i="0" u="sng" strike="noStrike" cap="none" baseline="0" dirty="0" err="1">
                <a:solidFill>
                  <a:schemeClr val="hlink"/>
                </a:solidFill>
                <a:latin typeface="Calibri"/>
                <a:ea typeface="Calibri"/>
                <a:cs typeface="Calibri"/>
                <a:sym typeface="Calibri"/>
                <a:hlinkClick r:id="rId4"/>
              </a:rPr>
              <a:t>Sunflow</a:t>
            </a:r>
            <a:r>
              <a:rPr lang="en-US" sz="1100" b="0" i="0" u="sng" strike="noStrike" cap="none" baseline="0" dirty="0">
                <a:solidFill>
                  <a:schemeClr val="hlink"/>
                </a:solidFill>
                <a:latin typeface="Calibri"/>
                <a:ea typeface="Calibri"/>
                <a:cs typeface="Calibri"/>
                <a:sym typeface="Calibri"/>
                <a:hlinkClick r:id="rId4"/>
              </a:rPr>
              <a:t>-D</a:t>
            </a:r>
            <a:r>
              <a:rPr lang="en-US" sz="1100" b="0" i="0" u="none" strike="noStrike" cap="none" baseline="0" dirty="0">
                <a:solidFill>
                  <a:schemeClr val="dk1"/>
                </a:solidFill>
                <a:latin typeface="Calibri"/>
                <a:ea typeface="Calibri"/>
                <a:cs typeface="Calibri"/>
                <a:sym typeface="Calibri"/>
              </a:rPr>
              <a:t> are derived directly from sunlight and waste CO</a:t>
            </a:r>
            <a:r>
              <a:rPr lang="en-US" sz="1100" b="0" i="0" u="none" strike="noStrike" cap="none" baseline="-25000" dirty="0">
                <a:solidFill>
                  <a:schemeClr val="dk1"/>
                </a:solidFill>
                <a:latin typeface="Calibri"/>
                <a:ea typeface="Calibri"/>
                <a:cs typeface="Calibri"/>
                <a:sym typeface="Calibri"/>
              </a:rPr>
              <a:t>2</a:t>
            </a:r>
            <a:r>
              <a:rPr lang="en-US" sz="1100" b="0" i="0" u="none" strike="noStrike" cap="none" baseline="0" dirty="0">
                <a:solidFill>
                  <a:schemeClr val="dk1"/>
                </a:solidFill>
                <a:latin typeface="Calibri"/>
                <a:ea typeface="Calibri"/>
                <a:cs typeface="Calibri"/>
                <a:sym typeface="Calibri"/>
              </a:rPr>
              <a:t>, without costly  biomass intermediates or complex processing.</a:t>
            </a:r>
          </a:p>
          <a:p>
            <a:pPr marL="0" marR="0" lvl="0" indent="0" algn="l" rtl="0">
              <a:lnSpc>
                <a:spcPct val="80000"/>
              </a:lnSpc>
              <a:spcBef>
                <a:spcPts val="330"/>
              </a:spcBef>
              <a:spcAft>
                <a:spcPts val="0"/>
              </a:spcAft>
              <a:buSzPct val="25000"/>
              <a:buNone/>
            </a:pPr>
            <a:r>
              <a:rPr lang="en-US" sz="1100" b="1" i="0" u="none" strike="noStrike" cap="none" baseline="0" dirty="0">
                <a:solidFill>
                  <a:schemeClr val="dk1"/>
                </a:solidFill>
                <a:latin typeface="Calibri"/>
                <a:ea typeface="Calibri"/>
                <a:cs typeface="Calibri"/>
                <a:sym typeface="Calibri"/>
              </a:rPr>
              <a:t>Scale:</a:t>
            </a:r>
            <a:r>
              <a:rPr lang="en-US" sz="1100" b="0" i="0" u="none" strike="noStrike" cap="none" baseline="0" dirty="0">
                <a:solidFill>
                  <a:schemeClr val="dk1"/>
                </a:solidFill>
                <a:latin typeface="Calibri"/>
                <a:ea typeface="Calibri"/>
                <a:cs typeface="Calibri"/>
                <a:sym typeface="Calibri"/>
              </a:rPr>
              <a:t> Our lack of feedstock constraints and our modular system allow rapid scale-up to meet global demand.</a:t>
            </a:r>
          </a:p>
          <a:p>
            <a:pPr marL="0" marR="0" lvl="0" indent="0" algn="l" rtl="0">
              <a:lnSpc>
                <a:spcPct val="80000"/>
              </a:lnSpc>
              <a:spcBef>
                <a:spcPts val="330"/>
              </a:spcBef>
              <a:spcAft>
                <a:spcPts val="0"/>
              </a:spcAft>
              <a:buSzPct val="25000"/>
              <a:buNone/>
            </a:pPr>
            <a:r>
              <a:rPr lang="en-US" sz="1100" b="1" i="0" u="none" strike="noStrike" cap="none" baseline="0" dirty="0">
                <a:solidFill>
                  <a:schemeClr val="dk1"/>
                </a:solidFill>
                <a:latin typeface="Calibri"/>
                <a:ea typeface="Calibri"/>
                <a:cs typeface="Calibri"/>
                <a:sym typeface="Calibri"/>
              </a:rPr>
              <a:t>Efficiency:</a:t>
            </a:r>
            <a:r>
              <a:rPr lang="en-US" sz="1100" b="0" i="0" u="none" strike="noStrike" cap="none" baseline="0" dirty="0">
                <a:solidFill>
                  <a:schemeClr val="dk1"/>
                </a:solidFill>
                <a:latin typeface="Calibri"/>
                <a:ea typeface="Calibri"/>
                <a:cs typeface="Calibri"/>
                <a:sym typeface="Calibri"/>
              </a:rPr>
              <a:t> Our direct, continuous process maximizes areal efficiency, with ultimate productivity targets of 25,000 gallons of </a:t>
            </a:r>
            <a:r>
              <a:rPr lang="en-US" sz="1100" b="0" i="0" u="none" strike="noStrike" cap="none" baseline="0" dirty="0" err="1">
                <a:solidFill>
                  <a:schemeClr val="dk1"/>
                </a:solidFill>
                <a:latin typeface="Calibri"/>
                <a:ea typeface="Calibri"/>
                <a:cs typeface="Calibri"/>
                <a:sym typeface="Calibri"/>
              </a:rPr>
              <a:t>Sunflow</a:t>
            </a:r>
            <a:r>
              <a:rPr lang="en-US" sz="1100" b="0" i="0" u="none" strike="noStrike" cap="none" baseline="0" dirty="0">
                <a:solidFill>
                  <a:schemeClr val="dk1"/>
                </a:solidFill>
                <a:latin typeface="Calibri"/>
                <a:ea typeface="Calibri"/>
                <a:cs typeface="Calibri"/>
                <a:sym typeface="Calibri"/>
              </a:rPr>
              <a:t>-E and 15,000 gallons of </a:t>
            </a:r>
            <a:r>
              <a:rPr lang="en-US" sz="1100" b="0" i="0" u="none" strike="noStrike" cap="none" baseline="0" dirty="0" err="1">
                <a:solidFill>
                  <a:schemeClr val="dk1"/>
                </a:solidFill>
                <a:latin typeface="Calibri"/>
                <a:ea typeface="Calibri"/>
                <a:cs typeface="Calibri"/>
                <a:sym typeface="Calibri"/>
              </a:rPr>
              <a:t>Sunflow</a:t>
            </a:r>
            <a:r>
              <a:rPr lang="en-US" sz="1100" b="0" i="0" u="none" strike="noStrike" cap="none" baseline="0" dirty="0">
                <a:solidFill>
                  <a:schemeClr val="dk1"/>
                </a:solidFill>
                <a:latin typeface="Calibri"/>
                <a:ea typeface="Calibri"/>
                <a:cs typeface="Calibri"/>
                <a:sym typeface="Calibri"/>
              </a:rPr>
              <a:t>-D per acre annually.</a:t>
            </a:r>
          </a:p>
          <a:p>
            <a:pPr marL="0" marR="0" lvl="0" indent="0" algn="l" rtl="0">
              <a:lnSpc>
                <a:spcPct val="80000"/>
              </a:lnSpc>
              <a:spcBef>
                <a:spcPts val="330"/>
              </a:spcBef>
              <a:spcAft>
                <a:spcPts val="0"/>
              </a:spcAft>
              <a:buSzPct val="25000"/>
              <a:buNone/>
            </a:pPr>
            <a:r>
              <a:rPr lang="en-US" sz="1100" b="1" i="0" u="none" strike="noStrike" cap="none" baseline="0" dirty="0">
                <a:solidFill>
                  <a:schemeClr val="dk1"/>
                </a:solidFill>
                <a:latin typeface="Calibri"/>
                <a:ea typeface="Calibri"/>
                <a:cs typeface="Calibri"/>
                <a:sym typeface="Calibri"/>
              </a:rPr>
              <a:t>Cost:</a:t>
            </a:r>
            <a:r>
              <a:rPr lang="en-US" sz="1100" b="0" i="0" u="none" strike="noStrike" cap="none" baseline="0" dirty="0">
                <a:solidFill>
                  <a:schemeClr val="dk1"/>
                </a:solidFill>
                <a:latin typeface="Calibri"/>
                <a:ea typeface="Calibri"/>
                <a:cs typeface="Calibri"/>
                <a:sym typeface="Calibri"/>
              </a:rPr>
              <a:t> At full-scale commercial production, we target costs as low as $1.28/gal </a:t>
            </a:r>
            <a:r>
              <a:rPr lang="en-US" sz="1100" b="0" i="0" u="none" strike="noStrike" cap="none" baseline="0" dirty="0" err="1">
                <a:solidFill>
                  <a:schemeClr val="dk1"/>
                </a:solidFill>
                <a:latin typeface="Calibri"/>
                <a:ea typeface="Calibri"/>
                <a:cs typeface="Calibri"/>
                <a:sym typeface="Calibri"/>
              </a:rPr>
              <a:t>Sunflow</a:t>
            </a:r>
            <a:r>
              <a:rPr lang="en-US" sz="1100" b="0" i="0" u="none" strike="noStrike" cap="none" baseline="0" dirty="0">
                <a:solidFill>
                  <a:schemeClr val="dk1"/>
                </a:solidFill>
                <a:latin typeface="Calibri"/>
                <a:ea typeface="Calibri"/>
                <a:cs typeface="Calibri"/>
                <a:sym typeface="Calibri"/>
              </a:rPr>
              <a:t>-E and $50/bbl </a:t>
            </a:r>
            <a:r>
              <a:rPr lang="en-US" sz="1100" b="0" i="0" u="none" strike="noStrike" cap="none" baseline="0" dirty="0" err="1">
                <a:solidFill>
                  <a:schemeClr val="dk1"/>
                </a:solidFill>
                <a:latin typeface="Calibri"/>
                <a:ea typeface="Calibri"/>
                <a:cs typeface="Calibri"/>
                <a:sym typeface="Calibri"/>
              </a:rPr>
              <a:t>Sunflow</a:t>
            </a:r>
            <a:r>
              <a:rPr lang="en-US" sz="1100" b="0" i="0" u="none" strike="noStrike" cap="none" baseline="0" dirty="0">
                <a:solidFill>
                  <a:schemeClr val="dk1"/>
                </a:solidFill>
                <a:latin typeface="Calibri"/>
                <a:ea typeface="Calibri"/>
                <a:cs typeface="Calibri"/>
                <a:sym typeface="Calibri"/>
              </a:rPr>
              <a:t>-D, excluding subsidies and including capital costs.</a:t>
            </a:r>
          </a:p>
          <a:p>
            <a:pPr marL="0" marR="0" lvl="0" indent="0" algn="l" rtl="0">
              <a:lnSpc>
                <a:spcPct val="80000"/>
              </a:lnSpc>
              <a:spcBef>
                <a:spcPts val="330"/>
              </a:spcBef>
              <a:spcAft>
                <a:spcPts val="0"/>
              </a:spcAft>
              <a:buSzPct val="25000"/>
              <a:buNone/>
            </a:pPr>
            <a:r>
              <a:rPr lang="en-US" sz="1100" b="1" i="0" u="none" strike="noStrike" cap="none" baseline="0" dirty="0">
                <a:solidFill>
                  <a:schemeClr val="dk1"/>
                </a:solidFill>
                <a:latin typeface="Calibri"/>
                <a:ea typeface="Calibri"/>
                <a:cs typeface="Calibri"/>
                <a:sym typeface="Calibri"/>
              </a:rPr>
              <a:t>Infrastructure readiness:</a:t>
            </a:r>
            <a:r>
              <a:rPr lang="en-US" sz="1100" b="0" i="0" u="none" strike="noStrike" cap="none" baseline="0" dirty="0">
                <a:solidFill>
                  <a:schemeClr val="dk1"/>
                </a:solidFill>
                <a:latin typeface="Calibri"/>
                <a:ea typeface="Calibri"/>
                <a:cs typeface="Calibri"/>
                <a:sym typeface="Calibri"/>
              </a:rPr>
              <a:t> Our products are inherently compatible with existing fuel infrastructure without chemical processing.</a:t>
            </a:r>
          </a:p>
          <a:p>
            <a:pPr marL="0" marR="0" lvl="0" indent="0" algn="l" rtl="0">
              <a:lnSpc>
                <a:spcPct val="80000"/>
              </a:lnSpc>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Joule </a:t>
            </a:r>
            <a:r>
              <a:rPr lang="en-US" sz="1100" b="0" i="0" u="none" strike="noStrike" cap="none" baseline="0" dirty="0" err="1">
                <a:solidFill>
                  <a:schemeClr val="dk1"/>
                </a:solidFill>
                <a:latin typeface="Calibri"/>
                <a:ea typeface="Calibri"/>
                <a:cs typeface="Calibri"/>
                <a:sym typeface="Calibri"/>
              </a:rPr>
              <a:t>Sunflow</a:t>
            </a:r>
            <a:r>
              <a:rPr lang="en-US" sz="1100" b="0" i="0" u="none" strike="noStrike" cap="none" baseline="0" dirty="0">
                <a:solidFill>
                  <a:schemeClr val="dk1"/>
                </a:solidFill>
                <a:latin typeface="Calibri"/>
                <a:ea typeface="Calibri"/>
                <a:cs typeface="Calibri"/>
                <a:sym typeface="Calibri"/>
              </a:rPr>
              <a:t>-E will be commercially available in 2014, with Joule </a:t>
            </a:r>
            <a:r>
              <a:rPr lang="en-US" sz="1100" b="0" i="0" u="none" strike="noStrike" cap="none" baseline="0" dirty="0" err="1">
                <a:solidFill>
                  <a:schemeClr val="dk1"/>
                </a:solidFill>
                <a:latin typeface="Calibri"/>
                <a:ea typeface="Calibri"/>
                <a:cs typeface="Calibri"/>
                <a:sym typeface="Calibri"/>
              </a:rPr>
              <a:t>Sunflow</a:t>
            </a:r>
            <a:r>
              <a:rPr lang="en-US" sz="1100" b="0" i="0" u="none" strike="noStrike" cap="none" baseline="0" dirty="0">
                <a:solidFill>
                  <a:schemeClr val="dk1"/>
                </a:solidFill>
                <a:latin typeface="Calibri"/>
                <a:ea typeface="Calibri"/>
                <a:cs typeface="Calibri"/>
                <a:sym typeface="Calibri"/>
              </a:rPr>
              <a:t>-D to follow.</a:t>
            </a:r>
          </a:p>
          <a:p>
            <a:pPr marL="0" marR="0" lvl="0" indent="0" algn="l" rtl="0">
              <a:lnSpc>
                <a:spcPct val="80000"/>
              </a:lnSpc>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A similar example, a way to get to ethanol directly from algae—</a:t>
            </a:r>
            <a:r>
              <a:rPr lang="en-US" sz="1100" b="0" i="0" u="none" strike="noStrike" cap="none" baseline="0" dirty="0" err="1">
                <a:solidFill>
                  <a:schemeClr val="dk1"/>
                </a:solidFill>
                <a:latin typeface="Calibri"/>
                <a:ea typeface="Calibri"/>
                <a:cs typeface="Calibri"/>
                <a:sym typeface="Calibri"/>
              </a:rPr>
              <a:t>Algenol</a:t>
            </a:r>
            <a:r>
              <a:rPr lang="en-US" sz="1100" b="0" i="0" u="none" strike="noStrike" cap="none" baseline="0" dirty="0">
                <a:solidFill>
                  <a:schemeClr val="dk1"/>
                </a:solidFill>
                <a:latin typeface="Calibri"/>
                <a:ea typeface="Calibri"/>
                <a:cs typeface="Calibri"/>
                <a:sym typeface="Calibri"/>
              </a:rPr>
              <a:t>.</a:t>
            </a:r>
          </a:p>
          <a:p>
            <a:pPr marL="0" marR="0" lvl="0" indent="0" algn="l" rtl="0">
              <a:lnSpc>
                <a:spcPct val="80000"/>
              </a:lnSpc>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Direct solar fuel technologies utilize photosynthetic microorganisms to produce liquid fuels and fuel precursors directly from solar energy. In most cases, the microorganisms can work as biocatalysts to continuously produce fuels such as liquid hydrocarbons.</a:t>
            </a:r>
          </a:p>
          <a:p>
            <a:pPr marL="0" marR="0" lvl="0" indent="0" algn="l" rtl="0">
              <a:lnSpc>
                <a:spcPct val="80000"/>
              </a:lnSpc>
              <a:spcBef>
                <a:spcPts val="330"/>
              </a:spcBef>
              <a:spcAft>
                <a:spcPts val="0"/>
              </a:spcAft>
              <a:buSzPct val="25000"/>
              <a:buNone/>
            </a:pPr>
            <a:r>
              <a:rPr lang="en-US" sz="1100" b="1" i="0" u="none" strike="noStrike" cap="none" baseline="0" dirty="0">
                <a:solidFill>
                  <a:schemeClr val="dk1"/>
                </a:solidFill>
                <a:latin typeface="Calibri"/>
                <a:ea typeface="Calibri"/>
                <a:cs typeface="Calibri"/>
                <a:sym typeface="Calibri"/>
              </a:rPr>
              <a:t>Direct Solar Fuels - Projects</a:t>
            </a:r>
          </a:p>
          <a:p>
            <a:pPr marL="0" marR="0" lvl="0" indent="0" algn="l" rtl="0">
              <a:lnSpc>
                <a:spcPct val="80000"/>
              </a:lnSpc>
              <a:spcBef>
                <a:spcPts val="330"/>
              </a:spcBef>
              <a:spcAft>
                <a:spcPts val="0"/>
              </a:spcAft>
              <a:buSzPct val="25000"/>
              <a:buNone/>
            </a:pPr>
            <a:r>
              <a:rPr lang="en-US" sz="1100" b="1" i="0" u="sng" strike="noStrike" cap="none" baseline="0" dirty="0">
                <a:solidFill>
                  <a:schemeClr val="hlink"/>
                </a:solidFill>
                <a:latin typeface="Calibri"/>
                <a:ea typeface="Calibri"/>
                <a:cs typeface="Calibri"/>
                <a:sym typeface="Calibri"/>
                <a:hlinkClick r:id="rId5"/>
              </a:rPr>
              <a:t>Arizona State University: Turning Bacteria into Fuel</a:t>
            </a:r>
          </a:p>
          <a:p>
            <a:pPr marL="0" marR="0" lvl="0" indent="0" algn="l" rtl="0">
              <a:lnSpc>
                <a:spcPct val="80000"/>
              </a:lnSpc>
              <a:spcBef>
                <a:spcPts val="330"/>
              </a:spcBef>
              <a:spcAft>
                <a:spcPts val="0"/>
              </a:spcAft>
              <a:buSzPct val="25000"/>
              <a:buNone/>
            </a:pPr>
            <a:r>
              <a:rPr lang="en-US" sz="1100" b="1" i="0" u="sng" strike="noStrike" cap="none" baseline="0" dirty="0">
                <a:solidFill>
                  <a:schemeClr val="hlink"/>
                </a:solidFill>
                <a:latin typeface="Calibri"/>
                <a:ea typeface="Calibri"/>
                <a:cs typeface="Calibri"/>
                <a:sym typeface="Calibri"/>
                <a:hlinkClick r:id="rId6"/>
              </a:rPr>
              <a:t>Iowa State University: A Genetically Tractable </a:t>
            </a:r>
            <a:r>
              <a:rPr lang="en-US" sz="1100" b="1" i="0" u="sng" strike="noStrike" cap="none" baseline="0" dirty="0" err="1">
                <a:solidFill>
                  <a:schemeClr val="hlink"/>
                </a:solidFill>
                <a:latin typeface="Calibri"/>
                <a:ea typeface="Calibri"/>
                <a:cs typeface="Calibri"/>
                <a:sym typeface="Calibri"/>
                <a:hlinkClick r:id="rId6"/>
              </a:rPr>
              <a:t>Microalgal</a:t>
            </a:r>
            <a:r>
              <a:rPr lang="en-US" sz="1100" b="1" i="0" u="sng" strike="noStrike" cap="none" baseline="0" dirty="0">
                <a:solidFill>
                  <a:schemeClr val="hlink"/>
                </a:solidFill>
                <a:latin typeface="Calibri"/>
                <a:ea typeface="Calibri"/>
                <a:cs typeface="Calibri"/>
                <a:sym typeface="Calibri"/>
                <a:hlinkClick r:id="rId6"/>
              </a:rPr>
              <a:t> Platform for Advanced </a:t>
            </a:r>
            <a:r>
              <a:rPr lang="en-US" sz="1100" b="1" i="0" u="sng" strike="noStrike" cap="none" baseline="0" dirty="0" err="1">
                <a:solidFill>
                  <a:schemeClr val="hlink"/>
                </a:solidFill>
                <a:latin typeface="Calibri"/>
                <a:ea typeface="Calibri"/>
                <a:cs typeface="Calibri"/>
                <a:sym typeface="Calibri"/>
                <a:hlinkClick r:id="rId6"/>
              </a:rPr>
              <a:t>Biofuel</a:t>
            </a:r>
            <a:r>
              <a:rPr lang="en-US" sz="1100" b="1" i="0" u="sng" strike="noStrike" cap="none" baseline="0" dirty="0">
                <a:solidFill>
                  <a:schemeClr val="hlink"/>
                </a:solidFill>
                <a:latin typeface="Calibri"/>
                <a:ea typeface="Calibri"/>
                <a:cs typeface="Calibri"/>
                <a:sym typeface="Calibri"/>
                <a:hlinkClick r:id="rId6"/>
              </a:rPr>
              <a:t> Production</a:t>
            </a:r>
            <a:r>
              <a:rPr lang="en-US" sz="1100" b="0" i="0" u="none" strike="noStrike" cap="none" baseline="0" dirty="0">
                <a:solidFill>
                  <a:schemeClr val="dk1"/>
                </a:solidFill>
                <a:latin typeface="Calibri"/>
                <a:ea typeface="Calibri"/>
                <a:cs typeface="Calibri"/>
                <a:sym typeface="Calibri"/>
              </a:rPr>
              <a:t> </a:t>
            </a:r>
          </a:p>
          <a:p>
            <a:pPr marL="0" marR="0" lvl="0" indent="0" algn="l" rtl="0">
              <a:lnSpc>
                <a:spcPct val="80000"/>
              </a:lnSpc>
              <a:spcBef>
                <a:spcPts val="330"/>
              </a:spcBef>
              <a:spcAft>
                <a:spcPts val="0"/>
              </a:spcAft>
              <a:buSzPct val="25000"/>
              <a:buNone/>
            </a:pPr>
            <a:r>
              <a:rPr lang="en-US" sz="1100" b="1" i="0" u="sng" strike="noStrike" cap="none" baseline="0" dirty="0">
                <a:solidFill>
                  <a:schemeClr val="hlink"/>
                </a:solidFill>
                <a:latin typeface="Calibri"/>
                <a:ea typeface="Calibri"/>
                <a:cs typeface="Calibri"/>
                <a:sym typeface="Calibri"/>
                <a:hlinkClick r:id="rId7"/>
              </a:rPr>
              <a:t>Sun </a:t>
            </a:r>
            <a:r>
              <a:rPr lang="en-US" sz="1100" b="1" i="0" u="sng" strike="noStrike" cap="none" baseline="0" dirty="0" err="1">
                <a:solidFill>
                  <a:schemeClr val="hlink"/>
                </a:solidFill>
                <a:latin typeface="Calibri"/>
                <a:ea typeface="Calibri"/>
                <a:cs typeface="Calibri"/>
                <a:sym typeface="Calibri"/>
                <a:hlinkClick r:id="rId7"/>
              </a:rPr>
              <a:t>Catalytix</a:t>
            </a:r>
            <a:r>
              <a:rPr lang="en-US" sz="1100" b="1" i="0" u="sng" strike="noStrike" cap="none" baseline="0" dirty="0">
                <a:solidFill>
                  <a:schemeClr val="hlink"/>
                </a:solidFill>
                <a:latin typeface="Calibri"/>
                <a:ea typeface="Calibri"/>
                <a:cs typeface="Calibri"/>
                <a:sym typeface="Calibri"/>
                <a:hlinkClick r:id="rId7"/>
              </a:rPr>
              <a:t>: Energy from Water and Sunlight</a:t>
            </a:r>
          </a:p>
          <a:p>
            <a:pPr marL="0" marR="0" lvl="0" indent="0" algn="l" rtl="0">
              <a:lnSpc>
                <a:spcPct val="80000"/>
              </a:lnSpc>
              <a:spcBef>
                <a:spcPts val="330"/>
              </a:spcBef>
              <a:spcAft>
                <a:spcPts val="0"/>
              </a:spcAft>
              <a:buSzPct val="25000"/>
              <a:buNone/>
            </a:pPr>
            <a:r>
              <a:rPr lang="en-US" sz="1100" b="1" i="0" u="sng" strike="noStrike" cap="none" baseline="0" dirty="0">
                <a:solidFill>
                  <a:schemeClr val="hlink"/>
                </a:solidFill>
                <a:latin typeface="Calibri"/>
                <a:ea typeface="Calibri"/>
                <a:cs typeface="Calibri"/>
                <a:sym typeface="Calibri"/>
                <a:hlinkClick r:id="rId8"/>
              </a:rPr>
              <a:t>University of Minnesota: </a:t>
            </a:r>
            <a:r>
              <a:rPr lang="en-US" sz="1100" b="1" i="0" u="sng" strike="noStrike" cap="none" baseline="0" dirty="0" err="1">
                <a:solidFill>
                  <a:schemeClr val="hlink"/>
                </a:solidFill>
                <a:latin typeface="Calibri"/>
                <a:ea typeface="Calibri"/>
                <a:cs typeface="Calibri"/>
                <a:sym typeface="Calibri"/>
                <a:hlinkClick r:id="rId8"/>
              </a:rPr>
              <a:t>Biofuel</a:t>
            </a:r>
            <a:r>
              <a:rPr lang="en-US" sz="1100" b="1" i="0" u="sng" strike="noStrike" cap="none" baseline="0" dirty="0">
                <a:solidFill>
                  <a:schemeClr val="hlink"/>
                </a:solidFill>
                <a:latin typeface="Calibri"/>
                <a:ea typeface="Calibri"/>
                <a:cs typeface="Calibri"/>
                <a:sym typeface="Calibri"/>
                <a:hlinkClick r:id="rId8"/>
              </a:rPr>
              <a:t> from Bacteria and Sunlight</a:t>
            </a:r>
          </a:p>
          <a:p>
            <a:pPr marL="0" marR="0" lvl="0" indent="0" algn="l" rtl="0">
              <a:lnSpc>
                <a:spcPct val="80000"/>
              </a:lnSpc>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p:txBody>
      </p:sp>
      <p:sp>
        <p:nvSpPr>
          <p:cNvPr id="726" name="Shape 726"/>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Shape 55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58" name="Shape 55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1" i="0" u="none" strike="noStrike" cap="none" baseline="0" dirty="0">
                <a:solidFill>
                  <a:schemeClr val="dk1"/>
                </a:solidFill>
                <a:latin typeface="Calibri"/>
                <a:ea typeface="Calibri"/>
                <a:cs typeface="Calibri"/>
                <a:sym typeface="Calibri"/>
              </a:rPr>
              <a:t>University of Maryland Center for Environmental Science</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($324,439) </a:t>
            </a:r>
            <a:r>
              <a:rPr lang="en-US" sz="1200" b="1" i="0" u="sng" strike="noStrike" cap="none" baseline="0" dirty="0" err="1">
                <a:solidFill>
                  <a:schemeClr val="hlink"/>
                </a:solidFill>
                <a:latin typeface="Calibri"/>
                <a:ea typeface="Calibri"/>
                <a:cs typeface="Calibri"/>
                <a:sym typeface="Calibri"/>
                <a:hlinkClick r:id="rId3"/>
              </a:rPr>
              <a:t>Feng</a:t>
            </a:r>
            <a:r>
              <a:rPr lang="en-US" sz="1200" b="1" i="0" u="sng" strike="noStrike" cap="none" baseline="0" dirty="0">
                <a:solidFill>
                  <a:schemeClr val="hlink"/>
                </a:solidFill>
                <a:latin typeface="Calibri"/>
                <a:ea typeface="Calibri"/>
                <a:cs typeface="Calibri"/>
                <a:sym typeface="Calibri"/>
                <a:hlinkClick r:id="rId3"/>
              </a:rPr>
              <a:t> Chen</a:t>
            </a:r>
            <a:r>
              <a:rPr lang="en-US" sz="1200" b="0" i="0" u="none" strike="noStrike" cap="none" baseline="0" dirty="0">
                <a:solidFill>
                  <a:schemeClr val="dk1"/>
                </a:solidFill>
                <a:latin typeface="Calibri"/>
                <a:ea typeface="Calibri"/>
                <a:cs typeface="Calibri"/>
                <a:sym typeface="Calibri"/>
              </a:rPr>
              <a:t>, associate professor, Institute of Marine &amp; Environmental Technology, works with </a:t>
            </a:r>
            <a:r>
              <a:rPr lang="en-US" sz="1200" b="1" i="0" u="none" strike="noStrike" cap="none" baseline="0" dirty="0">
                <a:solidFill>
                  <a:schemeClr val="dk1"/>
                </a:solidFill>
                <a:latin typeface="Calibri"/>
                <a:ea typeface="Calibri"/>
                <a:cs typeface="Calibri"/>
                <a:sym typeface="Calibri"/>
              </a:rPr>
              <a:t>Dayton-based </a:t>
            </a:r>
            <a:r>
              <a:rPr lang="en-US" sz="1200" b="1" i="0" u="sng" strike="noStrike" cap="none" baseline="0" dirty="0">
                <a:solidFill>
                  <a:schemeClr val="hlink"/>
                </a:solidFill>
                <a:latin typeface="Calibri"/>
                <a:ea typeface="Calibri"/>
                <a:cs typeface="Calibri"/>
                <a:sym typeface="Calibri"/>
                <a:hlinkClick r:id="rId4"/>
              </a:rPr>
              <a:t>HY-TEK Bio LLC</a:t>
            </a:r>
            <a:r>
              <a:rPr lang="en-US" sz="1200" b="0" i="0" u="none" strike="noStrike" cap="none" baseline="0" dirty="0">
                <a:solidFill>
                  <a:schemeClr val="dk1"/>
                </a:solidFill>
                <a:latin typeface="Calibri"/>
                <a:ea typeface="Calibri"/>
                <a:cs typeface="Calibri"/>
                <a:sym typeface="Calibri"/>
              </a:rPr>
              <a:t> to develop a system for extracting nutrients from chicken manure to speed the growth of microalgae, which HY-TEK Bio uses in its </a:t>
            </a:r>
            <a:r>
              <a:rPr lang="en-US" sz="1200" b="0" i="0" u="none" strike="noStrike" cap="none" baseline="0" dirty="0" err="1">
                <a:solidFill>
                  <a:schemeClr val="dk1"/>
                </a:solidFill>
                <a:latin typeface="Calibri"/>
                <a:ea typeface="Calibri"/>
                <a:cs typeface="Calibri"/>
                <a:sym typeface="Calibri"/>
              </a:rPr>
              <a:t>photobioreactor</a:t>
            </a:r>
            <a:r>
              <a:rPr lang="en-US" sz="1200" b="0" i="0" u="none" strike="noStrike" cap="none" baseline="0" dirty="0">
                <a:solidFill>
                  <a:schemeClr val="dk1"/>
                </a:solidFill>
                <a:latin typeface="Calibri"/>
                <a:ea typeface="Calibri"/>
                <a:cs typeface="Calibri"/>
                <a:sym typeface="Calibri"/>
              </a:rPr>
              <a:t>-based systems to mitigate greenhouse gas emissions on an industrial scale, and develop a bacteria-based process that will separate algae from water that will make harvesting algae fast and inexpensive.</a:t>
            </a:r>
          </a:p>
          <a:p>
            <a:pPr marL="0" marR="0" lvl="0" indent="0" algn="l" rtl="0">
              <a:spcBef>
                <a:spcPts val="360"/>
              </a:spcBef>
              <a:spcAft>
                <a:spcPts val="0"/>
              </a:spcAft>
              <a:buSzPct val="25000"/>
              <a:buFontTx/>
              <a:buChar char="-"/>
            </a:pPr>
            <a:r>
              <a:rPr lang="en-US" sz="1200" b="0" i="0" u="none" strike="noStrike" cap="none" baseline="0" dirty="0" smtClean="0">
                <a:solidFill>
                  <a:schemeClr val="dk1"/>
                </a:solidFill>
                <a:latin typeface="Calibri"/>
                <a:ea typeface="Calibri"/>
                <a:cs typeface="Calibri"/>
                <a:sym typeface="Calibri"/>
              </a:rPr>
              <a:t>See </a:t>
            </a:r>
            <a:r>
              <a:rPr lang="en-US" sz="1200" b="0" i="0" u="none" strike="noStrike" cap="none" baseline="0" dirty="0">
                <a:solidFill>
                  <a:schemeClr val="dk1"/>
                </a:solidFill>
                <a:latin typeface="Calibri"/>
                <a:ea typeface="Calibri"/>
                <a:cs typeface="Calibri"/>
                <a:sym typeface="Calibri"/>
              </a:rPr>
              <a:t>more at: </a:t>
            </a:r>
            <a:r>
              <a:rPr lang="en-US" sz="1200" b="0" i="0" u="none" strike="noStrike" cap="none" baseline="0" dirty="0">
                <a:solidFill>
                  <a:schemeClr val="dk1"/>
                </a:solidFill>
                <a:latin typeface="Calibri"/>
                <a:ea typeface="Calibri"/>
                <a:cs typeface="Calibri"/>
                <a:sym typeface="Calibri"/>
                <a:hlinkClick r:id="rId5"/>
              </a:rPr>
              <a:t>http://</a:t>
            </a:r>
            <a:r>
              <a:rPr lang="en-US" sz="1200" b="0" i="0" u="none" strike="noStrike" cap="none" baseline="0" dirty="0" smtClean="0">
                <a:solidFill>
                  <a:schemeClr val="dk1"/>
                </a:solidFill>
                <a:latin typeface="Calibri"/>
                <a:ea typeface="Calibri"/>
                <a:cs typeface="Calibri"/>
                <a:sym typeface="Calibri"/>
                <a:hlinkClick r:id="rId5"/>
              </a:rPr>
              <a:t>www.mtech.umd.edu/news/press_releases/mips_r52_release.html#sthash.1Zj3gA4S.dpuf</a:t>
            </a:r>
            <a:endParaRPr lang="en-US" sz="1200" b="0" i="0" u="none" strike="noStrike" cap="none" baseline="0" dirty="0" smtClean="0">
              <a:solidFill>
                <a:schemeClr val="dk1"/>
              </a:solidFill>
              <a:latin typeface="Calibri"/>
              <a:ea typeface="Calibri"/>
              <a:cs typeface="Calibri"/>
              <a:sym typeface="Calibri"/>
            </a:endParaRPr>
          </a:p>
          <a:p>
            <a:pPr marL="0" marR="0" lvl="0" indent="0" algn="l" rtl="0">
              <a:spcBef>
                <a:spcPts val="360"/>
              </a:spcBef>
              <a:spcAft>
                <a:spcPts val="0"/>
              </a:spcAft>
              <a:buSzPct val="25000"/>
              <a:buFontTx/>
              <a:buChar char="-"/>
            </a:pPr>
            <a:endParaRPr lang="en-US" dirty="0" smtClean="0">
              <a:solidFill>
                <a:schemeClr val="dk1"/>
              </a:solidFill>
              <a:latin typeface="Calibri"/>
              <a:ea typeface="Calibri"/>
              <a:cs typeface="Calibri"/>
              <a:sym typeface="Calibri"/>
            </a:endParaRPr>
          </a:p>
          <a:p>
            <a:pPr lvl="0">
              <a:buSzPct val="25000"/>
              <a:buFontTx/>
              <a:buChar char="-"/>
            </a:pPr>
            <a:r>
              <a:rPr lang="en-US" dirty="0" smtClean="0">
                <a:solidFill>
                  <a:schemeClr val="dk1"/>
                </a:solidFill>
                <a:latin typeface="Calibri"/>
                <a:ea typeface="Calibri"/>
                <a:cs typeface="Calibri"/>
                <a:sym typeface="Calibri"/>
                <a:hlinkClick r:id="rId6"/>
              </a:rPr>
              <a:t>http://advancedbiofuelsusa.info/category/feedstocks/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559" name="Shape 559"/>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38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1179513" y="674688"/>
            <a:ext cx="4714875" cy="35369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67" name="Shape 567"/>
          <p:cNvSpPr txBox="1">
            <a:spLocks noGrp="1"/>
          </p:cNvSpPr>
          <p:nvPr>
            <p:ph type="body" idx="1"/>
          </p:nvPr>
        </p:nvSpPr>
        <p:spPr>
          <a:xfrm>
            <a:off x="723900" y="4485481"/>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http://advancedbiofuelsusa.info/tag/sorghum/</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Shape 57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75" name="Shape 57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Photos from the Penn State Energy Crop Library </a:t>
            </a:r>
            <a:r>
              <a:rPr lang="en-US" sz="1200" b="0" i="0" u="none" strike="noStrike" cap="none" baseline="0" dirty="0" smtClean="0">
                <a:solidFill>
                  <a:schemeClr val="dk1"/>
                </a:solidFill>
                <a:latin typeface="Calibri"/>
                <a:ea typeface="Calibri"/>
                <a:cs typeface="Calibri"/>
                <a:sym typeface="Calibri"/>
              </a:rPr>
              <a:t>fields</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http://advancedbiofuelsusa.info/tag/sunflower/</a:t>
            </a:r>
            <a:r>
              <a:rPr lang="en-US" dirty="0" smtClean="0">
                <a:solidFill>
                  <a:schemeClr val="dk1"/>
                </a:solidFill>
                <a:latin typeface="Calibri"/>
                <a:ea typeface="Calibri"/>
                <a:cs typeface="Calibri"/>
                <a:sym typeface="Calibri"/>
              </a:rPr>
              <a:t> </a:t>
            </a:r>
          </a:p>
          <a:p>
            <a:pPr lvl="0">
              <a:spcBef>
                <a:spcPts val="0"/>
              </a:spcBef>
              <a:buSzPct val="25000"/>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4"/>
              </a:rPr>
              <a:t>http://advancedbiofuelsusa.info/tag/jerusalem-artichoke/</a:t>
            </a:r>
            <a:r>
              <a:rPr lang="en-US" dirty="0" smtClean="0">
                <a:solidFill>
                  <a:schemeClr val="dk1"/>
                </a:solidFill>
                <a:latin typeface="Calibri"/>
                <a:ea typeface="Calibri"/>
                <a:cs typeface="Calibri"/>
                <a:sym typeface="Calibri"/>
              </a:rPr>
              <a:t> </a:t>
            </a:r>
          </a:p>
          <a:p>
            <a:pPr lvl="0">
              <a:spcBef>
                <a:spcPts val="0"/>
              </a:spcBef>
              <a:buSzPct val="25000"/>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85" name="Shape 58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smtClean="0">
                <a:solidFill>
                  <a:schemeClr val="dk1"/>
                </a:solidFill>
                <a:latin typeface="Calibri"/>
                <a:ea typeface="Calibri"/>
                <a:cs typeface="Calibri"/>
                <a:sym typeface="Calibri"/>
              </a:rPr>
              <a:t>Canola/rapeseed</a:t>
            </a: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http://advancedbiofuelsusa.info/tag/canola/</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Shape 59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596" name="Shape 59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Grasses that grow as high as houses.</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Clarinet reeds are made out of giant reed plants.</a:t>
            </a: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In the US this is considered an invasive species.  No federal funds are available to research using this as an energy crop in the US</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360"/>
              </a:spcBef>
              <a:spcAft>
                <a:spcPts val="0"/>
              </a:spcAft>
              <a:buSzPct val="25000"/>
              <a:buNone/>
            </a:pPr>
            <a:endParaRPr lang="en-US" dirty="0" smtClean="0">
              <a:solidFill>
                <a:schemeClr val="dk1"/>
              </a:solidFill>
              <a:latin typeface="Calibri"/>
              <a:ea typeface="Calibri"/>
              <a:cs typeface="Calibri"/>
              <a:sym typeface="Calibri"/>
            </a:endParaRPr>
          </a:p>
          <a:p>
            <a:pPr lvl="0">
              <a:buSzPct val="25000"/>
            </a:pPr>
            <a:r>
              <a:rPr lang="en-US" dirty="0" smtClean="0">
                <a:solidFill>
                  <a:schemeClr val="dk1"/>
                </a:solidFill>
                <a:latin typeface="Calibri"/>
                <a:ea typeface="Calibri"/>
                <a:cs typeface="Calibri"/>
                <a:sym typeface="Calibri"/>
                <a:hlinkClick r:id="rId3"/>
              </a:rPr>
              <a:t>http://advancedbiofuelsusa.info/tag/arundo/</a:t>
            </a:r>
            <a:r>
              <a:rPr lang="en-US" dirty="0" smtClean="0">
                <a:solidFill>
                  <a:schemeClr val="dk1"/>
                </a:solidFill>
                <a:latin typeface="Calibri"/>
                <a:ea typeface="Calibri"/>
                <a:cs typeface="Calibri"/>
                <a:sym typeface="Calibri"/>
              </a:rPr>
              <a:t> </a:t>
            </a:r>
          </a:p>
          <a:p>
            <a:pPr lvl="0">
              <a:buSzPct val="25000"/>
            </a:pPr>
            <a:endParaRPr lang="en-US" sz="1200" b="0" i="0" u="none" strike="noStrike" cap="none" baseline="0" dirty="0" smtClean="0">
              <a:solidFill>
                <a:schemeClr val="dk1"/>
              </a:solidFill>
              <a:latin typeface="Calibri"/>
              <a:ea typeface="Calibri"/>
              <a:cs typeface="Calibri"/>
              <a:sym typeface="Calibri"/>
            </a:endParaRPr>
          </a:p>
          <a:p>
            <a:pPr lvl="0">
              <a:buSzPct val="25000"/>
            </a:pPr>
            <a:r>
              <a:rPr lang="en-US" dirty="0" smtClean="0">
                <a:solidFill>
                  <a:schemeClr val="dk1"/>
                </a:solidFill>
                <a:latin typeface="Calibri"/>
                <a:ea typeface="Calibri"/>
                <a:cs typeface="Calibri"/>
                <a:sym typeface="Calibri"/>
                <a:hlinkClick r:id="rId4"/>
              </a:rPr>
              <a:t>http://advancedbiofuelsusa.info/tag/miscanthus/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r>
              <a:rPr lang="en-US" dirty="0" smtClean="0"/>
              <a:t>Overview</a:t>
            </a:r>
          </a:p>
          <a:p>
            <a:r>
              <a:rPr lang="en-US" dirty="0" smtClean="0"/>
              <a:t>Quick review of basic presentation, reasons for how it's organized</a:t>
            </a:r>
          </a:p>
          <a:p>
            <a:r>
              <a:rPr lang="en-US" dirty="0" smtClean="0"/>
              <a:t>Start with a question to assess level of understanding, attitudes toward biofuels</a:t>
            </a:r>
          </a:p>
          <a:p>
            <a:r>
              <a:rPr lang="en-US" dirty="0" smtClean="0"/>
              <a:t>Explanation of flexibility of basic presentation, geared to specific audience</a:t>
            </a:r>
          </a:p>
          <a:p>
            <a:r>
              <a:rPr lang="en-US" dirty="0" smtClean="0"/>
              <a:t>Sneak peak at "extra" slides available for more in-depth exploration of specific areas</a:t>
            </a:r>
          </a:p>
          <a:p>
            <a:r>
              <a:rPr lang="en-US" dirty="0" smtClean="0"/>
              <a:t>	Engines/fuels</a:t>
            </a:r>
          </a:p>
          <a:p>
            <a:r>
              <a:rPr lang="en-US" dirty="0" smtClean="0"/>
              <a:t>	Conversion technologies</a:t>
            </a:r>
          </a:p>
          <a:p>
            <a:r>
              <a:rPr lang="en-US" dirty="0" smtClean="0"/>
              <a:t>List of other resources</a:t>
            </a:r>
          </a:p>
          <a:p>
            <a:r>
              <a:rPr lang="en-US" dirty="0" smtClean="0"/>
              <a:t>		</a:t>
            </a:r>
          </a:p>
          <a:p>
            <a:r>
              <a:rPr lang="en-US" dirty="0" smtClean="0"/>
              <a:t>Anju </a:t>
            </a:r>
            <a:r>
              <a:rPr lang="en-US" dirty="0" err="1" smtClean="0"/>
              <a:t>Dahiya's</a:t>
            </a:r>
            <a:r>
              <a:rPr lang="en-US" dirty="0" smtClean="0"/>
              <a:t> book (Bioenergy) and  Commercializing </a:t>
            </a:r>
            <a:r>
              <a:rPr lang="en-US" dirty="0" err="1" smtClean="0"/>
              <a:t>Bioproducts</a:t>
            </a:r>
            <a:r>
              <a:rPr lang="en-US" dirty="0" smtClean="0"/>
              <a:t> book</a:t>
            </a:r>
          </a:p>
          <a:p>
            <a:endParaRPr lang="en-US" dirty="0" smtClean="0"/>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a:t>
            </a:fld>
            <a:endParaRPr lang="en-US" sz="13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3"/>
        <p:cNvGrpSpPr/>
        <p:nvPr/>
      </p:nvGrpSpPr>
      <p:grpSpPr>
        <a:xfrm>
          <a:off x="0" y="0"/>
          <a:ext cx="0" cy="0"/>
          <a:chOff x="0" y="0"/>
          <a:chExt cx="0" cy="0"/>
        </a:xfrm>
      </p:grpSpPr>
      <p:sp>
        <p:nvSpPr>
          <p:cNvPr id="634" name="Shape 63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35" name="Shape 635"/>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Not only is the grass growing higher than the height of the man, but the root system of the grass grows even longer than that.  So, when you talk about sustainability; places that need soil erosion control might be good candidates for growing </a:t>
            </a:r>
            <a:r>
              <a:rPr lang="en-US" sz="1200" b="0" i="0" u="none" strike="noStrike" cap="none" baseline="0" dirty="0" err="1">
                <a:solidFill>
                  <a:schemeClr val="dk1"/>
                </a:solidFill>
                <a:latin typeface="Calibri"/>
                <a:ea typeface="Calibri"/>
                <a:cs typeface="Calibri"/>
                <a:sym typeface="Calibri"/>
              </a:rPr>
              <a:t>switchgrass</a:t>
            </a:r>
            <a:r>
              <a:rPr lang="en-US" sz="1200" b="0" i="0" u="none" strike="noStrike" cap="none" baseline="0" dirty="0">
                <a:solidFill>
                  <a:schemeClr val="dk1"/>
                </a:solidFill>
                <a:latin typeface="Calibri"/>
                <a:ea typeface="Calibri"/>
                <a:cs typeface="Calibri"/>
                <a:sym typeface="Calibri"/>
              </a:rPr>
              <a:t> as an energy crop</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http://advancedbiofuelsusa.info/tag/switchgrass/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Shape 64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42" name="Shape 64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http://advancedbiofuelsusa.info/tag/sorghum/</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Shape 61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16" name="Shape 61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http://advancedbiofuelsusa.info/tag/corn-stover/</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26" name="Shape 62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This is a small sugar beet. Many get as big as soccer balls.  During harvest, people in the area know to drive far behind the trucks full of sugar beets as some bounce out of the truck and hit and break windshields</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http://advancedbiofuelsusa.info/tag/sugar-beet/</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Shape 66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69" name="Shape 66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hlinkClick r:id="rId3"/>
              </a:rPr>
              <a:t>http://www.crops4energy.co.uk/short-rotation-coppice-src</a:t>
            </a:r>
            <a:r>
              <a:rPr lang="en-US" sz="1200" b="0" i="0" u="none" strike="noStrike" cap="none" baseline="0" dirty="0" smtClean="0">
                <a:solidFill>
                  <a:schemeClr val="dk1"/>
                </a:solidFill>
                <a:latin typeface="Calibri"/>
                <a:ea typeface="Calibri"/>
                <a:cs typeface="Calibri"/>
                <a:sym typeface="Calibri"/>
                <a:hlinkClick r:id="rId3"/>
              </a:rPr>
              <a:t>/</a:t>
            </a:r>
            <a:r>
              <a:rPr lang="en-US" sz="1200" b="0" i="0" u="none" strike="noStrike" cap="none" baseline="0" dirty="0" smtClean="0">
                <a:solidFill>
                  <a:schemeClr val="dk1"/>
                </a:solidFill>
                <a:latin typeface="Calibri"/>
                <a:ea typeface="Calibri"/>
                <a:cs typeface="Calibri"/>
                <a:sym typeface="Calibri"/>
              </a:rPr>
              <a:t> </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4"/>
              </a:rPr>
              <a:t>http://advancedbiofuelsusa.info/tag/willow/</a:t>
            </a:r>
            <a:r>
              <a:rPr lang="en-US" dirty="0" smtClean="0">
                <a:solidFill>
                  <a:schemeClr val="dk1"/>
                </a:solidFill>
                <a:latin typeface="Calibri"/>
                <a:ea typeface="Calibri"/>
                <a:cs typeface="Calibri"/>
                <a:sym typeface="Calibri"/>
              </a:rPr>
              <a:t> </a:t>
            </a:r>
          </a:p>
          <a:p>
            <a:pPr lvl="0">
              <a:spcBef>
                <a:spcPts val="0"/>
              </a:spcBef>
              <a:buSzPct val="25000"/>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5"/>
              </a:rPr>
              <a:t>http://advancedbiofuelsusa.info/tag/poplar/</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Shape 649"/>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50" name="Shape 650"/>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https://hort.purdue.edu/newcrop/afcm/kenaf.html</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Shape 65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59" name="Shape 659"/>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Wood chips might be left-</a:t>
            </a:r>
            <a:r>
              <a:rPr lang="en-US" sz="1200" b="0" i="0" u="none" strike="noStrike" cap="none" baseline="0" dirty="0" err="1">
                <a:solidFill>
                  <a:schemeClr val="dk1"/>
                </a:solidFill>
                <a:latin typeface="Calibri"/>
                <a:ea typeface="Calibri"/>
                <a:cs typeface="Calibri"/>
                <a:sym typeface="Calibri"/>
              </a:rPr>
              <a:t>overs</a:t>
            </a:r>
            <a:r>
              <a:rPr lang="en-US" sz="1200" b="0" i="0" u="none" strike="noStrike" cap="none" baseline="0" dirty="0">
                <a:solidFill>
                  <a:schemeClr val="dk1"/>
                </a:solidFill>
                <a:latin typeface="Calibri"/>
                <a:ea typeface="Calibri"/>
                <a:cs typeface="Calibri"/>
                <a:sym typeface="Calibri"/>
              </a:rPr>
              <a:t> or residues of other forest products processes.  For example from sawmills.  Or from slash and waste at forest harvest sites—materials that would otherwise be burned </a:t>
            </a:r>
            <a:r>
              <a:rPr lang="en-US" sz="1200" b="0" i="0" u="none" strike="noStrike" cap="none" baseline="0" dirty="0" err="1">
                <a:solidFill>
                  <a:schemeClr val="dk1"/>
                </a:solidFill>
                <a:latin typeface="Calibri"/>
                <a:ea typeface="Calibri"/>
                <a:cs typeface="Calibri"/>
                <a:sym typeface="Calibri"/>
              </a:rPr>
              <a:t>int</a:t>
            </a:r>
            <a:r>
              <a:rPr lang="en-US" sz="1200" b="0" i="0" u="none" strike="noStrike" cap="none" baseline="0" dirty="0">
                <a:solidFill>
                  <a:schemeClr val="dk1"/>
                </a:solidFill>
                <a:latin typeface="Calibri"/>
                <a:ea typeface="Calibri"/>
                <a:cs typeface="Calibri"/>
                <a:sym typeface="Calibri"/>
              </a:rPr>
              <a:t> the open.  But then you have a logistics issue—getting the waste wood from the forest to the </a:t>
            </a:r>
            <a:r>
              <a:rPr lang="en-US" sz="1200" b="0" i="0" u="none" strike="noStrike" cap="none" baseline="0" dirty="0" err="1">
                <a:solidFill>
                  <a:schemeClr val="dk1"/>
                </a:solidFill>
                <a:latin typeface="Calibri"/>
                <a:ea typeface="Calibri"/>
                <a:cs typeface="Calibri"/>
                <a:sym typeface="Calibri"/>
              </a:rPr>
              <a:t>biorefinery</a:t>
            </a:r>
            <a:r>
              <a:rPr lang="en-US" sz="1200" b="0" i="0" u="none" strike="noStrike" cap="none" baseline="0" dirty="0">
                <a:solidFill>
                  <a:schemeClr val="dk1"/>
                </a:solidFill>
                <a:latin typeface="Calibri"/>
                <a:ea typeface="Calibri"/>
                <a:cs typeface="Calibri"/>
                <a:sym typeface="Calibri"/>
              </a:rPr>
              <a:t> for an economical price.</a:t>
            </a: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dirty="0">
                <a:solidFill>
                  <a:schemeClr val="dk1"/>
                </a:solidFill>
                <a:latin typeface="Calibri"/>
                <a:ea typeface="Calibri"/>
                <a:cs typeface="Calibri"/>
                <a:sym typeface="Calibri"/>
              </a:rPr>
              <a:t>You might also have purpose-grown wood, just as you have for some pulp/paper mills; especially when those have gone out of business</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360"/>
              </a:spcBef>
              <a:spcAft>
                <a:spcPts val="0"/>
              </a:spcAft>
              <a:buSzPct val="25000"/>
              <a:buNone/>
            </a:pPr>
            <a:endParaRPr lang="en-US" dirty="0" smtClean="0">
              <a:solidFill>
                <a:schemeClr val="dk1"/>
              </a:solidFill>
              <a:latin typeface="Calibri"/>
              <a:ea typeface="Calibri"/>
              <a:cs typeface="Calibri"/>
              <a:sym typeface="Calibri"/>
            </a:endParaRPr>
          </a:p>
          <a:p>
            <a:pPr lvl="0">
              <a:buSzPct val="25000"/>
            </a:pPr>
            <a:r>
              <a:rPr lang="en-US" dirty="0" smtClean="0">
                <a:solidFill>
                  <a:schemeClr val="dk1"/>
                </a:solidFill>
                <a:latin typeface="Calibri"/>
                <a:ea typeface="Calibri"/>
                <a:cs typeface="Calibri"/>
                <a:sym typeface="Calibri"/>
                <a:hlinkClick r:id="rId3"/>
              </a:rPr>
              <a:t>http://advancedbiofuelsusa.info/tag/woody-biomass/</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Shape 67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78" name="Shape 67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a:spcBef>
                <a:spcPts val="0"/>
              </a:spcBef>
            </a:pPr>
            <a:r>
              <a:rPr lang="en-US" dirty="0" smtClean="0">
                <a:solidFill>
                  <a:schemeClr val="dk1"/>
                </a:solidFill>
                <a:latin typeface="Calibri"/>
                <a:ea typeface="Calibri"/>
                <a:cs typeface="Calibri"/>
                <a:sym typeface="Calibri"/>
                <a:hlinkClick r:id="rId3"/>
              </a:rPr>
              <a:t>http://advancedbiofuelsusa.info/tag/msw-municipal-solid-waste/</a:t>
            </a:r>
            <a:r>
              <a:rPr lang="en-US" dirty="0" smtClean="0">
                <a:solidFill>
                  <a:schemeClr val="dk1"/>
                </a:solidFill>
                <a:latin typeface="Calibri"/>
                <a:ea typeface="Calibri"/>
                <a:cs typeface="Calibri"/>
                <a:sym typeface="Calibri"/>
              </a:rPr>
              <a:t> </a:t>
            </a: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Shape 68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688" name="Shape 68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There are lots of different ways to grow algae</a:t>
            </a:r>
            <a:r>
              <a:rPr lang="en-US" sz="1200" b="0" i="0" u="none" strike="noStrike" cap="none" baseline="0" dirty="0" smtClean="0">
                <a:solidFill>
                  <a:schemeClr val="dk1"/>
                </a:solidFill>
                <a:latin typeface="Calibri"/>
                <a:ea typeface="Calibri"/>
                <a:cs typeface="Calibri"/>
                <a:sym typeface="Calibri"/>
              </a:rPr>
              <a:t>.</a:t>
            </a:r>
          </a:p>
          <a:p>
            <a:pPr marL="0" marR="0" lvl="0" indent="0" algn="l" rtl="0">
              <a:spcBef>
                <a:spcPts val="0"/>
              </a:spcBef>
              <a:spcAft>
                <a:spcPts val="0"/>
              </a:spcAft>
              <a:buSzPct val="25000"/>
              <a:buNone/>
            </a:pPr>
            <a:endParaRPr lang="en-US"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3"/>
              </a:rPr>
              <a:t>http://advancedbiofuelsusa.info/tag/algae/</a:t>
            </a:r>
            <a:r>
              <a:rPr lang="en-US" dirty="0" smtClean="0">
                <a:solidFill>
                  <a:schemeClr val="dk1"/>
                </a:solidFill>
                <a:latin typeface="Calibri"/>
                <a:ea typeface="Calibri"/>
                <a:cs typeface="Calibri"/>
                <a:sym typeface="Calibri"/>
              </a:rPr>
              <a:t> </a:t>
            </a:r>
          </a:p>
          <a:p>
            <a:pPr lvl="0">
              <a:spcBef>
                <a:spcPts val="0"/>
              </a:spcBef>
              <a:buSzPct val="25000"/>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rPr>
              <a:t>Also</a:t>
            </a:r>
          </a:p>
          <a:p>
            <a:pPr lvl="0">
              <a:spcBef>
                <a:spcPts val="0"/>
              </a:spcBef>
              <a:buSzPct val="25000"/>
            </a:pPr>
            <a:r>
              <a:rPr lang="en-US" dirty="0" smtClean="0">
                <a:solidFill>
                  <a:schemeClr val="dk1"/>
                </a:solidFill>
                <a:latin typeface="Calibri"/>
                <a:ea typeface="Calibri"/>
                <a:cs typeface="Calibri"/>
                <a:sym typeface="Calibri"/>
                <a:hlinkClick r:id="rId4"/>
              </a:rPr>
              <a:t>http://advancedbiofuelsusa.info/tag/seaweed-macroalgae/</a:t>
            </a:r>
            <a:r>
              <a:rPr lang="en-US" dirty="0" smtClean="0">
                <a:solidFill>
                  <a:schemeClr val="dk1"/>
                </a:solidFill>
                <a:latin typeface="Calibri"/>
                <a:ea typeface="Calibri"/>
                <a:cs typeface="Calibri"/>
                <a:sym typeface="Calibri"/>
              </a:rPr>
              <a:t> </a:t>
            </a:r>
          </a:p>
          <a:p>
            <a:pPr lvl="0">
              <a:spcBef>
                <a:spcPts val="0"/>
              </a:spcBef>
              <a:buSzPct val="25000"/>
            </a:pPr>
            <a:endParaRPr lang="en-US" sz="1200" b="0" i="0" u="none" strike="noStrike" cap="none" baseline="0" dirty="0" smtClean="0">
              <a:solidFill>
                <a:schemeClr val="dk1"/>
              </a:solidFill>
              <a:latin typeface="Calibri"/>
              <a:ea typeface="Calibri"/>
              <a:cs typeface="Calibri"/>
              <a:sym typeface="Calibri"/>
            </a:endParaRPr>
          </a:p>
          <a:p>
            <a:pPr lvl="0">
              <a:spcBef>
                <a:spcPts val="0"/>
              </a:spcBef>
              <a:buSzPct val="25000"/>
            </a:pPr>
            <a:r>
              <a:rPr lang="en-US" dirty="0" smtClean="0">
                <a:solidFill>
                  <a:schemeClr val="dk1"/>
                </a:solidFill>
                <a:latin typeface="Calibri"/>
                <a:ea typeface="Calibri"/>
                <a:cs typeface="Calibri"/>
                <a:sym typeface="Calibri"/>
                <a:hlinkClick r:id="rId5"/>
              </a:rPr>
              <a:t>http://advancedbiofuelsusa.info/tag/cyanobacteria/</a:t>
            </a:r>
            <a:r>
              <a:rPr lang="en-US"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4"/>
        <p:cNvGrpSpPr/>
        <p:nvPr/>
      </p:nvGrpSpPr>
      <p:grpSpPr>
        <a:xfrm>
          <a:off x="0" y="0"/>
          <a:ext cx="0" cy="0"/>
          <a:chOff x="0" y="0"/>
          <a:chExt cx="0" cy="0"/>
        </a:xfrm>
      </p:grpSpPr>
      <p:sp>
        <p:nvSpPr>
          <p:cNvPr id="695" name="Shape 69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696" name="Shape 69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lvl="0" rtl="0">
              <a:lnSpc>
                <a:spcPct val="115000"/>
              </a:lnSpc>
              <a:spcBef>
                <a:spcPts val="400"/>
              </a:spcBef>
              <a:buClr>
                <a:schemeClr val="dk1"/>
              </a:buClr>
              <a:buSzPct val="91666"/>
              <a:buFont typeface="Arial"/>
              <a:buNone/>
            </a:pPr>
            <a:r>
              <a:rPr lang="en-US" sz="1200" b="0" i="0" u="none" strike="noStrike" cap="none" baseline="0" dirty="0">
                <a:solidFill>
                  <a:srgbClr val="FFFFFF"/>
                </a:solidFill>
                <a:latin typeface="Arial"/>
                <a:ea typeface="Arial"/>
                <a:cs typeface="Arial"/>
                <a:sym typeface="Arial"/>
              </a:rPr>
              <a:t>“</a:t>
            </a:r>
            <a:r>
              <a:rPr lang="en-US" sz="1200" b="0" i="0" u="none" strike="noStrike" cap="none" baseline="0" dirty="0" err="1">
                <a:solidFill>
                  <a:srgbClr val="FFFFFF"/>
                </a:solidFill>
                <a:latin typeface="Arial"/>
                <a:ea typeface="Arial"/>
                <a:cs typeface="Arial"/>
                <a:sym typeface="Arial"/>
              </a:rPr>
              <a:t>Fleshings</a:t>
            </a:r>
            <a:r>
              <a:rPr lang="en-US" sz="1200" b="0" i="0" u="none" strike="noStrike" cap="none" baseline="0" dirty="0">
                <a:solidFill>
                  <a:srgbClr val="FFFFFF"/>
                </a:solidFill>
                <a:latin typeface="Arial"/>
                <a:ea typeface="Arial"/>
                <a:cs typeface="Arial"/>
                <a:sym typeface="Arial"/>
              </a:rPr>
              <a:t>” (leftover subcutaneous ligament and fat) from leather production are a source of </a:t>
            </a:r>
            <a:r>
              <a:rPr lang="en-US" sz="1200" b="0" i="0" u="none" strike="noStrike" cap="none" baseline="0" dirty="0" err="1">
                <a:solidFill>
                  <a:srgbClr val="FFFFFF"/>
                </a:solidFill>
                <a:latin typeface="Arial"/>
                <a:ea typeface="Arial"/>
                <a:cs typeface="Arial"/>
                <a:sym typeface="Arial"/>
              </a:rPr>
              <a:t>biofuel</a:t>
            </a:r>
            <a:r>
              <a:rPr lang="en-US" sz="1200" b="0" i="0" u="none" strike="noStrike" cap="none" baseline="0" dirty="0">
                <a:solidFill>
                  <a:srgbClr val="FFFFFF"/>
                </a:solidFill>
                <a:latin typeface="Arial"/>
                <a:ea typeface="Arial"/>
                <a:cs typeface="Arial"/>
                <a:sym typeface="Arial"/>
              </a:rPr>
              <a:t>. The sludge would otherwise turn toxic and be burned, </a:t>
            </a:r>
            <a:r>
              <a:rPr lang="en-US" sz="1200" b="0" i="0" u="none" strike="noStrike" cap="none" baseline="0" dirty="0" err="1">
                <a:solidFill>
                  <a:srgbClr val="FFFFFF"/>
                </a:solidFill>
                <a:latin typeface="Arial"/>
                <a:ea typeface="Arial"/>
                <a:cs typeface="Arial"/>
                <a:sym typeface="Arial"/>
              </a:rPr>
              <a:t>g</a:t>
            </a:r>
            <a:r>
              <a:rPr lang="en-US" b="1" dirty="0" err="1">
                <a:solidFill>
                  <a:srgbClr val="43AD49"/>
                </a:solidFill>
              </a:rPr>
              <a:t>Tamil</a:t>
            </a:r>
            <a:r>
              <a:rPr lang="en-US" b="1" dirty="0">
                <a:solidFill>
                  <a:srgbClr val="43AD49"/>
                </a:solidFill>
              </a:rPr>
              <a:t> Nadu to Have World’s First </a:t>
            </a:r>
            <a:r>
              <a:rPr lang="en-US" b="1" dirty="0" err="1">
                <a:solidFill>
                  <a:srgbClr val="43AD49"/>
                </a:solidFill>
              </a:rPr>
              <a:t>Biorefinery</a:t>
            </a:r>
            <a:r>
              <a:rPr lang="en-US" b="1" dirty="0">
                <a:solidFill>
                  <a:srgbClr val="43AD49"/>
                </a:solidFill>
              </a:rPr>
              <a:t> Using Tannery Waste</a:t>
            </a:r>
          </a:p>
          <a:p>
            <a:pPr lvl="0" rtl="0">
              <a:lnSpc>
                <a:spcPct val="115000"/>
              </a:lnSpc>
              <a:spcBef>
                <a:spcPts val="0"/>
              </a:spcBef>
              <a:spcAft>
                <a:spcPts val="1100"/>
              </a:spcAft>
              <a:buClr>
                <a:schemeClr val="dk1"/>
              </a:buClr>
              <a:buSzPct val="137500"/>
              <a:buFont typeface="Arial"/>
              <a:buNone/>
            </a:pPr>
            <a:r>
              <a:rPr lang="en-US" sz="800" dirty="0">
                <a:solidFill>
                  <a:srgbClr val="384741"/>
                </a:solidFill>
              </a:rPr>
              <a:t>Submitted by </a:t>
            </a:r>
            <a:r>
              <a:rPr lang="en-US" sz="800" dirty="0">
                <a:solidFill>
                  <a:srgbClr val="2C2C2C"/>
                </a:solidFill>
                <a:hlinkClick r:id="rId3"/>
              </a:rPr>
              <a:t>admin</a:t>
            </a:r>
            <a:r>
              <a:rPr lang="en-US" sz="800" dirty="0">
                <a:solidFill>
                  <a:srgbClr val="384741"/>
                </a:solidFill>
              </a:rPr>
              <a:t> on June 26, 2012 – 7:00 </a:t>
            </a:r>
            <a:r>
              <a:rPr lang="en-US" sz="800" dirty="0" err="1">
                <a:solidFill>
                  <a:srgbClr val="384741"/>
                </a:solidFill>
              </a:rPr>
              <a:t>pm</a:t>
            </a:r>
            <a:r>
              <a:rPr lang="en-US" sz="800" dirty="0" err="1">
                <a:solidFill>
                  <a:srgbClr val="2C2C2C"/>
                </a:solidFill>
                <a:hlinkClick r:id="rId4"/>
              </a:rPr>
              <a:t>No</a:t>
            </a:r>
            <a:r>
              <a:rPr lang="en-US" sz="800" dirty="0">
                <a:solidFill>
                  <a:srgbClr val="2C2C2C"/>
                </a:solidFill>
                <a:hlinkClick r:id="rId4"/>
              </a:rPr>
              <a:t> Comment</a:t>
            </a:r>
          </a:p>
          <a:p>
            <a:pPr lvl="0" rtl="0">
              <a:lnSpc>
                <a:spcPct val="150000"/>
              </a:lnSpc>
              <a:spcBef>
                <a:spcPts val="0"/>
              </a:spcBef>
              <a:spcAft>
                <a:spcPts val="1100"/>
              </a:spcAft>
              <a:buClr>
                <a:schemeClr val="dk1"/>
              </a:buClr>
              <a:buSzPct val="122222"/>
              <a:buFont typeface="Arial"/>
              <a:buNone/>
            </a:pPr>
            <a:r>
              <a:rPr lang="en-US" sz="900" dirty="0">
                <a:solidFill>
                  <a:srgbClr val="384741"/>
                </a:solidFill>
              </a:rPr>
              <a:t>by Kumar </a:t>
            </a:r>
            <a:r>
              <a:rPr lang="en-US" sz="900" dirty="0" err="1">
                <a:solidFill>
                  <a:srgbClr val="384741"/>
                </a:solidFill>
              </a:rPr>
              <a:t>Chellappan</a:t>
            </a:r>
            <a:r>
              <a:rPr lang="en-US" sz="900" dirty="0">
                <a:solidFill>
                  <a:srgbClr val="384741"/>
                </a:solidFill>
              </a:rPr>
              <a:t> (Daily News and Analysis India)    Tamil Nadu will be home to the world’s first </a:t>
            </a:r>
            <a:r>
              <a:rPr lang="en-US" sz="900" dirty="0" err="1">
                <a:solidFill>
                  <a:srgbClr val="384741"/>
                </a:solidFill>
              </a:rPr>
              <a:t>biorefinery</a:t>
            </a:r>
            <a:r>
              <a:rPr lang="en-US" sz="900" dirty="0">
                <a:solidFill>
                  <a:srgbClr val="384741"/>
                </a:solidFill>
              </a:rPr>
              <a:t> which will use solid waste generated from tanneries in Vellore district.</a:t>
            </a:r>
          </a:p>
          <a:p>
            <a:pPr lvl="0" rtl="0">
              <a:lnSpc>
                <a:spcPct val="150000"/>
              </a:lnSpc>
              <a:spcBef>
                <a:spcPts val="0"/>
              </a:spcBef>
              <a:spcAft>
                <a:spcPts val="1100"/>
              </a:spcAft>
              <a:buClr>
                <a:schemeClr val="dk1"/>
              </a:buClr>
              <a:buSzPct val="122222"/>
              <a:buFont typeface="Arial"/>
              <a:buNone/>
            </a:pPr>
            <a:r>
              <a:rPr lang="en-US" sz="900" dirty="0">
                <a:solidFill>
                  <a:srgbClr val="384741"/>
                </a:solidFill>
              </a:rPr>
              <a:t>The Central Leather Research Institute (CLRI) at Chennai, a unit of the Council for Scientific and Industrial Research (CSIR) has succeeded in developing a </a:t>
            </a:r>
            <a:r>
              <a:rPr lang="en-US" sz="900" dirty="0" err="1">
                <a:solidFill>
                  <a:srgbClr val="384741"/>
                </a:solidFill>
              </a:rPr>
              <a:t>biorefinery</a:t>
            </a:r>
            <a:r>
              <a:rPr lang="en-US" sz="900" dirty="0">
                <a:solidFill>
                  <a:srgbClr val="384741"/>
                </a:solidFill>
              </a:rPr>
              <a:t> which will produce biodiesel, </a:t>
            </a:r>
            <a:r>
              <a:rPr lang="en-US" sz="900" dirty="0" err="1">
                <a:solidFill>
                  <a:srgbClr val="384741"/>
                </a:solidFill>
              </a:rPr>
              <a:t>bioethanol</a:t>
            </a:r>
            <a:r>
              <a:rPr lang="en-US" sz="900" dirty="0">
                <a:solidFill>
                  <a:srgbClr val="384741"/>
                </a:solidFill>
              </a:rPr>
              <a:t>, </a:t>
            </a:r>
            <a:r>
              <a:rPr lang="en-US" sz="900" dirty="0" err="1">
                <a:solidFill>
                  <a:srgbClr val="384741"/>
                </a:solidFill>
              </a:rPr>
              <a:t>biohydrogen</a:t>
            </a:r>
            <a:r>
              <a:rPr lang="en-US" sz="900" dirty="0">
                <a:solidFill>
                  <a:srgbClr val="384741"/>
                </a:solidFill>
              </a:rPr>
              <a:t> and </a:t>
            </a:r>
            <a:r>
              <a:rPr lang="en-US" sz="900" dirty="0" err="1">
                <a:solidFill>
                  <a:srgbClr val="384741"/>
                </a:solidFill>
              </a:rPr>
              <a:t>biomethane</a:t>
            </a:r>
            <a:r>
              <a:rPr lang="en-US" sz="900" dirty="0">
                <a:solidFill>
                  <a:srgbClr val="384741"/>
                </a:solidFill>
              </a:rPr>
              <a:t>.</a:t>
            </a:r>
          </a:p>
          <a:p>
            <a:pPr lvl="0" rtl="0">
              <a:lnSpc>
                <a:spcPct val="150000"/>
              </a:lnSpc>
              <a:spcBef>
                <a:spcPts val="0"/>
              </a:spcBef>
              <a:spcAft>
                <a:spcPts val="1100"/>
              </a:spcAft>
              <a:buClr>
                <a:schemeClr val="dk1"/>
              </a:buClr>
              <a:buSzPct val="122222"/>
              <a:buFont typeface="Arial"/>
              <a:buNone/>
            </a:pPr>
            <a:r>
              <a:rPr lang="en-US" sz="900" dirty="0">
                <a:solidFill>
                  <a:srgbClr val="384741"/>
                </a:solidFill>
              </a:rPr>
              <a:t>“With this bio refinery we will ensure that tanneries across the country do not discharge any kind of solid waste. There will not be any waste to be discharged because we will use it as raw materials,” </a:t>
            </a:r>
            <a:r>
              <a:rPr lang="en-US" sz="900" dirty="0" err="1">
                <a:solidFill>
                  <a:srgbClr val="384741"/>
                </a:solidFill>
              </a:rPr>
              <a:t>Palani</a:t>
            </a:r>
            <a:r>
              <a:rPr lang="en-US" sz="900" dirty="0">
                <a:solidFill>
                  <a:srgbClr val="384741"/>
                </a:solidFill>
              </a:rPr>
              <a:t> </a:t>
            </a:r>
            <a:r>
              <a:rPr lang="en-US" sz="900" dirty="0" err="1">
                <a:solidFill>
                  <a:srgbClr val="384741"/>
                </a:solidFill>
              </a:rPr>
              <a:t>Shanmugam</a:t>
            </a:r>
            <a:r>
              <a:rPr lang="en-US" sz="900" dirty="0">
                <a:solidFill>
                  <a:srgbClr val="384741"/>
                </a:solidFill>
              </a:rPr>
              <a:t> (42), the CLRI scientist who designed the refinery told </a:t>
            </a:r>
            <a:r>
              <a:rPr lang="en-US" sz="900" i="1" dirty="0">
                <a:solidFill>
                  <a:srgbClr val="384741"/>
                </a:solidFill>
              </a:rPr>
              <a:t>DNA</a:t>
            </a:r>
            <a:r>
              <a:rPr lang="en-US" sz="900" dirty="0">
                <a:solidFill>
                  <a:srgbClr val="384741"/>
                </a:solidFill>
              </a:rPr>
              <a:t>. </a:t>
            </a:r>
            <a:r>
              <a:rPr lang="en-US" sz="900" dirty="0">
                <a:solidFill>
                  <a:srgbClr val="2C2C2C"/>
                </a:solidFill>
                <a:hlinkClick r:id="rId5"/>
              </a:rPr>
              <a:t>READ MORE</a:t>
            </a:r>
          </a:p>
          <a:p>
            <a:pPr marL="0" marR="0" lvl="0" indent="0" algn="l" rtl="0">
              <a:lnSpc>
                <a:spcPct val="100000"/>
              </a:lnSpc>
              <a:spcBef>
                <a:spcPts val="0"/>
              </a:spcBef>
              <a:spcAft>
                <a:spcPts val="0"/>
              </a:spcAft>
              <a:buClr>
                <a:srgbClr val="FFFFFF"/>
              </a:buClr>
              <a:buSzPct val="25000"/>
              <a:buFont typeface="Arial"/>
              <a:buNone/>
            </a:pPr>
            <a:r>
              <a:rPr lang="en-US" sz="900" dirty="0" smtClean="0">
                <a:solidFill>
                  <a:srgbClr val="2C2C2C"/>
                </a:solidFill>
                <a:hlinkClick r:id="rId5"/>
              </a:rPr>
              <a:t>http</a:t>
            </a:r>
            <a:r>
              <a:rPr lang="en-US" sz="900" dirty="0">
                <a:solidFill>
                  <a:srgbClr val="2C2C2C"/>
                </a:solidFill>
                <a:hlinkClick r:id="rId5"/>
              </a:rPr>
              <a:t>://www.dnaindia.com/india/report_tamil-nadu-to-have-worlds-first-biorefinery_1706301</a:t>
            </a:r>
          </a:p>
          <a:p>
            <a:pPr marL="0" marR="0" lvl="0" indent="0" algn="l" rtl="0">
              <a:lnSpc>
                <a:spcPct val="100000"/>
              </a:lnSpc>
              <a:spcBef>
                <a:spcPts val="360"/>
              </a:spcBef>
              <a:spcAft>
                <a:spcPts val="0"/>
              </a:spcAft>
              <a:buClr>
                <a:srgbClr val="FFFFFF"/>
              </a:buClr>
              <a:buFont typeface="Arial"/>
              <a:buNone/>
            </a:pPr>
            <a:endParaRPr sz="1200" dirty="0">
              <a:solidFill>
                <a:srgbClr val="FFFFFF"/>
              </a:solidFill>
            </a:endParaRPr>
          </a:p>
          <a:p>
            <a:pPr marL="0" marR="0" lvl="0" indent="0" algn="l" rtl="0">
              <a:lnSpc>
                <a:spcPct val="100000"/>
              </a:lnSpc>
              <a:spcBef>
                <a:spcPts val="360"/>
              </a:spcBef>
              <a:spcAft>
                <a:spcPts val="0"/>
              </a:spcAft>
              <a:buClr>
                <a:schemeClr val="dk1"/>
              </a:buClr>
              <a:buFont typeface="Calibri"/>
              <a:buNone/>
            </a:pPr>
            <a:endParaRPr sz="1200" b="0" i="0" u="none" strike="noStrike" cap="none" baseline="0" dirty="0">
              <a:solidFill>
                <a:srgbClr val="FFFFFF"/>
              </a:solidFill>
              <a:latin typeface="Arial"/>
              <a:ea typeface="Arial"/>
              <a:cs typeface="Arial"/>
              <a:sym typeface="Arial"/>
            </a:endParaRPr>
          </a:p>
          <a:p>
            <a:pPr marL="0" marR="0" lvl="0" indent="0" algn="l" rtl="0">
              <a:spcBef>
                <a:spcPts val="36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697" name="Shape 69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52</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6</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Shape 706"/>
          <p:cNvSpPr txBox="1">
            <a:spLocks noGrp="1"/>
          </p:cNvSpPr>
          <p:nvPr>
            <p:ph type="body" idx="1"/>
          </p:nvPr>
        </p:nvSpPr>
        <p:spPr>
          <a:xfrm>
            <a:off x="708968" y="4478689"/>
            <a:ext cx="5668664" cy="4241737"/>
          </a:xfrm>
          <a:prstGeom prst="rect">
            <a:avLst/>
          </a:prstGeom>
        </p:spPr>
        <p:txBody>
          <a:bodyPr lIns="91425" tIns="91425" rIns="91425" bIns="91425" anchor="t" anchorCtr="0">
            <a:noAutofit/>
          </a:bodyPr>
          <a:lstStyle/>
          <a:p>
            <a:pPr>
              <a:spcBef>
                <a:spcPts val="0"/>
              </a:spcBef>
              <a:buNone/>
            </a:pPr>
            <a:r>
              <a:rPr lang="en-US" dirty="0" smtClean="0">
                <a:hlinkClick r:id="rId3"/>
              </a:rPr>
              <a:t>http://advancedbiofuelsusa.info/tag/used-cooking-oil/</a:t>
            </a:r>
            <a:endParaRPr lang="en-US" dirty="0" smtClean="0"/>
          </a:p>
          <a:p>
            <a:pPr>
              <a:spcBef>
                <a:spcPts val="0"/>
              </a:spcBef>
              <a:buNone/>
            </a:pPr>
            <a:endParaRPr dirty="0"/>
          </a:p>
        </p:txBody>
      </p:sp>
      <p:sp>
        <p:nvSpPr>
          <p:cNvPr id="707" name="Shape 70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Shape 715"/>
          <p:cNvSpPr txBox="1">
            <a:spLocks noGrp="1"/>
          </p:cNvSpPr>
          <p:nvPr>
            <p:ph type="body" idx="1"/>
          </p:nvPr>
        </p:nvSpPr>
        <p:spPr>
          <a:xfrm>
            <a:off x="708968" y="4478689"/>
            <a:ext cx="5668664" cy="4241737"/>
          </a:xfrm>
          <a:prstGeom prst="rect">
            <a:avLst/>
          </a:prstGeom>
        </p:spPr>
        <p:txBody>
          <a:bodyPr lIns="91425" tIns="91425" rIns="91425" bIns="91425" anchor="t" anchorCtr="0">
            <a:noAutofit/>
          </a:bodyPr>
          <a:lstStyle/>
          <a:p>
            <a:pPr rtl="0">
              <a:spcBef>
                <a:spcPts val="0"/>
              </a:spcBef>
              <a:buNone/>
            </a:pPr>
            <a:r>
              <a:rPr lang="en-US" u="sng">
                <a:solidFill>
                  <a:schemeClr val="hlink"/>
                </a:solidFill>
                <a:hlinkClick r:id="rId3"/>
              </a:rPr>
              <a:t>http://www.greentechlead.com/news/clean-energy-opens-lng-fueling-station-in-seville-ohio-to-support-truck-fleet-operated-by-dillon-transport-serving-owens-corning-826</a:t>
            </a:r>
          </a:p>
          <a:p>
            <a:pPr rtl="0">
              <a:spcBef>
                <a:spcPts val="0"/>
              </a:spcBef>
              <a:buNone/>
            </a:pPr>
            <a:endParaRPr/>
          </a:p>
          <a:p>
            <a:pPr lvl="0" rtl="0">
              <a:spcBef>
                <a:spcPts val="0"/>
              </a:spcBef>
              <a:buClr>
                <a:schemeClr val="dk1"/>
              </a:buClr>
              <a:buSzPct val="110000"/>
              <a:buFont typeface="Arial"/>
              <a:buNone/>
            </a:pPr>
            <a:r>
              <a:rPr lang="en-US" sz="1000">
                <a:solidFill>
                  <a:srgbClr val="444444"/>
                </a:solidFill>
              </a:rPr>
              <a:t>The opening</a:t>
            </a:r>
          </a:p>
          <a:p>
            <a:pPr lvl="0" rtl="0">
              <a:spcBef>
                <a:spcPts val="0"/>
              </a:spcBef>
              <a:buClr>
                <a:schemeClr val="dk1"/>
              </a:buClr>
              <a:buSzPct val="110000"/>
              <a:buFont typeface="Arial"/>
              <a:buNone/>
            </a:pPr>
            <a:r>
              <a:rPr lang="en-US" sz="1000">
                <a:solidFill>
                  <a:srgbClr val="444444"/>
                </a:solidFill>
              </a:rPr>
              <a:t>of this new Clean Energy LNG truck fueling station, the first in the industrial</a:t>
            </a:r>
          </a:p>
          <a:p>
            <a:pPr lvl="0" rtl="0">
              <a:spcBef>
                <a:spcPts val="0"/>
              </a:spcBef>
              <a:buClr>
                <a:schemeClr val="dk1"/>
              </a:buClr>
              <a:buSzPct val="110000"/>
              <a:buFont typeface="Arial"/>
              <a:buNone/>
            </a:pPr>
            <a:r>
              <a:rPr lang="en-US" sz="1000">
                <a:solidFill>
                  <a:srgbClr val="444444"/>
                </a:solidFill>
              </a:rPr>
              <a:t>heartland of America, is a major step toward realizing our program to create a</a:t>
            </a:r>
          </a:p>
          <a:p>
            <a:pPr lvl="0" rtl="0">
              <a:spcBef>
                <a:spcPts val="0"/>
              </a:spcBef>
              <a:buClr>
                <a:schemeClr val="dk1"/>
              </a:buClr>
              <a:buSzPct val="110000"/>
              <a:buFont typeface="Arial"/>
              <a:buNone/>
            </a:pPr>
            <a:r>
              <a:rPr lang="en-US" sz="1000">
                <a:solidFill>
                  <a:srgbClr val="444444"/>
                </a:solidFill>
              </a:rPr>
              <a:t>national LNG fueling infrastructure that will extend along major truck routes</a:t>
            </a:r>
          </a:p>
          <a:p>
            <a:pPr rtl="0">
              <a:spcBef>
                <a:spcPts val="0"/>
              </a:spcBef>
              <a:buNone/>
            </a:pPr>
            <a:r>
              <a:rPr lang="en-US" sz="1000">
                <a:solidFill>
                  <a:srgbClr val="444444"/>
                </a:solidFill>
              </a:rPr>
              <a:t>nationwide.</a:t>
            </a:r>
          </a:p>
          <a:p>
            <a:pPr rtl="0">
              <a:spcBef>
                <a:spcPts val="0"/>
              </a:spcBef>
              <a:buNone/>
            </a:pPr>
            <a:endParaRPr sz="1000">
              <a:solidFill>
                <a:srgbClr val="444444"/>
              </a:solidFill>
            </a:endParaRPr>
          </a:p>
          <a:p>
            <a:pPr>
              <a:spcBef>
                <a:spcPts val="0"/>
              </a:spcBef>
              <a:buNone/>
            </a:pPr>
            <a:r>
              <a:rPr lang="en-US" sz="1000" u="sng">
                <a:solidFill>
                  <a:schemeClr val="hlink"/>
                </a:solidFill>
                <a:hlinkClick r:id="rId4"/>
              </a:rPr>
              <a:t>http://www.quasarenergygroup.com/pages/cng.html</a:t>
            </a:r>
            <a:r>
              <a:rPr lang="en-US" sz="1000">
                <a:solidFill>
                  <a:srgbClr val="444444"/>
                </a:solidFill>
              </a:rPr>
              <a:t> </a:t>
            </a:r>
          </a:p>
        </p:txBody>
      </p:sp>
      <p:sp>
        <p:nvSpPr>
          <p:cNvPr id="716" name="Shape 71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Shape 732"/>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33" name="Shape 733"/>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a:t>
            </a:r>
            <a:r>
              <a:rPr lang="en-US" sz="1200" b="0" i="0" u="none" strike="noStrike" cap="none" baseline="0" dirty="0" err="1">
                <a:solidFill>
                  <a:schemeClr val="dk1"/>
                </a:solidFill>
                <a:latin typeface="Calibri"/>
                <a:ea typeface="Calibri"/>
                <a:cs typeface="Calibri"/>
                <a:sym typeface="Calibri"/>
              </a:rPr>
              <a:t>biorefinery</a:t>
            </a:r>
            <a:r>
              <a:rPr lang="en-US" sz="1200" b="0" i="0" u="none" strike="noStrike" cap="none" baseline="0" dirty="0">
                <a:solidFill>
                  <a:schemeClr val="dk1"/>
                </a:solidFill>
                <a:latin typeface="Calibri"/>
                <a:ea typeface="Calibri"/>
                <a:cs typeface="Calibri"/>
                <a:sym typeface="Calibri"/>
              </a:rPr>
              <a:t>; and the technology—how do you convert the feedstock into fuels.</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734" name="Shape 734"/>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55</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Shape 741"/>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42" name="Shape 742"/>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Shape 748"/>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49" name="Shape 749"/>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biorefinery; and the technology—how do you convert the feedstock into fuels.</a:t>
            </a: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750" name="Shape 750"/>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Shape 75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59" name="Shape 759"/>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hlinkClick r:id="rId3"/>
              </a:rPr>
              <a:t>http://</a:t>
            </a:r>
            <a:r>
              <a:rPr lang="en-US" sz="1200" b="0" i="0" u="none" strike="noStrike" cap="none" baseline="0" dirty="0" smtClean="0">
                <a:solidFill>
                  <a:schemeClr val="dk1"/>
                </a:solidFill>
                <a:latin typeface="Calibri"/>
                <a:ea typeface="Calibri"/>
                <a:cs typeface="Calibri"/>
                <a:sym typeface="Calibri"/>
                <a:hlinkClick r:id="rId3"/>
              </a:rPr>
              <a:t>www.energy.gov/eere/articles/five-harvesting-technologies-are-making-biofuels-more-competitive-marketplace</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760" name="Shape 760"/>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Shape 768"/>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769" name="Shape 769"/>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hlinkClick r:id="rId3"/>
              </a:rPr>
              <a:t>http://</a:t>
            </a:r>
            <a:r>
              <a:rPr lang="en-US" sz="1200" b="0" i="0" u="none" strike="noStrike" cap="none" baseline="0" dirty="0" smtClean="0">
                <a:solidFill>
                  <a:schemeClr val="dk1"/>
                </a:solidFill>
                <a:latin typeface="Calibri"/>
                <a:ea typeface="Calibri"/>
                <a:cs typeface="Calibri"/>
                <a:sym typeface="Calibri"/>
                <a:hlinkClick r:id="rId3"/>
              </a:rPr>
              <a:t>www.energy.gov/eere/articles/five-harvesting-technologies-are-making-biofuels-more-competitive-marketplace</a:t>
            </a:r>
            <a:r>
              <a:rPr lang="en-US" sz="1200" b="0" i="0" u="none" strike="noStrike" cap="none" baseline="0" dirty="0" smtClean="0">
                <a:solidFill>
                  <a:schemeClr val="dk1"/>
                </a:solidFill>
                <a:latin typeface="Calibri"/>
                <a:ea typeface="Calibri"/>
                <a:cs typeface="Calibri"/>
                <a:sym typeface="Calibri"/>
              </a:rPr>
              <a:t> </a:t>
            </a:r>
            <a:endParaRPr lang="en-US" sz="1200" b="0" i="0" u="none" strike="noStrike" cap="none" baseline="0" dirty="0">
              <a:solidFill>
                <a:schemeClr val="dk1"/>
              </a:solidFill>
              <a:latin typeface="Calibri"/>
              <a:ea typeface="Calibri"/>
              <a:cs typeface="Calibri"/>
              <a:sym typeface="Calibri"/>
            </a:endParaRPr>
          </a:p>
        </p:txBody>
      </p:sp>
      <p:sp>
        <p:nvSpPr>
          <p:cNvPr id="770" name="Shape 770"/>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59</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Shape 77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778" name="Shape 778"/>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endParaRPr/>
          </a:p>
        </p:txBody>
      </p:sp>
      <p:sp>
        <p:nvSpPr>
          <p:cNvPr id="779" name="Shape 779"/>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60</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Shape 785"/>
          <p:cNvSpPr>
            <a:spLocks noGrp="1" noRot="1" noChangeAspect="1"/>
          </p:cNvSpPr>
          <p:nvPr>
            <p:ph type="sldImg" idx="2"/>
          </p:nvPr>
        </p:nvSpPr>
        <p:spPr>
          <a:xfrm>
            <a:off x="1187450" y="708025"/>
            <a:ext cx="4711699" cy="3535362"/>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86" name="Shape 78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There are three parts to making advanced biofuels:  feedstock—the stuff that goes into the recipe;  logistics—how do you get the feedstock from where it grows or is produced to the biorefinery; and the technology—how do you convert the feedstock into fuels.</a:t>
            </a:r>
          </a:p>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For example, how do you release the energy of the sun that has been captured in plants so that it can be productively used to move a car, truck, train or plane?</a:t>
            </a:r>
          </a:p>
        </p:txBody>
      </p:sp>
      <p:sp>
        <p:nvSpPr>
          <p:cNvPr id="787" name="Shape 78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61</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6"/>
        <p:cNvGrpSpPr/>
        <p:nvPr/>
      </p:nvGrpSpPr>
      <p:grpSpPr>
        <a:xfrm>
          <a:off x="0" y="0"/>
          <a:ext cx="0" cy="0"/>
          <a:chOff x="0" y="0"/>
          <a:chExt cx="0" cy="0"/>
        </a:xfrm>
      </p:grpSpPr>
      <p:sp>
        <p:nvSpPr>
          <p:cNvPr id="797" name="Shape 797"/>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798" name="Shape 798"/>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lnSpc>
                <a:spcPct val="80000"/>
              </a:lnSpc>
              <a:spcBef>
                <a:spcPts val="0"/>
              </a:spcBef>
              <a:spcAft>
                <a:spcPts val="0"/>
              </a:spcAft>
              <a:buSzPct val="25000"/>
              <a:buNone/>
            </a:pPr>
            <a:r>
              <a:rPr lang="en-US" sz="1100" b="0" i="0" u="none" strike="noStrike" cap="none" baseline="0">
                <a:solidFill>
                  <a:schemeClr val="dk1"/>
                </a:solidFill>
                <a:latin typeface="Calibri"/>
                <a:ea typeface="Calibri"/>
                <a:cs typeface="Calibri"/>
                <a:sym typeface="Calibri"/>
              </a:rPr>
              <a:t>Now we get to the technology piece.</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These are names of processes that take the feedstock and make it into biofuels or the building blocks for biofuels.</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enzymes—like the saliva in your mouth</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fermentation—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Explain ethanol.  Ask class—what is ethanol?  What in everyday life has ethanol in it?  You may need to prompt by using the word “alcohol.”</a:t>
            </a: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Make clear that the ethanol molecules in fuel are the same chemically as the ones in beer, wine, spirits.  The process for converting sugars and starches into ethanol is fermentation.  The process for getting the ethanol concentrated—getting the water out—is distillation.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Especially if local history includes production of moonshine, explain that corn ethanol is the same corn ethanol currently used commercially in fuel.  If time permits, can introduce the idea of the difference in value and the difference in transportation costs between dried corn kernals and processed corn into whiskey/moonshine.   If a history lesson is in order, refer to the Whiskey Rebellion dealt with by George Washington.</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a:p>
            <a:pPr marL="0" marR="0" lvl="0" indent="0" algn="l" rtl="0">
              <a:lnSpc>
                <a:spcPct val="80000"/>
              </a:lnSpc>
              <a:spcBef>
                <a:spcPts val="330"/>
              </a:spcBef>
              <a:spcAft>
                <a:spcPts val="0"/>
              </a:spcAft>
              <a:buSzPct val="25000"/>
              <a:buNone/>
            </a:pPr>
            <a:r>
              <a:rPr lang="en-US" sz="1100" b="0" i="0" u="none" strike="noStrike" cap="none" baseline="0">
                <a:solidFill>
                  <a:schemeClr val="dk1"/>
                </a:solidFill>
                <a:latin typeface="Calibri"/>
                <a:ea typeface="Calibri"/>
                <a:cs typeface="Calibri"/>
                <a:sym typeface="Calibri"/>
              </a:rPr>
              <a:t>For more detail on process technologies, word search in Advanced Biofuels USA’s web site.</a:t>
            </a:r>
          </a:p>
          <a:p>
            <a:pPr marL="0" marR="0" lvl="0" indent="0" algn="l" rtl="0">
              <a:lnSpc>
                <a:spcPct val="80000"/>
              </a:lnSpc>
              <a:spcBef>
                <a:spcPts val="333"/>
              </a:spcBef>
              <a:spcAft>
                <a:spcPts val="0"/>
              </a:spcAft>
              <a:buNone/>
            </a:pPr>
            <a:endParaRPr sz="11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Shape 21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15" name="Shape 215"/>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16" name="Shape 216"/>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Shape 80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806" name="Shape 806"/>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hlinkClick r:id="rId3"/>
              </a:rPr>
              <a:t>http://advancedbiofuelsusa.info/category/aviation/</a:t>
            </a:r>
            <a:r>
              <a:rPr lang="en-US" dirty="0" smtClean="0"/>
              <a:t> </a:t>
            </a:r>
            <a:endParaRPr dirty="0"/>
          </a:p>
        </p:txBody>
      </p:sp>
      <p:sp>
        <p:nvSpPr>
          <p:cNvPr id="807" name="Shape 807"/>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63</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Shape 813"/>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hlinkClick r:id="rId3"/>
              </a:rPr>
              <a:t>http://advancedbiofuelsusa.info/category/aviation/</a:t>
            </a:r>
            <a:r>
              <a:rPr lang="en-US" dirty="0" smtClean="0"/>
              <a:t> </a:t>
            </a:r>
            <a:endParaRPr dirty="0"/>
          </a:p>
        </p:txBody>
      </p:sp>
      <p:sp>
        <p:nvSpPr>
          <p:cNvPr id="814" name="Shape 81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Shape 880"/>
          <p:cNvSpPr>
            <a:spLocks noGrp="1" noRot="1" noChangeAspect="1"/>
          </p:cNvSpPr>
          <p:nvPr>
            <p:ph type="sldImg" idx="2"/>
          </p:nvPr>
        </p:nvSpPr>
        <p:spPr>
          <a:xfrm>
            <a:off x="1187450" y="708025"/>
            <a:ext cx="4711800" cy="35355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881" name="Shape 881"/>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Calibri"/>
                <a:ea typeface="Calibri"/>
                <a:cs typeface="Calibri"/>
                <a:sym typeface="Calibri"/>
              </a:rPr>
              <a:t>And construction and startup of new advanced biofuel biorefineries are creating thousands of new jobs, many of them also union jobs, for others in different regions of the country. One new cellulosic biorefinery has had as many as 1,000 workers on site as it nears the start of production this year. That means welders, boilermakers, pipe fitters and more are finding new jobs. </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With construction of our commercial-scale cellulosic ethanol facility nearing completion, we stand by our commitment to this industry and to helping the United States lead the world in the production of advanced renewable transportation fuel. Commercialization of the cellulosic biofuels industry is not only supporting farmers - it's also adding jobs right here in the state of Iowa. Be a part of one of the first  and largest commercial-scale biorefineries by joining the DuPont cellulosic ethanol facility in Nevada, Iowa!  </a:t>
            </a:r>
          </a:p>
          <a:p>
            <a:pPr marL="0" marR="0" lvl="0" indent="0" algn="l" rtl="0">
              <a:spcBef>
                <a:spcPts val="360"/>
              </a:spcBef>
              <a:spcAft>
                <a:spcPts val="0"/>
              </a:spcAft>
              <a:buSzPct val="25000"/>
              <a:buNone/>
            </a:pPr>
            <a:r>
              <a:rPr lang="en-US" sz="1200" b="0" i="0" u="none" strike="noStrike" cap="none" baseline="0">
                <a:solidFill>
                  <a:schemeClr val="dk1"/>
                </a:solidFill>
                <a:latin typeface="Calibri"/>
                <a:ea typeface="Calibri"/>
                <a:cs typeface="Calibri"/>
                <a:sym typeface="Calibri"/>
              </a:rPr>
              <a:t>We're currently looking for self-motivated candidates to join us for this unique career opportunity:</a:t>
            </a:r>
          </a:p>
          <a:p>
            <a:pPr marL="0" marR="0" lvl="0" indent="0" algn="l" rtl="0">
              <a:spcBef>
                <a:spcPts val="360"/>
              </a:spcBef>
              <a:spcAft>
                <a:spcPts val="0"/>
              </a:spcAft>
              <a:buSzPct val="25000"/>
              <a:buNone/>
            </a:pPr>
            <a:r>
              <a:rPr lang="en-US" sz="1200" b="1" i="0" u="sng" strike="noStrike" cap="none" baseline="0">
                <a:solidFill>
                  <a:schemeClr val="hlink"/>
                </a:solidFill>
                <a:latin typeface="Calibri"/>
                <a:ea typeface="Calibri"/>
                <a:cs typeface="Calibri"/>
                <a:sym typeface="Calibri"/>
                <a:hlinkClick r:id="rId3"/>
              </a:rPr>
              <a:t>Process Technician</a:t>
            </a:r>
          </a:p>
          <a:p>
            <a:pPr marL="0" marR="0" lvl="0" indent="0" algn="l" rtl="0">
              <a:spcBef>
                <a:spcPts val="360"/>
              </a:spcBef>
              <a:spcAft>
                <a:spcPts val="0"/>
              </a:spcAft>
              <a:buSzPct val="25000"/>
              <a:buNone/>
            </a:pPr>
            <a:r>
              <a:rPr lang="en-US" sz="1200" b="1" i="0" u="sng" strike="noStrike" cap="none" baseline="0">
                <a:solidFill>
                  <a:schemeClr val="hlink"/>
                </a:solidFill>
                <a:latin typeface="Calibri"/>
                <a:ea typeface="Calibri"/>
                <a:cs typeface="Calibri"/>
                <a:sym typeface="Calibri"/>
                <a:hlinkClick r:id="rId4"/>
              </a:rPr>
              <a:t>Maintenance Technician</a:t>
            </a:r>
          </a:p>
          <a:p>
            <a:pPr marL="0" marR="0" lvl="0" indent="0" algn="l" rtl="0">
              <a:spcBef>
                <a:spcPts val="360"/>
              </a:spcBef>
              <a:spcAft>
                <a:spcPts val="0"/>
              </a:spcAft>
              <a:buSzPct val="25000"/>
              <a:buNone/>
            </a:pPr>
            <a:r>
              <a:rPr lang="en-US" sz="1200" b="1" i="0" u="sng" strike="noStrike" cap="none" baseline="0">
                <a:solidFill>
                  <a:schemeClr val="hlink"/>
                </a:solidFill>
                <a:latin typeface="Calibri"/>
                <a:ea typeface="Calibri"/>
                <a:cs typeface="Calibri"/>
                <a:sym typeface="Calibri"/>
                <a:hlinkClick r:id="rId5"/>
              </a:rPr>
              <a:t>Lab Technician</a:t>
            </a:r>
          </a:p>
          <a:p>
            <a:pPr marL="0" marR="0" lvl="0" indent="0" algn="l" rtl="0">
              <a:spcBef>
                <a:spcPts val="360"/>
              </a:spcBef>
              <a:spcAft>
                <a:spcPts val="0"/>
              </a:spcAft>
              <a:buSzPct val="25000"/>
              <a:buNone/>
            </a:pPr>
            <a:r>
              <a:rPr lang="en-US" sz="1200" b="1" i="0" u="sng" strike="noStrike" cap="none" baseline="0">
                <a:solidFill>
                  <a:schemeClr val="hlink"/>
                </a:solidFill>
                <a:latin typeface="Calibri"/>
                <a:ea typeface="Calibri"/>
                <a:cs typeface="Calibri"/>
                <a:sym typeface="Calibri"/>
                <a:hlinkClick r:id="rId6"/>
              </a:rPr>
              <a:t>Material Handler</a:t>
            </a:r>
          </a:p>
          <a:p>
            <a:pPr marL="0" marR="0" lvl="0" indent="0" algn="l" rtl="0">
              <a:spcBef>
                <a:spcPts val="360"/>
              </a:spcBef>
              <a:spcAft>
                <a:spcPts val="0"/>
              </a:spcAft>
              <a:buNone/>
            </a:pPr>
            <a:endParaRPr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3701665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r>
              <a:rPr lang="en-US" dirty="0" smtClean="0"/>
              <a:t>Overview</a:t>
            </a:r>
          </a:p>
          <a:p>
            <a:r>
              <a:rPr lang="en-US" dirty="0" smtClean="0"/>
              <a:t>Quick review of basic presentation, reasons for how it's organized</a:t>
            </a:r>
          </a:p>
          <a:p>
            <a:r>
              <a:rPr lang="en-US" dirty="0" smtClean="0"/>
              <a:t>Start with a question to assess level of understanding, attitudes toward biofuels</a:t>
            </a:r>
          </a:p>
          <a:p>
            <a:r>
              <a:rPr lang="en-US" dirty="0" smtClean="0"/>
              <a:t>Explanation of flexibility of basic presentation, geared to specific audience</a:t>
            </a:r>
          </a:p>
          <a:p>
            <a:r>
              <a:rPr lang="en-US" dirty="0" smtClean="0"/>
              <a:t>Sneak peak at "extra" slides available for more in-depth exploration of specific areas</a:t>
            </a:r>
          </a:p>
          <a:p>
            <a:r>
              <a:rPr lang="en-US" dirty="0" smtClean="0"/>
              <a:t>	Engines/fuels</a:t>
            </a:r>
          </a:p>
          <a:p>
            <a:r>
              <a:rPr lang="en-US" dirty="0" smtClean="0"/>
              <a:t>	Conversion technologies</a:t>
            </a:r>
          </a:p>
          <a:p>
            <a:r>
              <a:rPr lang="en-US" dirty="0" smtClean="0"/>
              <a:t>List of other resources</a:t>
            </a:r>
          </a:p>
          <a:p>
            <a:r>
              <a:rPr lang="en-US" dirty="0" smtClean="0"/>
              <a:t>		</a:t>
            </a:r>
          </a:p>
          <a:p>
            <a:r>
              <a:rPr lang="en-US" dirty="0" smtClean="0"/>
              <a:t>Anju </a:t>
            </a:r>
            <a:r>
              <a:rPr lang="en-US" dirty="0" err="1" smtClean="0"/>
              <a:t>Dahiya's</a:t>
            </a:r>
            <a:r>
              <a:rPr lang="en-US" dirty="0" smtClean="0"/>
              <a:t> book (Bioenergy) and  Commercializing </a:t>
            </a:r>
            <a:r>
              <a:rPr lang="en-US" dirty="0" err="1" smtClean="0"/>
              <a:t>Bioproducts</a:t>
            </a:r>
            <a:r>
              <a:rPr lang="en-US" dirty="0" smtClean="0"/>
              <a:t> book</a:t>
            </a:r>
          </a:p>
          <a:p>
            <a:endParaRPr lang="en-US" dirty="0" smtClean="0"/>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Pct val="25000"/>
                <a:buFontTx/>
                <a:buNone/>
                <a:tabLst/>
                <a:defRPr/>
              </a:pPr>
              <a:t>67</a:t>
            </a:fld>
            <a:endParaRPr kumimoji="0" lang="en-US" sz="13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607016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63" name="Shape 463"/>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dirty="0" smtClean="0"/>
              <a:t>For more information:  Project Gaia:  </a:t>
            </a:r>
            <a:r>
              <a:rPr lang="en-US" dirty="0" smtClean="0">
                <a:hlinkClick r:id="rId3"/>
              </a:rPr>
              <a:t>https://projectgaia.com/</a:t>
            </a:r>
            <a:r>
              <a:rPr lang="en-US" dirty="0" smtClean="0"/>
              <a:t> </a:t>
            </a:r>
            <a:endParaRPr dirty="0"/>
          </a:p>
        </p:txBody>
      </p:sp>
      <p:sp>
        <p:nvSpPr>
          <p:cNvPr id="464" name="Shape 464"/>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68</a:t>
            </a:fld>
            <a:endParaRPr lang="en-US"/>
          </a:p>
        </p:txBody>
      </p:sp>
    </p:spTree>
    <p:extLst>
      <p:ext uri="{BB962C8B-B14F-4D97-AF65-F5344CB8AC3E}">
        <p14:creationId xmlns:p14="http://schemas.microsoft.com/office/powerpoint/2010/main" val="2658790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Shape 473"/>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474" name="Shape 474"/>
          <p:cNvSpPr txBox="1">
            <a:spLocks noGrp="1"/>
          </p:cNvSpPr>
          <p:nvPr>
            <p:ph type="body" idx="1"/>
          </p:nvPr>
        </p:nvSpPr>
        <p:spPr>
          <a:xfrm>
            <a:off x="708968" y="4478689"/>
            <a:ext cx="5668800" cy="4241700"/>
          </a:xfrm>
          <a:prstGeom prst="rect">
            <a:avLst/>
          </a:prstGeom>
        </p:spPr>
        <p:txBody>
          <a:bodyPr lIns="91425" tIns="91425" rIns="91425" bIns="91425" anchor="t" anchorCtr="0">
            <a:noAutofit/>
          </a:bodyPr>
          <a:lstStyle/>
          <a:p>
            <a:pPr>
              <a:spcBef>
                <a:spcPts val="0"/>
              </a:spcBef>
              <a:buNone/>
            </a:pPr>
            <a:r>
              <a:rPr lang="en-US" u="sng" dirty="0">
                <a:solidFill>
                  <a:schemeClr val="hlink"/>
                </a:solidFill>
                <a:hlinkClick r:id="rId3"/>
              </a:rPr>
              <a:t>https://projectgaia.com/about/</a:t>
            </a:r>
            <a:r>
              <a:rPr lang="en-US" dirty="0"/>
              <a:t> </a:t>
            </a:r>
          </a:p>
        </p:txBody>
      </p:sp>
      <p:sp>
        <p:nvSpPr>
          <p:cNvPr id="475" name="Shape 475"/>
          <p:cNvSpPr txBox="1">
            <a:spLocks noGrp="1"/>
          </p:cNvSpPr>
          <p:nvPr>
            <p:ph type="sldNum" idx="12"/>
          </p:nvPr>
        </p:nvSpPr>
        <p:spPr>
          <a:xfrm>
            <a:off x="4013894" y="8955820"/>
            <a:ext cx="3071099" cy="470700"/>
          </a:xfrm>
          <a:prstGeom prst="rect">
            <a:avLst/>
          </a:prstGeom>
        </p:spPr>
        <p:txBody>
          <a:bodyPr lIns="94350" tIns="47175" rIns="94350" bIns="47175" anchor="b"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69</a:t>
            </a:fld>
            <a:endParaRPr lang="en-US"/>
          </a:p>
        </p:txBody>
      </p:sp>
    </p:spTree>
    <p:extLst>
      <p:ext uri="{BB962C8B-B14F-4D97-AF65-F5344CB8AC3E}">
        <p14:creationId xmlns:p14="http://schemas.microsoft.com/office/powerpoint/2010/main" val="401090149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lstStyle/>
          <a:p>
            <a:pPr rtl="0"/>
            <a:r>
              <a:rPr lang="en-US" sz="1200" b="0" i="0" kern="1200" dirty="0" smtClean="0">
                <a:solidFill>
                  <a:schemeClr val="tx1"/>
                </a:solidFill>
                <a:effectLst/>
                <a:latin typeface="+mn-lt"/>
                <a:ea typeface="+mn-ea"/>
                <a:cs typeface="+mn-cs"/>
              </a:rPr>
              <a:t>Families living in the </a:t>
            </a:r>
            <a:r>
              <a:rPr lang="en-US" sz="1200" b="0" i="0" kern="1200" dirty="0" err="1" smtClean="0">
                <a:solidFill>
                  <a:schemeClr val="tx1"/>
                </a:solidFill>
                <a:effectLst/>
                <a:latin typeface="+mn-lt"/>
                <a:ea typeface="+mn-ea"/>
                <a:cs typeface="+mn-cs"/>
              </a:rPr>
              <a:t>Jijiga</a:t>
            </a:r>
            <a:r>
              <a:rPr lang="en-US" sz="1200" b="0" i="0" kern="1200" dirty="0" smtClean="0">
                <a:solidFill>
                  <a:schemeClr val="tx1"/>
                </a:solidFill>
                <a:effectLst/>
                <a:latin typeface="+mn-lt"/>
                <a:ea typeface="+mn-ea"/>
                <a:cs typeface="+mn-cs"/>
              </a:rPr>
              <a:t> refugee camps suffer from energy poverty at its most extreme. Already high levels of environmental degradation are exacerbated by fuelwood collection. Increasing deforestation forces refugee women and girls to travel greater and greater distances in search of already scarce resources, leaving them vulnerable to violence and injury.</a:t>
            </a:r>
          </a:p>
          <a:p>
            <a:pPr rtl="0"/>
            <a:r>
              <a:rPr lang="en-US" sz="1200" b="0" i="0" kern="1200" dirty="0" smtClean="0">
                <a:solidFill>
                  <a:schemeClr val="tx1"/>
                </a:solidFill>
                <a:effectLst/>
                <a:latin typeface="+mn-lt"/>
                <a:ea typeface="+mn-ea"/>
                <a:cs typeface="+mn-cs"/>
              </a:rPr>
              <a:t>Gaia became an official implementing partner of the United Nations High Commissioner for Refugees (UNHCR) in 2005 and administers the organization’s Safe and Clean Household Energy Program. Gaia’s commitment to bring modern stoves and fuels to households in the camps provides clean energy to thousands of refugee households each year. Today, Gaia covers 100% of families in Eastern Ethiopia’s </a:t>
            </a:r>
            <a:r>
              <a:rPr lang="en-US" sz="1200" b="0" i="0" kern="1200" dirty="0" err="1" smtClean="0">
                <a:solidFill>
                  <a:schemeClr val="tx1"/>
                </a:solidFill>
                <a:effectLst/>
                <a:latin typeface="+mn-lt"/>
                <a:ea typeface="+mn-ea"/>
                <a:cs typeface="+mn-cs"/>
              </a:rPr>
              <a:t>Jijiga</a:t>
            </a:r>
            <a:r>
              <a:rPr lang="en-US" sz="1200" b="0" i="0" kern="1200" dirty="0" smtClean="0">
                <a:solidFill>
                  <a:schemeClr val="tx1"/>
                </a:solidFill>
                <a:effectLst/>
                <a:latin typeface="+mn-lt"/>
                <a:ea typeface="+mn-ea"/>
                <a:cs typeface="+mn-cs"/>
              </a:rPr>
              <a:t> camps (</a:t>
            </a:r>
            <a:r>
              <a:rPr lang="en-US" sz="1200" b="0" i="0" kern="1200" dirty="0" err="1" smtClean="0">
                <a:solidFill>
                  <a:schemeClr val="tx1"/>
                </a:solidFill>
                <a:effectLst/>
                <a:latin typeface="+mn-lt"/>
                <a:ea typeface="+mn-ea"/>
                <a:cs typeface="+mn-cs"/>
              </a:rPr>
              <a:t>Awberre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Kebribeyah</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Sheder</a:t>
            </a:r>
            <a:r>
              <a:rPr lang="en-US" sz="1200" b="0" i="0" kern="1200" dirty="0" smtClean="0">
                <a:solidFill>
                  <a:schemeClr val="tx1"/>
                </a:solidFill>
                <a:effectLst/>
                <a:latin typeface="+mn-lt"/>
                <a:ea typeface="+mn-ea"/>
                <a:cs typeface="+mn-cs"/>
              </a:rPr>
              <a:t>) with clean stoves and fuel. To date, the humanitarian program has distributed more than 7,000 clean </a:t>
            </a:r>
            <a:r>
              <a:rPr lang="en-US" sz="1200" b="0" i="0" kern="1200" dirty="0" err="1" smtClean="0">
                <a:solidFill>
                  <a:schemeClr val="tx1"/>
                </a:solidFill>
                <a:effectLst/>
                <a:latin typeface="+mn-lt"/>
                <a:ea typeface="+mn-ea"/>
                <a:cs typeface="+mn-cs"/>
              </a:rPr>
              <a:t>cookstoves</a:t>
            </a:r>
            <a:r>
              <a:rPr lang="en-US" sz="1200" b="0" i="0" kern="1200" dirty="0" smtClean="0">
                <a:solidFill>
                  <a:schemeClr val="tx1"/>
                </a:solidFill>
                <a:effectLst/>
                <a:latin typeface="+mn-lt"/>
                <a:ea typeface="+mn-ea"/>
                <a:cs typeface="+mn-cs"/>
              </a:rPr>
              <a:t> and over three million liters of ethanol.</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71</a:t>
            </a:fld>
            <a:endParaRPr lang="en-US"/>
          </a:p>
        </p:txBody>
      </p:sp>
    </p:spTree>
    <p:extLst>
      <p:ext uri="{BB962C8B-B14F-4D97-AF65-F5344CB8AC3E}">
        <p14:creationId xmlns:p14="http://schemas.microsoft.com/office/powerpoint/2010/main" val="42475834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Haiti was once a leading alcohol-producing nation but currently produces only a fraction of its potential. Project Gaia believes that sugarcane mills and alcohol distilleries represent a ready infrastructure for a clean energy future.</a:t>
            </a:r>
          </a:p>
          <a:p>
            <a:endParaRPr lang="en-US" dirty="0" smtClean="0"/>
          </a:p>
          <a:p>
            <a:r>
              <a:rPr lang="en-US" dirty="0" smtClean="0"/>
              <a:t>Project Gaia and partners are working to commercialize the stove and fuel, revitalize local agriculture, diversify crops, build industry, and lay the groundwork for a sustainable supply of fuel production both internationally and locally. We are working closely with the Haitian company </a:t>
            </a:r>
            <a:r>
              <a:rPr lang="en-US" dirty="0" err="1" smtClean="0"/>
              <a:t>Novogaz</a:t>
            </a:r>
            <a:r>
              <a:rPr lang="en-US" dirty="0" smtClean="0"/>
              <a:t>, as our local partner on the ground, for the dissemination of clean ethanol stoves and fuel. The US ethanol producer, POET, one of the world’s largest ethanol producers has helped to catalyze the Haitian market with the first batch of donated ethanol. POET is continuing to provide technical support to all partners and actively engage in seeing the market for clean fuel in Haiti become a commercial success. The first rollout of stoves and fuel began in early 2015.</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74</a:t>
            </a:fld>
            <a:endParaRPr lang="en-US"/>
          </a:p>
        </p:txBody>
      </p:sp>
    </p:spTree>
    <p:extLst>
      <p:ext uri="{BB962C8B-B14F-4D97-AF65-F5344CB8AC3E}">
        <p14:creationId xmlns:p14="http://schemas.microsoft.com/office/powerpoint/2010/main" val="33306936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Shape 20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07" name="Shape 207"/>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r>
              <a:rPr lang="en-US" dirty="0" smtClean="0"/>
              <a:t>Overview</a:t>
            </a:r>
          </a:p>
          <a:p>
            <a:r>
              <a:rPr lang="en-US" dirty="0" smtClean="0"/>
              <a:t>Quick review of basic presentation, reasons for how it's organized</a:t>
            </a:r>
          </a:p>
          <a:p>
            <a:r>
              <a:rPr lang="en-US" dirty="0" smtClean="0"/>
              <a:t>Start with a question to assess level of understanding, attitudes toward biofuels</a:t>
            </a:r>
          </a:p>
          <a:p>
            <a:r>
              <a:rPr lang="en-US" dirty="0" smtClean="0"/>
              <a:t>Explanation of flexibility of basic presentation, geared to specific audience</a:t>
            </a:r>
          </a:p>
          <a:p>
            <a:r>
              <a:rPr lang="en-US" dirty="0" smtClean="0"/>
              <a:t>Sneak peak at "extra" slides available for more in-depth exploration of specific areas</a:t>
            </a:r>
          </a:p>
          <a:p>
            <a:r>
              <a:rPr lang="en-US" dirty="0" smtClean="0"/>
              <a:t>	Engines/fuels</a:t>
            </a:r>
          </a:p>
          <a:p>
            <a:r>
              <a:rPr lang="en-US" dirty="0" smtClean="0"/>
              <a:t>	Conversion technologies</a:t>
            </a:r>
          </a:p>
          <a:p>
            <a:r>
              <a:rPr lang="en-US" dirty="0" smtClean="0"/>
              <a:t>List of other resources</a:t>
            </a:r>
          </a:p>
          <a:p>
            <a:r>
              <a:rPr lang="en-US" dirty="0" smtClean="0"/>
              <a:t>		</a:t>
            </a:r>
          </a:p>
          <a:p>
            <a:r>
              <a:rPr lang="en-US" dirty="0" smtClean="0"/>
              <a:t>Anju </a:t>
            </a:r>
            <a:r>
              <a:rPr lang="en-US" dirty="0" err="1" smtClean="0"/>
              <a:t>Dahiya's</a:t>
            </a:r>
            <a:r>
              <a:rPr lang="en-US" dirty="0" smtClean="0"/>
              <a:t> book (Bioenergy) and  Commercializing </a:t>
            </a:r>
            <a:r>
              <a:rPr lang="en-US" dirty="0" err="1" smtClean="0"/>
              <a:t>Bioproducts</a:t>
            </a:r>
            <a:r>
              <a:rPr lang="en-US" dirty="0" smtClean="0"/>
              <a:t> book</a:t>
            </a:r>
          </a:p>
          <a:p>
            <a:endParaRPr lang="en-US" dirty="0" smtClean="0"/>
          </a:p>
        </p:txBody>
      </p:sp>
      <p:sp>
        <p:nvSpPr>
          <p:cNvPr id="208" name="Shape 208"/>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77</a:t>
            </a:fld>
            <a:endParaRPr lang="en-US" sz="13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46337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smtClean="0"/>
              <a:t>Read more at: https://phys.org/news/2018-02-compound-energy-storage-large-grids.html#jCp</a:t>
            </a:r>
          </a:p>
          <a:p>
            <a:pPr marL="0" marR="0" lvl="0" indent="0" algn="l" defTabSz="914400" rtl="0" eaLnBrk="1" fontAlgn="auto" latinLnBrk="0" hangingPunct="1">
              <a:lnSpc>
                <a:spcPct val="100000"/>
              </a:lnSpc>
              <a:spcBef>
                <a:spcPts val="36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smtClean="0"/>
              <a:t>Matson stressed the "crucial role" played by </a:t>
            </a:r>
            <a:r>
              <a:rPr lang="en-US" dirty="0" err="1" smtClean="0"/>
              <a:t>VanGelder</a:t>
            </a:r>
            <a:r>
              <a:rPr lang="en-US" dirty="0" smtClean="0"/>
              <a:t>, who conducted the initial testing and experiments on the clusters while Matson was on maternity leave. "As a third-year graduate student, she did an incredible job of starting this project. She's played an important role in driving this research effort in the lab," Matson says.</a:t>
            </a:r>
          </a:p>
          <a:p>
            <a:pPr marL="0" marR="0" lvl="0" indent="0" algn="l" defTabSz="914400" rtl="0" eaLnBrk="1" fontAlgn="auto" latinLnBrk="0" hangingPunct="1">
              <a:lnSpc>
                <a:spcPct val="100000"/>
              </a:lnSpc>
              <a:spcBef>
                <a:spcPts val="36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smtClean="0"/>
              <a:t> Explore further: Chemists improve batteries for renewable energy storage</a:t>
            </a:r>
          </a:p>
          <a:p>
            <a:pPr marL="0" marR="0" lvl="0" indent="0" algn="l" defTabSz="914400" rtl="0" eaLnBrk="1" fontAlgn="auto" latinLnBrk="0" hangingPunct="1">
              <a:lnSpc>
                <a:spcPct val="100000"/>
              </a:lnSpc>
              <a:spcBef>
                <a:spcPts val="36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smtClean="0"/>
              <a:t>More information: L. E. </a:t>
            </a:r>
            <a:r>
              <a:rPr lang="en-US" dirty="0" err="1" smtClean="0"/>
              <a:t>VanGelder</a:t>
            </a:r>
            <a:r>
              <a:rPr lang="en-US" dirty="0" smtClean="0"/>
              <a:t> et al. </a:t>
            </a:r>
            <a:r>
              <a:rPr lang="en-US" dirty="0" err="1" smtClean="0"/>
              <a:t>Polyoxovanadate-alkoxide</a:t>
            </a:r>
            <a:r>
              <a:rPr lang="en-US" dirty="0" smtClean="0"/>
              <a:t> clusters as multi-electron charge carriers for symmetric non-aqueous redox flow batteries, Chemical Science (2018). DOI: 10.1039/C7SC05295B</a:t>
            </a:r>
          </a:p>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smtClean="0"/>
              <a:t>http://dx.doi.org/10.1039/C7SC05295B </a:t>
            </a:r>
          </a:p>
          <a:p>
            <a:pPr marL="0" marR="0" lvl="0" indent="0" algn="l" defTabSz="914400" rtl="0" eaLnBrk="1" fontAlgn="auto" latinLnBrk="0" hangingPunct="1">
              <a:lnSpc>
                <a:spcPct val="100000"/>
              </a:lnSpc>
              <a:spcBef>
                <a:spcPts val="36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36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36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360"/>
              </a:spcBef>
              <a:spcAft>
                <a:spcPts val="0"/>
              </a:spcAft>
              <a:buClrTx/>
              <a:buSzTx/>
              <a:buFontTx/>
              <a:buNone/>
              <a:tabLst/>
              <a:defRPr/>
            </a:pPr>
            <a:r>
              <a:rPr lang="en-US" dirty="0" smtClean="0"/>
              <a:t>Read more at: https://phys.org/news/2018-02-compound-energy-storage-large-grids.html#jCp</a:t>
            </a:r>
          </a:p>
          <a:p>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79</a:t>
            </a:fld>
            <a:endParaRPr lang="en-US"/>
          </a:p>
        </p:txBody>
      </p:sp>
    </p:spTree>
    <p:extLst>
      <p:ext uri="{BB962C8B-B14F-4D97-AF65-F5344CB8AC3E}">
        <p14:creationId xmlns:p14="http://schemas.microsoft.com/office/powerpoint/2010/main" val="541186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Shape 225"/>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26" name="Shape 22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a:solidFill>
                <a:schemeClr val="dk1"/>
              </a:solidFill>
              <a:latin typeface="Calibri"/>
              <a:ea typeface="Calibri"/>
              <a:cs typeface="Calibri"/>
              <a:sym typeface="Calibri"/>
            </a:endParaRPr>
          </a:p>
        </p:txBody>
      </p:sp>
      <p:sp>
        <p:nvSpPr>
          <p:cNvPr id="227" name="Shape 227"/>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8</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lstStyle/>
          <a:p>
            <a:r>
              <a:rPr lang="en-US" dirty="0" smtClean="0"/>
              <a:t>https://youtu.be/t7EYQLOlwDM</a:t>
            </a:r>
          </a:p>
          <a:p>
            <a:endParaRPr lang="en-US" dirty="0" smtClean="0"/>
          </a:p>
          <a:p>
            <a:r>
              <a:rPr lang="en-US" sz="1200" b="0" i="0" kern="1200" dirty="0" smtClean="0">
                <a:solidFill>
                  <a:schemeClr val="tx1"/>
                </a:solidFill>
                <a:effectLst/>
                <a:latin typeface="+mn-lt"/>
                <a:ea typeface="+mn-ea"/>
                <a:cs typeface="+mn-cs"/>
              </a:rPr>
              <a:t>Given the technique’s reliance on low-cost materials and an ability to operate at room temperature in water, the researchers believe the approach could be scaled up for industrially relevant applications. For instance, the process could be used to store excess electricity generated from variable power sources such as wind and solar.</a:t>
            </a:r>
          </a:p>
          <a:p>
            <a:r>
              <a:rPr lang="en-US" sz="1200" b="0" i="0" kern="1200" dirty="0" smtClean="0">
                <a:solidFill>
                  <a:schemeClr val="tx1"/>
                </a:solidFill>
                <a:effectLst/>
                <a:latin typeface="+mn-lt"/>
                <a:ea typeface="+mn-ea"/>
                <a:cs typeface="+mn-cs"/>
              </a:rPr>
              <a:t>“A process like this would allow you to consume extra electricity when it’s available to make and store as ethanol,” </a:t>
            </a:r>
            <a:r>
              <a:rPr lang="en-US" sz="1200" b="0" i="0" kern="1200" dirty="0" err="1" smtClean="0">
                <a:solidFill>
                  <a:schemeClr val="tx1"/>
                </a:solidFill>
                <a:effectLst/>
                <a:latin typeface="+mn-lt"/>
                <a:ea typeface="+mn-ea"/>
                <a:cs typeface="+mn-cs"/>
              </a:rPr>
              <a:t>Rondinone</a:t>
            </a:r>
            <a:r>
              <a:rPr lang="en-US" sz="1200" b="0" i="0" kern="1200" dirty="0" smtClean="0">
                <a:solidFill>
                  <a:schemeClr val="tx1"/>
                </a:solidFill>
                <a:effectLst/>
                <a:latin typeface="+mn-lt"/>
                <a:ea typeface="+mn-ea"/>
                <a:cs typeface="+mn-cs"/>
              </a:rPr>
              <a:t> said. “This could help to balance a grid supplied by intermittent renewable sources.” </a:t>
            </a:r>
          </a:p>
          <a:p>
            <a:r>
              <a:rPr lang="en-US" dirty="0" smtClean="0"/>
              <a:t>https://www.ornl.gov/news/nano-spike-catalysts-convert-carbon-dioxide-directly-ethanol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80</a:t>
            </a:fld>
            <a:endParaRPr lang="en-US"/>
          </a:p>
        </p:txBody>
      </p:sp>
    </p:spTree>
    <p:extLst>
      <p:ext uri="{BB962C8B-B14F-4D97-AF65-F5344CB8AC3E}">
        <p14:creationId xmlns:p14="http://schemas.microsoft.com/office/powerpoint/2010/main" val="36596127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lstStyle/>
          <a:p>
            <a:r>
              <a:rPr lang="en-US" dirty="0" smtClean="0"/>
              <a:t>https://www.act-news.com/news/what-is-renewable-methane/ </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81</a:t>
            </a:fld>
            <a:endParaRPr lang="en-US"/>
          </a:p>
        </p:txBody>
      </p:sp>
    </p:spTree>
    <p:extLst>
      <p:ext uri="{BB962C8B-B14F-4D97-AF65-F5344CB8AC3E}">
        <p14:creationId xmlns:p14="http://schemas.microsoft.com/office/powerpoint/2010/main" val="30183309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7450" y="708025"/>
            <a:ext cx="4711700" cy="3535363"/>
          </a:xfrm>
        </p:spPr>
      </p:sp>
      <p:sp>
        <p:nvSpPr>
          <p:cNvPr id="3" name="Notes Placeholder 2"/>
          <p:cNvSpPr>
            <a:spLocks noGrp="1"/>
          </p:cNvSpPr>
          <p:nvPr>
            <p:ph type="body" idx="1"/>
          </p:nvPr>
        </p:nvSpPr>
        <p:spPr/>
        <p:txBody>
          <a:bodyPr/>
          <a:lstStyle/>
          <a:p>
            <a:r>
              <a:rPr lang="en-US" dirty="0" smtClean="0"/>
              <a:t>https://www.colorado.edu/today/2016/10/07/turning-brewery-wastewater-battery-power</a:t>
            </a:r>
            <a:endParaRPr lang="en-US" dirty="0"/>
          </a:p>
        </p:txBody>
      </p:sp>
      <p:sp>
        <p:nvSpPr>
          <p:cNvPr id="4" name="Slide Number Placeholder 3"/>
          <p:cNvSpPr>
            <a:spLocks noGrp="1"/>
          </p:cNvSpPr>
          <p:nvPr>
            <p:ph type="sldNum" idx="10"/>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85</a:t>
            </a:fld>
            <a:endParaRPr lang="en-US"/>
          </a:p>
        </p:txBody>
      </p:sp>
    </p:spTree>
    <p:extLst>
      <p:ext uri="{BB962C8B-B14F-4D97-AF65-F5344CB8AC3E}">
        <p14:creationId xmlns:p14="http://schemas.microsoft.com/office/powerpoint/2010/main" val="23533434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4"/>
        <p:cNvGrpSpPr/>
        <p:nvPr/>
      </p:nvGrpSpPr>
      <p:grpSpPr>
        <a:xfrm>
          <a:off x="0" y="0"/>
          <a:ext cx="0" cy="0"/>
          <a:chOff x="0" y="0"/>
          <a:chExt cx="0" cy="0"/>
        </a:xfrm>
      </p:grpSpPr>
      <p:sp>
        <p:nvSpPr>
          <p:cNvPr id="1735" name="Shape 1735"/>
          <p:cNvSpPr>
            <a:spLocks noGrp="1" noRot="1" noChangeAspect="1"/>
          </p:cNvSpPr>
          <p:nvPr>
            <p:ph type="sldImg" idx="2"/>
          </p:nvPr>
        </p:nvSpPr>
        <p:spPr>
          <a:xfrm>
            <a:off x="1223963" y="673100"/>
            <a:ext cx="4713287"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1736" name="Shape 1736"/>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Shape 236"/>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237" name="Shape 237"/>
          <p:cNvSpPr txBox="1">
            <a:spLocks noGrp="1"/>
          </p:cNvSpPr>
          <p:nvPr>
            <p:ph type="body" idx="1"/>
          </p:nvPr>
        </p:nvSpPr>
        <p:spPr>
          <a:xfrm>
            <a:off x="708968" y="4478689"/>
            <a:ext cx="5668664" cy="4241737"/>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100" b="0" i="0" u="none" strike="noStrike" cap="none" baseline="0" dirty="0">
                <a:solidFill>
                  <a:schemeClr val="dk1"/>
                </a:solidFill>
                <a:latin typeface="Calibri"/>
                <a:ea typeface="Calibri"/>
                <a:cs typeface="Calibri"/>
                <a:sym typeface="Calibri"/>
              </a:rPr>
              <a:t>Many people don’t realize that the ethanol that we talk about with regard to fuel is the same molecule as the ethanol or alcohol in wine, beer, whiskey—and that corn ethanol has long been nick-named moonshine.</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Important note:  as soon as the ethanol is distilled and ready for transport from a </a:t>
            </a:r>
            <a:r>
              <a:rPr lang="en-US" sz="1100" b="0" i="0" u="none" strike="noStrike" cap="none" baseline="0" dirty="0" err="1">
                <a:solidFill>
                  <a:schemeClr val="dk1"/>
                </a:solidFill>
                <a:latin typeface="Calibri"/>
                <a:ea typeface="Calibri"/>
                <a:cs typeface="Calibri"/>
                <a:sym typeface="Calibri"/>
              </a:rPr>
              <a:t>biorefinery</a:t>
            </a:r>
            <a:r>
              <a:rPr lang="en-US" sz="1100" b="0" i="0" u="none" strike="noStrike" cap="none" baseline="0" dirty="0">
                <a:solidFill>
                  <a:schemeClr val="dk1"/>
                </a:solidFill>
                <a:latin typeface="Calibri"/>
                <a:ea typeface="Calibri"/>
                <a:cs typeface="Calibri"/>
                <a:sym typeface="Calibri"/>
              </a:rPr>
              <a:t>, some gasoline is added to “poison” it so that it will not be drinkable, and will not be diverted to beverage purposes.</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Photos are an old crusher and presser which might be used for grapes (similar ones for apples and other fruit); and the distillery at Mount Vernon, VA, a re-creation of the distillery operated by George Washington on his plantation. </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If you want to add a history lesson, or integrate this with lessons in the history department, you can talk about how corn was converted to liquid (moonshine) to both increase its value and make it easier to move large volumes across the Appalachian mountains in the early days of the United States.  The Whiskey Rebellion is also a relevant topic.</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You can point out the parallels in the problems that people have today moving large volumes of raw biomass to </a:t>
            </a:r>
            <a:r>
              <a:rPr lang="en-US" sz="1100" b="0" i="0" u="none" strike="noStrike" cap="none" baseline="0" dirty="0" err="1">
                <a:solidFill>
                  <a:schemeClr val="dk1"/>
                </a:solidFill>
                <a:latin typeface="Calibri"/>
                <a:ea typeface="Calibri"/>
                <a:cs typeface="Calibri"/>
                <a:sym typeface="Calibri"/>
              </a:rPr>
              <a:t>biorefineries</a:t>
            </a:r>
            <a:r>
              <a:rPr lang="en-US" sz="1100" b="0" i="0" u="none" strike="noStrike" cap="none" baseline="0" dirty="0">
                <a:solidFill>
                  <a:schemeClr val="dk1"/>
                </a:solidFill>
                <a:latin typeface="Calibri"/>
                <a:ea typeface="Calibri"/>
                <a:cs typeface="Calibri"/>
                <a:sym typeface="Calibri"/>
              </a:rPr>
              <a:t>.</a:t>
            </a:r>
          </a:p>
          <a:p>
            <a:pPr marL="0" marR="0" lvl="0" indent="0" algn="l" rtl="0">
              <a:spcBef>
                <a:spcPts val="333"/>
              </a:spcBef>
              <a:spcAft>
                <a:spcPts val="0"/>
              </a:spcAft>
              <a:buNone/>
            </a:pPr>
            <a:endParaRPr sz="1100" b="0" i="0" u="none" strike="noStrike" cap="none" baseline="0" dirty="0">
              <a:solidFill>
                <a:schemeClr val="dk1"/>
              </a:solidFill>
              <a:latin typeface="Calibri"/>
              <a:ea typeface="Calibri"/>
              <a:cs typeface="Calibri"/>
              <a:sym typeface="Calibri"/>
            </a:endParaRPr>
          </a:p>
          <a:p>
            <a:pPr marL="0" marR="0" lvl="0" indent="0" algn="l" rtl="0">
              <a:spcBef>
                <a:spcPts val="330"/>
              </a:spcBef>
              <a:spcAft>
                <a:spcPts val="0"/>
              </a:spcAft>
              <a:buSzPct val="25000"/>
              <a:buNone/>
            </a:pPr>
            <a:r>
              <a:rPr lang="en-US" sz="1100" b="0" i="0" u="none" strike="noStrike" cap="none" baseline="0" dirty="0">
                <a:solidFill>
                  <a:schemeClr val="dk1"/>
                </a:solidFill>
                <a:latin typeface="Calibri"/>
                <a:ea typeface="Calibri"/>
                <a:cs typeface="Calibri"/>
                <a:sym typeface="Calibri"/>
              </a:rPr>
              <a:t>Ethanol for use as a transportation fuel must be highly distilled </a:t>
            </a:r>
          </a:p>
        </p:txBody>
      </p:sp>
      <p:sp>
        <p:nvSpPr>
          <p:cNvPr id="238" name="Shape 238"/>
          <p:cNvSpPr txBox="1">
            <a:spLocks noGrp="1"/>
          </p:cNvSpPr>
          <p:nvPr>
            <p:ph type="sldNum" idx="12"/>
          </p:nvPr>
        </p:nvSpPr>
        <p:spPr>
          <a:xfrm>
            <a:off x="4013894" y="8955820"/>
            <a:ext cx="3071167" cy="470784"/>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9</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Shape 244"/>
          <p:cNvSpPr>
            <a:spLocks noGrp="1" noRot="1" noChangeAspect="1"/>
          </p:cNvSpPr>
          <p:nvPr>
            <p:ph type="sldImg" idx="2"/>
          </p:nvPr>
        </p:nvSpPr>
        <p:spPr>
          <a:xfrm>
            <a:off x="1187450" y="708025"/>
            <a:ext cx="4711700" cy="3535363"/>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miter/>
            <a:headEnd type="none" w="med" len="med"/>
            <a:tailEnd type="none" w="med" len="med"/>
          </a:ln>
        </p:spPr>
      </p:sp>
      <p:sp>
        <p:nvSpPr>
          <p:cNvPr id="245" name="Shape 245"/>
          <p:cNvSpPr txBox="1">
            <a:spLocks noGrp="1"/>
          </p:cNvSpPr>
          <p:nvPr>
            <p:ph type="body" idx="1"/>
          </p:nvPr>
        </p:nvSpPr>
        <p:spPr>
          <a:xfrm>
            <a:off x="708968" y="4478689"/>
            <a:ext cx="5668800" cy="4241700"/>
          </a:xfrm>
          <a:prstGeom prst="rect">
            <a:avLst/>
          </a:prstGeom>
          <a:noFill/>
          <a:ln>
            <a:noFill/>
          </a:ln>
        </p:spPr>
        <p:txBody>
          <a:bodyPr lIns="94350" tIns="47175" rIns="94350" bIns="47175"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Introduction</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This is what we are going to talk about</a:t>
            </a:r>
          </a:p>
          <a:p>
            <a:pPr marL="0" marR="0" lvl="0" indent="0" algn="l" rtl="0">
              <a:spcBef>
                <a:spcPts val="0"/>
              </a:spcBef>
              <a:spcAft>
                <a:spcPts val="0"/>
              </a:spcAft>
              <a:buSzPct val="25000"/>
              <a:buNone/>
            </a:pPr>
            <a:r>
              <a:rPr lang="en-US" sz="1200" b="0" i="0" u="none" strike="noStrike" cap="none" baseline="0" dirty="0">
                <a:solidFill>
                  <a:schemeClr val="dk1"/>
                </a:solidFill>
                <a:latin typeface="Calibri"/>
                <a:ea typeface="Calibri"/>
                <a:cs typeface="Calibri"/>
                <a:sym typeface="Calibri"/>
              </a:rPr>
              <a:t>At the end of the presentation, you should be able to answer these questions.  At least a little bit.</a:t>
            </a: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baseline="0" dirty="0">
              <a:solidFill>
                <a:schemeClr val="dk1"/>
              </a:solidFill>
              <a:latin typeface="Calibri"/>
              <a:ea typeface="Calibri"/>
              <a:cs typeface="Calibri"/>
              <a:sym typeface="Calibri"/>
            </a:endParaRPr>
          </a:p>
        </p:txBody>
      </p:sp>
      <p:sp>
        <p:nvSpPr>
          <p:cNvPr id="246" name="Shape 246"/>
          <p:cNvSpPr txBox="1">
            <a:spLocks noGrp="1"/>
          </p:cNvSpPr>
          <p:nvPr>
            <p:ph type="sldNum" idx="12"/>
          </p:nvPr>
        </p:nvSpPr>
        <p:spPr>
          <a:xfrm>
            <a:off x="4013894" y="8955820"/>
            <a:ext cx="3071099" cy="470700"/>
          </a:xfrm>
          <a:prstGeom prst="rect">
            <a:avLst/>
          </a:prstGeom>
          <a:noFill/>
          <a:ln>
            <a:noFill/>
          </a:ln>
        </p:spPr>
        <p:txBody>
          <a:bodyPr lIns="94350" tIns="47175" rIns="94350" bIns="47175" anchor="b" anchorCtr="0">
            <a:noAutofit/>
          </a:bodyPr>
          <a:lstStyle/>
          <a:p>
            <a:pPr marL="0" marR="0" lvl="0" indent="0" algn="r" rtl="0">
              <a:spcBef>
                <a:spcPts val="0"/>
              </a:spcBef>
              <a:spcAft>
                <a:spcPts val="0"/>
              </a:spcAft>
              <a:buSzPct val="25000"/>
              <a:buNone/>
            </a:pPr>
            <a:fld id="{00000000-1234-1234-1234-123412341234}" type="slidenum">
              <a:rPr lang="en-US" sz="1300" b="0" i="0" u="none" strike="noStrike" cap="none" baseline="0">
                <a:solidFill>
                  <a:schemeClr val="dk1"/>
                </a:solidFill>
                <a:latin typeface="Calibri"/>
                <a:ea typeface="Calibri"/>
                <a:cs typeface="Calibri"/>
                <a:sym typeface="Calibri"/>
              </a:rPr>
              <a:pPr marL="0" marR="0" lvl="0" indent="0" algn="r" rtl="0">
                <a:spcBef>
                  <a:spcPts val="0"/>
                </a:spcBef>
                <a:spcAft>
                  <a:spcPts val="0"/>
                </a:spcAft>
                <a:buSzPct val="25000"/>
                <a:buNone/>
              </a:pPr>
              <a:t>10</a:t>
            </a:fld>
            <a:endParaRPr lang="en-US" sz="1300" b="0" i="0" u="none" strike="noStrike" cap="none" baseline="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
        <p:cNvGrpSpPr/>
        <p:nvPr/>
      </p:nvGrpSpPr>
      <p:grpSpPr>
        <a:xfrm>
          <a:off x="0" y="0"/>
          <a:ext cx="0" cy="0"/>
          <a:chOff x="0" y="0"/>
          <a:chExt cx="0" cy="0"/>
        </a:xfrm>
      </p:grpSpPr>
      <p:sp>
        <p:nvSpPr>
          <p:cNvPr id="15" name="Shape 1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 name="Shape 1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 name="Shape 1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82"/>
        <p:cNvGrpSpPr/>
        <p:nvPr/>
      </p:nvGrpSpPr>
      <p:grpSpPr>
        <a:xfrm>
          <a:off x="0" y="0"/>
          <a:ext cx="0" cy="0"/>
          <a:chOff x="0" y="0"/>
          <a:chExt cx="0" cy="0"/>
        </a:xfrm>
      </p:grpSpPr>
      <p:sp>
        <p:nvSpPr>
          <p:cNvPr id="83" name="Shape 83"/>
          <p:cNvSpPr txBox="1">
            <a:spLocks noGrp="1"/>
          </p:cNvSpPr>
          <p:nvPr>
            <p:ph type="title"/>
          </p:nvPr>
        </p:nvSpPr>
        <p:spPr>
          <a:xfrm rot="5400000">
            <a:off x="5303837" y="2409825"/>
            <a:ext cx="5851525" cy="158115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84" name="Shape 84"/>
          <p:cNvSpPr txBox="1">
            <a:spLocks noGrp="1"/>
          </p:cNvSpPr>
          <p:nvPr>
            <p:ph type="body" idx="1"/>
          </p:nvPr>
        </p:nvSpPr>
        <p:spPr>
          <a:xfrm rot="5400000">
            <a:off x="2064543" y="904081"/>
            <a:ext cx="5851525" cy="4592637"/>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85" name="Shape 8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6" name="Shape 8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7" name="Shape 8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88"/>
        <p:cNvGrpSpPr/>
        <p:nvPr/>
      </p:nvGrpSpPr>
      <p:grpSpPr>
        <a:xfrm>
          <a:off x="0" y="0"/>
          <a:ext cx="0" cy="0"/>
          <a:chOff x="0" y="0"/>
          <a:chExt cx="0" cy="0"/>
        </a:xfrm>
      </p:grpSpPr>
      <p:sp>
        <p:nvSpPr>
          <p:cNvPr id="89" name="Shape 8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90" name="Shape 90"/>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91" name="Shape 91"/>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92" name="Shape 9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3" name="Shape 9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4" name="Shape 9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01"/>
        <p:cNvGrpSpPr/>
        <p:nvPr/>
      </p:nvGrpSpPr>
      <p:grpSpPr>
        <a:xfrm>
          <a:off x="0" y="0"/>
          <a:ext cx="0" cy="0"/>
          <a:chOff x="0" y="0"/>
          <a:chExt cx="0" cy="0"/>
        </a:xfrm>
      </p:grpSpPr>
      <p:sp>
        <p:nvSpPr>
          <p:cNvPr id="102" name="Shape 102"/>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03" name="Shape 103"/>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04" name="Shape 10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5" name="Shape 10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6" name="Shape 10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107"/>
        <p:cNvGrpSpPr/>
        <p:nvPr/>
      </p:nvGrpSpPr>
      <p:grpSpPr>
        <a:xfrm>
          <a:off x="0" y="0"/>
          <a:ext cx="0" cy="0"/>
          <a:chOff x="0" y="0"/>
          <a:chExt cx="0" cy="0"/>
        </a:xfrm>
      </p:grpSpPr>
      <p:sp>
        <p:nvSpPr>
          <p:cNvPr id="108" name="Shape 108"/>
          <p:cNvSpPr txBox="1">
            <a:spLocks noGrp="1"/>
          </p:cNvSpPr>
          <p:nvPr>
            <p:ph type="ctrTitle"/>
          </p:nvPr>
        </p:nvSpPr>
        <p:spPr>
          <a:xfrm>
            <a:off x="2701925" y="2130425"/>
            <a:ext cx="4800600" cy="1470024"/>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109" name="Shape 109"/>
          <p:cNvSpPr txBox="1">
            <a:spLocks noGrp="1"/>
          </p:cNvSpPr>
          <p:nvPr>
            <p:ph type="subTitle" idx="1"/>
          </p:nvPr>
        </p:nvSpPr>
        <p:spPr>
          <a:xfrm>
            <a:off x="2701925" y="3886200"/>
            <a:ext cx="4114800" cy="1752600"/>
          </a:xfrm>
          <a:prstGeom prst="rect">
            <a:avLst/>
          </a:prstGeom>
          <a:noFill/>
          <a:ln>
            <a:noFill/>
          </a:ln>
        </p:spPr>
        <p:txBody>
          <a:bodyPr lIns="91425" tIns="91425" rIns="91425" bIns="91425" anchor="t" anchorCtr="0"/>
          <a:lstStyle>
            <a:lvl1pPr marL="0" marR="0" indent="0" algn="l" rtl="0">
              <a:spcBef>
                <a:spcPts val="480"/>
              </a:spcBef>
              <a:spcAft>
                <a:spcPts val="0"/>
              </a:spcAft>
              <a:buClr>
                <a:srgbClr val="FFFFFF"/>
              </a:buClr>
              <a:buFont typeface="Arial"/>
              <a:buNone/>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110" name="Shape 11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1" name="Shape 11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2" name="Shape 11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15" name="Shape 11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16" name="Shape 11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7" name="Shape 11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18" name="Shape 11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21" name="Shape 121"/>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2" name="Shape 122"/>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3" name="Shape 12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4" name="Shape 12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5" name="Shape 12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26"/>
        <p:cNvGrpSpPr/>
        <p:nvPr/>
      </p:nvGrpSpPr>
      <p:grpSpPr>
        <a:xfrm>
          <a:off x="0" y="0"/>
          <a:ext cx="0" cy="0"/>
          <a:chOff x="0" y="0"/>
          <a:chExt cx="0" cy="0"/>
        </a:xfrm>
      </p:grpSpPr>
      <p:sp>
        <p:nvSpPr>
          <p:cNvPr id="127" name="Shape 127"/>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28" name="Shape 12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29" name="Shape 12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0" name="Shape 13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31" name="Shape 13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32" name="Shape 13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3" name="Shape 13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4" name="Shape 13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37" name="Shape 13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8" name="Shape 13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9" name="Shape 13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40"/>
        <p:cNvGrpSpPr/>
        <p:nvPr/>
      </p:nvGrpSpPr>
      <p:grpSpPr>
        <a:xfrm>
          <a:off x="0" y="0"/>
          <a:ext cx="0" cy="0"/>
          <a:chOff x="0" y="0"/>
          <a:chExt cx="0" cy="0"/>
        </a:xfrm>
      </p:grpSpPr>
      <p:sp>
        <p:nvSpPr>
          <p:cNvPr id="141" name="Shape 14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2" name="Shape 14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3" name="Shape 14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6" name="Shape 146"/>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47" name="Shape 147"/>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48" name="Shape 14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49" name="Shape 14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0" name="Shape 15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0" name="Shape 2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1" name="Shape 2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22" name="Shape 2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3" name="Shape 2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4" name="Shape 2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51"/>
        <p:cNvGrpSpPr/>
        <p:nvPr/>
      </p:nvGrpSpPr>
      <p:grpSpPr>
        <a:xfrm>
          <a:off x="0" y="0"/>
          <a:ext cx="0" cy="0"/>
          <a:chOff x="0" y="0"/>
          <a:chExt cx="0" cy="0"/>
        </a:xfrm>
      </p:grpSpPr>
      <p:sp>
        <p:nvSpPr>
          <p:cNvPr id="152" name="Shape 15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153" name="Shape 153"/>
          <p:cNvSpPr>
            <a:spLocks noGrp="1"/>
          </p:cNvSpPr>
          <p:nvPr>
            <p:ph type="pic" idx="2"/>
          </p:nvPr>
        </p:nvSpPr>
        <p:spPr>
          <a:xfrm>
            <a:off x="1792288" y="612775"/>
            <a:ext cx="5486399" cy="4114800"/>
          </a:xfrm>
          <a:prstGeom prst="rect">
            <a:avLst/>
          </a:prstGeom>
          <a:noFill/>
          <a:ln>
            <a:noFill/>
          </a:ln>
        </p:spPr>
      </p:sp>
      <p:sp>
        <p:nvSpPr>
          <p:cNvPr id="154" name="Shape 15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155" name="Shape 15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6" name="Shape 15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57" name="Shape 15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60" name="Shape 160"/>
          <p:cNvSpPr txBox="1">
            <a:spLocks noGrp="1"/>
          </p:cNvSpPr>
          <p:nvPr>
            <p:ph type="body" idx="1"/>
          </p:nvPr>
        </p:nvSpPr>
        <p:spPr>
          <a:xfrm rot="5400000">
            <a:off x="3594100" y="700088"/>
            <a:ext cx="4525963" cy="6326186"/>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61" name="Shape 16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2" name="Shape 16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3" name="Shape 16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64"/>
        <p:cNvGrpSpPr/>
        <p:nvPr/>
      </p:nvGrpSpPr>
      <p:grpSpPr>
        <a:xfrm>
          <a:off x="0" y="0"/>
          <a:ext cx="0" cy="0"/>
          <a:chOff x="0" y="0"/>
          <a:chExt cx="0" cy="0"/>
        </a:xfrm>
      </p:grpSpPr>
      <p:sp>
        <p:nvSpPr>
          <p:cNvPr id="165" name="Shape 165"/>
          <p:cNvSpPr txBox="1">
            <a:spLocks noGrp="1"/>
          </p:cNvSpPr>
          <p:nvPr>
            <p:ph type="title"/>
          </p:nvPr>
        </p:nvSpPr>
        <p:spPr>
          <a:xfrm rot="5400000">
            <a:off x="5303837" y="2409825"/>
            <a:ext cx="5851525" cy="158115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66" name="Shape 166"/>
          <p:cNvSpPr txBox="1">
            <a:spLocks noGrp="1"/>
          </p:cNvSpPr>
          <p:nvPr>
            <p:ph type="body" idx="1"/>
          </p:nvPr>
        </p:nvSpPr>
        <p:spPr>
          <a:xfrm rot="5400000">
            <a:off x="2064543" y="904081"/>
            <a:ext cx="5851525" cy="4592637"/>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67" name="Shape 16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8" name="Shape 16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69" name="Shape 16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172" name="Shape 172"/>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73" name="Shape 173"/>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74" name="Shape 174"/>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5" name="Shape 175"/>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76" name="Shape 176"/>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2693988" y="274637"/>
            <a:ext cx="6326186" cy="5851525"/>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179" name="Shape 17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0" name="Shape 18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81" name="Shape 18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27" name="Shape 27"/>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28" name="Shape 2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29" name="Shape 2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0" name="Shape 3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31"/>
        <p:cNvGrpSpPr/>
        <p:nvPr/>
      </p:nvGrpSpPr>
      <p:grpSpPr>
        <a:xfrm>
          <a:off x="0" y="0"/>
          <a:ext cx="0" cy="0"/>
          <a:chOff x="0" y="0"/>
          <a:chExt cx="0" cy="0"/>
        </a:xfrm>
      </p:grpSpPr>
      <p:sp>
        <p:nvSpPr>
          <p:cNvPr id="32" name="Shape 32"/>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33" name="Shape 33"/>
          <p:cNvSpPr txBox="1">
            <a:spLocks noGrp="1"/>
          </p:cNvSpPr>
          <p:nvPr>
            <p:ph type="body" idx="1"/>
          </p:nvPr>
        </p:nvSpPr>
        <p:spPr>
          <a:xfrm>
            <a:off x="2693988" y="1600200"/>
            <a:ext cx="3086099"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4" name="Shape 34"/>
          <p:cNvSpPr txBox="1">
            <a:spLocks noGrp="1"/>
          </p:cNvSpPr>
          <p:nvPr>
            <p:ph type="body" idx="2"/>
          </p:nvPr>
        </p:nvSpPr>
        <p:spPr>
          <a:xfrm>
            <a:off x="5932487" y="1600200"/>
            <a:ext cx="3087687" cy="4525963"/>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35" name="Shape 3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6" name="Shape 3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7" name="Shape 3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43"/>
        <p:cNvGrpSpPr/>
        <p:nvPr/>
      </p:nvGrpSpPr>
      <p:grpSpPr>
        <a:xfrm>
          <a:off x="0" y="0"/>
          <a:ext cx="0" cy="0"/>
          <a:chOff x="0" y="0"/>
          <a:chExt cx="0" cy="0"/>
        </a:xfrm>
      </p:grpSpPr>
      <p:sp>
        <p:nvSpPr>
          <p:cNvPr id="44" name="Shape 44"/>
          <p:cNvSpPr txBox="1">
            <a:spLocks noGrp="1"/>
          </p:cNvSpPr>
          <p:nvPr>
            <p:ph type="body" idx="1"/>
          </p:nvPr>
        </p:nvSpPr>
        <p:spPr>
          <a:xfrm>
            <a:off x="2693988" y="274637"/>
            <a:ext cx="6326186" cy="5851525"/>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45" name="Shape 4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6" name="Shape 4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7" name="Shape 4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blip>
          <a:stretch>
            <a:fillRect/>
          </a:stretch>
        </a:blipFill>
        <a:effectLst/>
      </p:bgPr>
    </p:bg>
    <p:spTree>
      <p:nvGrpSpPr>
        <p:cNvPr id="1" name="Shape 57"/>
        <p:cNvGrpSpPr/>
        <p:nvPr/>
      </p:nvGrpSpPr>
      <p:grpSpPr>
        <a:xfrm>
          <a:off x="0" y="0"/>
          <a:ext cx="0" cy="0"/>
          <a:chOff x="0" y="0"/>
          <a:chExt cx="0" cy="0"/>
        </a:xfrm>
      </p:grpSpPr>
      <p:sp>
        <p:nvSpPr>
          <p:cNvPr id="58" name="Shape 58"/>
          <p:cNvSpPr txBox="1">
            <a:spLocks noGrp="1"/>
          </p:cNvSpPr>
          <p:nvPr>
            <p:ph type="ctrTitle"/>
          </p:nvPr>
        </p:nvSpPr>
        <p:spPr>
          <a:xfrm>
            <a:off x="2701925" y="2130425"/>
            <a:ext cx="4800600" cy="1470024"/>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59" name="Shape 59"/>
          <p:cNvSpPr txBox="1">
            <a:spLocks noGrp="1"/>
          </p:cNvSpPr>
          <p:nvPr>
            <p:ph type="subTitle" idx="1"/>
          </p:nvPr>
        </p:nvSpPr>
        <p:spPr>
          <a:xfrm>
            <a:off x="2701925" y="3886200"/>
            <a:ext cx="4114800" cy="1752600"/>
          </a:xfrm>
          <a:prstGeom prst="rect">
            <a:avLst/>
          </a:prstGeom>
          <a:noFill/>
          <a:ln>
            <a:noFill/>
          </a:ln>
        </p:spPr>
        <p:txBody>
          <a:bodyPr lIns="91425" tIns="91425" rIns="91425" bIns="91425" anchor="t" anchorCtr="0"/>
          <a:lstStyle>
            <a:lvl1pPr marL="0" marR="0" indent="0" algn="l" rtl="0">
              <a:spcBef>
                <a:spcPts val="480"/>
              </a:spcBef>
              <a:spcAft>
                <a:spcPts val="0"/>
              </a:spcAft>
              <a:buClr>
                <a:srgbClr val="FFFFFF"/>
              </a:buClr>
              <a:buFont typeface="Arial"/>
              <a:buNone/>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60" name="Shape 6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1" name="Shape 6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2" name="Shape 6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63"/>
        <p:cNvGrpSpPr/>
        <p:nvPr/>
      </p:nvGrpSpPr>
      <p:grpSpPr>
        <a:xfrm>
          <a:off x="0" y="0"/>
          <a:ext cx="0" cy="0"/>
          <a:chOff x="0" y="0"/>
          <a:chExt cx="0" cy="0"/>
        </a:xfrm>
      </p:grpSpPr>
      <p:sp>
        <p:nvSpPr>
          <p:cNvPr id="64" name="Shape 64"/>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5" name="Shape 65"/>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7" name="Shape 6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8" name="Shape 6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71" name="Shape 71"/>
          <p:cNvSpPr>
            <a:spLocks noGrp="1"/>
          </p:cNvSpPr>
          <p:nvPr>
            <p:ph type="pic" idx="2"/>
          </p:nvPr>
        </p:nvSpPr>
        <p:spPr>
          <a:xfrm>
            <a:off x="1792288" y="612775"/>
            <a:ext cx="5486399" cy="4114800"/>
          </a:xfrm>
          <a:prstGeom prst="rect">
            <a:avLst/>
          </a:prstGeom>
          <a:noFill/>
          <a:ln>
            <a:noFill/>
          </a:ln>
        </p:spPr>
      </p:sp>
      <p:sp>
        <p:nvSpPr>
          <p:cNvPr id="72" name="Shape 72"/>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a:lvl1pPr>
            <a:lvl2pPr marL="457200" indent="0" rtl="0">
              <a:spcBef>
                <a:spcPts val="0"/>
              </a:spcBef>
              <a:buFont typeface="Arial"/>
              <a:buNone/>
              <a:defRPr/>
            </a:lvl2pPr>
            <a:lvl3pPr marL="914400" indent="0" rtl="0">
              <a:spcBef>
                <a:spcPts val="0"/>
              </a:spcBef>
              <a:buFont typeface="Arial"/>
              <a:buNone/>
              <a:defRPr/>
            </a:lvl3pPr>
            <a:lvl4pPr marL="1371600" indent="0" rtl="0">
              <a:spcBef>
                <a:spcPts val="0"/>
              </a:spcBef>
              <a:buFont typeface="Arial"/>
              <a:buNone/>
              <a:defRPr/>
            </a:lvl4pPr>
            <a:lvl5pPr marL="1828800" indent="0" rtl="0">
              <a:spcBef>
                <a:spcPts val="0"/>
              </a:spcBef>
              <a:buFont typeface="Arial"/>
              <a:buNone/>
              <a:defRPr/>
            </a:lvl5pPr>
            <a:lvl6pPr marL="2286000" indent="0" rtl="0">
              <a:spcBef>
                <a:spcPts val="0"/>
              </a:spcBef>
              <a:buFont typeface="Arial"/>
              <a:buNone/>
              <a:defRPr/>
            </a:lvl6pPr>
            <a:lvl7pPr marL="2743200" indent="0" rtl="0">
              <a:spcBef>
                <a:spcPts val="0"/>
              </a:spcBef>
              <a:buFont typeface="Arial"/>
              <a:buNone/>
              <a:defRPr/>
            </a:lvl7pPr>
            <a:lvl8pPr marL="3200400" indent="0" rtl="0">
              <a:spcBef>
                <a:spcPts val="0"/>
              </a:spcBef>
              <a:buFont typeface="Arial"/>
              <a:buNone/>
              <a:defRPr/>
            </a:lvl8pPr>
            <a:lvl9pPr marL="3657600" indent="0" rtl="0">
              <a:spcBef>
                <a:spcPts val="0"/>
              </a:spcBef>
              <a:buFont typeface="Arial"/>
              <a:buNone/>
              <a:defRPr/>
            </a:lvl9pPr>
          </a:lstStyle>
          <a:p>
            <a:endParaRPr/>
          </a:p>
        </p:txBody>
      </p:sp>
      <p:sp>
        <p:nvSpPr>
          <p:cNvPr id="73" name="Shape 7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4" name="Shape 7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5" name="Shape 7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algn="l" rtl="0">
              <a:spcBef>
                <a:spcPts val="0"/>
              </a:spcBef>
              <a:spcAft>
                <a:spcPts val="0"/>
              </a:spcAft>
              <a:defRPr/>
            </a:lvl1pPr>
            <a:lvl2pPr algn="l" rtl="0">
              <a:spcBef>
                <a:spcPts val="0"/>
              </a:spcBef>
              <a:spcAft>
                <a:spcPts val="0"/>
              </a:spcAft>
              <a:defRPr/>
            </a:lvl2pPr>
            <a:lvl3pPr algn="l" rtl="0">
              <a:spcBef>
                <a:spcPts val="0"/>
              </a:spcBef>
              <a:spcAft>
                <a:spcPts val="0"/>
              </a:spcAft>
              <a:defRPr/>
            </a:lvl3pPr>
            <a:lvl4pPr algn="l" rtl="0">
              <a:spcBef>
                <a:spcPts val="0"/>
              </a:spcBef>
              <a:spcAft>
                <a:spcPts val="0"/>
              </a:spcAft>
              <a:defRPr/>
            </a:lvl4pPr>
            <a:lvl5pPr algn="l" rtl="0">
              <a:spcBef>
                <a:spcPts val="0"/>
              </a:spcBef>
              <a:spcAft>
                <a:spcPts val="0"/>
              </a:spcAft>
              <a:defRPr/>
            </a:lvl5pPr>
            <a:lvl6pPr marL="457200" algn="l" rtl="0">
              <a:spcBef>
                <a:spcPts val="0"/>
              </a:spcBef>
              <a:spcAft>
                <a:spcPts val="0"/>
              </a:spcAft>
              <a:defRPr/>
            </a:lvl6pPr>
            <a:lvl7pPr marL="914400" algn="l" rtl="0">
              <a:spcBef>
                <a:spcPts val="0"/>
              </a:spcBef>
              <a:spcAft>
                <a:spcPts val="0"/>
              </a:spcAft>
              <a:defRPr/>
            </a:lvl7pPr>
            <a:lvl8pPr marL="1371600" algn="l" rtl="0">
              <a:spcBef>
                <a:spcPts val="0"/>
              </a:spcBef>
              <a:spcAft>
                <a:spcPts val="0"/>
              </a:spcAft>
              <a:defRPr/>
            </a:lvl8pPr>
            <a:lvl9pPr marL="1828800" algn="l" rtl="0">
              <a:spcBef>
                <a:spcPts val="0"/>
              </a:spcBef>
              <a:spcAft>
                <a:spcPts val="0"/>
              </a:spcAft>
              <a:defRPr/>
            </a:lvl9pPr>
          </a:lstStyle>
          <a:p>
            <a:endParaRPr/>
          </a:p>
        </p:txBody>
      </p:sp>
      <p:sp>
        <p:nvSpPr>
          <p:cNvPr id="78" name="Shape 78"/>
          <p:cNvSpPr txBox="1">
            <a:spLocks noGrp="1"/>
          </p:cNvSpPr>
          <p:nvPr>
            <p:ph type="body" idx="1"/>
          </p:nvPr>
        </p:nvSpPr>
        <p:spPr>
          <a:xfrm rot="5400000">
            <a:off x="3594100" y="700088"/>
            <a:ext cx="4525963" cy="6326186"/>
          </a:xfrm>
          <a:prstGeom prst="rect">
            <a:avLst/>
          </a:prstGeom>
          <a:noFill/>
          <a:ln>
            <a:noFill/>
          </a:ln>
        </p:spPr>
        <p:txBody>
          <a:bodyPr lIns="91425" tIns="91425" rIns="91425" bIns="91425" anchor="t" anchorCtr="0"/>
          <a:lstStyle>
            <a:lvl1pPr marL="342900" indent="-190500" algn="l" rtl="0">
              <a:spcBef>
                <a:spcPts val="480"/>
              </a:spcBef>
              <a:spcAft>
                <a:spcPts val="0"/>
              </a:spcAft>
              <a:buClr>
                <a:schemeClr val="lt1"/>
              </a:buClr>
              <a:buFont typeface="Arial"/>
              <a:buChar char="•"/>
              <a:defRPr/>
            </a:lvl1pPr>
            <a:lvl2pPr marL="742950" indent="-133350" algn="l" rtl="0">
              <a:spcBef>
                <a:spcPts val="480"/>
              </a:spcBef>
              <a:spcAft>
                <a:spcPts val="0"/>
              </a:spcAft>
              <a:buClr>
                <a:schemeClr val="lt1"/>
              </a:buClr>
              <a:buFont typeface="Arial"/>
              <a:buChar char="•"/>
              <a:defRPr/>
            </a:lvl2pPr>
            <a:lvl3pPr marL="1143000" indent="-76200" algn="l" rtl="0">
              <a:spcBef>
                <a:spcPts val="480"/>
              </a:spcBef>
              <a:spcAft>
                <a:spcPts val="0"/>
              </a:spcAft>
              <a:buClr>
                <a:schemeClr val="lt1"/>
              </a:buClr>
              <a:buFont typeface="Arial"/>
              <a:buChar char="•"/>
              <a:defRPr/>
            </a:lvl3pPr>
            <a:lvl4pPr marL="1600200" indent="-76200" algn="l" rtl="0">
              <a:spcBef>
                <a:spcPts val="480"/>
              </a:spcBef>
              <a:spcAft>
                <a:spcPts val="0"/>
              </a:spcAft>
              <a:buClr>
                <a:schemeClr val="lt1"/>
              </a:buClr>
              <a:buFont typeface="Arial"/>
              <a:buChar char="•"/>
              <a:defRPr/>
            </a:lvl4pPr>
            <a:lvl5pPr marL="2057400" indent="-76200" algn="l" rtl="0">
              <a:spcBef>
                <a:spcPts val="480"/>
              </a:spcBef>
              <a:spcAft>
                <a:spcPts val="0"/>
              </a:spcAft>
              <a:buClr>
                <a:schemeClr val="lt1"/>
              </a:buClr>
              <a:buFont typeface="Arial"/>
              <a:buChar char="•"/>
              <a:defRPr/>
            </a:lvl5pPr>
            <a:lvl6pPr marL="2514600" indent="-76200" algn="l" rtl="0">
              <a:spcBef>
                <a:spcPts val="480"/>
              </a:spcBef>
              <a:spcAft>
                <a:spcPts val="0"/>
              </a:spcAft>
              <a:buClr>
                <a:schemeClr val="lt1"/>
              </a:buClr>
              <a:buFont typeface="Arial"/>
              <a:buChar char="•"/>
              <a:defRPr/>
            </a:lvl6pPr>
            <a:lvl7pPr marL="2971800" indent="-76200" algn="l" rtl="0">
              <a:spcBef>
                <a:spcPts val="480"/>
              </a:spcBef>
              <a:spcAft>
                <a:spcPts val="0"/>
              </a:spcAft>
              <a:buClr>
                <a:schemeClr val="lt1"/>
              </a:buClr>
              <a:buFont typeface="Arial"/>
              <a:buChar char="•"/>
              <a:defRPr/>
            </a:lvl7pPr>
            <a:lvl8pPr marL="3429000" indent="-76200" algn="l" rtl="0">
              <a:spcBef>
                <a:spcPts val="480"/>
              </a:spcBef>
              <a:spcAft>
                <a:spcPts val="0"/>
              </a:spcAft>
              <a:buClr>
                <a:schemeClr val="lt1"/>
              </a:buClr>
              <a:buFont typeface="Arial"/>
              <a:buChar char="•"/>
              <a:defRPr/>
            </a:lvl8pPr>
            <a:lvl9pPr marL="3886200" indent="-76200" algn="l" rtl="0">
              <a:spcBef>
                <a:spcPts val="480"/>
              </a:spcBef>
              <a:spcAft>
                <a:spcPts val="0"/>
              </a:spcAft>
              <a:buClr>
                <a:schemeClr val="lt1"/>
              </a:buClr>
              <a:buFont typeface="Arial"/>
              <a:buChar char="•"/>
              <a:defRPr/>
            </a:lvl9pPr>
          </a:lstStyle>
          <a:p>
            <a:endParaRPr/>
          </a:p>
        </p:txBody>
      </p:sp>
      <p:sp>
        <p:nvSpPr>
          <p:cNvPr id="79" name="Shape 7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0" name="Shape 8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81" name="Shape 8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10" name="Shape 10"/>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marR="0" indent="-190500" algn="l" rtl="0">
              <a:spcBef>
                <a:spcPts val="480"/>
              </a:spcBef>
              <a:spcAft>
                <a:spcPts val="0"/>
              </a:spcAft>
              <a:buClr>
                <a:schemeClr val="lt1"/>
              </a:buClr>
              <a:buFont typeface="Arial"/>
              <a:buChar char="•"/>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11" name="Shape 1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2" name="Shape 1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3" name="Shape 1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buNone/>
              <a:defRPr sz="1400" b="0" i="0" u="none" strike="noStrike" cap="none" baseline="0">
                <a:solidFill>
                  <a:schemeClr val="lt1"/>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7" r:id="rId8"/>
    <p:sldLayoutId id="2147483658" r:id="rId9"/>
    <p:sldLayoutId id="2147483659" r:id="rId10"/>
    <p:sldLayoutId id="2147483660" r:id="rId11"/>
  </p:sldLayoutIdLst>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5">
            <a:alphaModFix/>
          </a:blip>
          <a:stretch>
            <a:fillRect/>
          </a:stretch>
        </a:blipFill>
        <a:effectLst/>
      </p:bgPr>
    </p:bg>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2703513" y="274637"/>
            <a:ext cx="6316662" cy="1143000"/>
          </a:xfrm>
          <a:prstGeom prst="rect">
            <a:avLst/>
          </a:prstGeom>
          <a:noFill/>
          <a:ln>
            <a:noFill/>
          </a:ln>
        </p:spPr>
        <p:txBody>
          <a:bodyPr lIns="91425" tIns="91425" rIns="91425" bIns="91425" anchor="b" anchorCtr="0"/>
          <a:lstStyle>
            <a:lvl1pPr marL="0" marR="0" indent="0" algn="l" rtl="0">
              <a:spcBef>
                <a:spcPts val="0"/>
              </a:spcBef>
              <a:spcAft>
                <a:spcPts val="0"/>
              </a:spcAft>
              <a:defRPr/>
            </a:lvl1pPr>
            <a:lvl2pPr marL="0" marR="0" indent="0" algn="l" rtl="0">
              <a:spcBef>
                <a:spcPts val="0"/>
              </a:spcBef>
              <a:spcAft>
                <a:spcPts val="0"/>
              </a:spcAft>
              <a:defRPr/>
            </a:lvl2pPr>
            <a:lvl3pPr marL="0" marR="0" indent="0" algn="l" rtl="0">
              <a:spcBef>
                <a:spcPts val="0"/>
              </a:spcBef>
              <a:spcAft>
                <a:spcPts val="0"/>
              </a:spcAft>
              <a:defRPr/>
            </a:lvl3pPr>
            <a:lvl4pPr marL="0" marR="0" indent="0" algn="l" rtl="0">
              <a:spcBef>
                <a:spcPts val="0"/>
              </a:spcBef>
              <a:spcAft>
                <a:spcPts val="0"/>
              </a:spcAft>
              <a:defRPr/>
            </a:lvl4pPr>
            <a:lvl5pPr marL="0" marR="0" indent="0" algn="l" rtl="0">
              <a:spcBef>
                <a:spcPts val="0"/>
              </a:spcBef>
              <a:spcAft>
                <a:spcPts val="0"/>
              </a:spcAft>
              <a:defRPr/>
            </a:lvl5pPr>
            <a:lvl6pPr marL="457200" marR="0" indent="0" algn="l" rtl="0">
              <a:spcBef>
                <a:spcPts val="0"/>
              </a:spcBef>
              <a:spcAft>
                <a:spcPts val="0"/>
              </a:spcAft>
              <a:defRPr/>
            </a:lvl6pPr>
            <a:lvl7pPr marL="914400" marR="0" indent="0" algn="l" rtl="0">
              <a:spcBef>
                <a:spcPts val="0"/>
              </a:spcBef>
              <a:spcAft>
                <a:spcPts val="0"/>
              </a:spcAft>
              <a:defRPr/>
            </a:lvl7pPr>
            <a:lvl8pPr marL="1371600" marR="0" indent="0" algn="l" rtl="0">
              <a:spcBef>
                <a:spcPts val="0"/>
              </a:spcBef>
              <a:spcAft>
                <a:spcPts val="0"/>
              </a:spcAft>
              <a:defRPr/>
            </a:lvl8pPr>
            <a:lvl9pPr marL="1828800" marR="0" indent="0" algn="l" rtl="0">
              <a:spcBef>
                <a:spcPts val="0"/>
              </a:spcBef>
              <a:spcAft>
                <a:spcPts val="0"/>
              </a:spcAft>
              <a:defRPr/>
            </a:lvl9pPr>
          </a:lstStyle>
          <a:p>
            <a:endParaRPr/>
          </a:p>
        </p:txBody>
      </p:sp>
      <p:sp>
        <p:nvSpPr>
          <p:cNvPr id="97" name="Shape 97"/>
          <p:cNvSpPr txBox="1">
            <a:spLocks noGrp="1"/>
          </p:cNvSpPr>
          <p:nvPr>
            <p:ph type="body" idx="1"/>
          </p:nvPr>
        </p:nvSpPr>
        <p:spPr>
          <a:xfrm>
            <a:off x="2693988" y="1600200"/>
            <a:ext cx="6326186" cy="4525963"/>
          </a:xfrm>
          <a:prstGeom prst="rect">
            <a:avLst/>
          </a:prstGeom>
          <a:noFill/>
          <a:ln>
            <a:noFill/>
          </a:ln>
        </p:spPr>
        <p:txBody>
          <a:bodyPr lIns="91425" tIns="91425" rIns="91425" bIns="91425" anchor="t" anchorCtr="0"/>
          <a:lstStyle>
            <a:lvl1pPr marL="342900" marR="0" indent="-190500" algn="l" rtl="0">
              <a:spcBef>
                <a:spcPts val="480"/>
              </a:spcBef>
              <a:spcAft>
                <a:spcPts val="0"/>
              </a:spcAft>
              <a:buClr>
                <a:schemeClr val="lt1"/>
              </a:buClr>
              <a:buFont typeface="Arial"/>
              <a:buChar char="•"/>
              <a:defRPr/>
            </a:lvl1pPr>
            <a:lvl2pPr marL="742950" marR="0" indent="-133350" algn="l" rtl="0">
              <a:spcBef>
                <a:spcPts val="480"/>
              </a:spcBef>
              <a:spcAft>
                <a:spcPts val="0"/>
              </a:spcAft>
              <a:buClr>
                <a:schemeClr val="lt1"/>
              </a:buClr>
              <a:buFont typeface="Arial"/>
              <a:buChar char="•"/>
              <a:defRPr/>
            </a:lvl2pPr>
            <a:lvl3pPr marL="1143000" marR="0" indent="-76200" algn="l" rtl="0">
              <a:spcBef>
                <a:spcPts val="480"/>
              </a:spcBef>
              <a:spcAft>
                <a:spcPts val="0"/>
              </a:spcAft>
              <a:buClr>
                <a:schemeClr val="lt1"/>
              </a:buClr>
              <a:buFont typeface="Arial"/>
              <a:buChar char="•"/>
              <a:defRPr/>
            </a:lvl3pPr>
            <a:lvl4pPr marL="1600200" marR="0" indent="-76200" algn="l" rtl="0">
              <a:spcBef>
                <a:spcPts val="480"/>
              </a:spcBef>
              <a:spcAft>
                <a:spcPts val="0"/>
              </a:spcAft>
              <a:buClr>
                <a:schemeClr val="lt1"/>
              </a:buClr>
              <a:buFont typeface="Arial"/>
              <a:buChar char="•"/>
              <a:defRPr/>
            </a:lvl4pPr>
            <a:lvl5pPr marL="2057400" marR="0" indent="-76200" algn="l" rtl="0">
              <a:spcBef>
                <a:spcPts val="480"/>
              </a:spcBef>
              <a:spcAft>
                <a:spcPts val="0"/>
              </a:spcAft>
              <a:buClr>
                <a:schemeClr val="lt1"/>
              </a:buClr>
              <a:buFont typeface="Arial"/>
              <a:buChar char="•"/>
              <a:defRPr/>
            </a:lvl5pPr>
            <a:lvl6pPr marL="2514600" marR="0" indent="-76200" algn="l" rtl="0">
              <a:spcBef>
                <a:spcPts val="480"/>
              </a:spcBef>
              <a:spcAft>
                <a:spcPts val="0"/>
              </a:spcAft>
              <a:buClr>
                <a:schemeClr val="lt1"/>
              </a:buClr>
              <a:buFont typeface="Arial"/>
              <a:buChar char="•"/>
              <a:defRPr/>
            </a:lvl6pPr>
            <a:lvl7pPr marL="2971800" marR="0" indent="-76200" algn="l" rtl="0">
              <a:spcBef>
                <a:spcPts val="480"/>
              </a:spcBef>
              <a:spcAft>
                <a:spcPts val="0"/>
              </a:spcAft>
              <a:buClr>
                <a:schemeClr val="lt1"/>
              </a:buClr>
              <a:buFont typeface="Arial"/>
              <a:buChar char="•"/>
              <a:defRPr/>
            </a:lvl7pPr>
            <a:lvl8pPr marL="3429000" marR="0" indent="-76200" algn="l" rtl="0">
              <a:spcBef>
                <a:spcPts val="480"/>
              </a:spcBef>
              <a:spcAft>
                <a:spcPts val="0"/>
              </a:spcAft>
              <a:buClr>
                <a:schemeClr val="lt1"/>
              </a:buClr>
              <a:buFont typeface="Arial"/>
              <a:buChar char="•"/>
              <a:defRPr/>
            </a:lvl8pPr>
            <a:lvl9pPr marL="3886200" marR="0" indent="-76200" algn="l" rtl="0">
              <a:spcBef>
                <a:spcPts val="480"/>
              </a:spcBef>
              <a:spcAft>
                <a:spcPts val="0"/>
              </a:spcAft>
              <a:buClr>
                <a:schemeClr val="lt1"/>
              </a:buClr>
              <a:buFont typeface="Arial"/>
              <a:buChar char="•"/>
              <a:defRPr/>
            </a:lvl9pPr>
          </a:lstStyle>
          <a:p>
            <a:endParaRPr/>
          </a:p>
        </p:txBody>
      </p:sp>
      <p:sp>
        <p:nvSpPr>
          <p:cNvPr id="98" name="Shape 98"/>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99" name="Shape 99"/>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ct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100" name="Shape 100"/>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lvl1pPr marL="0" marR="0" indent="0" algn="r" rtl="0">
              <a:spcBef>
                <a:spcPts val="0"/>
              </a:spcBef>
              <a:spcAft>
                <a:spcPts val="0"/>
              </a:spcAft>
              <a:buNone/>
              <a:defRPr sz="1400" b="0" i="0" u="none" strike="noStrike" cap="none" baseline="0">
                <a:solidFill>
                  <a:srgbClr val="FFFFFF"/>
                </a:solidFill>
                <a:latin typeface="Arial"/>
                <a:ea typeface="Arial"/>
                <a:cs typeface="Arial"/>
                <a:sym typeface="Arial"/>
              </a:defRPr>
            </a:lvl1pPr>
          </a:lstStyle>
          <a:p>
            <a:pPr marL="0" lvl="0" indent="0">
              <a:spcBef>
                <a:spcPts val="0"/>
              </a:spcBef>
              <a:buSzPct val="25000"/>
              <a:buNone/>
            </a:pPr>
            <a:fld id="{00000000-1234-1234-1234-123412341234}" type="slidenum">
              <a:rPr lang="en-US"/>
              <a:pPr marL="0" lvl="0" indent="0">
                <a:spcBef>
                  <a:spcPts val="0"/>
                </a:spcBef>
                <a:buSzPct val="25000"/>
                <a:buNone/>
              </a:pPr>
              <a:t>‹#›</a:t>
            </a:fld>
            <a:endParaRPr lang="en-US"/>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advancedbiofuelsusa.or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3.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5.gif"/></Relationships>
</file>

<file path=ppt/slides/_rels/slide18.xml.rels><?xml version="1.0" encoding="UTF-8" standalone="yes"?>
<Relationships xmlns="http://schemas.openxmlformats.org/package/2006/relationships"><Relationship Id="rId3" Type="http://schemas.openxmlformats.org/officeDocument/2006/relationships/image" Target="../media/image26.gif"/><Relationship Id="rId7"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2.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hyperlink" Target="http://www.advancedbiofuelsusa.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jpeg"/><Relationship Id="rId2" Type="http://schemas.openxmlformats.org/officeDocument/2006/relationships/notesSlide" Target="../notesSlides/notesSlide20.xml"/><Relationship Id="rId16" Type="http://schemas.openxmlformats.org/officeDocument/2006/relationships/image" Target="../media/image46.gif"/><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image" Target="../media/image33.png"/><Relationship Id="rId7" Type="http://schemas.openxmlformats.org/officeDocument/2006/relationships/image" Target="../media/image37.png"/><Relationship Id="rId12" Type="http://schemas.openxmlformats.org/officeDocument/2006/relationships/image" Target="../media/image42.png"/><Relationship Id="rId17" Type="http://schemas.openxmlformats.org/officeDocument/2006/relationships/image" Target="../media/image47.jpeg"/><Relationship Id="rId2" Type="http://schemas.openxmlformats.org/officeDocument/2006/relationships/notesSlide" Target="../notesSlides/notesSlide21.xml"/><Relationship Id="rId16" Type="http://schemas.openxmlformats.org/officeDocument/2006/relationships/image" Target="../media/image46.gif"/><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3.png"/><Relationship Id="rId7"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jpeg"/><Relationship Id="rId9"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63.jpe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65.jpe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3.jpeg"/><Relationship Id="rId11" Type="http://schemas.openxmlformats.org/officeDocument/2006/relationships/image" Target="../media/image77.jpeg"/><Relationship Id="rId5" Type="http://schemas.openxmlformats.org/officeDocument/2006/relationships/image" Target="../media/image72.jpeg"/><Relationship Id="rId10" Type="http://schemas.openxmlformats.org/officeDocument/2006/relationships/image" Target="../media/image3.png"/><Relationship Id="rId4" Type="http://schemas.openxmlformats.org/officeDocument/2006/relationships/image" Target="../media/image71.jpeg"/><Relationship Id="rId9" Type="http://schemas.openxmlformats.org/officeDocument/2006/relationships/image" Target="../media/image76.jpeg"/></Relationships>
</file>

<file path=ppt/slides/_rels/slide36.xml.rels><?xml version="1.0" encoding="UTF-8" standalone="yes"?>
<Relationships xmlns="http://schemas.openxmlformats.org/package/2006/relationships"><Relationship Id="rId3" Type="http://schemas.openxmlformats.org/officeDocument/2006/relationships/hyperlink" Target="https://advancedbiofuelsusa.info/can-climate-change-be-stopped-by-turning-air-into-gasoline/" TargetMode="External"/><Relationship Id="rId7" Type="http://schemas.openxmlformats.org/officeDocument/2006/relationships/hyperlink" Target="https://advancedbiofuelsusa.info/a-smart-faster-path-to-zero-lifecycle-emission-advances-from-the-eu-in-direct-carbon-capture-from-air/" TargetMode="External"/><Relationship Id="rId2" Type="http://schemas.openxmlformats.org/officeDocument/2006/relationships/hyperlink" Target="https://advancedbiofuelsusa.info/from-water-to-hydrogen-biofuel-asu-uses-light-driven-energy-extraction/" TargetMode="External"/><Relationship Id="rId1" Type="http://schemas.openxmlformats.org/officeDocument/2006/relationships/slideLayout" Target="../slideLayouts/slideLayout5.xml"/><Relationship Id="rId6" Type="http://schemas.openxmlformats.org/officeDocument/2006/relationships/hyperlink" Target="https://advancedbiofuelsusa.info/solar-to-fuel-system-recycles-co2-to-make-ethanol-and-ethylene/" TargetMode="External"/><Relationship Id="rId5" Type="http://schemas.openxmlformats.org/officeDocument/2006/relationships/hyperlink" Target="https://advancedbiofuelsusa.info/bio-ccs-and-bio-ccus-in-climate-change-mitigation-market-and-regulatory-issues-related-to-bio-ccus/" TargetMode="External"/><Relationship Id="rId4" Type="http://schemas.openxmlformats.org/officeDocument/2006/relationships/hyperlink" Target="https://advancedbiofuelsusa.info/solar-fuels-come-nearer-direct-from-air-co2-capture-cost-drops-below-100-ton-threshold/"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6.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2.xml"/><Relationship Id="rId1" Type="http://schemas.openxmlformats.org/officeDocument/2006/relationships/slideLayout" Target="../slideLayouts/slideLayout3.xml"/><Relationship Id="rId5" Type="http://schemas.openxmlformats.org/officeDocument/2006/relationships/image" Target="../media/image94.jpeg"/><Relationship Id="rId4" Type="http://schemas.openxmlformats.org/officeDocument/2006/relationships/image" Target="../media/image93.jpeg"/></Relationships>
</file>

<file path=ppt/slides/_rels/slide46.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8.jpe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97.jpeg"/><Relationship Id="rId5" Type="http://schemas.openxmlformats.org/officeDocument/2006/relationships/image" Target="../media/image3.png"/><Relationship Id="rId4" Type="http://schemas.openxmlformats.org/officeDocument/2006/relationships/image" Target="../media/image96.jpeg"/></Relationships>
</file>

<file path=ppt/slides/_rels/slide47.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102.jpe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103.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5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8.jpeg"/><Relationship Id="rId5" Type="http://schemas.openxmlformats.org/officeDocument/2006/relationships/image" Target="../media/image70.jpe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12.xml"/><Relationship Id="rId5" Type="http://schemas.openxmlformats.org/officeDocument/2006/relationships/image" Target="../media/image107.jpeg"/><Relationship Id="rId4" Type="http://schemas.openxmlformats.org/officeDocument/2006/relationships/image" Target="../media/image10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openxmlformats.org/officeDocument/2006/relationships/image" Target="../media/image111.jpeg"/><Relationship Id="rId5" Type="http://schemas.openxmlformats.org/officeDocument/2006/relationships/image" Target="../media/image110.jpeg"/><Relationship Id="rId4" Type="http://schemas.openxmlformats.org/officeDocument/2006/relationships/image" Target="../media/image109.jpeg"/></Relationships>
</file>

<file path=ppt/slides/_rels/slide5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19.jpeg"/><Relationship Id="rId5" Type="http://schemas.openxmlformats.org/officeDocument/2006/relationships/image" Target="../media/image118.png"/><Relationship Id="rId4" Type="http://schemas.openxmlformats.org/officeDocument/2006/relationships/image" Target="../media/image117.png"/></Relationships>
</file>

<file path=ppt/slides/_rels/slide5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123.jpeg"/><Relationship Id="rId5" Type="http://schemas.openxmlformats.org/officeDocument/2006/relationships/image" Target="../media/image122.png"/><Relationship Id="rId4" Type="http://schemas.openxmlformats.org/officeDocument/2006/relationships/image" Target="../media/image121.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125.jpeg"/></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4.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6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1.xml"/><Relationship Id="rId5" Type="http://schemas.openxmlformats.org/officeDocument/2006/relationships/image" Target="../media/image131.jpeg"/><Relationship Id="rId4" Type="http://schemas.openxmlformats.org/officeDocument/2006/relationships/image" Target="../media/image130.jpe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hyperlink" Target="https://advancedbiofuelsusa.info/cenergy-launches-global-biogas-capture-and-utilization-program/" TargetMode="External"/><Relationship Id="rId7" Type="http://schemas.openxmlformats.org/officeDocument/2006/relationships/hyperlink" Target="https://advancedbiofuelsusa.info/new-fuels-project-in-china-targets-cooking-in-the-commercial-sector/" TargetMode="External"/><Relationship Id="rId2" Type="http://schemas.openxmlformats.org/officeDocument/2006/relationships/hyperlink" Target="https://advancedbiofuelsusa.info/vivo-energy-kenya-and-koko-networks-form-ethanol-cooking-fuel-partnership/" TargetMode="External"/><Relationship Id="rId1" Type="http://schemas.openxmlformats.org/officeDocument/2006/relationships/slideLayout" Target="../slideLayouts/slideLayout5.xml"/><Relationship Id="rId6" Type="http://schemas.openxmlformats.org/officeDocument/2006/relationships/hyperlink" Target="https://advancedbiofuelsusa.info/new-research-shows-the-health-benefits-of-ethanol-fueled-cookstoves/" TargetMode="External"/><Relationship Id="rId5" Type="http://schemas.openxmlformats.org/officeDocument/2006/relationships/hyperlink" Target="https://advancedbiofuelsusa.info/burning-of-biofuels-suspended-dust-emit-48-of-total-pollution-in-mumbai/" TargetMode="External"/><Relationship Id="rId4" Type="http://schemas.openxmlformats.org/officeDocument/2006/relationships/hyperlink" Target="https://advancedbiofuelsusa.info/biogas-backpack-successfully-tested-in-uganda/"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hyperlink" Target="http://www.poet.com/" TargetMode="External"/><Relationship Id="rId4" Type="http://schemas.openxmlformats.org/officeDocument/2006/relationships/hyperlink" Target="http://novogaz.com/"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hyperlink" Target="https://advancedbiofuelsusa.info/ethanols-next-breakthrough-turning-greenhouse-gas-into-fuel/" TargetMode="External"/><Relationship Id="rId2" Type="http://schemas.openxmlformats.org/officeDocument/2006/relationships/hyperlink" Target="https://advancedbiofuelsusa.info/compound-could-transform-energy-storage-for-large-grids/" TargetMode="External"/><Relationship Id="rId1" Type="http://schemas.openxmlformats.org/officeDocument/2006/relationships/slideLayout" Target="../slideLayouts/slideLayout1.xml"/><Relationship Id="rId6" Type="http://schemas.openxmlformats.org/officeDocument/2006/relationships/hyperlink" Target="https://advancedbiofuelsusa.info/turning-brewery-wastewater-into-battery-power/" TargetMode="External"/><Relationship Id="rId5" Type="http://schemas.openxmlformats.org/officeDocument/2006/relationships/hyperlink" Target="https://advancedbiofuelsusa.info/socalgas-model-energy-design-includes-rng-focus/" TargetMode="External"/><Relationship Id="rId4" Type="http://schemas.openxmlformats.org/officeDocument/2006/relationships/hyperlink" Target="https://advancedbiofuelsusa.info/what-is-renewable-methane/" TargetMode="External"/></Relationships>
</file>

<file path=ppt/slides/_rels/slide79.xml.rels><?xml version="1.0" encoding="UTF-8" standalone="yes"?>
<Relationships xmlns="http://schemas.openxmlformats.org/package/2006/relationships"><Relationship Id="rId3" Type="http://schemas.openxmlformats.org/officeDocument/2006/relationships/hyperlink" Target="https://phys.org/tags/energy/" TargetMode="External"/><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140.jpeg"/><Relationship Id="rId4" Type="http://schemas.openxmlformats.org/officeDocument/2006/relationships/image" Target="../media/image139.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s://sempra.mediaroom.com/index.php?s=19080&amp;item=137389" TargetMode="External"/><Relationship Id="rId2" Type="http://schemas.openxmlformats.org/officeDocument/2006/relationships/image" Target="../media/image143.jpe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2.xml"/><Relationship Id="rId1" Type="http://schemas.openxmlformats.org/officeDocument/2006/relationships/slideLayout" Target="../slideLayouts/slideLayout1.xml"/><Relationship Id="rId5" Type="http://schemas.openxmlformats.org/officeDocument/2006/relationships/hyperlink" Target="http://pubs.acs.org/doi/abs/10.1021/acsami.6b09300" TargetMode="External"/><Relationship Id="rId4" Type="http://schemas.openxmlformats.org/officeDocument/2006/relationships/image" Target="../media/image149.jpeg"/></Relationships>
</file>

<file path=ppt/slides/_rels/slide86.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Shape 183"/>
          <p:cNvSpPr txBox="1">
            <a:spLocks noGrp="1"/>
          </p:cNvSpPr>
          <p:nvPr>
            <p:ph type="ctrTitle"/>
          </p:nvPr>
        </p:nvSpPr>
        <p:spPr>
          <a:xfrm>
            <a:off x="685800" y="381000"/>
            <a:ext cx="7772400" cy="42671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6600" b="1" i="0" u="none" strike="noStrike" cap="none" baseline="0">
                <a:solidFill>
                  <a:schemeClr val="lt2"/>
                </a:solidFill>
                <a:latin typeface="Arial"/>
                <a:ea typeface="Arial"/>
                <a:cs typeface="Arial"/>
                <a:sym typeface="Arial"/>
              </a:rPr>
              <a:t>Advanced Biofuels</a:t>
            </a:r>
            <a:br>
              <a:rPr lang="en-US" sz="6600" b="1" i="0" u="none" strike="noStrike" cap="none" baseline="0">
                <a:solidFill>
                  <a:schemeClr val="lt2"/>
                </a:solidFill>
                <a:latin typeface="Arial"/>
                <a:ea typeface="Arial"/>
                <a:cs typeface="Arial"/>
                <a:sym typeface="Arial"/>
              </a:rPr>
            </a:br>
            <a:r>
              <a:rPr lang="en-US" sz="6600" b="1" i="0" u="none" strike="noStrike" cap="none" baseline="0">
                <a:solidFill>
                  <a:schemeClr val="lt2"/>
                </a:solidFill>
                <a:latin typeface="Arial"/>
                <a:ea typeface="Arial"/>
                <a:cs typeface="Arial"/>
                <a:sym typeface="Arial"/>
              </a:rPr>
              <a:t>A Truly Sustainable Renewable Future</a:t>
            </a:r>
          </a:p>
        </p:txBody>
      </p:sp>
      <p:sp>
        <p:nvSpPr>
          <p:cNvPr id="184" name="Shape 184"/>
          <p:cNvSpPr txBox="1">
            <a:spLocks noGrp="1"/>
          </p:cNvSpPr>
          <p:nvPr>
            <p:ph type="subTitle" idx="1"/>
          </p:nvPr>
        </p:nvSpPr>
        <p:spPr>
          <a:xfrm>
            <a:off x="4224339" y="5257800"/>
            <a:ext cx="4919661" cy="1600200"/>
          </a:xfrm>
          <a:prstGeom prst="rect">
            <a:avLst/>
          </a:prstGeom>
          <a:noFill/>
          <a:ln>
            <a:noFill/>
          </a:ln>
        </p:spPr>
        <p:txBody>
          <a:bodyPr lIns="91425" tIns="45700" rIns="91425" bIns="45700" anchor="t" anchorCtr="0">
            <a:noAutofit/>
          </a:bodyPr>
          <a:lstStyle/>
          <a:p>
            <a:pPr marL="0" marR="0" lvl="0" indent="0" algn="r" rtl="0">
              <a:spcBef>
                <a:spcPts val="320"/>
              </a:spcBef>
              <a:spcAft>
                <a:spcPts val="0"/>
              </a:spcAft>
              <a:buClr>
                <a:srgbClr val="FFFFFF"/>
              </a:buClr>
              <a:buSzPct val="25000"/>
              <a:buFont typeface="Arial"/>
              <a:buNone/>
            </a:pPr>
            <a:r>
              <a:rPr lang="en-US" sz="1600" b="1" i="0" u="none" strike="noStrike" cap="none" baseline="0" dirty="0" smtClean="0">
                <a:solidFill>
                  <a:srgbClr val="FFFFCC"/>
                </a:solidFill>
                <a:latin typeface="Arial"/>
                <a:ea typeface="Arial"/>
                <a:cs typeface="Arial"/>
                <a:sym typeface="Arial"/>
              </a:rPr>
              <a:t>Advanced </a:t>
            </a:r>
            <a:r>
              <a:rPr lang="en-US" sz="1600" b="1" i="0" u="none" strike="noStrike" cap="none" baseline="0" dirty="0">
                <a:solidFill>
                  <a:srgbClr val="FFFFCC"/>
                </a:solidFill>
                <a:latin typeface="Arial"/>
                <a:ea typeface="Arial"/>
                <a:cs typeface="Arial"/>
                <a:sym typeface="Arial"/>
              </a:rPr>
              <a:t>Biofuels USA</a:t>
            </a:r>
          </a:p>
          <a:p>
            <a:pPr marL="0" marR="0" lvl="0" indent="0" algn="r" rtl="0">
              <a:spcBef>
                <a:spcPts val="320"/>
              </a:spcBef>
              <a:spcAft>
                <a:spcPts val="0"/>
              </a:spcAft>
              <a:buClr>
                <a:srgbClr val="FFFFFF"/>
              </a:buClr>
              <a:buSzPct val="25000"/>
              <a:buFont typeface="Arial"/>
              <a:buNone/>
            </a:pPr>
            <a:r>
              <a:rPr lang="en-US" sz="1600" b="1" i="0" u="sng" strike="noStrike" cap="none" baseline="0" dirty="0">
                <a:solidFill>
                  <a:schemeClr val="hlink"/>
                </a:solidFill>
                <a:latin typeface="Arial"/>
                <a:ea typeface="Arial"/>
                <a:cs typeface="Arial"/>
                <a:sym typeface="Arial"/>
                <a:hlinkClick r:id="rId3"/>
              </a:rPr>
              <a:t>www.AdvancedBiofuelsUSA.org</a:t>
            </a:r>
          </a:p>
          <a:p>
            <a:pPr marL="0" marR="0" lvl="0" indent="0" algn="r" rtl="0">
              <a:spcBef>
                <a:spcPts val="320"/>
              </a:spcBef>
              <a:spcAft>
                <a:spcPts val="0"/>
              </a:spcAft>
              <a:buClr>
                <a:srgbClr val="FFFFFF"/>
              </a:buClr>
              <a:buSzPct val="25000"/>
              <a:buFont typeface="Arial"/>
              <a:buNone/>
            </a:pPr>
            <a:r>
              <a:rPr lang="en-US" sz="1600" b="1" i="0" u="none" strike="noStrike" cap="none" baseline="0" dirty="0" smtClean="0">
                <a:solidFill>
                  <a:srgbClr val="FFFFCC"/>
                </a:solidFill>
                <a:latin typeface="Arial"/>
                <a:ea typeface="Arial"/>
                <a:cs typeface="Arial"/>
                <a:sym typeface="Arial"/>
              </a:rPr>
              <a:t>301-644-1395</a:t>
            </a:r>
          </a:p>
          <a:p>
            <a:pPr marL="0" marR="0" lvl="0" indent="0" algn="r" rtl="0">
              <a:spcBef>
                <a:spcPts val="320"/>
              </a:spcBef>
              <a:spcAft>
                <a:spcPts val="0"/>
              </a:spcAft>
              <a:buClr>
                <a:srgbClr val="FFFFFF"/>
              </a:buClr>
              <a:buSzPct val="25000"/>
              <a:buFont typeface="Arial"/>
              <a:buNone/>
            </a:pPr>
            <a:endParaRPr lang="en-US" sz="1600" b="1" dirty="0" smtClean="0">
              <a:solidFill>
                <a:srgbClr val="FFFFCC"/>
              </a:solidFill>
            </a:endParaRPr>
          </a:p>
        </p:txBody>
      </p:sp>
      <p:pic>
        <p:nvPicPr>
          <p:cNvPr id="185" name="Shape 185"/>
          <p:cNvPicPr preferRelativeResize="0"/>
          <p:nvPr/>
        </p:nvPicPr>
        <p:blipFill rotWithShape="1">
          <a:blip r:embed="rId4">
            <a:alphaModFix/>
          </a:blip>
          <a:srcRect/>
          <a:stretch/>
        </p:blipFill>
        <p:spPr>
          <a:xfrm>
            <a:off x="381000" y="4953000"/>
            <a:ext cx="2590800" cy="1388956"/>
          </a:xfrm>
          <a:prstGeom prst="rect">
            <a:avLst/>
          </a:prstGeom>
          <a:noFill/>
          <a:ln>
            <a:noFill/>
          </a:ln>
        </p:spPr>
      </p:pic>
      <p:sp>
        <p:nvSpPr>
          <p:cNvPr id="186" name="Shape 186"/>
          <p:cNvSpPr txBox="1"/>
          <p:nvPr/>
        </p:nvSpPr>
        <p:spPr>
          <a:xfrm>
            <a:off x="-762000" y="533400"/>
            <a:ext cx="6248399" cy="457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rgbClr val="FFFF99"/>
                </a:solidFill>
                <a:latin typeface="Times New Roman"/>
                <a:ea typeface="Times New Roman"/>
                <a:cs typeface="Times New Roman"/>
                <a:sym typeface="Times New Roman"/>
              </a:rPr>
              <a:t>Advanced Biofuels Basics</a:t>
            </a:r>
            <a:r>
              <a:rPr lang="en-US" sz="5400" b="1" i="0" u="none" strike="noStrike" cap="none" baseline="0" dirty="0" smtClean="0">
                <a:solidFill>
                  <a:srgbClr val="005828"/>
                </a:solidFill>
                <a:latin typeface="Times New Roman"/>
                <a:ea typeface="Times New Roman"/>
                <a:cs typeface="Times New Roman"/>
                <a:sym typeface="Times New Roman"/>
              </a:rPr>
              <a:t> </a:t>
            </a:r>
            <a:r>
              <a:rPr lang="en-US" sz="4400" b="1" i="0" u="none" strike="noStrike" cap="none" baseline="0" dirty="0" smtClean="0">
                <a:solidFill>
                  <a:srgbClr val="005828"/>
                </a:solidFill>
                <a:latin typeface="Times New Roman"/>
                <a:ea typeface="Times New Roman"/>
                <a:cs typeface="Times New Roman"/>
                <a:sym typeface="Times New Roman"/>
              </a:rPr>
              <a:t> </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41" name="Shape 241"/>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800" b="1" i="0" u="none" strike="noStrike" cap="none" baseline="0" dirty="0">
                <a:solidFill>
                  <a:srgbClr val="92D050"/>
                </a:solidFill>
                <a:latin typeface="Times New Roman"/>
                <a:ea typeface="Times New Roman"/>
                <a:cs typeface="Times New Roman"/>
                <a:sym typeface="Times New Roman"/>
              </a:rPr>
              <a:t>What are they?</a:t>
            </a:r>
          </a:p>
          <a:p>
            <a:pPr lvl="0" algn="ctr">
              <a:buSzPct val="25000"/>
            </a:pPr>
            <a:r>
              <a:rPr lang="en-US" sz="3800" b="1" dirty="0" smtClean="0">
                <a:solidFill>
                  <a:srgbClr val="FBFCF5"/>
                </a:solidFill>
                <a:latin typeface="Times New Roman"/>
                <a:ea typeface="Times New Roman"/>
                <a:cs typeface="Times New Roman"/>
                <a:sym typeface="Times New Roman"/>
              </a:rPr>
              <a:t>Why do we need them?</a:t>
            </a:r>
          </a:p>
          <a:p>
            <a:pPr lvl="0" algn="ctr">
              <a:buSzPct val="25000"/>
            </a:pPr>
            <a:r>
              <a:rPr lang="en-US" sz="3800" b="1" dirty="0" smtClean="0">
                <a:solidFill>
                  <a:srgbClr val="92D050"/>
                </a:solidFill>
                <a:latin typeface="Times New Roman"/>
                <a:ea typeface="Times New Roman"/>
                <a:cs typeface="Times New Roman"/>
                <a:sym typeface="Times New Roman"/>
              </a:rPr>
              <a:t>What are they used for</a:t>
            </a:r>
            <a:r>
              <a:rPr lang="en-US" sz="2000" b="1" dirty="0" smtClean="0">
                <a:solidFill>
                  <a:srgbClr val="92D050"/>
                </a:solidFill>
                <a:latin typeface="Times New Roman"/>
                <a:ea typeface="Times New Roman"/>
                <a:cs typeface="Times New Roman"/>
                <a:sym typeface="Times New Roman"/>
              </a:rPr>
              <a:t>? (Yesterday, Today, Tomorrow) </a:t>
            </a:r>
          </a:p>
          <a:p>
            <a:pPr lvl="0" algn="ctr">
              <a:buSzPct val="25000"/>
            </a:pPr>
            <a:r>
              <a:rPr lang="en-US" sz="3800" b="1" dirty="0" smtClean="0">
                <a:solidFill>
                  <a:srgbClr val="92D050"/>
                </a:solidFill>
                <a:latin typeface="Times New Roman"/>
                <a:ea typeface="Times New Roman"/>
                <a:cs typeface="Times New Roman"/>
                <a:sym typeface="Times New Roman"/>
              </a:rPr>
              <a:t>How are they made?</a:t>
            </a:r>
          </a:p>
          <a:p>
            <a:pPr lvl="0" algn="ctr">
              <a:buSzPct val="25000"/>
            </a:pPr>
            <a:r>
              <a:rPr lang="en-US" sz="3800" b="1" dirty="0" smtClean="0">
                <a:solidFill>
                  <a:srgbClr val="92D050"/>
                </a:solidFill>
                <a:latin typeface="Times New Roman"/>
                <a:ea typeface="Times New Roman"/>
                <a:cs typeface="Times New Roman"/>
                <a:sym typeface="Times New Roman"/>
              </a:rPr>
              <a:t>Sustainability</a:t>
            </a:r>
          </a:p>
          <a:p>
            <a:pPr lvl="0" algn="ctr">
              <a:buSzPct val="25000"/>
            </a:pPr>
            <a:r>
              <a:rPr lang="en-US" sz="3800" b="1" dirty="0" smtClean="0">
                <a:solidFill>
                  <a:srgbClr val="92D050"/>
                </a:solidFill>
                <a:latin typeface="Times New Roman"/>
                <a:ea typeface="Times New Roman"/>
                <a:cs typeface="Times New Roman"/>
                <a:sym typeface="Times New Roman"/>
              </a:rPr>
              <a:t>Policy Considerations</a:t>
            </a:r>
          </a:p>
          <a:p>
            <a:pPr lvl="0" algn="ctr">
              <a:buSzPct val="25000"/>
            </a:pPr>
            <a:r>
              <a:rPr lang="en-US" sz="3800" b="1" dirty="0" smtClean="0">
                <a:solidFill>
                  <a:srgbClr val="92D050"/>
                </a:solidFill>
                <a:latin typeface="Times New Roman"/>
                <a:ea typeface="Times New Roman"/>
                <a:cs typeface="Times New Roman"/>
                <a:sym typeface="Times New Roman"/>
              </a:rPr>
              <a:t>Markets</a:t>
            </a:r>
            <a:endParaRPr lang="en-US" sz="3800" b="1" dirty="0">
              <a:solidFill>
                <a:srgbClr val="92D050"/>
              </a:solidFill>
              <a:latin typeface="Times New Roman"/>
              <a:ea typeface="Times New Roman"/>
              <a:cs typeface="Times New Roman"/>
              <a:sym typeface="Times New Roman"/>
            </a:endParaRPr>
          </a:p>
        </p:txBody>
      </p:sp>
      <p:pic>
        <p:nvPicPr>
          <p:cNvPr id="242" name="Shape 242"/>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9" name="Shape 249"/>
          <p:cNvPicPr preferRelativeResize="0"/>
          <p:nvPr/>
        </p:nvPicPr>
        <p:blipFill rotWithShape="1">
          <a:blip r:embed="rId3">
            <a:alphaModFix/>
          </a:blip>
          <a:srcRect/>
          <a:stretch/>
        </p:blipFill>
        <p:spPr>
          <a:xfrm>
            <a:off x="152400" y="304800"/>
            <a:ext cx="4336500" cy="2438399"/>
          </a:xfrm>
          <a:prstGeom prst="rect">
            <a:avLst/>
          </a:prstGeom>
          <a:ln>
            <a:noFill/>
          </a:ln>
          <a:effectLst>
            <a:softEdge rad="112500"/>
          </a:effectLst>
        </p:spPr>
      </p:pic>
      <p:sp>
        <p:nvSpPr>
          <p:cNvPr id="248" name="Shape 248"/>
          <p:cNvSpPr txBox="1"/>
          <p:nvPr/>
        </p:nvSpPr>
        <p:spPr>
          <a:xfrm>
            <a:off x="2078700" y="297300"/>
            <a:ext cx="6227100" cy="769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We Have</a:t>
            </a:r>
          </a:p>
        </p:txBody>
      </p:sp>
      <p:pic>
        <p:nvPicPr>
          <p:cNvPr id="250" name="Shape 250"/>
          <p:cNvPicPr preferRelativeResize="0"/>
          <p:nvPr/>
        </p:nvPicPr>
        <p:blipFill rotWithShape="1">
          <a:blip r:embed="rId4">
            <a:alphaModFix/>
          </a:blip>
          <a:srcRect/>
          <a:stretch/>
        </p:blipFill>
        <p:spPr>
          <a:xfrm>
            <a:off x="1066800" y="2667000"/>
            <a:ext cx="4267199" cy="2841900"/>
          </a:xfrm>
          <a:prstGeom prst="rect">
            <a:avLst/>
          </a:prstGeom>
          <a:ln>
            <a:noFill/>
          </a:ln>
          <a:effectLst>
            <a:softEdge rad="112500"/>
          </a:effectLst>
        </p:spPr>
      </p:pic>
      <p:pic>
        <p:nvPicPr>
          <p:cNvPr id="251" name="Shape 251"/>
          <p:cNvPicPr preferRelativeResize="0"/>
          <p:nvPr/>
        </p:nvPicPr>
        <p:blipFill rotWithShape="1">
          <a:blip r:embed="rId5">
            <a:alphaModFix/>
          </a:blip>
          <a:srcRect/>
          <a:stretch/>
        </p:blipFill>
        <p:spPr>
          <a:xfrm>
            <a:off x="4419600" y="1066800"/>
            <a:ext cx="4724400" cy="3102300"/>
          </a:xfrm>
          <a:prstGeom prst="rect">
            <a:avLst/>
          </a:prstGeom>
          <a:ln>
            <a:noFill/>
          </a:ln>
          <a:effectLst>
            <a:softEdge rad="112500"/>
          </a:effectLst>
        </p:spPr>
      </p:pic>
      <p:pic>
        <p:nvPicPr>
          <p:cNvPr id="252" name="Shape 252"/>
          <p:cNvPicPr preferRelativeResize="0"/>
          <p:nvPr/>
        </p:nvPicPr>
        <p:blipFill rotWithShape="1">
          <a:blip r:embed="rId6">
            <a:alphaModFix/>
          </a:blip>
          <a:srcRect/>
          <a:stretch/>
        </p:blipFill>
        <p:spPr>
          <a:xfrm>
            <a:off x="152400" y="4574100"/>
            <a:ext cx="3429000" cy="2283900"/>
          </a:xfrm>
          <a:prstGeom prst="rect">
            <a:avLst/>
          </a:prstGeom>
          <a:ln>
            <a:noFill/>
          </a:ln>
          <a:effectLst>
            <a:softEdge rad="112500"/>
          </a:effectLst>
        </p:spPr>
      </p:pic>
      <p:pic>
        <p:nvPicPr>
          <p:cNvPr id="346114" name="Picture 2" descr="20150622lnp1-oilsands"/>
          <p:cNvPicPr>
            <a:picLocks noChangeAspect="1" noChangeArrowheads="1"/>
          </p:cNvPicPr>
          <p:nvPr/>
        </p:nvPicPr>
        <p:blipFill>
          <a:blip r:embed="rId7"/>
          <a:srcRect/>
          <a:stretch>
            <a:fillRect/>
          </a:stretch>
        </p:blipFill>
        <p:spPr bwMode="auto">
          <a:xfrm>
            <a:off x="4658406" y="4191000"/>
            <a:ext cx="4485594" cy="23622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rotWithShape="1">
          <a:blip r:embed="rId3">
            <a:alphaModFix/>
          </a:blip>
          <a:srcRect/>
          <a:stretch/>
        </p:blipFill>
        <p:spPr>
          <a:xfrm>
            <a:off x="533400" y="1143000"/>
            <a:ext cx="4876799" cy="3221399"/>
          </a:xfrm>
          <a:prstGeom prst="rect">
            <a:avLst/>
          </a:prstGeom>
          <a:ln>
            <a:noFill/>
          </a:ln>
          <a:effectLst>
            <a:softEdge rad="112500"/>
          </a:effectLst>
        </p:spPr>
      </p:pic>
      <p:sp>
        <p:nvSpPr>
          <p:cNvPr id="258" name="Shape 258"/>
          <p:cNvSpPr txBox="1"/>
          <p:nvPr/>
        </p:nvSpPr>
        <p:spPr>
          <a:xfrm>
            <a:off x="2133600" y="304800"/>
            <a:ext cx="5172900" cy="769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We Can Have</a:t>
            </a:r>
          </a:p>
        </p:txBody>
      </p:sp>
      <p:pic>
        <p:nvPicPr>
          <p:cNvPr id="259" name="Shape 259"/>
          <p:cNvPicPr preferRelativeResize="0"/>
          <p:nvPr/>
        </p:nvPicPr>
        <p:blipFill rotWithShape="1">
          <a:blip r:embed="rId4">
            <a:alphaModFix/>
          </a:blip>
          <a:srcRect/>
          <a:stretch/>
        </p:blipFill>
        <p:spPr>
          <a:xfrm>
            <a:off x="5334000" y="1066800"/>
            <a:ext cx="3560400" cy="4648199"/>
          </a:xfrm>
          <a:prstGeom prst="rect">
            <a:avLst/>
          </a:prstGeom>
          <a:ln>
            <a:noFill/>
          </a:ln>
          <a:effectLst>
            <a:softEdge rad="112500"/>
          </a:effectLst>
        </p:spPr>
      </p:pic>
      <p:pic>
        <p:nvPicPr>
          <p:cNvPr id="260" name="Shape 260"/>
          <p:cNvPicPr preferRelativeResize="0"/>
          <p:nvPr/>
        </p:nvPicPr>
        <p:blipFill rotWithShape="1">
          <a:blip r:embed="rId5">
            <a:alphaModFix/>
          </a:blip>
          <a:srcRect/>
          <a:stretch/>
        </p:blipFill>
        <p:spPr>
          <a:xfrm>
            <a:off x="3124200" y="3581400"/>
            <a:ext cx="3124499" cy="2743199"/>
          </a:xfrm>
          <a:prstGeom prst="rect">
            <a:avLst/>
          </a:prstGeom>
          <a:ln>
            <a:noFill/>
          </a:ln>
          <a:effectLst>
            <a:softEdge rad="112500"/>
          </a:effectLst>
        </p:spPr>
      </p:pic>
      <p:pic>
        <p:nvPicPr>
          <p:cNvPr id="261" name="Shape 261"/>
          <p:cNvPicPr preferRelativeResize="0"/>
          <p:nvPr/>
        </p:nvPicPr>
        <p:blipFill rotWithShape="1">
          <a:blip r:embed="rId6">
            <a:alphaModFix/>
          </a:blip>
          <a:srcRect/>
          <a:stretch/>
        </p:blipFill>
        <p:spPr>
          <a:xfrm>
            <a:off x="381000" y="3886200"/>
            <a:ext cx="2822099" cy="266699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4038600"/>
            <a:ext cx="5024630" cy="2631079"/>
          </a:xfrm>
          <a:prstGeom prst="rect">
            <a:avLst/>
          </a:prstGeom>
          <a:ln>
            <a:noFill/>
          </a:ln>
          <a:effectLst>
            <a:softEdge rad="112500"/>
          </a:effectLst>
        </p:spPr>
      </p:pic>
      <p:pic>
        <p:nvPicPr>
          <p:cNvPr id="266" name="Shape 266"/>
          <p:cNvPicPr preferRelativeResize="0"/>
          <p:nvPr/>
        </p:nvPicPr>
        <p:blipFill rotWithShape="1">
          <a:blip r:embed="rId4">
            <a:alphaModFix/>
          </a:blip>
          <a:srcRect/>
          <a:stretch/>
        </p:blipFill>
        <p:spPr>
          <a:xfrm>
            <a:off x="457200" y="990600"/>
            <a:ext cx="4267199" cy="3200399"/>
          </a:xfrm>
          <a:prstGeom prst="rect">
            <a:avLst/>
          </a:prstGeom>
          <a:ln>
            <a:noFill/>
          </a:ln>
          <a:effectLst>
            <a:softEdge rad="112500"/>
          </a:effectLst>
        </p:spPr>
      </p:pic>
      <p:sp>
        <p:nvSpPr>
          <p:cNvPr id="267" name="Shape 267"/>
          <p:cNvSpPr txBox="1">
            <a:spLocks noGrp="1"/>
          </p:cNvSpPr>
          <p:nvPr>
            <p:ph type="body" idx="1"/>
          </p:nvPr>
        </p:nvSpPr>
        <p:spPr>
          <a:xfrm>
            <a:off x="4724400" y="1371600"/>
            <a:ext cx="4219499" cy="1524000"/>
          </a:xfrm>
          <a:prstGeom prst="rect">
            <a:avLst/>
          </a:prstGeom>
          <a:noFill/>
          <a:ln>
            <a:noFill/>
          </a:ln>
        </p:spPr>
        <p:txBody>
          <a:bodyPr lIns="91425" tIns="45700" rIns="91425" bIns="45700" anchor="t" anchorCtr="0">
            <a:noAutofit/>
          </a:bodyPr>
          <a:lstStyle/>
          <a:p>
            <a:pPr marL="342900" marR="0" lvl="0" indent="0" algn="l" rtl="0">
              <a:spcBef>
                <a:spcPts val="0"/>
              </a:spcBef>
              <a:spcAft>
                <a:spcPts val="0"/>
              </a:spcAft>
              <a:buClr>
                <a:schemeClr val="lt1"/>
              </a:buClr>
              <a:buSzPct val="25000"/>
              <a:buFont typeface="Times New Roman"/>
              <a:buNone/>
            </a:pPr>
            <a:r>
              <a:rPr lang="en-US" sz="3200" b="1" i="0" u="none" strike="noStrike" cap="none" baseline="0" dirty="0">
                <a:solidFill>
                  <a:srgbClr val="FFCCFF"/>
                </a:solidFill>
                <a:latin typeface="Times New Roman"/>
                <a:ea typeface="Times New Roman"/>
                <a:cs typeface="Times New Roman"/>
                <a:sym typeface="Times New Roman"/>
              </a:rPr>
              <a:t>Virtually no oil is used to produce electricity in the </a:t>
            </a:r>
            <a:r>
              <a:rPr lang="en-US" sz="3200" b="1" i="0" u="none" strike="noStrike" cap="none" baseline="0" dirty="0" smtClean="0">
                <a:solidFill>
                  <a:srgbClr val="FFCCFF"/>
                </a:solidFill>
                <a:latin typeface="Times New Roman"/>
                <a:ea typeface="Times New Roman"/>
                <a:cs typeface="Times New Roman"/>
                <a:sym typeface="Times New Roman"/>
              </a:rPr>
              <a:t>US–</a:t>
            </a:r>
            <a:r>
              <a:rPr lang="en-US" sz="3200" b="1" i="0" u="none" strike="noStrike" cap="none" dirty="0" smtClean="0">
                <a:solidFill>
                  <a:srgbClr val="FFCCFF"/>
                </a:solidFill>
                <a:latin typeface="Times New Roman"/>
                <a:ea typeface="Times New Roman"/>
                <a:cs typeface="Times New Roman"/>
                <a:sym typeface="Times New Roman"/>
              </a:rPr>
              <a:t> just 1%.</a:t>
            </a:r>
            <a:r>
              <a:rPr lang="en-US" sz="3200" b="1" i="0" u="none" strike="noStrike" cap="none" baseline="0" dirty="0" smtClean="0">
                <a:solidFill>
                  <a:srgbClr val="FFCCFF"/>
                </a:solidFill>
                <a:latin typeface="Times New Roman"/>
                <a:ea typeface="Times New Roman"/>
                <a:cs typeface="Times New Roman"/>
                <a:sym typeface="Times New Roman"/>
              </a:rPr>
              <a:t> </a:t>
            </a:r>
            <a:endParaRPr lang="en-US" sz="3200" b="1" i="0" u="none" strike="noStrike" cap="none" baseline="0" dirty="0">
              <a:solidFill>
                <a:srgbClr val="FFCCFF"/>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1" i="0" u="none" strike="noStrike" cap="none" baseline="0" dirty="0">
              <a:solidFill>
                <a:srgbClr val="FFCCFF"/>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pic>
        <p:nvPicPr>
          <p:cNvPr id="268" name="Shape 268"/>
          <p:cNvPicPr preferRelativeResize="0"/>
          <p:nvPr/>
        </p:nvPicPr>
        <p:blipFill rotWithShape="1">
          <a:blip r:embed="rId5">
            <a:alphaModFix/>
          </a:blip>
          <a:srcRect/>
          <a:stretch/>
        </p:blipFill>
        <p:spPr>
          <a:xfrm>
            <a:off x="0" y="6245225"/>
            <a:ext cx="1143000" cy="612900"/>
          </a:xfrm>
          <a:prstGeom prst="rect">
            <a:avLst/>
          </a:prstGeom>
          <a:noFill/>
          <a:ln>
            <a:noFill/>
          </a:ln>
        </p:spPr>
      </p:pic>
      <p:sp>
        <p:nvSpPr>
          <p:cNvPr id="270" name="Shape 270"/>
          <p:cNvSpPr txBox="1"/>
          <p:nvPr/>
        </p:nvSpPr>
        <p:spPr>
          <a:xfrm>
            <a:off x="533400" y="3048000"/>
            <a:ext cx="7467600" cy="19389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i="0" u="none" strike="noStrike" cap="none" baseline="0" dirty="0">
                <a:solidFill>
                  <a:srgbClr val="FFCCFF"/>
                </a:solidFill>
                <a:latin typeface="Times New Roman"/>
                <a:ea typeface="Times New Roman"/>
                <a:cs typeface="Times New Roman"/>
                <a:sym typeface="Times New Roman"/>
              </a:rPr>
              <a:t>Windmills and solar </a:t>
            </a:r>
          </a:p>
          <a:p>
            <a:pPr marL="0" marR="0" lvl="0" indent="0" algn="l" rtl="0">
              <a:spcBef>
                <a:spcPts val="0"/>
              </a:spcBef>
              <a:spcAft>
                <a:spcPts val="0"/>
              </a:spcAft>
              <a:buSzPct val="25000"/>
              <a:buNone/>
            </a:pPr>
            <a:r>
              <a:rPr lang="en-US" sz="3200" b="1" i="0" u="none" strike="noStrike" cap="none" baseline="0" dirty="0">
                <a:solidFill>
                  <a:srgbClr val="FFCCFF"/>
                </a:solidFill>
                <a:latin typeface="Times New Roman"/>
                <a:ea typeface="Times New Roman"/>
                <a:cs typeface="Times New Roman"/>
                <a:sym typeface="Times New Roman"/>
              </a:rPr>
              <a:t>can produce electricity </a:t>
            </a:r>
          </a:p>
          <a:p>
            <a:pPr marL="0" marR="0" lvl="0" indent="0" algn="l" rtl="0">
              <a:spcBef>
                <a:spcPts val="0"/>
              </a:spcBef>
              <a:spcAft>
                <a:spcPts val="0"/>
              </a:spcAft>
              <a:buSzPct val="25000"/>
              <a:buNone/>
            </a:pPr>
            <a:r>
              <a:rPr lang="en-US" sz="3200" b="1" i="0" u="none" strike="noStrike" cap="none" baseline="0" dirty="0">
                <a:solidFill>
                  <a:srgbClr val="FFCCFF"/>
                </a:solidFill>
                <a:latin typeface="Times New Roman"/>
                <a:ea typeface="Times New Roman"/>
                <a:cs typeface="Times New Roman"/>
                <a:sym typeface="Times New Roman"/>
              </a:rPr>
              <a:t>but cannot  power jet airplanes.</a:t>
            </a:r>
          </a:p>
          <a:p>
            <a:pPr marL="0" marR="0" lvl="0" indent="0" algn="l" rtl="0">
              <a:spcBef>
                <a:spcPts val="0"/>
              </a:spcBef>
              <a:spcAft>
                <a:spcPts val="0"/>
              </a:spcAft>
              <a:buNone/>
            </a:pPr>
            <a:endParaRPr sz="2400" b="1" i="0" u="none" strike="noStrike" cap="none" baseline="0" dirty="0">
              <a:solidFill>
                <a:srgbClr val="FFCCFF"/>
              </a:solidFill>
              <a:latin typeface="Times New Roman"/>
              <a:ea typeface="Times New Roman"/>
              <a:cs typeface="Times New Roman"/>
              <a:sym typeface="Times New Roman"/>
            </a:endParaRPr>
          </a:p>
        </p:txBody>
      </p:sp>
      <p:sp>
        <p:nvSpPr>
          <p:cNvPr id="7" name="TextBox 6"/>
          <p:cNvSpPr txBox="1"/>
          <p:nvPr/>
        </p:nvSpPr>
        <p:spPr>
          <a:xfrm>
            <a:off x="533400" y="152400"/>
            <a:ext cx="8153400" cy="954107"/>
          </a:xfrm>
          <a:prstGeom prst="rect">
            <a:avLst/>
          </a:prstGeom>
          <a:noFill/>
        </p:spPr>
        <p:txBody>
          <a:bodyPr wrap="square" rtlCol="0">
            <a:spAutoFit/>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99" y="4601400"/>
            <a:ext cx="3047539" cy="20280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a:stretch/>
        </p:blipFill>
        <p:spPr>
          <a:xfrm>
            <a:off x="0" y="6245225"/>
            <a:ext cx="1143000" cy="612900"/>
          </a:xfrm>
          <a:prstGeom prst="rect">
            <a:avLst/>
          </a:prstGeom>
          <a:noFill/>
          <a:ln>
            <a:noFill/>
          </a:ln>
        </p:spPr>
      </p:pic>
      <p:sp>
        <p:nvSpPr>
          <p:cNvPr id="276" name="Shape 276"/>
          <p:cNvSpPr txBox="1">
            <a:spLocks noGrp="1"/>
          </p:cNvSpPr>
          <p:nvPr>
            <p:ph type="title"/>
          </p:nvPr>
        </p:nvSpPr>
        <p:spPr>
          <a:xfrm>
            <a:off x="533400" y="228600"/>
            <a:ext cx="80010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i="0" u="none" strike="noStrike" cap="none" baseline="0" dirty="0">
                <a:solidFill>
                  <a:srgbClr val="FFFF99"/>
                </a:solidFill>
                <a:latin typeface="Times New Roman"/>
                <a:ea typeface="Times New Roman"/>
                <a:cs typeface="Times New Roman"/>
                <a:sym typeface="Times New Roman"/>
              </a:rPr>
              <a:t>Why Replacing Fossil-Fuel Oil With Advanced Transportation Biofuels is Important—</a:t>
            </a:r>
            <a:br>
              <a:rPr lang="en-US" sz="2800" b="1" i="0" u="none" strike="noStrike" cap="none" baseline="0" dirty="0">
                <a:solidFill>
                  <a:srgbClr val="FFFF99"/>
                </a:solidFill>
                <a:latin typeface="Times New Roman"/>
                <a:ea typeface="Times New Roman"/>
                <a:cs typeface="Times New Roman"/>
                <a:sym typeface="Times New Roman"/>
              </a:rPr>
            </a:br>
            <a:endParaRPr lang="en-US" sz="2800" b="1" i="0" u="none" strike="noStrike" cap="none" baseline="0" dirty="0">
              <a:solidFill>
                <a:srgbClr val="FFFF99"/>
              </a:solidFill>
              <a:latin typeface="Times New Roman"/>
              <a:ea typeface="Times New Roman"/>
              <a:cs typeface="Times New Roman"/>
              <a:sym typeface="Times New Roman"/>
            </a:endParaRPr>
          </a:p>
        </p:txBody>
      </p:sp>
      <p:grpSp>
        <p:nvGrpSpPr>
          <p:cNvPr id="277" name="Shape 277"/>
          <p:cNvGrpSpPr/>
          <p:nvPr/>
        </p:nvGrpSpPr>
        <p:grpSpPr>
          <a:xfrm>
            <a:off x="2759641" y="1448031"/>
            <a:ext cx="3831223" cy="1918946"/>
            <a:chOff x="473641" y="231"/>
            <a:chExt cx="3831223" cy="1918946"/>
          </a:xfrm>
        </p:grpSpPr>
        <p:sp>
          <p:nvSpPr>
            <p:cNvPr id="278" name="Shape 278"/>
            <p:cNvSpPr/>
            <p:nvPr/>
          </p:nvSpPr>
          <p:spPr>
            <a:xfrm>
              <a:off x="495764" y="231"/>
              <a:ext cx="3809100" cy="1904400"/>
            </a:xfrm>
            <a:prstGeom prst="rect">
              <a:avLst/>
            </a:prstGeom>
            <a:solidFill>
              <a:schemeClr val="accent1"/>
            </a:solidFill>
            <a:ln w="25400" cap="flat">
              <a:solidFill>
                <a:schemeClr val="lt1"/>
              </a:solidFill>
              <a:prstDash val="solid"/>
              <a:round/>
              <a:headEnd type="none" w="med" len="med"/>
              <a:tailEnd type="none" w="med" len="med"/>
            </a:ln>
          </p:spPr>
          <p:txBody>
            <a:bodyPr lIns="91425" tIns="91425" rIns="91425" bIns="91425" anchor="ctr" anchorCtr="0">
              <a:noAutofit/>
            </a:bodyPr>
            <a:lstStyle/>
            <a:p>
              <a:pPr>
                <a:spcBef>
                  <a:spcPts val="0"/>
                </a:spcBef>
                <a:buNone/>
              </a:pPr>
              <a:endParaRPr/>
            </a:p>
          </p:txBody>
        </p:sp>
        <p:sp>
          <p:nvSpPr>
            <p:cNvPr id="279" name="Shape 279"/>
            <p:cNvSpPr txBox="1"/>
            <p:nvPr/>
          </p:nvSpPr>
          <p:spPr>
            <a:xfrm>
              <a:off x="473641" y="14777"/>
              <a:ext cx="3809100" cy="1904400"/>
            </a:xfrm>
            <a:prstGeom prst="rect">
              <a:avLst/>
            </a:prstGeom>
            <a:noFill/>
            <a:ln>
              <a:noFill/>
            </a:ln>
          </p:spPr>
          <p:txBody>
            <a:bodyPr lIns="21575" tIns="21575" rIns="21575" bIns="21575" anchor="ctr" anchorCtr="0">
              <a:noAutofit/>
            </a:bodyPr>
            <a:lstStyle/>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dirty="0">
                  <a:solidFill>
                    <a:schemeClr val="dk1"/>
                  </a:solidFill>
                  <a:latin typeface="Times New Roman"/>
                  <a:ea typeface="Times New Roman"/>
                  <a:cs typeface="Times New Roman"/>
                  <a:sym typeface="Times New Roman"/>
                </a:rPr>
                <a:t>18.9 Million Barrels </a:t>
              </a:r>
            </a:p>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dirty="0">
                  <a:solidFill>
                    <a:schemeClr val="dk1"/>
                  </a:solidFill>
                  <a:latin typeface="Times New Roman"/>
                  <a:ea typeface="Times New Roman"/>
                  <a:cs typeface="Times New Roman"/>
                  <a:sym typeface="Times New Roman"/>
                </a:rPr>
                <a:t>of oil used</a:t>
              </a:r>
            </a:p>
            <a:p>
              <a:pPr marL="0" marR="0" lvl="0" indent="0" algn="ctr" rtl="0">
                <a:lnSpc>
                  <a:spcPct val="100000"/>
                </a:lnSpc>
                <a:spcBef>
                  <a:spcPts val="0"/>
                </a:spcBef>
                <a:spcAft>
                  <a:spcPts val="0"/>
                </a:spcAft>
                <a:buClr>
                  <a:schemeClr val="dk1"/>
                </a:buClr>
                <a:buSzPct val="25000"/>
                <a:buFont typeface="Times New Roman"/>
                <a:buNone/>
              </a:pPr>
              <a:r>
                <a:rPr lang="en-US" sz="3400" b="0" i="0" u="none" strike="noStrike" cap="none" baseline="0" dirty="0">
                  <a:solidFill>
                    <a:schemeClr val="dk1"/>
                  </a:solidFill>
                  <a:latin typeface="Times New Roman"/>
                  <a:ea typeface="Times New Roman"/>
                  <a:cs typeface="Times New Roman"/>
                  <a:sym typeface="Times New Roman"/>
                </a:rPr>
                <a:t>each day by US</a:t>
              </a:r>
            </a:p>
          </p:txBody>
        </p:sp>
      </p:grpSp>
      <p:sp>
        <p:nvSpPr>
          <p:cNvPr id="280" name="Shape 280"/>
          <p:cNvSpPr/>
          <p:nvPr/>
        </p:nvSpPr>
        <p:spPr>
          <a:xfrm>
            <a:off x="533400" y="3962400"/>
            <a:ext cx="4190999" cy="2286000"/>
          </a:xfrm>
          <a:prstGeom prst="cube">
            <a:avLst>
              <a:gd name="adj" fmla="val 25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SzPct val="25000"/>
              <a:buNone/>
            </a:pPr>
            <a:r>
              <a:rPr lang="en-US" sz="2800" b="0" i="0" u="none" strike="noStrike" cap="none" baseline="0">
                <a:solidFill>
                  <a:schemeClr val="dk1"/>
                </a:solidFill>
                <a:latin typeface="Times New Roman"/>
                <a:ea typeface="Times New Roman"/>
                <a:cs typeface="Times New Roman"/>
                <a:sym typeface="Times New Roman"/>
              </a:rPr>
              <a:t>71%  Used as</a:t>
            </a:r>
          </a:p>
          <a:p>
            <a:pPr marL="0" marR="0" lvl="0" indent="0" algn="ctr" rtl="0">
              <a:spcBef>
                <a:spcPts val="0"/>
              </a:spcBef>
              <a:spcAft>
                <a:spcPts val="0"/>
              </a:spcAft>
              <a:buSzPct val="25000"/>
              <a:buNone/>
            </a:pPr>
            <a:r>
              <a:rPr lang="en-US" sz="2800" b="0" i="0" u="none" strike="noStrike" cap="none" baseline="0">
                <a:solidFill>
                  <a:schemeClr val="dk1"/>
                </a:solidFill>
                <a:latin typeface="Times New Roman"/>
                <a:ea typeface="Times New Roman"/>
                <a:cs typeface="Times New Roman"/>
                <a:sym typeface="Times New Roman"/>
              </a:rPr>
              <a:t> Transportation Fuel</a:t>
            </a:r>
          </a:p>
        </p:txBody>
      </p:sp>
      <p:sp>
        <p:nvSpPr>
          <p:cNvPr id="281" name="Shape 281"/>
          <p:cNvSpPr/>
          <p:nvPr/>
        </p:nvSpPr>
        <p:spPr>
          <a:xfrm>
            <a:off x="5410200" y="3962400"/>
            <a:ext cx="2666999" cy="1600199"/>
          </a:xfrm>
          <a:prstGeom prst="cube">
            <a:avLst>
              <a:gd name="adj" fmla="val 25000"/>
            </a:avLst>
          </a:prstGeom>
          <a:solidFill>
            <a:schemeClr val="accent1"/>
          </a:solidFill>
          <a:ln w="9525" cap="flat">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 Rest  to</a:t>
            </a:r>
            <a:r>
              <a:rPr lang="en-US" sz="2400" b="0" i="0" u="none" strike="noStrike" cap="none" baseline="0">
                <a:solidFill>
                  <a:schemeClr val="lt1"/>
                </a:solidFill>
                <a:latin typeface="Times New Roman"/>
                <a:ea typeface="Times New Roman"/>
                <a:cs typeface="Times New Roman"/>
                <a:sym typeface="Times New Roman"/>
              </a:rPr>
              <a:t> </a:t>
            </a:r>
            <a:r>
              <a:rPr lang="en-US" sz="2400" b="0" i="0" u="none" strike="noStrike" cap="none" baseline="0">
                <a:solidFill>
                  <a:schemeClr val="dk1"/>
                </a:solidFill>
                <a:latin typeface="Times New Roman"/>
                <a:ea typeface="Times New Roman"/>
                <a:cs typeface="Times New Roman"/>
                <a:sym typeface="Times New Roman"/>
              </a:rPr>
              <a:t>produce </a:t>
            </a: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plastics, fiber</a:t>
            </a:r>
          </a:p>
          <a:p>
            <a:pPr marL="0" marR="0" lvl="0" indent="0" algn="ctr" rtl="0">
              <a:spcBef>
                <a:spcPts val="0"/>
              </a:spcBef>
              <a:spcAft>
                <a:spcPts val="0"/>
              </a:spcAft>
              <a:buSzPct val="25000"/>
              <a:buNone/>
            </a:pPr>
            <a:r>
              <a:rPr lang="en-US" sz="2400" b="0" i="0" u="none" strike="noStrike" cap="none" baseline="0">
                <a:solidFill>
                  <a:schemeClr val="dk1"/>
                </a:solidFill>
                <a:latin typeface="Times New Roman"/>
                <a:ea typeface="Times New Roman"/>
                <a:cs typeface="Times New Roman"/>
                <a:sym typeface="Times New Roman"/>
              </a:rPr>
              <a:t>film, chemicals</a:t>
            </a:r>
          </a:p>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cxnSp>
        <p:nvCxnSpPr>
          <p:cNvPr id="282" name="Shape 282"/>
          <p:cNvCxnSpPr/>
          <p:nvPr/>
        </p:nvCxnSpPr>
        <p:spPr>
          <a:xfrm>
            <a:off x="4343400" y="3352800"/>
            <a:ext cx="0" cy="304799"/>
          </a:xfrm>
          <a:prstGeom prst="straightConnector1">
            <a:avLst/>
          </a:prstGeom>
          <a:noFill/>
          <a:ln w="9525" cap="flat">
            <a:solidFill>
              <a:schemeClr val="lt1"/>
            </a:solidFill>
            <a:prstDash val="solid"/>
            <a:round/>
            <a:headEnd type="none" w="med" len="med"/>
            <a:tailEnd type="none" w="med" len="med"/>
          </a:ln>
        </p:spPr>
      </p:cxnSp>
      <p:cxnSp>
        <p:nvCxnSpPr>
          <p:cNvPr id="283" name="Shape 283"/>
          <p:cNvCxnSpPr/>
          <p:nvPr/>
        </p:nvCxnSpPr>
        <p:spPr>
          <a:xfrm flipH="1">
            <a:off x="2971799" y="3657600"/>
            <a:ext cx="3886200" cy="1500"/>
          </a:xfrm>
          <a:prstGeom prst="straightConnector1">
            <a:avLst/>
          </a:prstGeom>
          <a:noFill/>
          <a:ln w="9525" cap="flat">
            <a:solidFill>
              <a:schemeClr val="lt1"/>
            </a:solidFill>
            <a:prstDash val="solid"/>
            <a:round/>
            <a:headEnd type="none" w="med" len="med"/>
            <a:tailEnd type="none" w="med" len="med"/>
          </a:ln>
        </p:spPr>
      </p:cxnSp>
      <p:cxnSp>
        <p:nvCxnSpPr>
          <p:cNvPr id="284" name="Shape 284"/>
          <p:cNvCxnSpPr/>
          <p:nvPr/>
        </p:nvCxnSpPr>
        <p:spPr>
          <a:xfrm>
            <a:off x="2971800" y="3657600"/>
            <a:ext cx="0" cy="304799"/>
          </a:xfrm>
          <a:prstGeom prst="straightConnector1">
            <a:avLst/>
          </a:prstGeom>
          <a:noFill/>
          <a:ln w="9525" cap="flat">
            <a:solidFill>
              <a:schemeClr val="lt1"/>
            </a:solidFill>
            <a:prstDash val="solid"/>
            <a:round/>
            <a:headEnd type="none" w="med" len="med"/>
            <a:tailEnd type="triangle" w="lg" len="lg"/>
          </a:ln>
        </p:spPr>
      </p:cxnSp>
      <p:cxnSp>
        <p:nvCxnSpPr>
          <p:cNvPr id="285" name="Shape 285"/>
          <p:cNvCxnSpPr/>
          <p:nvPr/>
        </p:nvCxnSpPr>
        <p:spPr>
          <a:xfrm>
            <a:off x="6858000" y="3657600"/>
            <a:ext cx="0" cy="304799"/>
          </a:xfrm>
          <a:prstGeom prst="straightConnector1">
            <a:avLst/>
          </a:prstGeom>
          <a:noFill/>
          <a:ln w="9525" cap="flat">
            <a:solidFill>
              <a:schemeClr val="lt1"/>
            </a:solidFill>
            <a:prstDash val="solid"/>
            <a:round/>
            <a:headEnd type="none" w="med" len="med"/>
            <a:tailEnd type="triangle" w="lg" len="lg"/>
          </a:ln>
        </p:spPr>
      </p:cxnSp>
      <p:sp>
        <p:nvSpPr>
          <p:cNvPr id="286" name="Shape 286"/>
          <p:cNvSpPr txBox="1"/>
          <p:nvPr/>
        </p:nvSpPr>
        <p:spPr>
          <a:xfrm>
            <a:off x="152400" y="2514600"/>
            <a:ext cx="1904999" cy="584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i="0" u="none" strike="noStrike" cap="none" baseline="0">
                <a:solidFill>
                  <a:schemeClr val="lt1"/>
                </a:solidFill>
                <a:latin typeface="Times New Roman"/>
                <a:ea typeface="Times New Roman"/>
                <a:cs typeface="Times New Roman"/>
                <a:sym typeface="Times New Roman"/>
              </a:rPr>
              <a:t>TODAY</a:t>
            </a:r>
          </a:p>
        </p:txBody>
      </p:sp>
      <p:sp>
        <p:nvSpPr>
          <p:cNvPr id="287" name="Shape 287"/>
          <p:cNvSpPr txBox="1"/>
          <p:nvPr/>
        </p:nvSpPr>
        <p:spPr>
          <a:xfrm>
            <a:off x="5562600" y="5943600"/>
            <a:ext cx="27431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lt1"/>
                </a:solidFill>
                <a:latin typeface="Times New Roman"/>
                <a:ea typeface="Times New Roman"/>
                <a:cs typeface="Times New Roman"/>
                <a:sym typeface="Times New Roman"/>
              </a:rPr>
              <a:t>Information from US Energy Information Administration</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Shape 275"/>
          <p:cNvPicPr preferRelativeResize="0"/>
          <p:nvPr/>
        </p:nvPicPr>
        <p:blipFill rotWithShape="1">
          <a:blip r:embed="rId3">
            <a:alphaModFix/>
          </a:blip>
          <a:srcRect/>
          <a:stretch/>
        </p:blipFill>
        <p:spPr>
          <a:xfrm>
            <a:off x="152400" y="6096000"/>
            <a:ext cx="1143000" cy="612900"/>
          </a:xfrm>
          <a:prstGeom prst="rect">
            <a:avLst/>
          </a:prstGeom>
          <a:noFill/>
          <a:ln>
            <a:noFill/>
          </a:ln>
        </p:spPr>
      </p:pic>
      <p:sp>
        <p:nvSpPr>
          <p:cNvPr id="276" name="Shape 276"/>
          <p:cNvSpPr txBox="1">
            <a:spLocks noGrp="1"/>
          </p:cNvSpPr>
          <p:nvPr>
            <p:ph type="title"/>
          </p:nvPr>
        </p:nvSpPr>
        <p:spPr>
          <a:xfrm>
            <a:off x="533400" y="228600"/>
            <a:ext cx="8001000" cy="1143000"/>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i="0" u="none" strike="noStrike" cap="none" baseline="0" dirty="0">
                <a:solidFill>
                  <a:srgbClr val="FFFF99"/>
                </a:solidFill>
                <a:latin typeface="Times New Roman"/>
                <a:ea typeface="Times New Roman"/>
                <a:cs typeface="Times New Roman"/>
                <a:sym typeface="Times New Roman"/>
              </a:rPr>
              <a:t>Why Replacing Fossil-Fuel Oil With Advanced Transportation Biofuels is Important—</a:t>
            </a:r>
            <a:br>
              <a:rPr lang="en-US" sz="2800" b="1" i="0" u="none" strike="noStrike" cap="none" baseline="0" dirty="0">
                <a:solidFill>
                  <a:srgbClr val="FFFF99"/>
                </a:solidFill>
                <a:latin typeface="Times New Roman"/>
                <a:ea typeface="Times New Roman"/>
                <a:cs typeface="Times New Roman"/>
                <a:sym typeface="Times New Roman"/>
              </a:rPr>
            </a:br>
            <a:endParaRPr lang="en-US" sz="2800" b="1" i="0" u="none" strike="noStrike" cap="none" baseline="0" dirty="0">
              <a:solidFill>
                <a:srgbClr val="FFFF99"/>
              </a:solidFill>
              <a:latin typeface="Times New Roman"/>
              <a:ea typeface="Times New Roman"/>
              <a:cs typeface="Times New Roman"/>
              <a:sym typeface="Times New Roman"/>
            </a:endParaRPr>
          </a:p>
        </p:txBody>
      </p:sp>
      <p:sp>
        <p:nvSpPr>
          <p:cNvPr id="286" name="Shape 286"/>
          <p:cNvSpPr txBox="1"/>
          <p:nvPr/>
        </p:nvSpPr>
        <p:spPr>
          <a:xfrm>
            <a:off x="152400" y="2514600"/>
            <a:ext cx="1904999" cy="584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3200" b="1" i="0" u="none" strike="noStrike" cap="none" baseline="0" dirty="0">
              <a:solidFill>
                <a:schemeClr val="lt1"/>
              </a:solidFill>
              <a:latin typeface="Times New Roman"/>
              <a:ea typeface="Times New Roman"/>
              <a:cs typeface="Times New Roman"/>
              <a:sym typeface="Times New Roman"/>
            </a:endParaRPr>
          </a:p>
        </p:txBody>
      </p:sp>
      <p:sp>
        <p:nvSpPr>
          <p:cNvPr id="287" name="Shape 287"/>
          <p:cNvSpPr txBox="1"/>
          <p:nvPr/>
        </p:nvSpPr>
        <p:spPr>
          <a:xfrm>
            <a:off x="5562600" y="5943600"/>
            <a:ext cx="27431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lt1"/>
                </a:solidFill>
                <a:latin typeface="Times New Roman"/>
                <a:ea typeface="Times New Roman"/>
                <a:cs typeface="Times New Roman"/>
                <a:sym typeface="Times New Roman"/>
              </a:rPr>
              <a:t>Information from US Energy Information Administration</a:t>
            </a:r>
          </a:p>
        </p:txBody>
      </p:sp>
      <p:pic>
        <p:nvPicPr>
          <p:cNvPr id="2050" name="Picture 2" descr="Oil has held more than a 90% share of the transportation market for more than 60 years."/>
          <p:cNvPicPr>
            <a:picLocks noChangeAspect="1" noChangeArrowheads="1"/>
          </p:cNvPicPr>
          <p:nvPr/>
        </p:nvPicPr>
        <p:blipFill>
          <a:blip r:embed="rId4"/>
          <a:srcRect/>
          <a:stretch>
            <a:fillRect/>
          </a:stretch>
        </p:blipFill>
        <p:spPr bwMode="auto">
          <a:xfrm>
            <a:off x="320588" y="1524000"/>
            <a:ext cx="8560984" cy="4267200"/>
          </a:xfrm>
          <a:prstGeom prst="rect">
            <a:avLst/>
          </a:prstGeom>
          <a:noFill/>
        </p:spPr>
      </p:pic>
      <p:sp>
        <p:nvSpPr>
          <p:cNvPr id="16" name="TextBox 15"/>
          <p:cNvSpPr txBox="1"/>
          <p:nvPr/>
        </p:nvSpPr>
        <p:spPr>
          <a:xfrm>
            <a:off x="1371600" y="5943600"/>
            <a:ext cx="4191000" cy="523220"/>
          </a:xfrm>
          <a:prstGeom prst="rect">
            <a:avLst/>
          </a:prstGeom>
          <a:noFill/>
        </p:spPr>
        <p:txBody>
          <a:bodyPr wrap="square" rtlCol="0">
            <a:spAutoFit/>
          </a:bodyPr>
          <a:lstStyle/>
          <a:p>
            <a:r>
              <a:rPr lang="en-US" i="1" dirty="0" smtClean="0">
                <a:solidFill>
                  <a:srgbClr val="FFFF00"/>
                </a:solidFill>
              </a:rPr>
              <a:t>Oil has held more than a 90% share of the transportation market for more than 60 years.</a:t>
            </a:r>
            <a:endParaRPr lang="en-US"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7"/>
            <a:ext cx="8715375" cy="1143000"/>
          </a:xfrm>
        </p:spPr>
        <p:txBody>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
        <p:nvSpPr>
          <p:cNvPr id="4" name="Slide Number Placeholder 3"/>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16</a:t>
            </a:fld>
            <a:endParaRPr lang="en-US"/>
          </a:p>
        </p:txBody>
      </p:sp>
      <p:sp>
        <p:nvSpPr>
          <p:cNvPr id="5" name="Shape 234"/>
          <p:cNvSpPr txBox="1">
            <a:spLocks noGrp="1"/>
          </p:cNvSpPr>
          <p:nvPr>
            <p:ph type="body" idx="1"/>
          </p:nvPr>
        </p:nvSpPr>
        <p:spPr>
          <a:xfrm>
            <a:off x="457200" y="1600200"/>
            <a:ext cx="8305800" cy="762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b="0" i="0" u="none" strike="noStrike" cap="none" baseline="0" dirty="0" smtClean="0">
                <a:solidFill>
                  <a:srgbClr val="FFFF00"/>
                </a:solidFill>
                <a:latin typeface="Times New Roman"/>
                <a:ea typeface="Times New Roman"/>
                <a:cs typeface="Times New Roman"/>
                <a:sym typeface="Times New Roman"/>
              </a:rPr>
              <a:t>Replaces </a:t>
            </a:r>
            <a:r>
              <a:rPr lang="en-US" sz="3600" b="0" i="0" u="none" strike="noStrike" cap="none" baseline="0" dirty="0">
                <a:solidFill>
                  <a:srgbClr val="FFFF00"/>
                </a:solidFill>
                <a:latin typeface="Times New Roman"/>
                <a:ea typeface="Times New Roman"/>
                <a:cs typeface="Times New Roman"/>
                <a:sym typeface="Times New Roman"/>
              </a:rPr>
              <a:t>MTBE as an </a:t>
            </a:r>
            <a:r>
              <a:rPr lang="en-US" sz="3600" b="0" i="0" u="none" strike="noStrike" cap="none" baseline="0" dirty="0" smtClean="0">
                <a:solidFill>
                  <a:srgbClr val="FFFF00"/>
                </a:solidFill>
                <a:latin typeface="Times New Roman"/>
                <a:ea typeface="Times New Roman"/>
                <a:cs typeface="Times New Roman"/>
                <a:sym typeface="Times New Roman"/>
              </a:rPr>
              <a:t>oxygenate.</a:t>
            </a:r>
            <a:endParaRPr lang="en-US" sz="3600" b="0" i="0" u="none" strike="noStrike" cap="none" baseline="0" dirty="0">
              <a:solidFill>
                <a:srgbClr val="FFFF00"/>
              </a:solidFill>
              <a:latin typeface="Times New Roman"/>
              <a:ea typeface="Times New Roman"/>
              <a:cs typeface="Times New Roman"/>
              <a:sym typeface="Times New Roman"/>
            </a:endParaRPr>
          </a:p>
        </p:txBody>
      </p:sp>
      <p:pic>
        <p:nvPicPr>
          <p:cNvPr id="6" name="Picture 5" descr="MTBE03.jpg"/>
          <p:cNvPicPr>
            <a:picLocks noChangeAspect="1"/>
          </p:cNvPicPr>
          <p:nvPr/>
        </p:nvPicPr>
        <p:blipFill>
          <a:blip r:embed="rId3"/>
          <a:stretch>
            <a:fillRect/>
          </a:stretch>
        </p:blipFill>
        <p:spPr>
          <a:xfrm>
            <a:off x="1270917" y="2549524"/>
            <a:ext cx="5815683" cy="40273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Shape 292"/>
          <p:cNvSpPr txBox="1">
            <a:spLocks noGrp="1"/>
          </p:cNvSpPr>
          <p:nvPr>
            <p:ph type="title"/>
          </p:nvPr>
        </p:nvSpPr>
        <p:spPr>
          <a:xfrm>
            <a:off x="2438400" y="1066800"/>
            <a:ext cx="6324600" cy="762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dirty="0">
                <a:solidFill>
                  <a:srgbClr val="FFFF99"/>
                </a:solidFill>
                <a:latin typeface="Times New Roman"/>
                <a:ea typeface="Times New Roman"/>
                <a:cs typeface="Times New Roman"/>
                <a:sym typeface="Times New Roman"/>
              </a:rPr>
              <a:t>Peak Oil</a:t>
            </a:r>
          </a:p>
        </p:txBody>
      </p:sp>
      <p:sp>
        <p:nvSpPr>
          <p:cNvPr id="293" name="Shape 293"/>
          <p:cNvSpPr txBox="1">
            <a:spLocks noGrp="1"/>
          </p:cNvSpPr>
          <p:nvPr>
            <p:ph type="body" idx="1"/>
          </p:nvPr>
        </p:nvSpPr>
        <p:spPr>
          <a:xfrm>
            <a:off x="228600" y="2209800"/>
            <a:ext cx="8915400" cy="42671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a:solidFill>
                  <a:schemeClr val="lt1"/>
                </a:solidFill>
                <a:latin typeface="Times New Roman"/>
                <a:ea typeface="Times New Roman"/>
                <a:cs typeface="Times New Roman"/>
                <a:sym typeface="Times New Roman"/>
              </a:rPr>
              <a:t>  </a:t>
            </a:r>
          </a:p>
          <a:p>
            <a:pPr marL="1143000" marR="0" lvl="2" indent="-76200" algn="l" rtl="0">
              <a:spcBef>
                <a:spcPts val="480"/>
              </a:spcBef>
              <a:spcAft>
                <a:spcPts val="0"/>
              </a:spcAft>
              <a:buClr>
                <a:schemeClr val="lt1"/>
              </a:buClr>
              <a:buFont typeface="Arial"/>
              <a:buNone/>
            </a:pPr>
            <a:endParaRPr sz="2400" b="1" i="0" u="none" strike="noStrike" cap="none" baseline="0">
              <a:solidFill>
                <a:srgbClr val="FFCCFF"/>
              </a:solidFill>
              <a:latin typeface="Times New Roman"/>
              <a:ea typeface="Times New Roman"/>
              <a:cs typeface="Times New Roman"/>
              <a:sym typeface="Times New Roman"/>
            </a:endParaRPr>
          </a:p>
          <a:p>
            <a:pPr marL="1143000" marR="0" lvl="2" indent="-228600" algn="l" rtl="0">
              <a:spcBef>
                <a:spcPts val="480"/>
              </a:spcBef>
              <a:spcAft>
                <a:spcPts val="0"/>
              </a:spcAft>
              <a:buClr>
                <a:schemeClr val="lt1"/>
              </a:buClr>
              <a:buFont typeface="Arial"/>
              <a:buNone/>
            </a:pPr>
            <a:endParaRPr sz="2400" b="0" i="0" u="none" strike="noStrike" cap="none" baseline="0">
              <a:solidFill>
                <a:srgbClr val="FFCCFF"/>
              </a:solidFill>
              <a:latin typeface="Times New Roman"/>
              <a:ea typeface="Times New Roman"/>
              <a:cs typeface="Times New Roman"/>
              <a:sym typeface="Times New Roman"/>
            </a:endParaRPr>
          </a:p>
        </p:txBody>
      </p:sp>
      <p:pic>
        <p:nvPicPr>
          <p:cNvPr id="294" name="Shape 294"/>
          <p:cNvPicPr preferRelativeResize="0"/>
          <p:nvPr/>
        </p:nvPicPr>
        <p:blipFill rotWithShape="1">
          <a:blip r:embed="rId3">
            <a:alphaModFix/>
          </a:blip>
          <a:srcRect/>
          <a:stretch/>
        </p:blipFill>
        <p:spPr>
          <a:xfrm>
            <a:off x="228600" y="5867400"/>
            <a:ext cx="1143000" cy="612900"/>
          </a:xfrm>
          <a:prstGeom prst="rect">
            <a:avLst/>
          </a:prstGeom>
          <a:noFill/>
          <a:ln>
            <a:noFill/>
          </a:ln>
        </p:spPr>
      </p:pic>
      <p:pic>
        <p:nvPicPr>
          <p:cNvPr id="295" name="Shape 295"/>
          <p:cNvPicPr preferRelativeResize="0"/>
          <p:nvPr/>
        </p:nvPicPr>
        <p:blipFill rotWithShape="1">
          <a:blip r:embed="rId4">
            <a:alphaModFix/>
          </a:blip>
          <a:srcRect/>
          <a:stretch/>
        </p:blipFill>
        <p:spPr>
          <a:xfrm>
            <a:off x="1524000" y="1828800"/>
            <a:ext cx="7143600" cy="4572000"/>
          </a:xfrm>
          <a:prstGeom prst="rect">
            <a:avLst/>
          </a:prstGeom>
          <a:noFill/>
          <a:ln>
            <a:noFill/>
          </a:ln>
        </p:spPr>
      </p:pic>
      <p:sp>
        <p:nvSpPr>
          <p:cNvPr id="6" name="TextBox 5"/>
          <p:cNvSpPr txBox="1"/>
          <p:nvPr/>
        </p:nvSpPr>
        <p:spPr>
          <a:xfrm>
            <a:off x="609600" y="152400"/>
            <a:ext cx="8153400" cy="954107"/>
          </a:xfrm>
          <a:prstGeom prst="rect">
            <a:avLst/>
          </a:prstGeom>
          <a:noFill/>
        </p:spPr>
        <p:txBody>
          <a:bodyPr wrap="square" rtlCol="0">
            <a:spAutoFit/>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pic>
        <p:nvPicPr>
          <p:cNvPr id="301" name="Shape 301"/>
          <p:cNvPicPr preferRelativeResize="0"/>
          <p:nvPr/>
        </p:nvPicPr>
        <p:blipFill rotWithShape="1">
          <a:blip r:embed="rId3">
            <a:alphaModFix/>
          </a:blip>
          <a:srcRect/>
          <a:stretch/>
        </p:blipFill>
        <p:spPr>
          <a:xfrm>
            <a:off x="3886201" y="3733800"/>
            <a:ext cx="3733800" cy="3124200"/>
          </a:xfrm>
          <a:prstGeom prst="rect">
            <a:avLst/>
          </a:prstGeom>
          <a:ln>
            <a:noFill/>
          </a:ln>
          <a:effectLst>
            <a:softEdge rad="112500"/>
          </a:effectLst>
        </p:spPr>
      </p:pic>
      <p:pic>
        <p:nvPicPr>
          <p:cNvPr id="302" name="Shape 302"/>
          <p:cNvPicPr preferRelativeResize="0"/>
          <p:nvPr/>
        </p:nvPicPr>
        <p:blipFill rotWithShape="1">
          <a:blip r:embed="rId4">
            <a:alphaModFix/>
          </a:blip>
          <a:srcRect/>
          <a:stretch/>
        </p:blipFill>
        <p:spPr>
          <a:xfrm>
            <a:off x="381000" y="3200400"/>
            <a:ext cx="3378899" cy="3419999"/>
          </a:xfrm>
          <a:prstGeom prst="rect">
            <a:avLst/>
          </a:prstGeom>
          <a:ln>
            <a:noFill/>
          </a:ln>
          <a:effectLst>
            <a:softEdge rad="112500"/>
          </a:effectLst>
        </p:spPr>
      </p:pic>
      <p:pic>
        <p:nvPicPr>
          <p:cNvPr id="303" name="Shape 303"/>
          <p:cNvPicPr preferRelativeResize="0"/>
          <p:nvPr/>
        </p:nvPicPr>
        <p:blipFill rotWithShape="1">
          <a:blip r:embed="rId5">
            <a:alphaModFix/>
          </a:blip>
          <a:srcRect/>
          <a:stretch/>
        </p:blipFill>
        <p:spPr>
          <a:xfrm>
            <a:off x="609600" y="1219200"/>
            <a:ext cx="4267199" cy="2841900"/>
          </a:xfrm>
          <a:prstGeom prst="rect">
            <a:avLst/>
          </a:prstGeom>
          <a:ln>
            <a:noFill/>
          </a:ln>
          <a:effectLst>
            <a:softEdge rad="112500"/>
          </a:effectLst>
        </p:spPr>
      </p:pic>
      <p:pic>
        <p:nvPicPr>
          <p:cNvPr id="305" name="Shape 305"/>
          <p:cNvPicPr preferRelativeResize="0"/>
          <p:nvPr/>
        </p:nvPicPr>
        <p:blipFill rotWithShape="1">
          <a:blip r:embed="rId6">
            <a:alphaModFix/>
          </a:blip>
          <a:srcRect/>
          <a:stretch/>
        </p:blipFill>
        <p:spPr>
          <a:xfrm>
            <a:off x="0" y="6245225"/>
            <a:ext cx="1143000" cy="612900"/>
          </a:xfrm>
          <a:prstGeom prst="rect">
            <a:avLst/>
          </a:prstGeom>
          <a:noFill/>
          <a:ln>
            <a:noFill/>
          </a:ln>
        </p:spPr>
      </p:pic>
      <p:pic>
        <p:nvPicPr>
          <p:cNvPr id="306" name="Shape 306"/>
          <p:cNvPicPr preferRelativeResize="0"/>
          <p:nvPr/>
        </p:nvPicPr>
        <p:blipFill rotWithShape="1">
          <a:blip r:embed="rId7">
            <a:alphaModFix/>
          </a:blip>
          <a:srcRect/>
          <a:stretch/>
        </p:blipFill>
        <p:spPr>
          <a:xfrm>
            <a:off x="4991101" y="1524000"/>
            <a:ext cx="4152899" cy="2743199"/>
          </a:xfrm>
          <a:prstGeom prst="rect">
            <a:avLst/>
          </a:prstGeom>
          <a:ln>
            <a:noFill/>
          </a:ln>
          <a:effectLst>
            <a:softEdge rad="112500"/>
          </a:effectLst>
        </p:spPr>
      </p:pic>
      <p:sp>
        <p:nvSpPr>
          <p:cNvPr id="304" name="Shape 304"/>
          <p:cNvSpPr txBox="1">
            <a:spLocks noGrp="1"/>
          </p:cNvSpPr>
          <p:nvPr>
            <p:ph type="body" idx="1"/>
          </p:nvPr>
        </p:nvSpPr>
        <p:spPr>
          <a:xfrm>
            <a:off x="1295400" y="2514600"/>
            <a:ext cx="7239000" cy="1219199"/>
          </a:xfrm>
          <a:prstGeom prst="rect">
            <a:avLst/>
          </a:prstGeom>
          <a:noFill/>
          <a:ln>
            <a:noFill/>
          </a:ln>
        </p:spPr>
        <p:txBody>
          <a:bodyPr lIns="91425" tIns="45700" rIns="91425" bIns="45700" anchor="t" anchorCtr="0">
            <a:noAutofit/>
          </a:bodyPr>
          <a:lstStyle/>
          <a:p>
            <a:pPr marL="342900" marR="0" lvl="0" indent="0" algn="l" rtl="0">
              <a:spcBef>
                <a:spcPts val="0"/>
              </a:spcBef>
              <a:spcAft>
                <a:spcPts val="0"/>
              </a:spcAft>
              <a:buClr>
                <a:schemeClr val="lt1"/>
              </a:buClr>
              <a:buSzPct val="25000"/>
              <a:buFont typeface="Times New Roman"/>
              <a:buNone/>
            </a:pPr>
            <a:r>
              <a:rPr lang="en-US" sz="3200" b="1" i="0" u="none" strike="noStrike" cap="none" baseline="0" dirty="0">
                <a:solidFill>
                  <a:srgbClr val="FF99FF"/>
                </a:solidFill>
                <a:latin typeface="Times New Roman"/>
                <a:ea typeface="Times New Roman"/>
                <a:cs typeface="Times New Roman"/>
                <a:sym typeface="Times New Roman"/>
              </a:rPr>
              <a:t>Before oil runs out, it becomes more difficult and dangerous to extract. </a:t>
            </a:r>
          </a:p>
          <a:p>
            <a:pPr marL="342900" marR="0" lvl="0" indent="-190500" algn="l" rtl="0">
              <a:spcBef>
                <a:spcPts val="480"/>
              </a:spcBef>
              <a:spcAft>
                <a:spcPts val="0"/>
              </a:spcAft>
              <a:buClr>
                <a:schemeClr val="lt1"/>
              </a:buClr>
              <a:buFont typeface="Arial"/>
              <a:buNone/>
            </a:pPr>
            <a:endParaRPr sz="2400" b="1" i="0" u="none" strike="noStrike" cap="none" baseline="0" dirty="0">
              <a:solidFill>
                <a:srgbClr val="FFCCFF"/>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sp>
        <p:nvSpPr>
          <p:cNvPr id="8" name="TextBox 7"/>
          <p:cNvSpPr txBox="1"/>
          <p:nvPr/>
        </p:nvSpPr>
        <p:spPr>
          <a:xfrm>
            <a:off x="762000" y="304800"/>
            <a:ext cx="7620000" cy="954107"/>
          </a:xfrm>
          <a:prstGeom prst="rect">
            <a:avLst/>
          </a:prstGeom>
          <a:noFill/>
        </p:spPr>
        <p:txBody>
          <a:bodyPr wrap="square" rtlCol="0">
            <a:spAutoFit/>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Shape 311"/>
          <p:cNvPicPr preferRelativeResize="0"/>
          <p:nvPr/>
        </p:nvPicPr>
        <p:blipFill rotWithShape="1">
          <a:blip r:embed="rId3">
            <a:alphaModFix/>
          </a:blip>
          <a:srcRect/>
          <a:stretch/>
        </p:blipFill>
        <p:spPr>
          <a:xfrm>
            <a:off x="3581400" y="2971800"/>
            <a:ext cx="2383199" cy="3657600"/>
          </a:xfrm>
          <a:prstGeom prst="rect">
            <a:avLst/>
          </a:prstGeom>
          <a:ln>
            <a:noFill/>
          </a:ln>
          <a:effectLst>
            <a:softEdge rad="112500"/>
          </a:effectLst>
        </p:spPr>
      </p:pic>
      <p:sp>
        <p:nvSpPr>
          <p:cNvPr id="312" name="Shape 312"/>
          <p:cNvSpPr txBox="1">
            <a:spLocks noGrp="1"/>
          </p:cNvSpPr>
          <p:nvPr>
            <p:ph type="body" idx="1"/>
          </p:nvPr>
        </p:nvSpPr>
        <p:spPr>
          <a:xfrm>
            <a:off x="4648200" y="1295400"/>
            <a:ext cx="4495800" cy="2514599"/>
          </a:xfrm>
          <a:prstGeom prst="rect">
            <a:avLst/>
          </a:prstGeom>
          <a:noFill/>
          <a:ln>
            <a:noFill/>
          </a:ln>
        </p:spPr>
        <p:txBody>
          <a:bodyPr lIns="91425" tIns="45700" rIns="91425" bIns="45700" anchor="t" anchorCtr="0">
            <a:noAutofit/>
          </a:bodyPr>
          <a:lstStyle/>
          <a:p>
            <a:pPr marL="342900" marR="0" lvl="0" indent="0" algn="r" rtl="0">
              <a:spcBef>
                <a:spcPts val="0"/>
              </a:spcBef>
              <a:spcAft>
                <a:spcPts val="0"/>
              </a:spcAft>
              <a:buClr>
                <a:schemeClr val="lt1"/>
              </a:buClr>
              <a:buSzPct val="25000"/>
              <a:buFont typeface="Times New Roman"/>
              <a:buNone/>
            </a:pPr>
            <a:r>
              <a:rPr lang="en-US" sz="3200" b="1" i="0" u="none" strike="noStrike" cap="none" baseline="0" dirty="0">
                <a:solidFill>
                  <a:srgbClr val="FFCCFF"/>
                </a:solidFill>
                <a:latin typeface="Times New Roman"/>
                <a:ea typeface="Times New Roman"/>
                <a:cs typeface="Times New Roman"/>
                <a:sym typeface="Times New Roman"/>
              </a:rPr>
              <a:t>Before oil runs out, it becomes more </a:t>
            </a:r>
            <a:r>
              <a:rPr lang="en-US" sz="3200" b="1" i="0" u="none" strike="noStrike" cap="none" baseline="0" dirty="0">
                <a:solidFill>
                  <a:srgbClr val="FF99FF"/>
                </a:solidFill>
                <a:latin typeface="Times New Roman"/>
                <a:ea typeface="Times New Roman"/>
                <a:cs typeface="Times New Roman"/>
                <a:sym typeface="Times New Roman"/>
              </a:rPr>
              <a:t>difficult and dangerous to extract</a:t>
            </a:r>
            <a:r>
              <a:rPr lang="en-US" sz="3200" b="1" i="0" u="none" strike="noStrike" cap="none" baseline="0" dirty="0">
                <a:solidFill>
                  <a:srgbClr val="FFCCFF"/>
                </a:solidFill>
                <a:latin typeface="Times New Roman"/>
                <a:ea typeface="Times New Roman"/>
                <a:cs typeface="Times New Roman"/>
                <a:sym typeface="Times New Roman"/>
              </a:rPr>
              <a:t>. </a:t>
            </a:r>
          </a:p>
          <a:p>
            <a:pPr marL="342900" marR="0" lvl="0" indent="-190500" algn="l" rtl="0">
              <a:spcBef>
                <a:spcPts val="480"/>
              </a:spcBef>
              <a:spcAft>
                <a:spcPts val="0"/>
              </a:spcAft>
              <a:buClr>
                <a:schemeClr val="lt1"/>
              </a:buClr>
              <a:buFont typeface="Arial"/>
              <a:buNone/>
            </a:pPr>
            <a:endParaRPr sz="2400" b="1" i="0" u="none" strike="noStrike" cap="none" baseline="0" dirty="0">
              <a:solidFill>
                <a:srgbClr val="FFCCFF"/>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pic>
        <p:nvPicPr>
          <p:cNvPr id="313" name="Shape 313"/>
          <p:cNvPicPr preferRelativeResize="0"/>
          <p:nvPr/>
        </p:nvPicPr>
        <p:blipFill rotWithShape="1">
          <a:blip r:embed="rId4">
            <a:alphaModFix/>
          </a:blip>
          <a:srcRect/>
          <a:stretch/>
        </p:blipFill>
        <p:spPr>
          <a:xfrm>
            <a:off x="0" y="6245225"/>
            <a:ext cx="1143000" cy="612900"/>
          </a:xfrm>
          <a:prstGeom prst="rect">
            <a:avLst/>
          </a:prstGeom>
          <a:noFill/>
          <a:ln>
            <a:noFill/>
          </a:ln>
        </p:spPr>
      </p:pic>
      <p:pic>
        <p:nvPicPr>
          <p:cNvPr id="314" name="Shape 314"/>
          <p:cNvPicPr preferRelativeResize="0"/>
          <p:nvPr/>
        </p:nvPicPr>
        <p:blipFill rotWithShape="1">
          <a:blip r:embed="rId5">
            <a:alphaModFix/>
          </a:blip>
          <a:srcRect/>
          <a:stretch/>
        </p:blipFill>
        <p:spPr>
          <a:xfrm>
            <a:off x="5867400" y="3352800"/>
            <a:ext cx="3124199" cy="3352200"/>
          </a:xfrm>
          <a:prstGeom prst="rect">
            <a:avLst/>
          </a:prstGeom>
          <a:ln>
            <a:noFill/>
          </a:ln>
          <a:effectLst>
            <a:softEdge rad="112500"/>
          </a:effectLst>
        </p:spPr>
      </p:pic>
      <p:pic>
        <p:nvPicPr>
          <p:cNvPr id="315" name="Shape 315"/>
          <p:cNvPicPr preferRelativeResize="0"/>
          <p:nvPr/>
        </p:nvPicPr>
        <p:blipFill rotWithShape="1">
          <a:blip r:embed="rId6">
            <a:alphaModFix/>
          </a:blip>
          <a:srcRect/>
          <a:stretch/>
        </p:blipFill>
        <p:spPr>
          <a:xfrm>
            <a:off x="152400" y="1066800"/>
            <a:ext cx="3505200" cy="3929100"/>
          </a:xfrm>
          <a:prstGeom prst="rect">
            <a:avLst/>
          </a:prstGeom>
          <a:ln>
            <a:noFill/>
          </a:ln>
          <a:effectLst>
            <a:softEdge rad="112500"/>
          </a:effectLst>
        </p:spPr>
      </p:pic>
      <p:pic>
        <p:nvPicPr>
          <p:cNvPr id="316" name="Shape 316"/>
          <p:cNvPicPr preferRelativeResize="0"/>
          <p:nvPr/>
        </p:nvPicPr>
        <p:blipFill rotWithShape="1">
          <a:blip r:embed="rId7">
            <a:alphaModFix/>
          </a:blip>
          <a:srcRect/>
          <a:stretch/>
        </p:blipFill>
        <p:spPr>
          <a:xfrm>
            <a:off x="1752600" y="3733800"/>
            <a:ext cx="1828800" cy="2806500"/>
          </a:xfrm>
          <a:prstGeom prst="rect">
            <a:avLst/>
          </a:prstGeom>
          <a:ln>
            <a:noFill/>
          </a:ln>
          <a:effectLst>
            <a:softEdge rad="112500"/>
          </a:effectLst>
        </p:spPr>
      </p:pic>
      <p:sp>
        <p:nvSpPr>
          <p:cNvPr id="317" name="Shape 317"/>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19</a:t>
            </a:fld>
            <a:endParaRPr lang="en-US" sz="1400" b="0" i="0" u="none" strike="noStrike" cap="none" baseline="0">
              <a:solidFill>
                <a:schemeClr val="lt1"/>
              </a:solidFill>
              <a:latin typeface="Arial"/>
              <a:ea typeface="Arial"/>
              <a:cs typeface="Arial"/>
              <a:sym typeface="Arial"/>
            </a:endParaRPr>
          </a:p>
        </p:txBody>
      </p:sp>
      <p:sp>
        <p:nvSpPr>
          <p:cNvPr id="9" name="TextBox 8"/>
          <p:cNvSpPr txBox="1"/>
          <p:nvPr/>
        </p:nvSpPr>
        <p:spPr>
          <a:xfrm>
            <a:off x="838200" y="152400"/>
            <a:ext cx="8153400" cy="954107"/>
          </a:xfrm>
          <a:prstGeom prst="rect">
            <a:avLst/>
          </a:prstGeom>
          <a:noFill/>
        </p:spPr>
        <p:txBody>
          <a:bodyPr wrap="square" rtlCol="0">
            <a:spAutoFit/>
          </a:bodyPr>
          <a:lstStyle/>
          <a:p>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457200" y="273050"/>
            <a:ext cx="3008313" cy="254634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000" b="1" i="0" u="none" strike="noStrike" cap="none" baseline="0">
                <a:solidFill>
                  <a:schemeClr val="lt1"/>
                </a:solidFill>
                <a:latin typeface="Arial"/>
                <a:ea typeface="Arial"/>
                <a:cs typeface="Arial"/>
                <a:sym typeface="Arial"/>
              </a:rPr>
              <a:t/>
            </a:r>
            <a:br>
              <a:rPr lang="en-US" sz="2000" b="1" i="0" u="none" strike="noStrike" cap="none" baseline="0">
                <a:solidFill>
                  <a:schemeClr val="lt1"/>
                </a:solidFill>
                <a:latin typeface="Arial"/>
                <a:ea typeface="Arial"/>
                <a:cs typeface="Arial"/>
                <a:sym typeface="Arial"/>
              </a:rPr>
            </a:br>
            <a:r>
              <a:rPr lang="en-US" sz="2000" b="1" i="0" u="none" strike="noStrike" cap="none" baseline="0">
                <a:solidFill>
                  <a:schemeClr val="lt1"/>
                </a:solidFill>
                <a:latin typeface="Arial"/>
                <a:ea typeface="Arial"/>
                <a:cs typeface="Arial"/>
                <a:sym typeface="Arial"/>
              </a:rPr>
              <a:t/>
            </a:r>
            <a:br>
              <a:rPr lang="en-US" sz="2000" b="1" i="0" u="none" strike="noStrike" cap="none" baseline="0">
                <a:solidFill>
                  <a:schemeClr val="lt1"/>
                </a:solidFill>
                <a:latin typeface="Arial"/>
                <a:ea typeface="Arial"/>
                <a:cs typeface="Arial"/>
                <a:sym typeface="Arial"/>
              </a:rPr>
            </a:br>
            <a:endParaRPr lang="en-US" sz="2000" b="1" i="0" u="none" strike="noStrike" cap="none" baseline="0">
              <a:solidFill>
                <a:schemeClr val="lt1"/>
              </a:solidFill>
              <a:latin typeface="Arial"/>
              <a:ea typeface="Arial"/>
              <a:cs typeface="Arial"/>
              <a:sym typeface="Arial"/>
            </a:endParaRPr>
          </a:p>
        </p:txBody>
      </p:sp>
      <p:sp>
        <p:nvSpPr>
          <p:cNvPr id="193" name="Shape 193"/>
          <p:cNvSpPr txBox="1">
            <a:spLocks noGrp="1"/>
          </p:cNvSpPr>
          <p:nvPr>
            <p:ph type="body" idx="1"/>
          </p:nvPr>
        </p:nvSpPr>
        <p:spPr>
          <a:xfrm>
            <a:off x="3575050" y="273050"/>
            <a:ext cx="5111750" cy="5853112"/>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Arial"/>
              <a:buNone/>
            </a:pPr>
            <a:r>
              <a:rPr lang="en-US" sz="2800" b="1" i="0" u="none" strike="noStrike" cap="none" baseline="0">
                <a:solidFill>
                  <a:schemeClr val="lt1"/>
                </a:solidFill>
                <a:latin typeface="Arial"/>
                <a:ea typeface="Arial"/>
                <a:cs typeface="Arial"/>
                <a:sym typeface="Arial"/>
              </a:rPr>
              <a:t>Advocates</a:t>
            </a:r>
            <a:r>
              <a:rPr lang="en-US" sz="2800" b="0" i="0" u="none" strike="noStrike" cap="none" baseline="0">
                <a:solidFill>
                  <a:schemeClr val="lt1"/>
                </a:solidFill>
                <a:latin typeface="Arial"/>
                <a:ea typeface="Arial"/>
                <a:cs typeface="Arial"/>
                <a:sym typeface="Arial"/>
              </a:rPr>
              <a:t> for the adoption of advanced biofuels as an </a:t>
            </a:r>
          </a:p>
          <a:p>
            <a:pPr marL="342900" marR="0" lvl="0" indent="-342900" algn="l" rtl="0">
              <a:spcBef>
                <a:spcPts val="560"/>
              </a:spcBef>
              <a:spcAft>
                <a:spcPts val="0"/>
              </a:spcAft>
              <a:buClr>
                <a:schemeClr val="lt1"/>
              </a:buClr>
              <a:buFont typeface="Arial"/>
              <a:buNone/>
            </a:pPr>
            <a:endParaRPr sz="2800" b="0" i="0" u="none" strike="noStrike" cap="none" baseline="0">
              <a:solidFill>
                <a:schemeClr val="lt1"/>
              </a:solidFill>
              <a:latin typeface="Arial"/>
              <a:ea typeface="Arial"/>
              <a:cs typeface="Arial"/>
              <a:sym typeface="Arial"/>
            </a:endParaRP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energy security, </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military flexibility, </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economic development</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climate change mitigation</a:t>
            </a:r>
          </a:p>
          <a:p>
            <a:pPr marL="342900" marR="0" lvl="0" indent="-342900" algn="l" rtl="0">
              <a:spcBef>
                <a:spcPts val="640"/>
              </a:spcBef>
              <a:spcAft>
                <a:spcPts val="0"/>
              </a:spcAft>
              <a:buClr>
                <a:schemeClr val="lt1"/>
              </a:buClr>
              <a:buSzPct val="100000"/>
              <a:buFont typeface="Arial"/>
              <a:buChar char="•"/>
            </a:pPr>
            <a:r>
              <a:rPr lang="en-US" sz="3200" b="0" i="0" u="none" strike="noStrike" cap="none" baseline="0">
                <a:solidFill>
                  <a:schemeClr val="lt1"/>
                </a:solidFill>
                <a:latin typeface="Arial"/>
                <a:ea typeface="Arial"/>
                <a:cs typeface="Arial"/>
                <a:sym typeface="Arial"/>
              </a:rPr>
              <a:t>pollution control </a:t>
            </a:r>
          </a:p>
          <a:p>
            <a:pPr marL="342900" marR="0" lvl="0" indent="-342900" algn="l" rtl="0">
              <a:spcBef>
                <a:spcPts val="1600"/>
              </a:spcBef>
              <a:spcAft>
                <a:spcPts val="0"/>
              </a:spcAft>
              <a:buClr>
                <a:schemeClr val="lt1"/>
              </a:buClr>
              <a:buSzPct val="25000"/>
              <a:buFont typeface="Arial"/>
              <a:buNone/>
            </a:pPr>
            <a:r>
              <a:rPr lang="en-US" sz="8000" b="0" i="0" u="none" strike="noStrike" cap="none" baseline="0">
                <a:solidFill>
                  <a:schemeClr val="lt1"/>
                </a:solidFill>
                <a:latin typeface="Arial"/>
                <a:ea typeface="Arial"/>
                <a:cs typeface="Arial"/>
                <a:sym typeface="Arial"/>
              </a:rPr>
              <a:t>solution. </a:t>
            </a:r>
          </a:p>
        </p:txBody>
      </p:sp>
      <p:sp>
        <p:nvSpPr>
          <p:cNvPr id="194" name="Shape 194"/>
          <p:cNvSpPr txBox="1">
            <a:spLocks noGrp="1"/>
          </p:cNvSpPr>
          <p:nvPr>
            <p:ph type="body" idx="2"/>
          </p:nvPr>
        </p:nvSpPr>
        <p:spPr>
          <a:xfrm>
            <a:off x="457200" y="2514600"/>
            <a:ext cx="3124200" cy="43434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480"/>
              </a:spcBef>
              <a:spcAft>
                <a:spcPts val="0"/>
              </a:spcAft>
              <a:buClr>
                <a:schemeClr val="lt1"/>
              </a:buClr>
              <a:buSzPct val="25000"/>
              <a:buFont typeface="Arial"/>
              <a:buNone/>
            </a:pPr>
            <a:r>
              <a:rPr lang="en-US" sz="2400" b="0" i="0" u="none" strike="noStrike" cap="none" baseline="0" dirty="0">
                <a:solidFill>
                  <a:schemeClr val="lt1"/>
                </a:solidFill>
                <a:latin typeface="Arial"/>
                <a:ea typeface="Arial"/>
                <a:cs typeface="Arial"/>
                <a:sym typeface="Arial"/>
              </a:rPr>
              <a:t>Advanced Biofuels USA</a:t>
            </a: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501(c)3 Nonprofit</a:t>
            </a: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Educational Organization</a:t>
            </a:r>
          </a:p>
          <a:p>
            <a:pPr marL="0" marR="0" lvl="0" indent="0" algn="l" rtl="0">
              <a:spcBef>
                <a:spcPts val="280"/>
              </a:spcBef>
              <a:spcAft>
                <a:spcPts val="0"/>
              </a:spcAft>
              <a:buClr>
                <a:schemeClr val="lt1"/>
              </a:buClr>
              <a:buFont typeface="Arial"/>
              <a:buNone/>
            </a:pPr>
            <a:endParaRPr sz="16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Founded April 2008</a:t>
            </a:r>
          </a:p>
          <a:p>
            <a:pPr marL="0" marR="0" lvl="0" indent="0" algn="l" rtl="0">
              <a:spcBef>
                <a:spcPts val="280"/>
              </a:spcBef>
              <a:spcAft>
                <a:spcPts val="0"/>
              </a:spcAft>
              <a:buClr>
                <a:schemeClr val="lt1"/>
              </a:buClr>
              <a:buFont typeface="Arial"/>
              <a:buNone/>
            </a:pPr>
            <a:endParaRPr sz="16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Website:</a:t>
            </a:r>
          </a:p>
          <a:p>
            <a:pPr marL="0" marR="0" lvl="0" indent="0" algn="l" rtl="0">
              <a:spcBef>
                <a:spcPts val="280"/>
              </a:spcBef>
              <a:spcAft>
                <a:spcPts val="0"/>
              </a:spcAft>
              <a:buClr>
                <a:schemeClr val="lt1"/>
              </a:buClr>
              <a:buSzPct val="25000"/>
              <a:buFont typeface="Arial"/>
              <a:buNone/>
            </a:pPr>
            <a:r>
              <a:rPr lang="en-US" sz="1600" b="0" i="0" u="sng" strike="noStrike" cap="none" baseline="0" dirty="0">
                <a:solidFill>
                  <a:schemeClr val="hlink"/>
                </a:solidFill>
                <a:latin typeface="Arial"/>
                <a:ea typeface="Arial"/>
                <a:cs typeface="Arial"/>
                <a:sym typeface="Arial"/>
                <a:hlinkClick r:id="rId3"/>
              </a:rPr>
              <a:t>www.AdvancedBiofuelsUSA.org</a:t>
            </a:r>
          </a:p>
          <a:p>
            <a:pPr marL="0" marR="0" lvl="0" indent="0" algn="l" rtl="0">
              <a:spcBef>
                <a:spcPts val="280"/>
              </a:spcBef>
              <a:spcAft>
                <a:spcPts val="0"/>
              </a:spcAft>
              <a:buClr>
                <a:schemeClr val="lt1"/>
              </a:buClr>
              <a:buFont typeface="Arial"/>
              <a:buNone/>
            </a:pPr>
            <a:endParaRPr sz="16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SzPct val="25000"/>
              <a:buFont typeface="Arial"/>
              <a:buNone/>
            </a:pPr>
            <a:r>
              <a:rPr lang="en-US" sz="1600" b="0" i="0" u="none" strike="noStrike" cap="none" baseline="0" dirty="0">
                <a:solidFill>
                  <a:schemeClr val="lt1"/>
                </a:solidFill>
                <a:latin typeface="Arial"/>
                <a:ea typeface="Arial"/>
                <a:cs typeface="Arial"/>
                <a:sym typeface="Arial"/>
              </a:rPr>
              <a:t>Frederick, MD</a:t>
            </a: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a:p>
            <a:pPr marL="0" marR="0" lvl="0" indent="0" algn="l" rtl="0">
              <a:spcBef>
                <a:spcPts val="280"/>
              </a:spcBef>
              <a:spcAft>
                <a:spcPts val="0"/>
              </a:spcAft>
              <a:buClr>
                <a:schemeClr val="lt1"/>
              </a:buClr>
              <a:buFont typeface="Arial"/>
              <a:buNone/>
            </a:pPr>
            <a:endParaRPr sz="1400" b="0" i="0" u="none" strike="noStrike" cap="none" baseline="0" dirty="0">
              <a:solidFill>
                <a:schemeClr val="lt1"/>
              </a:solidFill>
              <a:latin typeface="Arial"/>
              <a:ea typeface="Arial"/>
              <a:cs typeface="Arial"/>
              <a:sym typeface="Arial"/>
            </a:endParaRPr>
          </a:p>
        </p:txBody>
      </p:sp>
      <p:pic>
        <p:nvPicPr>
          <p:cNvPr id="195" name="Shape 195"/>
          <p:cNvPicPr preferRelativeResize="0"/>
          <p:nvPr/>
        </p:nvPicPr>
        <p:blipFill rotWithShape="1">
          <a:blip r:embed="rId4">
            <a:alphaModFix/>
          </a:blip>
          <a:srcRect/>
          <a:stretch/>
        </p:blipFill>
        <p:spPr>
          <a:xfrm>
            <a:off x="152400" y="685800"/>
            <a:ext cx="3421224" cy="18288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Shape 322"/>
          <p:cNvPicPr preferRelativeResize="0"/>
          <p:nvPr/>
        </p:nvPicPr>
        <p:blipFill rotWithShape="1">
          <a:blip r:embed="rId3">
            <a:alphaModFix/>
          </a:blip>
          <a:srcRect/>
          <a:stretch/>
        </p:blipFill>
        <p:spPr>
          <a:xfrm>
            <a:off x="228600" y="6096000"/>
            <a:ext cx="1143000" cy="612900"/>
          </a:xfrm>
          <a:prstGeom prst="rect">
            <a:avLst/>
          </a:prstGeom>
          <a:noFill/>
          <a:ln>
            <a:noFill/>
          </a:ln>
        </p:spPr>
      </p:pic>
      <p:pic>
        <p:nvPicPr>
          <p:cNvPr id="323" name="Shape 323"/>
          <p:cNvPicPr preferRelativeResize="0"/>
          <p:nvPr/>
        </p:nvPicPr>
        <p:blipFill rotWithShape="1">
          <a:blip r:embed="rId4">
            <a:alphaModFix/>
          </a:blip>
          <a:srcRect/>
          <a:stretch/>
        </p:blipFill>
        <p:spPr>
          <a:xfrm>
            <a:off x="304800" y="1371600"/>
            <a:ext cx="7238999" cy="4648063"/>
          </a:xfrm>
          <a:prstGeom prst="rect">
            <a:avLst/>
          </a:prstGeom>
          <a:noFill/>
          <a:ln>
            <a:noFill/>
          </a:ln>
        </p:spPr>
      </p:pic>
      <p:sp>
        <p:nvSpPr>
          <p:cNvPr id="4" name="TextBox 3"/>
          <p:cNvSpPr txBox="1"/>
          <p:nvPr/>
        </p:nvSpPr>
        <p:spPr>
          <a:xfrm>
            <a:off x="381000" y="228600"/>
            <a:ext cx="8458200" cy="954107"/>
          </a:xfrm>
          <a:prstGeom prst="rect">
            <a:avLst/>
          </a:prstGeom>
          <a:noFill/>
        </p:spPr>
        <p:txBody>
          <a:bodyPr wrap="square" rtlCol="0">
            <a:spAutoFit/>
          </a:bodyPr>
          <a:lstStyle/>
          <a:p>
            <a:pPr lvl="0"/>
            <a:r>
              <a:rPr lang="en-US" sz="2800" b="1" dirty="0" smtClean="0">
                <a:solidFill>
                  <a:srgbClr val="FFFF99"/>
                </a:solidFill>
                <a:latin typeface="Times New Roman"/>
                <a:ea typeface="Times New Roman"/>
                <a:cs typeface="Times New Roman"/>
                <a:sym typeface="Times New Roman"/>
              </a:rPr>
              <a:t>Why Replacing Fossil-Fuel Oil With Advanced Transportation Biofuels is Important—</a:t>
            </a:r>
            <a:endParaRPr lang="en-US" dirty="0"/>
          </a:p>
        </p:txBody>
      </p:sp>
      <p:sp>
        <p:nvSpPr>
          <p:cNvPr id="5" name="TextBox 4"/>
          <p:cNvSpPr txBox="1"/>
          <p:nvPr/>
        </p:nvSpPr>
        <p:spPr>
          <a:xfrm>
            <a:off x="3657600" y="6027003"/>
            <a:ext cx="5486400" cy="830997"/>
          </a:xfrm>
          <a:prstGeom prst="rect">
            <a:avLst/>
          </a:prstGeom>
          <a:noFill/>
        </p:spPr>
        <p:txBody>
          <a:bodyPr wrap="square" rtlCol="0">
            <a:spAutoFit/>
          </a:bodyPr>
          <a:lstStyle/>
          <a:p>
            <a:r>
              <a:rPr lang="en-US" sz="2400" b="1" dirty="0" smtClean="0">
                <a:solidFill>
                  <a:schemeClr val="bg1">
                    <a:lumMod val="95000"/>
                  </a:schemeClr>
                </a:solidFill>
                <a:latin typeface="Times New Roman" pitchFamily="18" charset="0"/>
                <a:cs typeface="Times New Roman" pitchFamily="18" charset="0"/>
              </a:rPr>
              <a:t>Part of a low life cycle carbon emissions </a:t>
            </a:r>
          </a:p>
          <a:p>
            <a:r>
              <a:rPr lang="en-US" sz="2400" b="1" dirty="0" smtClean="0">
                <a:solidFill>
                  <a:schemeClr val="bg1">
                    <a:lumMod val="95000"/>
                  </a:schemeClr>
                </a:solidFill>
                <a:latin typeface="Times New Roman" pitchFamily="18" charset="0"/>
                <a:cs typeface="Times New Roman" pitchFamily="18" charset="0"/>
              </a:rPr>
              <a:t>climate change mitigation solution</a:t>
            </a:r>
            <a:endParaRPr lang="en-US" sz="2400" b="1" dirty="0">
              <a:solidFill>
                <a:schemeClr val="bg1">
                  <a:lumMod val="95000"/>
                </a:schemeClr>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p:cNvPicPr preferRelativeResize="0"/>
          <p:nvPr/>
        </p:nvPicPr>
        <p:blipFill rotWithShape="1">
          <a:blip r:embed="rId3">
            <a:alphaModFix amt="37000"/>
          </a:blip>
          <a:srcRect/>
          <a:stretch/>
        </p:blipFill>
        <p:spPr>
          <a:xfrm>
            <a:off x="1143000" y="381000"/>
            <a:ext cx="7756799" cy="5181600"/>
          </a:xfrm>
          <a:prstGeom prst="rect">
            <a:avLst/>
          </a:prstGeom>
          <a:solidFill>
            <a:schemeClr val="accent1">
              <a:alpha val="29800"/>
            </a:schemeClr>
          </a:solidFill>
          <a:ln>
            <a:noFill/>
          </a:ln>
        </p:spPr>
      </p:pic>
      <p:pic>
        <p:nvPicPr>
          <p:cNvPr id="373" name="Shape 373"/>
          <p:cNvPicPr preferRelativeResize="0"/>
          <p:nvPr/>
        </p:nvPicPr>
        <p:blipFill rotWithShape="1">
          <a:blip r:embed="rId4">
            <a:alphaModFix/>
          </a:blip>
          <a:srcRect/>
          <a:stretch/>
        </p:blipFill>
        <p:spPr>
          <a:xfrm>
            <a:off x="0" y="762000"/>
            <a:ext cx="8127900" cy="6096000"/>
          </a:xfrm>
          <a:prstGeom prst="rect">
            <a:avLst/>
          </a:prstGeom>
          <a:noFill/>
          <a:ln>
            <a:noFill/>
          </a:ln>
        </p:spPr>
      </p:pic>
      <p:sp>
        <p:nvSpPr>
          <p:cNvPr id="374" name="Shape 374"/>
          <p:cNvSpPr txBox="1"/>
          <p:nvPr/>
        </p:nvSpPr>
        <p:spPr>
          <a:xfrm>
            <a:off x="8466" y="0"/>
            <a:ext cx="47781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baseline="0">
                <a:solidFill>
                  <a:srgbClr val="FFFF99"/>
                </a:solidFill>
                <a:latin typeface="Times New Roman"/>
                <a:ea typeface="Times New Roman"/>
                <a:cs typeface="Times New Roman"/>
                <a:sym typeface="Times New Roman"/>
              </a:rPr>
              <a:t>The Road to Electric Vehicles</a:t>
            </a:r>
          </a:p>
        </p:txBody>
      </p:sp>
      <p:pic>
        <p:nvPicPr>
          <p:cNvPr id="375" name="Shape 375"/>
          <p:cNvPicPr preferRelativeResize="0"/>
          <p:nvPr/>
        </p:nvPicPr>
        <p:blipFill rotWithShape="1">
          <a:blip r:embed="rId5">
            <a:alphaModFix/>
          </a:blip>
          <a:srcRect/>
          <a:stretch/>
        </p:blipFill>
        <p:spPr>
          <a:xfrm>
            <a:off x="3429000" y="1219200"/>
            <a:ext cx="1904999" cy="1111200"/>
          </a:xfrm>
          <a:prstGeom prst="rect">
            <a:avLst/>
          </a:prstGeom>
          <a:noFill/>
          <a:ln>
            <a:noFill/>
          </a:ln>
        </p:spPr>
      </p:pic>
      <p:cxnSp>
        <p:nvCxnSpPr>
          <p:cNvPr id="376" name="Shape 376"/>
          <p:cNvCxnSpPr/>
          <p:nvPr/>
        </p:nvCxnSpPr>
        <p:spPr>
          <a:xfrm rot="10800000" flipH="1">
            <a:off x="4343400" y="685800"/>
            <a:ext cx="685799" cy="5333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77" name="Shape 377"/>
          <p:cNvCxnSpPr/>
          <p:nvPr/>
        </p:nvCxnSpPr>
        <p:spPr>
          <a:xfrm>
            <a:off x="6705600" y="152400"/>
            <a:ext cx="609599" cy="457200"/>
          </a:xfrm>
          <a:prstGeom prst="curvedConnector3">
            <a:avLst>
              <a:gd name="adj1" fmla="val 105555"/>
            </a:avLst>
          </a:prstGeom>
          <a:noFill/>
          <a:ln w="25400" cap="flat">
            <a:solidFill>
              <a:schemeClr val="accent1"/>
            </a:solidFill>
            <a:prstDash val="solid"/>
            <a:round/>
            <a:headEnd type="none" w="med" len="med"/>
            <a:tailEnd type="stealth" w="lg" len="lg"/>
          </a:ln>
        </p:spPr>
      </p:cxnSp>
      <p:cxnSp>
        <p:nvCxnSpPr>
          <p:cNvPr id="378" name="Shape 378"/>
          <p:cNvCxnSpPr/>
          <p:nvPr/>
        </p:nvCxnSpPr>
        <p:spPr>
          <a:xfrm rot="5400000" flipH="1">
            <a:off x="5295900" y="3619500"/>
            <a:ext cx="1600199" cy="12191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79" name="Shape 379"/>
          <p:cNvCxnSpPr/>
          <p:nvPr/>
        </p:nvCxnSpPr>
        <p:spPr>
          <a:xfrm rot="16200000" flipV="1">
            <a:off x="5638800" y="3657599"/>
            <a:ext cx="2209801" cy="1447801"/>
          </a:xfrm>
          <a:prstGeom prst="curvedConnector3">
            <a:avLst>
              <a:gd name="adj1" fmla="val 61445"/>
            </a:avLst>
          </a:prstGeom>
          <a:noFill/>
          <a:ln w="25400" cap="flat">
            <a:solidFill>
              <a:schemeClr val="accent1"/>
            </a:solidFill>
            <a:prstDash val="solid"/>
            <a:round/>
            <a:headEnd type="none" w="med" len="med"/>
            <a:tailEnd type="stealth" w="lg" len="lg"/>
          </a:ln>
        </p:spPr>
      </p:cxnSp>
      <p:pic>
        <p:nvPicPr>
          <p:cNvPr id="380" name="Shape 380"/>
          <p:cNvPicPr preferRelativeResize="0"/>
          <p:nvPr/>
        </p:nvPicPr>
        <p:blipFill rotWithShape="1">
          <a:blip r:embed="rId6">
            <a:alphaModFix/>
          </a:blip>
          <a:srcRect/>
          <a:stretch/>
        </p:blipFill>
        <p:spPr>
          <a:xfrm>
            <a:off x="5257800" y="4419600"/>
            <a:ext cx="1644600" cy="988800"/>
          </a:xfrm>
          <a:prstGeom prst="rect">
            <a:avLst/>
          </a:prstGeom>
          <a:noFill/>
          <a:ln>
            <a:noFill/>
          </a:ln>
        </p:spPr>
      </p:pic>
      <p:pic>
        <p:nvPicPr>
          <p:cNvPr id="381" name="Shape 381"/>
          <p:cNvPicPr preferRelativeResize="0"/>
          <p:nvPr/>
        </p:nvPicPr>
        <p:blipFill rotWithShape="1">
          <a:blip r:embed="rId7">
            <a:alphaModFix/>
          </a:blip>
          <a:srcRect/>
          <a:stretch/>
        </p:blipFill>
        <p:spPr>
          <a:xfrm>
            <a:off x="7467600" y="4343400"/>
            <a:ext cx="1447800" cy="1033199"/>
          </a:xfrm>
          <a:prstGeom prst="rect">
            <a:avLst/>
          </a:prstGeom>
          <a:noFill/>
          <a:ln>
            <a:noFill/>
          </a:ln>
        </p:spPr>
      </p:pic>
      <p:pic>
        <p:nvPicPr>
          <p:cNvPr id="382" name="Shape 382"/>
          <p:cNvPicPr preferRelativeResize="0"/>
          <p:nvPr/>
        </p:nvPicPr>
        <p:blipFill rotWithShape="1">
          <a:blip r:embed="rId8">
            <a:alphaModFix/>
          </a:blip>
          <a:srcRect/>
          <a:stretch/>
        </p:blipFill>
        <p:spPr>
          <a:xfrm>
            <a:off x="7308001" y="3048000"/>
            <a:ext cx="1835999" cy="1219199"/>
          </a:xfrm>
          <a:prstGeom prst="rect">
            <a:avLst/>
          </a:prstGeom>
          <a:noFill/>
          <a:ln>
            <a:noFill/>
          </a:ln>
        </p:spPr>
      </p:pic>
      <p:pic>
        <p:nvPicPr>
          <p:cNvPr id="383" name="Shape 383"/>
          <p:cNvPicPr preferRelativeResize="0"/>
          <p:nvPr/>
        </p:nvPicPr>
        <p:blipFill rotWithShape="1">
          <a:blip r:embed="rId9">
            <a:alphaModFix/>
          </a:blip>
          <a:srcRect/>
          <a:stretch/>
        </p:blipFill>
        <p:spPr>
          <a:xfrm rot="-1308878" flipH="1">
            <a:off x="6811448" y="243770"/>
            <a:ext cx="2410622" cy="1445359"/>
          </a:xfrm>
          <a:prstGeom prst="rect">
            <a:avLst/>
          </a:prstGeom>
          <a:noFill/>
          <a:ln>
            <a:noFill/>
          </a:ln>
        </p:spPr>
      </p:pic>
      <p:pic>
        <p:nvPicPr>
          <p:cNvPr id="384" name="Shape 384"/>
          <p:cNvPicPr preferRelativeResize="0"/>
          <p:nvPr/>
        </p:nvPicPr>
        <p:blipFill rotWithShape="1">
          <a:blip r:embed="rId10">
            <a:alphaModFix/>
          </a:blip>
          <a:srcRect/>
          <a:stretch/>
        </p:blipFill>
        <p:spPr>
          <a:xfrm>
            <a:off x="2057400" y="2743200"/>
            <a:ext cx="1752600" cy="1219199"/>
          </a:xfrm>
          <a:prstGeom prst="rect">
            <a:avLst/>
          </a:prstGeom>
          <a:noFill/>
          <a:ln>
            <a:noFill/>
          </a:ln>
        </p:spPr>
      </p:pic>
      <p:pic>
        <p:nvPicPr>
          <p:cNvPr id="385" name="Shape 385"/>
          <p:cNvPicPr preferRelativeResize="0"/>
          <p:nvPr/>
        </p:nvPicPr>
        <p:blipFill rotWithShape="1">
          <a:blip r:embed="rId11">
            <a:alphaModFix/>
          </a:blip>
          <a:srcRect/>
          <a:stretch/>
        </p:blipFill>
        <p:spPr>
          <a:xfrm>
            <a:off x="381000" y="5257800"/>
            <a:ext cx="1701900" cy="1276199"/>
          </a:xfrm>
          <a:prstGeom prst="rect">
            <a:avLst/>
          </a:prstGeom>
          <a:noFill/>
          <a:ln>
            <a:noFill/>
          </a:ln>
        </p:spPr>
      </p:pic>
      <p:pic>
        <p:nvPicPr>
          <p:cNvPr id="386" name="Shape 386"/>
          <p:cNvPicPr preferRelativeResize="0"/>
          <p:nvPr/>
        </p:nvPicPr>
        <p:blipFill rotWithShape="1">
          <a:blip r:embed="rId12">
            <a:alphaModFix/>
          </a:blip>
          <a:srcRect/>
          <a:stretch/>
        </p:blipFill>
        <p:spPr>
          <a:xfrm>
            <a:off x="2438400" y="4953000"/>
            <a:ext cx="1314300" cy="1752600"/>
          </a:xfrm>
          <a:prstGeom prst="rect">
            <a:avLst/>
          </a:prstGeom>
          <a:noFill/>
          <a:ln>
            <a:noFill/>
          </a:ln>
        </p:spPr>
      </p:pic>
      <p:pic>
        <p:nvPicPr>
          <p:cNvPr id="387" name="Shape 387"/>
          <p:cNvPicPr preferRelativeResize="0"/>
          <p:nvPr/>
        </p:nvPicPr>
        <p:blipFill rotWithShape="1">
          <a:blip r:embed="rId13">
            <a:alphaModFix/>
          </a:blip>
          <a:srcRect/>
          <a:stretch/>
        </p:blipFill>
        <p:spPr>
          <a:xfrm>
            <a:off x="152400" y="2057400"/>
            <a:ext cx="1414199" cy="1409700"/>
          </a:xfrm>
          <a:prstGeom prst="rect">
            <a:avLst/>
          </a:prstGeom>
          <a:noFill/>
          <a:ln>
            <a:noFill/>
          </a:ln>
        </p:spPr>
      </p:pic>
      <p:sp>
        <p:nvSpPr>
          <p:cNvPr id="388" name="Shape 388"/>
          <p:cNvSpPr/>
          <p:nvPr/>
        </p:nvSpPr>
        <p:spPr>
          <a:xfrm>
            <a:off x="1295400" y="762000"/>
            <a:ext cx="1371599" cy="914436"/>
          </a:xfrm>
          <a:prstGeom prst="cloud">
            <a:avLst/>
          </a:prstGeom>
          <a:solidFill>
            <a:srgbClr val="9E5F08"/>
          </a:solidFill>
          <a:ln w="9525" cap="flat">
            <a:solidFill>
              <a:srgbClr val="495617"/>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89" name="Shape 389"/>
          <p:cNvSpPr txBox="1"/>
          <p:nvPr/>
        </p:nvSpPr>
        <p:spPr>
          <a:xfrm>
            <a:off x="1600200" y="1066800"/>
            <a:ext cx="9905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lt1"/>
                </a:solidFill>
                <a:latin typeface="Times New Roman"/>
                <a:ea typeface="Times New Roman"/>
                <a:cs typeface="Times New Roman"/>
                <a:sym typeface="Times New Roman"/>
              </a:rPr>
              <a:t>GHG Emissions</a:t>
            </a:r>
          </a:p>
        </p:txBody>
      </p:sp>
      <p:sp>
        <p:nvSpPr>
          <p:cNvPr id="390" name="Shape 390"/>
          <p:cNvSpPr/>
          <p:nvPr/>
        </p:nvSpPr>
        <p:spPr>
          <a:xfrm>
            <a:off x="2819400" y="4038600"/>
            <a:ext cx="1371599" cy="914436"/>
          </a:xfrm>
          <a:prstGeom prst="cloud">
            <a:avLst/>
          </a:prstGeom>
          <a:solidFill>
            <a:srgbClr val="9E5F08"/>
          </a:solidFill>
          <a:ln w="9525" cap="flat">
            <a:solidFill>
              <a:srgbClr val="495617"/>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1" name="Shape 391"/>
          <p:cNvSpPr txBox="1"/>
          <p:nvPr/>
        </p:nvSpPr>
        <p:spPr>
          <a:xfrm>
            <a:off x="3276600" y="4191000"/>
            <a:ext cx="9905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lt1"/>
                </a:solidFill>
                <a:latin typeface="Times New Roman"/>
                <a:ea typeface="Times New Roman"/>
                <a:cs typeface="Times New Roman"/>
                <a:sym typeface="Times New Roman"/>
              </a:rPr>
              <a:t>GHG Emissions</a:t>
            </a:r>
          </a:p>
        </p:txBody>
      </p:sp>
      <p:sp>
        <p:nvSpPr>
          <p:cNvPr id="392" name="Shape 392"/>
          <p:cNvSpPr/>
          <p:nvPr/>
        </p:nvSpPr>
        <p:spPr>
          <a:xfrm>
            <a:off x="1905000" y="4419601"/>
            <a:ext cx="838200" cy="609600"/>
          </a:xfrm>
          <a:prstGeom prst="bentArrow">
            <a:avLst>
              <a:gd name="adj1" fmla="val 25000"/>
              <a:gd name="adj2" fmla="val 24380"/>
              <a:gd name="adj3" fmla="val 20745"/>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3" name="Shape 393"/>
          <p:cNvSpPr/>
          <p:nvPr/>
        </p:nvSpPr>
        <p:spPr>
          <a:xfrm flipH="1">
            <a:off x="4267199" y="4267200"/>
            <a:ext cx="685800" cy="6095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4" name="Shape 394"/>
          <p:cNvSpPr/>
          <p:nvPr/>
        </p:nvSpPr>
        <p:spPr>
          <a:xfrm flipH="1">
            <a:off x="2590800" y="1447800"/>
            <a:ext cx="609599" cy="12191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cxnSp>
        <p:nvCxnSpPr>
          <p:cNvPr id="395" name="Shape 395"/>
          <p:cNvCxnSpPr/>
          <p:nvPr/>
        </p:nvCxnSpPr>
        <p:spPr>
          <a:xfrm rot="-5400000">
            <a:off x="1295400" y="4191000"/>
            <a:ext cx="1219199" cy="914400"/>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6" name="Shape 396"/>
          <p:cNvCxnSpPr/>
          <p:nvPr/>
        </p:nvCxnSpPr>
        <p:spPr>
          <a:xfrm rot="10800000">
            <a:off x="3886199" y="3733800"/>
            <a:ext cx="1143000" cy="1066799"/>
          </a:xfrm>
          <a:prstGeom prst="curvedConnector3">
            <a:avLst>
              <a:gd name="adj1" fmla="val 17407"/>
            </a:avLst>
          </a:prstGeom>
          <a:noFill/>
          <a:ln w="25400" cap="flat">
            <a:solidFill>
              <a:schemeClr val="accent1"/>
            </a:solidFill>
            <a:prstDash val="solid"/>
            <a:round/>
            <a:headEnd type="none" w="med" len="med"/>
            <a:tailEnd type="stealth" w="lg" len="lg"/>
          </a:ln>
        </p:spPr>
      </p:cxnSp>
      <p:cxnSp>
        <p:nvCxnSpPr>
          <p:cNvPr id="397" name="Shape 397"/>
          <p:cNvCxnSpPr/>
          <p:nvPr/>
        </p:nvCxnSpPr>
        <p:spPr>
          <a:xfrm rot="5400000" flipH="1">
            <a:off x="6591300" y="3162300"/>
            <a:ext cx="685799" cy="6095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8" name="Shape 398"/>
          <p:cNvCxnSpPr/>
          <p:nvPr/>
        </p:nvCxnSpPr>
        <p:spPr>
          <a:xfrm>
            <a:off x="457200" y="3505200"/>
            <a:ext cx="838199" cy="457200"/>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9" name="Shape 399"/>
          <p:cNvCxnSpPr/>
          <p:nvPr/>
        </p:nvCxnSpPr>
        <p:spPr>
          <a:xfrm rot="10800000" flipH="1">
            <a:off x="3962400" y="3200400"/>
            <a:ext cx="685799" cy="76199"/>
          </a:xfrm>
          <a:prstGeom prst="straightConnector1">
            <a:avLst/>
          </a:prstGeom>
          <a:noFill/>
          <a:ln w="25400" cap="flat">
            <a:solidFill>
              <a:schemeClr val="accent1"/>
            </a:solidFill>
            <a:prstDash val="solid"/>
            <a:round/>
            <a:headEnd type="none" w="med" len="med"/>
            <a:tailEnd type="stealth" w="lg" len="lg"/>
          </a:ln>
        </p:spPr>
      </p:cxnSp>
      <p:sp>
        <p:nvSpPr>
          <p:cNvPr id="400" name="Shape 400"/>
          <p:cNvSpPr/>
          <p:nvPr/>
        </p:nvSpPr>
        <p:spPr>
          <a:xfrm flipH="1">
            <a:off x="2743200" y="685800"/>
            <a:ext cx="1066799" cy="5333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401" name="Shape 401"/>
          <p:cNvSpPr txBox="1"/>
          <p:nvPr/>
        </p:nvSpPr>
        <p:spPr>
          <a:xfrm>
            <a:off x="381000" y="2057400"/>
            <a:ext cx="12954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rgbClr val="FFFF99"/>
                </a:solidFill>
                <a:latin typeface="Times New Roman"/>
                <a:ea typeface="Times New Roman"/>
                <a:cs typeface="Times New Roman"/>
                <a:sym typeface="Times New Roman"/>
              </a:rPr>
              <a:t>Nuclear</a:t>
            </a:r>
          </a:p>
        </p:txBody>
      </p:sp>
      <p:sp>
        <p:nvSpPr>
          <p:cNvPr id="402" name="Shape 402"/>
          <p:cNvSpPr txBox="1"/>
          <p:nvPr/>
        </p:nvSpPr>
        <p:spPr>
          <a:xfrm>
            <a:off x="990600" y="6172200"/>
            <a:ext cx="1371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Coal Mining</a:t>
            </a:r>
          </a:p>
        </p:txBody>
      </p:sp>
      <p:sp>
        <p:nvSpPr>
          <p:cNvPr id="403" name="Shape 403"/>
          <p:cNvSpPr txBox="1"/>
          <p:nvPr/>
        </p:nvSpPr>
        <p:spPr>
          <a:xfrm>
            <a:off x="2590800" y="6172200"/>
            <a:ext cx="11430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Natural Gas </a:t>
            </a:r>
            <a:r>
              <a:rPr lang="en-US" sz="1400" b="0" i="0" u="none" strike="noStrike" cap="none" baseline="0" dirty="0" err="1">
                <a:solidFill>
                  <a:schemeClr val="lt1"/>
                </a:solidFill>
                <a:latin typeface="Times New Roman"/>
                <a:ea typeface="Times New Roman"/>
                <a:cs typeface="Times New Roman"/>
                <a:sym typeface="Times New Roman"/>
              </a:rPr>
              <a:t>Fracking</a:t>
            </a:r>
            <a:endParaRPr lang="en-US" sz="1400" b="0" i="0" u="none" strike="noStrike" cap="none" baseline="0" dirty="0">
              <a:solidFill>
                <a:schemeClr val="lt1"/>
              </a:solidFill>
              <a:latin typeface="Times New Roman"/>
              <a:ea typeface="Times New Roman"/>
              <a:cs typeface="Times New Roman"/>
              <a:sym typeface="Times New Roman"/>
            </a:endParaRPr>
          </a:p>
        </p:txBody>
      </p:sp>
      <p:sp>
        <p:nvSpPr>
          <p:cNvPr id="404" name="Shape 404"/>
          <p:cNvSpPr txBox="1"/>
          <p:nvPr/>
        </p:nvSpPr>
        <p:spPr>
          <a:xfrm>
            <a:off x="2133600" y="2743200"/>
            <a:ext cx="12191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Times New Roman"/>
                <a:ea typeface="Times New Roman"/>
                <a:cs typeface="Times New Roman"/>
                <a:sym typeface="Times New Roman"/>
              </a:rPr>
              <a:t>Power Plant</a:t>
            </a:r>
          </a:p>
        </p:txBody>
      </p:sp>
      <p:sp>
        <p:nvSpPr>
          <p:cNvPr id="405" name="Shape 405"/>
          <p:cNvSpPr txBox="1"/>
          <p:nvPr/>
        </p:nvSpPr>
        <p:spPr>
          <a:xfrm>
            <a:off x="6172200" y="5105400"/>
            <a:ext cx="9144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Solar</a:t>
            </a:r>
          </a:p>
        </p:txBody>
      </p:sp>
      <p:sp>
        <p:nvSpPr>
          <p:cNvPr id="406" name="Shape 406"/>
          <p:cNvSpPr txBox="1"/>
          <p:nvPr/>
        </p:nvSpPr>
        <p:spPr>
          <a:xfrm>
            <a:off x="8153401" y="5105400"/>
            <a:ext cx="990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Wind</a:t>
            </a:r>
          </a:p>
        </p:txBody>
      </p:sp>
      <p:sp>
        <p:nvSpPr>
          <p:cNvPr id="407" name="Shape 407"/>
          <p:cNvSpPr txBox="1"/>
          <p:nvPr/>
        </p:nvSpPr>
        <p:spPr>
          <a:xfrm>
            <a:off x="8153400" y="3810000"/>
            <a:ext cx="8381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Hydro</a:t>
            </a:r>
          </a:p>
        </p:txBody>
      </p:sp>
      <p:sp>
        <p:nvSpPr>
          <p:cNvPr id="408" name="Shape 408"/>
          <p:cNvSpPr txBox="1"/>
          <p:nvPr/>
        </p:nvSpPr>
        <p:spPr>
          <a:xfrm>
            <a:off x="3581400" y="1295400"/>
            <a:ext cx="15240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Rare Earth Metal Mining</a:t>
            </a:r>
          </a:p>
        </p:txBody>
      </p:sp>
      <p:sp>
        <p:nvSpPr>
          <p:cNvPr id="409" name="Shape 409"/>
          <p:cNvSpPr txBox="1"/>
          <p:nvPr/>
        </p:nvSpPr>
        <p:spPr>
          <a:xfrm>
            <a:off x="152400" y="2286000"/>
            <a:ext cx="18288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0" name="Shape 410"/>
          <p:cNvSpPr txBox="1"/>
          <p:nvPr/>
        </p:nvSpPr>
        <p:spPr>
          <a:xfrm>
            <a:off x="381000" y="5410200"/>
            <a:ext cx="1981199"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1" name="Shape 411"/>
          <p:cNvSpPr txBox="1"/>
          <p:nvPr/>
        </p:nvSpPr>
        <p:spPr>
          <a:xfrm>
            <a:off x="9753600" y="4343400"/>
            <a:ext cx="18288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2" name="Shape 412"/>
          <p:cNvSpPr txBox="1"/>
          <p:nvPr/>
        </p:nvSpPr>
        <p:spPr>
          <a:xfrm>
            <a:off x="5257800" y="4419600"/>
            <a:ext cx="19050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3" name="Shape 413"/>
          <p:cNvSpPr txBox="1"/>
          <p:nvPr/>
        </p:nvSpPr>
        <p:spPr>
          <a:xfrm>
            <a:off x="7315200" y="4343400"/>
            <a:ext cx="2133599"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pic>
        <p:nvPicPr>
          <p:cNvPr id="414" name="Shape 414"/>
          <p:cNvPicPr preferRelativeResize="0"/>
          <p:nvPr/>
        </p:nvPicPr>
        <p:blipFill rotWithShape="1">
          <a:blip r:embed="rId14">
            <a:alphaModFix/>
          </a:blip>
          <a:srcRect/>
          <a:stretch/>
        </p:blipFill>
        <p:spPr>
          <a:xfrm>
            <a:off x="5181600" y="152400"/>
            <a:ext cx="1419300" cy="1063200"/>
          </a:xfrm>
          <a:prstGeom prst="rect">
            <a:avLst/>
          </a:prstGeom>
          <a:noFill/>
          <a:ln>
            <a:noFill/>
          </a:ln>
        </p:spPr>
      </p:pic>
      <p:sp>
        <p:nvSpPr>
          <p:cNvPr id="415" name="Shape 415"/>
          <p:cNvSpPr txBox="1"/>
          <p:nvPr/>
        </p:nvSpPr>
        <p:spPr>
          <a:xfrm>
            <a:off x="7239000" y="3124200"/>
            <a:ext cx="20574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6" name="Shape 416"/>
          <p:cNvSpPr txBox="1"/>
          <p:nvPr/>
        </p:nvSpPr>
        <p:spPr>
          <a:xfrm>
            <a:off x="7620000" y="5657671"/>
            <a:ext cx="1524000" cy="1200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endParaRPr lang="en-US" sz="2400" b="0" i="0" u="none" strike="noStrike" cap="none" baseline="0" dirty="0">
              <a:solidFill>
                <a:srgbClr val="E30A1D"/>
              </a:solidFill>
              <a:latin typeface="Times New Roman"/>
              <a:ea typeface="Times New Roman"/>
              <a:cs typeface="Times New Roman"/>
              <a:sym typeface="Times New Roman"/>
            </a:endParaRPr>
          </a:p>
        </p:txBody>
      </p:sp>
      <p:sp>
        <p:nvSpPr>
          <p:cNvPr id="417" name="Shape 417"/>
          <p:cNvSpPr txBox="1"/>
          <p:nvPr/>
        </p:nvSpPr>
        <p:spPr>
          <a:xfrm>
            <a:off x="5715000" y="838200"/>
            <a:ext cx="990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Times New Roman"/>
                <a:ea typeface="Times New Roman"/>
                <a:cs typeface="Times New Roman"/>
                <a:sym typeface="Times New Roman"/>
              </a:rPr>
              <a:t>Batteries</a:t>
            </a:r>
          </a:p>
        </p:txBody>
      </p:sp>
      <p:pic>
        <p:nvPicPr>
          <p:cNvPr id="49" name="Picture 48" descr="wood_pellets_making.jpg"/>
          <p:cNvPicPr>
            <a:picLocks noChangeAspect="1"/>
          </p:cNvPicPr>
          <p:nvPr/>
        </p:nvPicPr>
        <p:blipFill>
          <a:blip r:embed="rId15"/>
          <a:stretch>
            <a:fillRect/>
          </a:stretch>
        </p:blipFill>
        <p:spPr>
          <a:xfrm>
            <a:off x="4114800" y="5410200"/>
            <a:ext cx="1676400" cy="1138951"/>
          </a:xfrm>
          <a:prstGeom prst="rect">
            <a:avLst/>
          </a:prstGeom>
        </p:spPr>
      </p:pic>
      <p:sp>
        <p:nvSpPr>
          <p:cNvPr id="52" name="TextBox 51"/>
          <p:cNvSpPr txBox="1"/>
          <p:nvPr/>
        </p:nvSpPr>
        <p:spPr>
          <a:xfrm>
            <a:off x="4800600" y="6019800"/>
            <a:ext cx="914400" cy="304800"/>
          </a:xfrm>
          <a:prstGeom prst="rect">
            <a:avLst/>
          </a:prstGeom>
          <a:noFill/>
        </p:spPr>
        <p:txBody>
          <a:bodyPr wrap="square" rtlCol="0">
            <a:spAutoFit/>
          </a:bodyPr>
          <a:lstStyle/>
          <a:p>
            <a:r>
              <a:rPr lang="en-US" dirty="0" smtClean="0">
                <a:solidFill>
                  <a:schemeClr val="bg1"/>
                </a:solidFill>
              </a:rPr>
              <a:t>Biomass</a:t>
            </a:r>
            <a:endParaRPr lang="en-US" dirty="0">
              <a:solidFill>
                <a:schemeClr val="bg1"/>
              </a:solidFill>
            </a:endParaRPr>
          </a:p>
        </p:txBody>
      </p:sp>
      <p:pic>
        <p:nvPicPr>
          <p:cNvPr id="53" name="Picture 52" descr="Thomas-Flores-Geothermal-Heating-and-Cooling.gif"/>
          <p:cNvPicPr>
            <a:picLocks noChangeAspect="1"/>
          </p:cNvPicPr>
          <p:nvPr/>
        </p:nvPicPr>
        <p:blipFill>
          <a:blip r:embed="rId16"/>
          <a:stretch>
            <a:fillRect/>
          </a:stretch>
        </p:blipFill>
        <p:spPr>
          <a:xfrm>
            <a:off x="6096000" y="5638800"/>
            <a:ext cx="1371600" cy="1219200"/>
          </a:xfrm>
          <a:prstGeom prst="rect">
            <a:avLst/>
          </a:prstGeom>
        </p:spPr>
      </p:pic>
      <p:cxnSp>
        <p:nvCxnSpPr>
          <p:cNvPr id="56" name="Shape 395"/>
          <p:cNvCxnSpPr/>
          <p:nvPr/>
        </p:nvCxnSpPr>
        <p:spPr>
          <a:xfrm rot="-5400000">
            <a:off x="2209801" y="4267199"/>
            <a:ext cx="1219199" cy="914400"/>
          </a:xfrm>
          <a:prstGeom prst="curvedConnector3">
            <a:avLst>
              <a:gd name="adj1" fmla="val 50000"/>
            </a:avLst>
          </a:prstGeom>
          <a:noFill/>
          <a:ln w="25400" cap="flat">
            <a:solidFill>
              <a:schemeClr val="accent1"/>
            </a:solidFill>
            <a:prstDash val="solid"/>
            <a:round/>
            <a:headEnd type="none" w="med" len="med"/>
            <a:tailEnd type="stealth" w="lg" len="lg"/>
          </a:ln>
        </p:spPr>
      </p:cxnSp>
      <p:pic>
        <p:nvPicPr>
          <p:cNvPr id="57" name="Picture 56" descr="titusville oil well.jpg"/>
          <p:cNvPicPr>
            <a:picLocks noChangeAspect="1"/>
          </p:cNvPicPr>
          <p:nvPr/>
        </p:nvPicPr>
        <p:blipFill>
          <a:blip r:embed="rId17"/>
          <a:stretch>
            <a:fillRect/>
          </a:stretch>
        </p:blipFill>
        <p:spPr>
          <a:xfrm>
            <a:off x="152400" y="4038600"/>
            <a:ext cx="1320800" cy="1016000"/>
          </a:xfrm>
          <a:prstGeom prst="rect">
            <a:avLst/>
          </a:prstGeom>
        </p:spPr>
      </p:pic>
      <p:sp>
        <p:nvSpPr>
          <p:cNvPr id="58" name="TextBox 57"/>
          <p:cNvSpPr txBox="1"/>
          <p:nvPr/>
        </p:nvSpPr>
        <p:spPr>
          <a:xfrm>
            <a:off x="152400" y="4572000"/>
            <a:ext cx="1143000" cy="523220"/>
          </a:xfrm>
          <a:prstGeom prst="rect">
            <a:avLst/>
          </a:prstGeom>
          <a:noFill/>
        </p:spPr>
        <p:txBody>
          <a:bodyPr wrap="square" rtlCol="0">
            <a:spAutoFit/>
          </a:bodyPr>
          <a:lstStyle/>
          <a:p>
            <a:r>
              <a:rPr lang="en-US" dirty="0" smtClean="0">
                <a:solidFill>
                  <a:schemeClr val="bg1"/>
                </a:solidFill>
              </a:rPr>
              <a:t>Petroleum Oil</a:t>
            </a:r>
            <a:endParaRPr lang="en-US"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Shape 372"/>
          <p:cNvPicPr preferRelativeResize="0"/>
          <p:nvPr/>
        </p:nvPicPr>
        <p:blipFill rotWithShape="1">
          <a:blip r:embed="rId3">
            <a:alphaModFix amt="37000"/>
          </a:blip>
          <a:srcRect/>
          <a:stretch/>
        </p:blipFill>
        <p:spPr>
          <a:xfrm>
            <a:off x="1143000" y="381000"/>
            <a:ext cx="7756799" cy="5181600"/>
          </a:xfrm>
          <a:prstGeom prst="rect">
            <a:avLst/>
          </a:prstGeom>
          <a:solidFill>
            <a:schemeClr val="accent1">
              <a:alpha val="29800"/>
            </a:schemeClr>
          </a:solidFill>
          <a:ln>
            <a:noFill/>
          </a:ln>
        </p:spPr>
      </p:pic>
      <p:pic>
        <p:nvPicPr>
          <p:cNvPr id="373" name="Shape 373"/>
          <p:cNvPicPr preferRelativeResize="0"/>
          <p:nvPr/>
        </p:nvPicPr>
        <p:blipFill rotWithShape="1">
          <a:blip r:embed="rId4">
            <a:alphaModFix/>
          </a:blip>
          <a:srcRect/>
          <a:stretch/>
        </p:blipFill>
        <p:spPr>
          <a:xfrm>
            <a:off x="0" y="762000"/>
            <a:ext cx="8127900" cy="6096000"/>
          </a:xfrm>
          <a:prstGeom prst="rect">
            <a:avLst/>
          </a:prstGeom>
          <a:noFill/>
          <a:ln>
            <a:noFill/>
          </a:ln>
        </p:spPr>
      </p:pic>
      <p:sp>
        <p:nvSpPr>
          <p:cNvPr id="374" name="Shape 374"/>
          <p:cNvSpPr txBox="1"/>
          <p:nvPr/>
        </p:nvSpPr>
        <p:spPr>
          <a:xfrm>
            <a:off x="8466" y="0"/>
            <a:ext cx="47781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baseline="0">
                <a:solidFill>
                  <a:srgbClr val="FFFF99"/>
                </a:solidFill>
                <a:latin typeface="Times New Roman"/>
                <a:ea typeface="Times New Roman"/>
                <a:cs typeface="Times New Roman"/>
                <a:sym typeface="Times New Roman"/>
              </a:rPr>
              <a:t>The Road to Electric Vehicles</a:t>
            </a:r>
          </a:p>
        </p:txBody>
      </p:sp>
      <p:pic>
        <p:nvPicPr>
          <p:cNvPr id="375" name="Shape 375"/>
          <p:cNvPicPr preferRelativeResize="0"/>
          <p:nvPr/>
        </p:nvPicPr>
        <p:blipFill rotWithShape="1">
          <a:blip r:embed="rId5">
            <a:alphaModFix/>
          </a:blip>
          <a:srcRect/>
          <a:stretch/>
        </p:blipFill>
        <p:spPr>
          <a:xfrm>
            <a:off x="3429000" y="1219200"/>
            <a:ext cx="1904999" cy="1111200"/>
          </a:xfrm>
          <a:prstGeom prst="rect">
            <a:avLst/>
          </a:prstGeom>
          <a:noFill/>
          <a:ln>
            <a:noFill/>
          </a:ln>
        </p:spPr>
      </p:pic>
      <p:cxnSp>
        <p:nvCxnSpPr>
          <p:cNvPr id="376" name="Shape 376"/>
          <p:cNvCxnSpPr/>
          <p:nvPr/>
        </p:nvCxnSpPr>
        <p:spPr>
          <a:xfrm rot="10800000" flipH="1">
            <a:off x="4343400" y="685800"/>
            <a:ext cx="685799" cy="5333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77" name="Shape 377"/>
          <p:cNvCxnSpPr/>
          <p:nvPr/>
        </p:nvCxnSpPr>
        <p:spPr>
          <a:xfrm>
            <a:off x="6705600" y="152400"/>
            <a:ext cx="609599" cy="457200"/>
          </a:xfrm>
          <a:prstGeom prst="curvedConnector3">
            <a:avLst>
              <a:gd name="adj1" fmla="val 105555"/>
            </a:avLst>
          </a:prstGeom>
          <a:noFill/>
          <a:ln w="25400" cap="flat">
            <a:solidFill>
              <a:schemeClr val="accent1"/>
            </a:solidFill>
            <a:prstDash val="solid"/>
            <a:round/>
            <a:headEnd type="none" w="med" len="med"/>
            <a:tailEnd type="stealth" w="lg" len="lg"/>
          </a:ln>
        </p:spPr>
      </p:cxnSp>
      <p:cxnSp>
        <p:nvCxnSpPr>
          <p:cNvPr id="378" name="Shape 378"/>
          <p:cNvCxnSpPr/>
          <p:nvPr/>
        </p:nvCxnSpPr>
        <p:spPr>
          <a:xfrm rot="5400000" flipH="1">
            <a:off x="5295900" y="3619500"/>
            <a:ext cx="1600199" cy="12191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79" name="Shape 379"/>
          <p:cNvCxnSpPr/>
          <p:nvPr/>
        </p:nvCxnSpPr>
        <p:spPr>
          <a:xfrm rot="5400000" flipH="1">
            <a:off x="5905499" y="3390899"/>
            <a:ext cx="1524000" cy="1295400"/>
          </a:xfrm>
          <a:prstGeom prst="curvedConnector3">
            <a:avLst>
              <a:gd name="adj1" fmla="val 50000"/>
            </a:avLst>
          </a:prstGeom>
          <a:noFill/>
          <a:ln w="25400" cap="flat">
            <a:solidFill>
              <a:schemeClr val="accent1"/>
            </a:solidFill>
            <a:prstDash val="solid"/>
            <a:round/>
            <a:headEnd type="none" w="med" len="med"/>
            <a:tailEnd type="stealth" w="lg" len="lg"/>
          </a:ln>
        </p:spPr>
      </p:cxnSp>
      <p:pic>
        <p:nvPicPr>
          <p:cNvPr id="380" name="Shape 380"/>
          <p:cNvPicPr preferRelativeResize="0"/>
          <p:nvPr/>
        </p:nvPicPr>
        <p:blipFill rotWithShape="1">
          <a:blip r:embed="rId6">
            <a:alphaModFix/>
          </a:blip>
          <a:srcRect/>
          <a:stretch/>
        </p:blipFill>
        <p:spPr>
          <a:xfrm>
            <a:off x="5257800" y="4419600"/>
            <a:ext cx="1644600" cy="988800"/>
          </a:xfrm>
          <a:prstGeom prst="rect">
            <a:avLst/>
          </a:prstGeom>
          <a:noFill/>
          <a:ln>
            <a:noFill/>
          </a:ln>
        </p:spPr>
      </p:pic>
      <p:pic>
        <p:nvPicPr>
          <p:cNvPr id="381" name="Shape 381"/>
          <p:cNvPicPr preferRelativeResize="0"/>
          <p:nvPr/>
        </p:nvPicPr>
        <p:blipFill rotWithShape="1">
          <a:blip r:embed="rId7">
            <a:alphaModFix/>
          </a:blip>
          <a:srcRect/>
          <a:stretch/>
        </p:blipFill>
        <p:spPr>
          <a:xfrm>
            <a:off x="7315200" y="4343400"/>
            <a:ext cx="1600200" cy="1033199"/>
          </a:xfrm>
          <a:prstGeom prst="rect">
            <a:avLst/>
          </a:prstGeom>
          <a:noFill/>
          <a:ln>
            <a:noFill/>
          </a:ln>
        </p:spPr>
      </p:pic>
      <p:pic>
        <p:nvPicPr>
          <p:cNvPr id="382" name="Shape 382"/>
          <p:cNvPicPr preferRelativeResize="0"/>
          <p:nvPr/>
        </p:nvPicPr>
        <p:blipFill rotWithShape="1">
          <a:blip r:embed="rId8">
            <a:alphaModFix/>
          </a:blip>
          <a:srcRect/>
          <a:stretch/>
        </p:blipFill>
        <p:spPr>
          <a:xfrm>
            <a:off x="7308001" y="3048000"/>
            <a:ext cx="1835999" cy="1219199"/>
          </a:xfrm>
          <a:prstGeom prst="rect">
            <a:avLst/>
          </a:prstGeom>
          <a:noFill/>
          <a:ln>
            <a:noFill/>
          </a:ln>
        </p:spPr>
      </p:pic>
      <p:pic>
        <p:nvPicPr>
          <p:cNvPr id="383" name="Shape 383"/>
          <p:cNvPicPr preferRelativeResize="0"/>
          <p:nvPr/>
        </p:nvPicPr>
        <p:blipFill rotWithShape="1">
          <a:blip r:embed="rId9">
            <a:alphaModFix/>
          </a:blip>
          <a:srcRect/>
          <a:stretch/>
        </p:blipFill>
        <p:spPr>
          <a:xfrm rot="-1308878" flipH="1">
            <a:off x="6811448" y="243770"/>
            <a:ext cx="2410622" cy="1445359"/>
          </a:xfrm>
          <a:prstGeom prst="rect">
            <a:avLst/>
          </a:prstGeom>
          <a:noFill/>
          <a:ln>
            <a:noFill/>
          </a:ln>
        </p:spPr>
      </p:pic>
      <p:pic>
        <p:nvPicPr>
          <p:cNvPr id="384" name="Shape 384"/>
          <p:cNvPicPr preferRelativeResize="0"/>
          <p:nvPr/>
        </p:nvPicPr>
        <p:blipFill rotWithShape="1">
          <a:blip r:embed="rId10">
            <a:alphaModFix/>
          </a:blip>
          <a:srcRect/>
          <a:stretch/>
        </p:blipFill>
        <p:spPr>
          <a:xfrm>
            <a:off x="2057400" y="2743200"/>
            <a:ext cx="1752600" cy="1219199"/>
          </a:xfrm>
          <a:prstGeom prst="rect">
            <a:avLst/>
          </a:prstGeom>
          <a:noFill/>
          <a:ln>
            <a:noFill/>
          </a:ln>
        </p:spPr>
      </p:pic>
      <p:pic>
        <p:nvPicPr>
          <p:cNvPr id="385" name="Shape 385"/>
          <p:cNvPicPr preferRelativeResize="0"/>
          <p:nvPr/>
        </p:nvPicPr>
        <p:blipFill rotWithShape="1">
          <a:blip r:embed="rId11">
            <a:alphaModFix/>
          </a:blip>
          <a:srcRect/>
          <a:stretch/>
        </p:blipFill>
        <p:spPr>
          <a:xfrm>
            <a:off x="381000" y="5257800"/>
            <a:ext cx="1701900" cy="1276199"/>
          </a:xfrm>
          <a:prstGeom prst="rect">
            <a:avLst/>
          </a:prstGeom>
          <a:noFill/>
          <a:ln>
            <a:noFill/>
          </a:ln>
        </p:spPr>
      </p:pic>
      <p:pic>
        <p:nvPicPr>
          <p:cNvPr id="386" name="Shape 386"/>
          <p:cNvPicPr preferRelativeResize="0"/>
          <p:nvPr/>
        </p:nvPicPr>
        <p:blipFill rotWithShape="1">
          <a:blip r:embed="rId12">
            <a:alphaModFix/>
          </a:blip>
          <a:srcRect/>
          <a:stretch/>
        </p:blipFill>
        <p:spPr>
          <a:xfrm>
            <a:off x="2362200" y="5105400"/>
            <a:ext cx="1314300" cy="1752600"/>
          </a:xfrm>
          <a:prstGeom prst="rect">
            <a:avLst/>
          </a:prstGeom>
          <a:noFill/>
          <a:ln>
            <a:noFill/>
          </a:ln>
        </p:spPr>
      </p:pic>
      <p:pic>
        <p:nvPicPr>
          <p:cNvPr id="387" name="Shape 387"/>
          <p:cNvPicPr preferRelativeResize="0"/>
          <p:nvPr/>
        </p:nvPicPr>
        <p:blipFill rotWithShape="1">
          <a:blip r:embed="rId13">
            <a:alphaModFix/>
          </a:blip>
          <a:srcRect/>
          <a:stretch/>
        </p:blipFill>
        <p:spPr>
          <a:xfrm>
            <a:off x="152400" y="2057400"/>
            <a:ext cx="1414199" cy="1409700"/>
          </a:xfrm>
          <a:prstGeom prst="rect">
            <a:avLst/>
          </a:prstGeom>
          <a:noFill/>
          <a:ln>
            <a:noFill/>
          </a:ln>
        </p:spPr>
      </p:pic>
      <p:sp>
        <p:nvSpPr>
          <p:cNvPr id="388" name="Shape 388"/>
          <p:cNvSpPr/>
          <p:nvPr/>
        </p:nvSpPr>
        <p:spPr>
          <a:xfrm>
            <a:off x="1295400" y="762000"/>
            <a:ext cx="1371599" cy="914436"/>
          </a:xfrm>
          <a:prstGeom prst="cloud">
            <a:avLst/>
          </a:prstGeom>
          <a:solidFill>
            <a:srgbClr val="9E5F08"/>
          </a:solidFill>
          <a:ln w="9525" cap="flat">
            <a:solidFill>
              <a:srgbClr val="495617"/>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89" name="Shape 389"/>
          <p:cNvSpPr txBox="1"/>
          <p:nvPr/>
        </p:nvSpPr>
        <p:spPr>
          <a:xfrm>
            <a:off x="1600200" y="1066800"/>
            <a:ext cx="9905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lt1"/>
                </a:solidFill>
                <a:latin typeface="Times New Roman"/>
                <a:ea typeface="Times New Roman"/>
                <a:cs typeface="Times New Roman"/>
                <a:sym typeface="Times New Roman"/>
              </a:rPr>
              <a:t>GHG Emissions</a:t>
            </a:r>
          </a:p>
        </p:txBody>
      </p:sp>
      <p:sp>
        <p:nvSpPr>
          <p:cNvPr id="390" name="Shape 390"/>
          <p:cNvSpPr/>
          <p:nvPr/>
        </p:nvSpPr>
        <p:spPr>
          <a:xfrm>
            <a:off x="2819400" y="4038600"/>
            <a:ext cx="1371599" cy="914436"/>
          </a:xfrm>
          <a:prstGeom prst="cloud">
            <a:avLst/>
          </a:prstGeom>
          <a:solidFill>
            <a:srgbClr val="9E5F08"/>
          </a:solidFill>
          <a:ln w="9525" cap="flat">
            <a:solidFill>
              <a:srgbClr val="495617"/>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1" name="Shape 391"/>
          <p:cNvSpPr txBox="1"/>
          <p:nvPr/>
        </p:nvSpPr>
        <p:spPr>
          <a:xfrm>
            <a:off x="3276600" y="4191000"/>
            <a:ext cx="9905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dirty="0">
                <a:solidFill>
                  <a:schemeClr val="lt1"/>
                </a:solidFill>
                <a:latin typeface="Times New Roman"/>
                <a:ea typeface="Times New Roman"/>
                <a:cs typeface="Times New Roman"/>
                <a:sym typeface="Times New Roman"/>
              </a:rPr>
              <a:t>GHG Emissions</a:t>
            </a:r>
          </a:p>
        </p:txBody>
      </p:sp>
      <p:sp>
        <p:nvSpPr>
          <p:cNvPr id="392" name="Shape 392"/>
          <p:cNvSpPr/>
          <p:nvPr/>
        </p:nvSpPr>
        <p:spPr>
          <a:xfrm>
            <a:off x="1905000" y="4419601"/>
            <a:ext cx="838200" cy="609600"/>
          </a:xfrm>
          <a:prstGeom prst="bentArrow">
            <a:avLst>
              <a:gd name="adj1" fmla="val 25000"/>
              <a:gd name="adj2" fmla="val 24380"/>
              <a:gd name="adj3" fmla="val 20745"/>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3" name="Shape 393"/>
          <p:cNvSpPr/>
          <p:nvPr/>
        </p:nvSpPr>
        <p:spPr>
          <a:xfrm flipH="1">
            <a:off x="4267199" y="4267200"/>
            <a:ext cx="685800" cy="6095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394" name="Shape 394"/>
          <p:cNvSpPr/>
          <p:nvPr/>
        </p:nvSpPr>
        <p:spPr>
          <a:xfrm flipH="1">
            <a:off x="2590800" y="1447800"/>
            <a:ext cx="609599" cy="12191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cxnSp>
        <p:nvCxnSpPr>
          <p:cNvPr id="395" name="Shape 395"/>
          <p:cNvCxnSpPr/>
          <p:nvPr/>
        </p:nvCxnSpPr>
        <p:spPr>
          <a:xfrm rot="-5400000">
            <a:off x="1295400" y="4191000"/>
            <a:ext cx="1219199" cy="914400"/>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6" name="Shape 396"/>
          <p:cNvCxnSpPr/>
          <p:nvPr/>
        </p:nvCxnSpPr>
        <p:spPr>
          <a:xfrm rot="10800000">
            <a:off x="3886199" y="3733800"/>
            <a:ext cx="1143000" cy="1066799"/>
          </a:xfrm>
          <a:prstGeom prst="curvedConnector3">
            <a:avLst>
              <a:gd name="adj1" fmla="val 17407"/>
            </a:avLst>
          </a:prstGeom>
          <a:noFill/>
          <a:ln w="25400" cap="flat">
            <a:solidFill>
              <a:schemeClr val="accent1"/>
            </a:solidFill>
            <a:prstDash val="solid"/>
            <a:round/>
            <a:headEnd type="none" w="med" len="med"/>
            <a:tailEnd type="stealth" w="lg" len="lg"/>
          </a:ln>
        </p:spPr>
      </p:cxnSp>
      <p:cxnSp>
        <p:nvCxnSpPr>
          <p:cNvPr id="397" name="Shape 397"/>
          <p:cNvCxnSpPr/>
          <p:nvPr/>
        </p:nvCxnSpPr>
        <p:spPr>
          <a:xfrm rot="5400000" flipH="1">
            <a:off x="6591300" y="3162300"/>
            <a:ext cx="685799" cy="609599"/>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8" name="Shape 398"/>
          <p:cNvCxnSpPr/>
          <p:nvPr/>
        </p:nvCxnSpPr>
        <p:spPr>
          <a:xfrm>
            <a:off x="457200" y="3505200"/>
            <a:ext cx="838199" cy="457200"/>
          </a:xfrm>
          <a:prstGeom prst="curvedConnector3">
            <a:avLst>
              <a:gd name="adj1" fmla="val 50000"/>
            </a:avLst>
          </a:prstGeom>
          <a:noFill/>
          <a:ln w="25400" cap="flat">
            <a:solidFill>
              <a:schemeClr val="accent1"/>
            </a:solidFill>
            <a:prstDash val="solid"/>
            <a:round/>
            <a:headEnd type="none" w="med" len="med"/>
            <a:tailEnd type="stealth" w="lg" len="lg"/>
          </a:ln>
        </p:spPr>
      </p:cxnSp>
      <p:cxnSp>
        <p:nvCxnSpPr>
          <p:cNvPr id="399" name="Shape 399"/>
          <p:cNvCxnSpPr/>
          <p:nvPr/>
        </p:nvCxnSpPr>
        <p:spPr>
          <a:xfrm rot="10800000" flipH="1">
            <a:off x="3962400" y="3200400"/>
            <a:ext cx="685799" cy="76199"/>
          </a:xfrm>
          <a:prstGeom prst="straightConnector1">
            <a:avLst/>
          </a:prstGeom>
          <a:noFill/>
          <a:ln w="25400" cap="flat">
            <a:solidFill>
              <a:schemeClr val="accent1"/>
            </a:solidFill>
            <a:prstDash val="solid"/>
            <a:round/>
            <a:headEnd type="none" w="med" len="med"/>
            <a:tailEnd type="stealth" w="lg" len="lg"/>
          </a:ln>
        </p:spPr>
      </p:cxnSp>
      <p:sp>
        <p:nvSpPr>
          <p:cNvPr id="400" name="Shape 400"/>
          <p:cNvSpPr/>
          <p:nvPr/>
        </p:nvSpPr>
        <p:spPr>
          <a:xfrm flipH="1">
            <a:off x="2743200" y="685800"/>
            <a:ext cx="1066799" cy="533399"/>
          </a:xfrm>
          <a:prstGeom prst="bentArrow">
            <a:avLst>
              <a:gd name="adj1" fmla="val 25000"/>
              <a:gd name="adj2" fmla="val 25000"/>
              <a:gd name="adj3" fmla="val 25000"/>
              <a:gd name="adj4" fmla="val 43750"/>
            </a:avLst>
          </a:prstGeom>
          <a:gradFill>
            <a:gsLst>
              <a:gs pos="0">
                <a:srgbClr val="A3B362"/>
              </a:gs>
              <a:gs pos="80000">
                <a:srgbClr val="D7EB83"/>
              </a:gs>
              <a:gs pos="100000">
                <a:srgbClr val="D9EF80"/>
              </a:gs>
            </a:gsLst>
            <a:lin ang="16200037" scaled="0"/>
          </a:gradFill>
          <a:ln w="9525" cap="flat">
            <a:solidFill>
              <a:srgbClr val="D3E48D"/>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p:txBody>
      </p:sp>
      <p:sp>
        <p:nvSpPr>
          <p:cNvPr id="401" name="Shape 401"/>
          <p:cNvSpPr txBox="1"/>
          <p:nvPr/>
        </p:nvSpPr>
        <p:spPr>
          <a:xfrm>
            <a:off x="381000" y="2057400"/>
            <a:ext cx="12954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rgbClr val="FFFF99"/>
                </a:solidFill>
                <a:latin typeface="Times New Roman"/>
                <a:ea typeface="Times New Roman"/>
                <a:cs typeface="Times New Roman"/>
                <a:sym typeface="Times New Roman"/>
              </a:rPr>
              <a:t>Nuclear</a:t>
            </a:r>
          </a:p>
        </p:txBody>
      </p:sp>
      <p:sp>
        <p:nvSpPr>
          <p:cNvPr id="402" name="Shape 402"/>
          <p:cNvSpPr txBox="1"/>
          <p:nvPr/>
        </p:nvSpPr>
        <p:spPr>
          <a:xfrm>
            <a:off x="990600" y="6172200"/>
            <a:ext cx="1371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Coal Mining</a:t>
            </a:r>
          </a:p>
        </p:txBody>
      </p:sp>
      <p:sp>
        <p:nvSpPr>
          <p:cNvPr id="403" name="Shape 403"/>
          <p:cNvSpPr txBox="1"/>
          <p:nvPr/>
        </p:nvSpPr>
        <p:spPr>
          <a:xfrm>
            <a:off x="2514600" y="6172200"/>
            <a:ext cx="11430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Natural Gas </a:t>
            </a:r>
            <a:r>
              <a:rPr lang="en-US" sz="1400" b="0" i="0" u="none" strike="noStrike" cap="none" baseline="0" dirty="0" err="1">
                <a:solidFill>
                  <a:schemeClr val="lt1"/>
                </a:solidFill>
                <a:latin typeface="Times New Roman"/>
                <a:ea typeface="Times New Roman"/>
                <a:cs typeface="Times New Roman"/>
                <a:sym typeface="Times New Roman"/>
              </a:rPr>
              <a:t>Fracking</a:t>
            </a:r>
            <a:endParaRPr lang="en-US" sz="1400" b="0" i="0" u="none" strike="noStrike" cap="none" baseline="0" dirty="0">
              <a:solidFill>
                <a:schemeClr val="lt1"/>
              </a:solidFill>
              <a:latin typeface="Times New Roman"/>
              <a:ea typeface="Times New Roman"/>
              <a:cs typeface="Times New Roman"/>
              <a:sym typeface="Times New Roman"/>
            </a:endParaRPr>
          </a:p>
        </p:txBody>
      </p:sp>
      <p:sp>
        <p:nvSpPr>
          <p:cNvPr id="404" name="Shape 404"/>
          <p:cNvSpPr txBox="1"/>
          <p:nvPr/>
        </p:nvSpPr>
        <p:spPr>
          <a:xfrm>
            <a:off x="2133600" y="2743200"/>
            <a:ext cx="12191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Times New Roman"/>
                <a:ea typeface="Times New Roman"/>
                <a:cs typeface="Times New Roman"/>
                <a:sym typeface="Times New Roman"/>
              </a:rPr>
              <a:t>Power Plant</a:t>
            </a:r>
          </a:p>
        </p:txBody>
      </p:sp>
      <p:sp>
        <p:nvSpPr>
          <p:cNvPr id="405" name="Shape 405"/>
          <p:cNvSpPr txBox="1"/>
          <p:nvPr/>
        </p:nvSpPr>
        <p:spPr>
          <a:xfrm>
            <a:off x="6172200" y="5105400"/>
            <a:ext cx="914400"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Solar</a:t>
            </a:r>
          </a:p>
        </p:txBody>
      </p:sp>
      <p:sp>
        <p:nvSpPr>
          <p:cNvPr id="406" name="Shape 406"/>
          <p:cNvSpPr txBox="1"/>
          <p:nvPr/>
        </p:nvSpPr>
        <p:spPr>
          <a:xfrm>
            <a:off x="8153401" y="5105400"/>
            <a:ext cx="990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Wind</a:t>
            </a:r>
          </a:p>
        </p:txBody>
      </p:sp>
      <p:sp>
        <p:nvSpPr>
          <p:cNvPr id="407" name="Shape 407"/>
          <p:cNvSpPr txBox="1"/>
          <p:nvPr/>
        </p:nvSpPr>
        <p:spPr>
          <a:xfrm>
            <a:off x="8153400" y="3810000"/>
            <a:ext cx="8381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Hydro</a:t>
            </a:r>
          </a:p>
        </p:txBody>
      </p:sp>
      <p:sp>
        <p:nvSpPr>
          <p:cNvPr id="408" name="Shape 408"/>
          <p:cNvSpPr txBox="1"/>
          <p:nvPr/>
        </p:nvSpPr>
        <p:spPr>
          <a:xfrm>
            <a:off x="3581400" y="1295400"/>
            <a:ext cx="1524000" cy="523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dirty="0">
                <a:solidFill>
                  <a:schemeClr val="lt1"/>
                </a:solidFill>
                <a:latin typeface="Times New Roman"/>
                <a:ea typeface="Times New Roman"/>
                <a:cs typeface="Times New Roman"/>
                <a:sym typeface="Times New Roman"/>
              </a:rPr>
              <a:t>Rare Earth Metal Mining</a:t>
            </a:r>
          </a:p>
        </p:txBody>
      </p:sp>
      <p:sp>
        <p:nvSpPr>
          <p:cNvPr id="409" name="Shape 409"/>
          <p:cNvSpPr txBox="1"/>
          <p:nvPr/>
        </p:nvSpPr>
        <p:spPr>
          <a:xfrm>
            <a:off x="152400" y="2286000"/>
            <a:ext cx="18288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baseline="0">
                <a:solidFill>
                  <a:srgbClr val="E30A1D"/>
                </a:solidFill>
                <a:latin typeface="Times New Roman"/>
                <a:ea typeface="Times New Roman"/>
                <a:cs typeface="Times New Roman"/>
                <a:sym typeface="Times New Roman"/>
              </a:rPr>
              <a:t>19%</a:t>
            </a:r>
          </a:p>
        </p:txBody>
      </p:sp>
      <p:sp>
        <p:nvSpPr>
          <p:cNvPr id="410" name="Shape 410"/>
          <p:cNvSpPr txBox="1"/>
          <p:nvPr/>
        </p:nvSpPr>
        <p:spPr>
          <a:xfrm>
            <a:off x="381000" y="5410200"/>
            <a:ext cx="1981199"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dirty="0" smtClean="0">
                <a:solidFill>
                  <a:srgbClr val="E30A1D"/>
                </a:solidFill>
                <a:latin typeface="Times New Roman"/>
                <a:ea typeface="Times New Roman"/>
                <a:cs typeface="Times New Roman"/>
                <a:sym typeface="Times New Roman"/>
              </a:rPr>
              <a:t>39</a:t>
            </a:r>
            <a:r>
              <a:rPr lang="en-US" sz="5400" b="1" i="0" u="none" strike="noStrike" cap="none" baseline="0" dirty="0" smtClean="0">
                <a:solidFill>
                  <a:srgbClr val="E30A1D"/>
                </a:solidFill>
                <a:latin typeface="Times New Roman"/>
                <a:ea typeface="Times New Roman"/>
                <a:cs typeface="Times New Roman"/>
                <a:sym typeface="Times New Roman"/>
              </a:rPr>
              <a:t>%</a:t>
            </a: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1" name="Shape 411"/>
          <p:cNvSpPr txBox="1"/>
          <p:nvPr/>
        </p:nvSpPr>
        <p:spPr>
          <a:xfrm>
            <a:off x="2286000" y="5181600"/>
            <a:ext cx="18288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baseline="0" dirty="0" smtClean="0">
                <a:solidFill>
                  <a:srgbClr val="E30A1D"/>
                </a:solidFill>
                <a:latin typeface="Times New Roman"/>
                <a:ea typeface="Times New Roman"/>
                <a:cs typeface="Times New Roman"/>
                <a:sym typeface="Times New Roman"/>
              </a:rPr>
              <a:t>27%</a:t>
            </a: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2" name="Shape 412"/>
          <p:cNvSpPr txBox="1"/>
          <p:nvPr/>
        </p:nvSpPr>
        <p:spPr>
          <a:xfrm>
            <a:off x="5257800" y="4419600"/>
            <a:ext cx="19050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i="0" u="none" strike="noStrike" cap="none" baseline="0" dirty="0" smtClean="0">
                <a:solidFill>
                  <a:srgbClr val="E30A1D"/>
                </a:solidFill>
                <a:latin typeface="Times New Roman"/>
                <a:ea typeface="Times New Roman"/>
                <a:cs typeface="Times New Roman"/>
                <a:sym typeface="Times New Roman"/>
              </a:rPr>
              <a:t>0.4</a:t>
            </a:r>
            <a:r>
              <a:rPr lang="en-US" sz="5400" b="1" i="0" u="none" strike="noStrike" cap="none" baseline="0" dirty="0">
                <a:solidFill>
                  <a:srgbClr val="E30A1D"/>
                </a:solidFill>
                <a:latin typeface="Times New Roman"/>
                <a:ea typeface="Times New Roman"/>
                <a:cs typeface="Times New Roman"/>
                <a:sym typeface="Times New Roman"/>
              </a:rPr>
              <a:t>%</a:t>
            </a:r>
          </a:p>
        </p:txBody>
      </p:sp>
      <p:sp>
        <p:nvSpPr>
          <p:cNvPr id="413" name="Shape 413"/>
          <p:cNvSpPr txBox="1"/>
          <p:nvPr/>
        </p:nvSpPr>
        <p:spPr>
          <a:xfrm>
            <a:off x="7315200" y="4343400"/>
            <a:ext cx="2133599"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dirty="0" smtClean="0">
                <a:solidFill>
                  <a:srgbClr val="E30A1D"/>
                </a:solidFill>
                <a:latin typeface="Times New Roman"/>
                <a:ea typeface="Times New Roman"/>
                <a:cs typeface="Times New Roman"/>
                <a:sym typeface="Times New Roman"/>
              </a:rPr>
              <a:t>4.4</a:t>
            </a:r>
            <a:r>
              <a:rPr lang="en-US" sz="5400" b="1" i="0" u="none" strike="noStrike" cap="none" baseline="0" dirty="0" smtClean="0">
                <a:solidFill>
                  <a:srgbClr val="E30A1D"/>
                </a:solidFill>
                <a:latin typeface="Times New Roman"/>
                <a:ea typeface="Times New Roman"/>
                <a:cs typeface="Times New Roman"/>
                <a:sym typeface="Times New Roman"/>
              </a:rPr>
              <a:t>%</a:t>
            </a:r>
            <a:endParaRPr lang="en-US" sz="5400" b="1" i="0" u="none" strike="noStrike" cap="none" baseline="0" dirty="0">
              <a:solidFill>
                <a:srgbClr val="E30A1D"/>
              </a:solidFill>
              <a:latin typeface="Times New Roman"/>
              <a:ea typeface="Times New Roman"/>
              <a:cs typeface="Times New Roman"/>
              <a:sym typeface="Times New Roman"/>
            </a:endParaRPr>
          </a:p>
        </p:txBody>
      </p:sp>
      <p:pic>
        <p:nvPicPr>
          <p:cNvPr id="414" name="Shape 414"/>
          <p:cNvPicPr preferRelativeResize="0"/>
          <p:nvPr/>
        </p:nvPicPr>
        <p:blipFill rotWithShape="1">
          <a:blip r:embed="rId14">
            <a:alphaModFix/>
          </a:blip>
          <a:srcRect/>
          <a:stretch/>
        </p:blipFill>
        <p:spPr>
          <a:xfrm>
            <a:off x="5181600" y="152400"/>
            <a:ext cx="1419300" cy="1063200"/>
          </a:xfrm>
          <a:prstGeom prst="rect">
            <a:avLst/>
          </a:prstGeom>
          <a:noFill/>
          <a:ln>
            <a:noFill/>
          </a:ln>
        </p:spPr>
      </p:pic>
      <p:sp>
        <p:nvSpPr>
          <p:cNvPr id="415" name="Shape 415"/>
          <p:cNvSpPr txBox="1"/>
          <p:nvPr/>
        </p:nvSpPr>
        <p:spPr>
          <a:xfrm>
            <a:off x="7239000" y="3124200"/>
            <a:ext cx="2057400" cy="9233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5400" b="1" dirty="0" smtClean="0">
                <a:solidFill>
                  <a:srgbClr val="E30A1D"/>
                </a:solidFill>
                <a:latin typeface="Times New Roman"/>
                <a:ea typeface="Times New Roman"/>
                <a:cs typeface="Times New Roman"/>
                <a:sym typeface="Times New Roman"/>
              </a:rPr>
              <a:t>6</a:t>
            </a:r>
            <a:r>
              <a:rPr lang="en-US" sz="5400" b="1" i="0" u="none" strike="noStrike" cap="none" baseline="0" dirty="0" smtClean="0">
                <a:solidFill>
                  <a:srgbClr val="E30A1D"/>
                </a:solidFill>
                <a:latin typeface="Times New Roman"/>
                <a:ea typeface="Times New Roman"/>
                <a:cs typeface="Times New Roman"/>
                <a:sym typeface="Times New Roman"/>
              </a:rPr>
              <a:t>%</a:t>
            </a:r>
            <a:endParaRPr lang="en-US" sz="5400" b="1" i="0" u="none" strike="noStrike" cap="none" baseline="0" dirty="0">
              <a:solidFill>
                <a:srgbClr val="E30A1D"/>
              </a:solidFill>
              <a:latin typeface="Times New Roman"/>
              <a:ea typeface="Times New Roman"/>
              <a:cs typeface="Times New Roman"/>
              <a:sym typeface="Times New Roman"/>
            </a:endParaRPr>
          </a:p>
        </p:txBody>
      </p:sp>
      <p:sp>
        <p:nvSpPr>
          <p:cNvPr id="416" name="Shape 416"/>
          <p:cNvSpPr txBox="1"/>
          <p:nvPr/>
        </p:nvSpPr>
        <p:spPr>
          <a:xfrm>
            <a:off x="7620000" y="5657671"/>
            <a:ext cx="1524000" cy="12002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smtClean="0">
                <a:solidFill>
                  <a:srgbClr val="E30A1D"/>
                </a:solidFill>
                <a:latin typeface="Times New Roman"/>
                <a:ea typeface="Times New Roman"/>
                <a:cs typeface="Times New Roman"/>
                <a:sym typeface="Times New Roman"/>
              </a:rPr>
              <a:t>Other gas: less than </a:t>
            </a:r>
            <a:r>
              <a:rPr lang="en-US" sz="2400" dirty="0" smtClean="0">
                <a:solidFill>
                  <a:srgbClr val="E30A1D"/>
                </a:solidFill>
                <a:latin typeface="Times New Roman"/>
                <a:ea typeface="Times New Roman"/>
                <a:cs typeface="Times New Roman"/>
                <a:sym typeface="Times New Roman"/>
              </a:rPr>
              <a:t>1</a:t>
            </a:r>
            <a:r>
              <a:rPr lang="en-US" sz="2400" b="0" i="0" u="none" strike="noStrike" cap="none" baseline="0" dirty="0" smtClean="0">
                <a:solidFill>
                  <a:srgbClr val="E30A1D"/>
                </a:solidFill>
                <a:latin typeface="Times New Roman"/>
                <a:ea typeface="Times New Roman"/>
                <a:cs typeface="Times New Roman"/>
                <a:sym typeface="Times New Roman"/>
              </a:rPr>
              <a:t>%</a:t>
            </a:r>
            <a:endParaRPr lang="en-US" sz="2400" b="0" i="0" u="none" strike="noStrike" cap="none" baseline="0" dirty="0">
              <a:solidFill>
                <a:srgbClr val="E30A1D"/>
              </a:solidFill>
              <a:latin typeface="Times New Roman"/>
              <a:ea typeface="Times New Roman"/>
              <a:cs typeface="Times New Roman"/>
              <a:sym typeface="Times New Roman"/>
            </a:endParaRPr>
          </a:p>
        </p:txBody>
      </p:sp>
      <p:sp>
        <p:nvSpPr>
          <p:cNvPr id="417" name="Shape 417"/>
          <p:cNvSpPr txBox="1"/>
          <p:nvPr/>
        </p:nvSpPr>
        <p:spPr>
          <a:xfrm>
            <a:off x="5715000" y="838200"/>
            <a:ext cx="990599" cy="3078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400" b="0" i="0" u="none" strike="noStrike" cap="none" baseline="0">
                <a:solidFill>
                  <a:schemeClr val="lt1"/>
                </a:solidFill>
                <a:latin typeface="Times New Roman"/>
                <a:ea typeface="Times New Roman"/>
                <a:cs typeface="Times New Roman"/>
                <a:sym typeface="Times New Roman"/>
              </a:rPr>
              <a:t>Batteries</a:t>
            </a:r>
          </a:p>
        </p:txBody>
      </p:sp>
      <p:pic>
        <p:nvPicPr>
          <p:cNvPr id="49" name="Picture 48" descr="wood_pellets_making.jpg"/>
          <p:cNvPicPr>
            <a:picLocks noChangeAspect="1"/>
          </p:cNvPicPr>
          <p:nvPr/>
        </p:nvPicPr>
        <p:blipFill>
          <a:blip r:embed="rId15"/>
          <a:stretch>
            <a:fillRect/>
          </a:stretch>
        </p:blipFill>
        <p:spPr>
          <a:xfrm>
            <a:off x="4038600" y="5562600"/>
            <a:ext cx="1676400" cy="1138951"/>
          </a:xfrm>
          <a:prstGeom prst="rect">
            <a:avLst/>
          </a:prstGeom>
        </p:spPr>
      </p:pic>
      <p:sp>
        <p:nvSpPr>
          <p:cNvPr id="51" name="TextBox 50"/>
          <p:cNvSpPr txBox="1"/>
          <p:nvPr/>
        </p:nvSpPr>
        <p:spPr>
          <a:xfrm>
            <a:off x="4038600" y="5562600"/>
            <a:ext cx="1828800" cy="923330"/>
          </a:xfrm>
          <a:prstGeom prst="rect">
            <a:avLst/>
          </a:prstGeom>
          <a:noFill/>
        </p:spPr>
        <p:txBody>
          <a:bodyPr wrap="square" rtlCol="0">
            <a:spAutoFit/>
          </a:bodyPr>
          <a:lstStyle/>
          <a:p>
            <a:r>
              <a:rPr lang="en-US" sz="5400" b="1" dirty="0" smtClean="0">
                <a:solidFill>
                  <a:srgbClr val="FF0000"/>
                </a:solidFill>
              </a:rPr>
              <a:t>1.7%</a:t>
            </a:r>
            <a:endParaRPr lang="en-US" sz="5400" b="1" dirty="0">
              <a:solidFill>
                <a:srgbClr val="FF0000"/>
              </a:solidFill>
            </a:endParaRPr>
          </a:p>
        </p:txBody>
      </p:sp>
      <p:sp>
        <p:nvSpPr>
          <p:cNvPr id="52" name="TextBox 51"/>
          <p:cNvSpPr txBox="1"/>
          <p:nvPr/>
        </p:nvSpPr>
        <p:spPr>
          <a:xfrm>
            <a:off x="4724400" y="6324600"/>
            <a:ext cx="914400" cy="304800"/>
          </a:xfrm>
          <a:prstGeom prst="rect">
            <a:avLst/>
          </a:prstGeom>
          <a:noFill/>
        </p:spPr>
        <p:txBody>
          <a:bodyPr wrap="square" rtlCol="0">
            <a:spAutoFit/>
          </a:bodyPr>
          <a:lstStyle/>
          <a:p>
            <a:r>
              <a:rPr lang="en-US" dirty="0" smtClean="0">
                <a:solidFill>
                  <a:schemeClr val="bg1"/>
                </a:solidFill>
              </a:rPr>
              <a:t>Biomass</a:t>
            </a:r>
            <a:endParaRPr lang="en-US" dirty="0">
              <a:solidFill>
                <a:schemeClr val="bg1"/>
              </a:solidFill>
            </a:endParaRPr>
          </a:p>
        </p:txBody>
      </p:sp>
      <p:pic>
        <p:nvPicPr>
          <p:cNvPr id="53" name="Picture 52" descr="Thomas-Flores-Geothermal-Heating-and-Cooling.gif"/>
          <p:cNvPicPr>
            <a:picLocks noChangeAspect="1"/>
          </p:cNvPicPr>
          <p:nvPr/>
        </p:nvPicPr>
        <p:blipFill>
          <a:blip r:embed="rId16"/>
          <a:stretch>
            <a:fillRect/>
          </a:stretch>
        </p:blipFill>
        <p:spPr>
          <a:xfrm>
            <a:off x="5867400" y="5638800"/>
            <a:ext cx="1600200" cy="1219200"/>
          </a:xfrm>
          <a:prstGeom prst="rect">
            <a:avLst/>
          </a:prstGeom>
        </p:spPr>
      </p:pic>
      <p:sp>
        <p:nvSpPr>
          <p:cNvPr id="55" name="TextBox 54"/>
          <p:cNvSpPr txBox="1"/>
          <p:nvPr/>
        </p:nvSpPr>
        <p:spPr>
          <a:xfrm>
            <a:off x="5715000" y="5934670"/>
            <a:ext cx="1905000" cy="923330"/>
          </a:xfrm>
          <a:prstGeom prst="rect">
            <a:avLst/>
          </a:prstGeom>
          <a:noFill/>
        </p:spPr>
        <p:txBody>
          <a:bodyPr wrap="square" rtlCol="0">
            <a:spAutoFit/>
          </a:bodyPr>
          <a:lstStyle/>
          <a:p>
            <a:pPr lvl="0">
              <a:buSzPct val="25000"/>
            </a:pPr>
            <a:r>
              <a:rPr lang="en-US" sz="5400" b="1" dirty="0" smtClean="0">
                <a:solidFill>
                  <a:srgbClr val="E30A1D"/>
                </a:solidFill>
                <a:latin typeface="Times New Roman"/>
                <a:ea typeface="Times New Roman"/>
                <a:cs typeface="Times New Roman"/>
                <a:sym typeface="Times New Roman"/>
              </a:rPr>
              <a:t>0.4%</a:t>
            </a:r>
            <a:endParaRPr lang="en-US" sz="5400" b="1" dirty="0">
              <a:solidFill>
                <a:srgbClr val="E30A1D"/>
              </a:solidFill>
              <a:latin typeface="Times New Roman"/>
              <a:ea typeface="Times New Roman"/>
              <a:cs typeface="Times New Roman"/>
              <a:sym typeface="Times New Roman"/>
            </a:endParaRPr>
          </a:p>
        </p:txBody>
      </p:sp>
      <p:cxnSp>
        <p:nvCxnSpPr>
          <p:cNvPr id="56" name="Shape 395"/>
          <p:cNvCxnSpPr/>
          <p:nvPr/>
        </p:nvCxnSpPr>
        <p:spPr>
          <a:xfrm rot="-5400000">
            <a:off x="2209801" y="4267199"/>
            <a:ext cx="1219199" cy="914400"/>
          </a:xfrm>
          <a:prstGeom prst="curvedConnector3">
            <a:avLst>
              <a:gd name="adj1" fmla="val 50000"/>
            </a:avLst>
          </a:prstGeom>
          <a:noFill/>
          <a:ln w="25400" cap="flat">
            <a:solidFill>
              <a:schemeClr val="accent1"/>
            </a:solidFill>
            <a:prstDash val="solid"/>
            <a:round/>
            <a:headEnd type="none" w="med" len="med"/>
            <a:tailEnd type="stealth" w="lg" len="lg"/>
          </a:ln>
        </p:spPr>
      </p:cxnSp>
      <p:pic>
        <p:nvPicPr>
          <p:cNvPr id="57" name="Picture 56" descr="titusville oil well.jpg"/>
          <p:cNvPicPr>
            <a:picLocks noChangeAspect="1"/>
          </p:cNvPicPr>
          <p:nvPr/>
        </p:nvPicPr>
        <p:blipFill>
          <a:blip r:embed="rId17"/>
          <a:stretch>
            <a:fillRect/>
          </a:stretch>
        </p:blipFill>
        <p:spPr>
          <a:xfrm>
            <a:off x="152400" y="4038600"/>
            <a:ext cx="1320800" cy="1016000"/>
          </a:xfrm>
          <a:prstGeom prst="rect">
            <a:avLst/>
          </a:prstGeom>
        </p:spPr>
      </p:pic>
      <p:sp>
        <p:nvSpPr>
          <p:cNvPr id="58" name="TextBox 57"/>
          <p:cNvSpPr txBox="1"/>
          <p:nvPr/>
        </p:nvSpPr>
        <p:spPr>
          <a:xfrm>
            <a:off x="152400" y="4572000"/>
            <a:ext cx="1143000" cy="523220"/>
          </a:xfrm>
          <a:prstGeom prst="rect">
            <a:avLst/>
          </a:prstGeom>
          <a:noFill/>
        </p:spPr>
        <p:txBody>
          <a:bodyPr wrap="square" rtlCol="0">
            <a:spAutoFit/>
          </a:bodyPr>
          <a:lstStyle/>
          <a:p>
            <a:r>
              <a:rPr lang="en-US" dirty="0" smtClean="0">
                <a:solidFill>
                  <a:schemeClr val="bg1"/>
                </a:solidFill>
              </a:rPr>
              <a:t>Petroleum Oil</a:t>
            </a:r>
            <a:endParaRPr lang="en-US" dirty="0">
              <a:solidFill>
                <a:schemeClr val="bg1"/>
              </a:solidFill>
            </a:endParaRPr>
          </a:p>
        </p:txBody>
      </p:sp>
      <p:sp>
        <p:nvSpPr>
          <p:cNvPr id="59" name="TextBox 58"/>
          <p:cNvSpPr txBox="1"/>
          <p:nvPr/>
        </p:nvSpPr>
        <p:spPr>
          <a:xfrm>
            <a:off x="304800" y="3886200"/>
            <a:ext cx="1219200" cy="923330"/>
          </a:xfrm>
          <a:prstGeom prst="rect">
            <a:avLst/>
          </a:prstGeom>
          <a:noFill/>
        </p:spPr>
        <p:txBody>
          <a:bodyPr wrap="square" rtlCol="0">
            <a:spAutoFit/>
          </a:bodyPr>
          <a:lstStyle/>
          <a:p>
            <a:r>
              <a:rPr lang="en-US" sz="5400" dirty="0" smtClean="0">
                <a:solidFill>
                  <a:srgbClr val="FF0000"/>
                </a:solidFill>
              </a:rPr>
              <a:t>1%</a:t>
            </a:r>
            <a:endParaRPr lang="en-US" sz="5400" dirty="0">
              <a:solidFill>
                <a:srgbClr val="FF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WorldWaterWorksWasteWaterTreatmentAlgae.jpg"/>
          <p:cNvPicPr>
            <a:picLocks noChangeAspect="1"/>
          </p:cNvPicPr>
          <p:nvPr/>
        </p:nvPicPr>
        <p:blipFill>
          <a:blip r:embed="rId2"/>
          <a:stretch>
            <a:fillRect/>
          </a:stretch>
        </p:blipFill>
        <p:spPr>
          <a:xfrm>
            <a:off x="5638800" y="3200400"/>
            <a:ext cx="3505200" cy="2288117"/>
          </a:xfrm>
          <a:prstGeom prst="rect">
            <a:avLst/>
          </a:prstGeom>
          <a:ln>
            <a:noFill/>
          </a:ln>
          <a:effectLst>
            <a:softEdge rad="112500"/>
          </a:effectLst>
        </p:spPr>
      </p:pic>
      <p:pic>
        <p:nvPicPr>
          <p:cNvPr id="6" name="Shape 629"/>
          <p:cNvPicPr preferRelativeResize="0">
            <a:picLocks noGrp="1"/>
          </p:cNvPicPr>
          <p:nvPr>
            <p:ph type="body" idx="1"/>
          </p:nvPr>
        </p:nvPicPr>
        <p:blipFill rotWithShape="1">
          <a:blip r:embed="rId3">
            <a:alphaModFix/>
          </a:blip>
          <a:srcRect/>
          <a:stretch/>
        </p:blipFill>
        <p:spPr>
          <a:xfrm rot="-5400000">
            <a:off x="-2606040" y="2606040"/>
            <a:ext cx="6858000" cy="1645920"/>
          </a:xfrm>
          <a:prstGeom prst="rect">
            <a:avLst/>
          </a:prstGeom>
          <a:ln>
            <a:noFill/>
          </a:ln>
          <a:effectLst>
            <a:softEdge rad="112500"/>
          </a:effectLst>
        </p:spPr>
      </p:pic>
      <p:sp>
        <p:nvSpPr>
          <p:cNvPr id="2" name="Title 1"/>
          <p:cNvSpPr>
            <a:spLocks noGrp="1"/>
          </p:cNvSpPr>
          <p:nvPr>
            <p:ph type="title"/>
          </p:nvPr>
        </p:nvSpPr>
        <p:spPr>
          <a:xfrm>
            <a:off x="990600" y="228600"/>
            <a:ext cx="3008313" cy="1009649"/>
          </a:xfrm>
        </p:spPr>
        <p:txBody>
          <a:bodyPr/>
          <a:lstStyle/>
          <a:p>
            <a:r>
              <a:rPr lang="en-US" sz="5400" b="1" dirty="0" smtClean="0">
                <a:solidFill>
                  <a:srgbClr val="FFC000"/>
                </a:solidFill>
                <a:latin typeface="Times New Roman" pitchFamily="18" charset="0"/>
                <a:cs typeface="Times New Roman" pitchFamily="18" charset="0"/>
              </a:rPr>
              <a:t>Solutions</a:t>
            </a:r>
            <a:endParaRPr lang="en-US" sz="5400" b="1" dirty="0">
              <a:solidFill>
                <a:srgbClr val="FFC000"/>
              </a:solidFill>
              <a:latin typeface="Times New Roman" pitchFamily="18" charset="0"/>
              <a:cs typeface="Times New Roman" pitchFamily="18" charset="0"/>
            </a:endParaRPr>
          </a:p>
        </p:txBody>
      </p:sp>
      <p:sp>
        <p:nvSpPr>
          <p:cNvPr id="4" name="Text Placeholder 3"/>
          <p:cNvSpPr>
            <a:spLocks noGrp="1"/>
          </p:cNvSpPr>
          <p:nvPr>
            <p:ph type="body" idx="2"/>
          </p:nvPr>
        </p:nvSpPr>
        <p:spPr>
          <a:xfrm>
            <a:off x="1600200" y="1143000"/>
            <a:ext cx="6324600" cy="5486400"/>
          </a:xfrm>
        </p:spPr>
        <p:txBody>
          <a:bodyPr/>
          <a:lstStyle/>
          <a:p>
            <a:pPr>
              <a:buFont typeface="Arial" pitchFamily="34" charset="0"/>
              <a:buChar char="•"/>
            </a:pPr>
            <a:r>
              <a:rPr lang="en-US" sz="2400" dirty="0" smtClean="0">
                <a:solidFill>
                  <a:schemeClr val="accent1">
                    <a:lumMod val="40000"/>
                    <a:lumOff val="60000"/>
                  </a:schemeClr>
                </a:solidFill>
              </a:rPr>
              <a:t>Reduce carbon footprints</a:t>
            </a:r>
          </a:p>
          <a:p>
            <a:pPr>
              <a:buFont typeface="Arial" pitchFamily="34" charset="0"/>
              <a:buChar char="•"/>
            </a:pPr>
            <a:endParaRPr lang="en-US" sz="2400" dirty="0" smtClean="0">
              <a:solidFill>
                <a:schemeClr val="accent1">
                  <a:lumMod val="40000"/>
                  <a:lumOff val="60000"/>
                </a:schemeClr>
              </a:solidFill>
            </a:endParaRPr>
          </a:p>
          <a:p>
            <a:pPr>
              <a:buFont typeface="Arial" pitchFamily="34" charset="0"/>
              <a:buChar char="•"/>
            </a:pPr>
            <a:r>
              <a:rPr lang="en-US" sz="2400" dirty="0" smtClean="0">
                <a:solidFill>
                  <a:schemeClr val="accent1">
                    <a:lumMod val="40000"/>
                    <a:lumOff val="60000"/>
                  </a:schemeClr>
                </a:solidFill>
              </a:rPr>
              <a:t>Erosion control</a:t>
            </a:r>
          </a:p>
          <a:p>
            <a:pPr>
              <a:buFont typeface="Arial" pitchFamily="34" charset="0"/>
              <a:buChar char="•"/>
            </a:pPr>
            <a:endParaRPr lang="en-US" sz="2400" dirty="0" smtClean="0">
              <a:solidFill>
                <a:schemeClr val="accent1">
                  <a:lumMod val="40000"/>
                  <a:lumOff val="60000"/>
                </a:schemeClr>
              </a:solidFill>
            </a:endParaRPr>
          </a:p>
          <a:p>
            <a:pPr>
              <a:buFont typeface="Arial" pitchFamily="34" charset="0"/>
              <a:buChar char="•"/>
            </a:pPr>
            <a:r>
              <a:rPr lang="en-US" sz="2400" dirty="0" smtClean="0">
                <a:solidFill>
                  <a:schemeClr val="accent1">
                    <a:lumMod val="40000"/>
                    <a:lumOff val="60000"/>
                  </a:schemeClr>
                </a:solidFill>
              </a:rPr>
              <a:t>Waste water treatment</a:t>
            </a:r>
          </a:p>
          <a:p>
            <a:pPr>
              <a:buFont typeface="Arial" pitchFamily="34" charset="0"/>
              <a:buChar char="•"/>
            </a:pPr>
            <a:endParaRPr lang="en-US" sz="2400" dirty="0" smtClean="0">
              <a:solidFill>
                <a:schemeClr val="accent1">
                  <a:lumMod val="40000"/>
                  <a:lumOff val="60000"/>
                </a:schemeClr>
              </a:solidFill>
            </a:endParaRPr>
          </a:p>
          <a:p>
            <a:pPr>
              <a:buFont typeface="Arial" pitchFamily="34" charset="0"/>
              <a:buChar char="•"/>
            </a:pPr>
            <a:r>
              <a:rPr lang="en-US" sz="2400" dirty="0" smtClean="0">
                <a:solidFill>
                  <a:schemeClr val="accent1">
                    <a:lumMod val="40000"/>
                    <a:lumOff val="60000"/>
                  </a:schemeClr>
                </a:solidFill>
              </a:rPr>
              <a:t>Remediation of contaminated soil</a:t>
            </a:r>
          </a:p>
          <a:p>
            <a:pPr>
              <a:buFont typeface="Arial" pitchFamily="34" charset="0"/>
              <a:buChar char="•"/>
            </a:pPr>
            <a:endParaRPr lang="en-US" sz="2400" dirty="0" smtClean="0">
              <a:solidFill>
                <a:schemeClr val="accent1">
                  <a:lumMod val="40000"/>
                  <a:lumOff val="60000"/>
                </a:schemeClr>
              </a:solidFill>
            </a:endParaRPr>
          </a:p>
          <a:p>
            <a:pPr>
              <a:buFont typeface="Arial" pitchFamily="34" charset="0"/>
              <a:buChar char="•"/>
            </a:pPr>
            <a:r>
              <a:rPr lang="en-US" sz="2400" dirty="0" smtClean="0">
                <a:solidFill>
                  <a:schemeClr val="accent1">
                    <a:lumMod val="40000"/>
                    <a:lumOff val="60000"/>
                  </a:schemeClr>
                </a:solidFill>
              </a:rPr>
              <a:t>Nutrient management</a:t>
            </a:r>
          </a:p>
          <a:p>
            <a:pPr>
              <a:buFont typeface="Arial" pitchFamily="34" charset="0"/>
              <a:buChar char="•"/>
            </a:pPr>
            <a:endParaRPr lang="en-US" sz="2400" dirty="0" smtClean="0">
              <a:solidFill>
                <a:schemeClr val="accent1">
                  <a:lumMod val="40000"/>
                  <a:lumOff val="60000"/>
                </a:schemeClr>
              </a:solidFill>
            </a:endParaRPr>
          </a:p>
          <a:p>
            <a:pPr>
              <a:buFont typeface="Arial" pitchFamily="34" charset="0"/>
              <a:buChar char="•"/>
            </a:pPr>
            <a:r>
              <a:rPr lang="en-US" sz="2400" dirty="0" smtClean="0">
                <a:solidFill>
                  <a:schemeClr val="accent1">
                    <a:lumMod val="40000"/>
                    <a:lumOff val="60000"/>
                  </a:schemeClr>
                </a:solidFill>
              </a:rPr>
              <a:t>Carbon Sequestration</a:t>
            </a:r>
          </a:p>
          <a:p>
            <a:pPr>
              <a:buFont typeface="Arial" pitchFamily="34" charset="0"/>
              <a:buChar char="•"/>
            </a:pPr>
            <a:endParaRPr lang="en-US" sz="2400" dirty="0" smtClean="0">
              <a:solidFill>
                <a:schemeClr val="accent1">
                  <a:lumMod val="40000"/>
                  <a:lumOff val="60000"/>
                </a:schemeClr>
              </a:solidFill>
            </a:endParaRPr>
          </a:p>
          <a:p>
            <a:pPr>
              <a:buFont typeface="Arial" pitchFamily="34" charset="0"/>
              <a:buChar char="•"/>
            </a:pPr>
            <a:r>
              <a:rPr lang="en-US" sz="2400" dirty="0" smtClean="0">
                <a:solidFill>
                  <a:schemeClr val="accent1">
                    <a:lumMod val="40000"/>
                    <a:lumOff val="60000"/>
                  </a:schemeClr>
                </a:solidFill>
              </a:rPr>
              <a:t>Alternative to Carcinogens / Air Quality</a:t>
            </a:r>
          </a:p>
          <a:p>
            <a:pPr>
              <a:buFont typeface="Arial" pitchFamily="34" charset="0"/>
              <a:buChar char="•"/>
            </a:pPr>
            <a:endParaRPr lang="en-US" sz="2400" dirty="0" smtClean="0">
              <a:solidFill>
                <a:schemeClr val="accent1">
                  <a:lumMod val="40000"/>
                  <a:lumOff val="60000"/>
                </a:schemeClr>
              </a:solidFill>
            </a:endParaRPr>
          </a:p>
          <a:p>
            <a:pPr>
              <a:buFont typeface="Arial" pitchFamily="34" charset="0"/>
              <a:buChar char="•"/>
            </a:pPr>
            <a:r>
              <a:rPr lang="en-US" sz="2400" dirty="0" smtClean="0">
                <a:solidFill>
                  <a:schemeClr val="accent1">
                    <a:lumMod val="40000"/>
                    <a:lumOff val="60000"/>
                  </a:schemeClr>
                </a:solidFill>
              </a:rPr>
              <a:t>Landfill Relief</a:t>
            </a:r>
          </a:p>
          <a:p>
            <a:pPr>
              <a:buFont typeface="Arial" pitchFamily="34" charset="0"/>
              <a:buChar char="•"/>
            </a:pPr>
            <a:endParaRPr lang="en-US" sz="2400" dirty="0" smtClean="0">
              <a:solidFill>
                <a:schemeClr val="accent1">
                  <a:lumMod val="40000"/>
                  <a:lumOff val="60000"/>
                </a:schemeClr>
              </a:solidFill>
            </a:endParaRPr>
          </a:p>
          <a:p>
            <a:pPr>
              <a:buFont typeface="Arial" pitchFamily="34" charset="0"/>
              <a:buChar char="•"/>
            </a:pPr>
            <a:endParaRPr lang="en-US" sz="2400" dirty="0" smtClean="0">
              <a:solidFill>
                <a:schemeClr val="accent1">
                  <a:lumMod val="40000"/>
                  <a:lumOff val="60000"/>
                </a:schemeClr>
              </a:solidFill>
            </a:endParaRPr>
          </a:p>
          <a:p>
            <a:endParaRPr lang="en-US" sz="2400" dirty="0">
              <a:solidFill>
                <a:schemeClr val="accent1">
                  <a:lumMod val="40000"/>
                  <a:lumOff val="60000"/>
                </a:schemeClr>
              </a:solidFill>
            </a:endParaRPr>
          </a:p>
        </p:txBody>
      </p:sp>
      <p:sp>
        <p:nvSpPr>
          <p:cNvPr id="5" name="Slide Number Placeholder 4"/>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23</a:t>
            </a:fld>
            <a:endParaRPr lang="en-US"/>
          </a:p>
        </p:txBody>
      </p:sp>
      <p:pic>
        <p:nvPicPr>
          <p:cNvPr id="1026" name="Picture 2" descr="Image for unlabelled figure"/>
          <p:cNvPicPr>
            <a:picLocks noChangeAspect="1" noChangeArrowheads="1"/>
          </p:cNvPicPr>
          <p:nvPr/>
        </p:nvPicPr>
        <p:blipFill>
          <a:blip r:embed="rId4"/>
          <a:srcRect/>
          <a:stretch>
            <a:fillRect/>
          </a:stretch>
        </p:blipFill>
        <p:spPr bwMode="auto">
          <a:xfrm>
            <a:off x="5346351" y="228600"/>
            <a:ext cx="3347822" cy="29718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Shape 423"/>
          <p:cNvSpPr txBox="1">
            <a:spLocks noGrp="1"/>
          </p:cNvSpPr>
          <p:nvPr>
            <p:ph type="title"/>
          </p:nvPr>
        </p:nvSpPr>
        <p:spPr>
          <a:xfrm>
            <a:off x="381000" y="0"/>
            <a:ext cx="8534399" cy="23923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a:solidFill>
                  <a:srgbClr val="FFFF99"/>
                </a:solidFill>
                <a:latin typeface="Times New Roman"/>
                <a:ea typeface="Times New Roman"/>
                <a:cs typeface="Times New Roman"/>
                <a:sym typeface="Times New Roman"/>
              </a:rPr>
              <a:t>What Are Advanced </a:t>
            </a:r>
            <a:r>
              <a:rPr lang="en-US" sz="4400" b="1" i="0" u="none" strike="noStrike" cap="none" baseline="0" dirty="0" smtClean="0">
                <a:solidFill>
                  <a:srgbClr val="FFFF99"/>
                </a:solidFill>
                <a:latin typeface="Times New Roman"/>
                <a:ea typeface="Times New Roman"/>
                <a:cs typeface="Times New Roman"/>
                <a:sym typeface="Times New Roman"/>
              </a:rPr>
              <a:t>Biofuels</a:t>
            </a:r>
            <a:r>
              <a:rPr lang="en-US" sz="4400" b="1" i="0" u="none" strike="noStrike" cap="none" baseline="0" dirty="0">
                <a:solidFill>
                  <a:srgbClr val="FFFF99"/>
                </a:solidFill>
                <a:latin typeface="Times New Roman"/>
                <a:ea typeface="Times New Roman"/>
                <a:cs typeface="Times New Roman"/>
                <a:sym typeface="Times New Roman"/>
              </a:rPr>
              <a:t>?</a:t>
            </a:r>
            <a:r>
              <a:rPr lang="en-US" sz="5400" b="1" i="0" u="none" strike="noStrike" cap="none" baseline="0" dirty="0">
                <a:solidFill>
                  <a:srgbClr val="005828"/>
                </a:solidFill>
                <a:latin typeface="Times New Roman"/>
                <a:ea typeface="Times New Roman"/>
                <a:cs typeface="Times New Roman"/>
                <a:sym typeface="Times New Roman"/>
              </a:rPr>
              <a:t> </a:t>
            </a:r>
            <a:r>
              <a:rPr lang="en-US" sz="4400" b="1" i="0" u="none" strike="noStrike" cap="none" baseline="0" dirty="0">
                <a:solidFill>
                  <a:srgbClr val="005828"/>
                </a:solidFill>
                <a:latin typeface="Times New Roman"/>
                <a:ea typeface="Times New Roman"/>
                <a:cs typeface="Times New Roman"/>
                <a:sym typeface="Times New Roman"/>
              </a:rPr>
              <a:t> </a:t>
            </a:r>
          </a:p>
        </p:txBody>
      </p:sp>
      <p:sp>
        <p:nvSpPr>
          <p:cNvPr id="424" name="Shape 424"/>
          <p:cNvSpPr/>
          <p:nvPr/>
        </p:nvSpPr>
        <p:spPr>
          <a:xfrm>
            <a:off x="0" y="1752600"/>
            <a:ext cx="9144000" cy="51054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i="0" u="none" strike="noStrike" cap="none" baseline="0" dirty="0" smtClean="0">
              <a:solidFill>
                <a:srgbClr val="92D050"/>
              </a:solidFill>
              <a:latin typeface="Times New Roman"/>
              <a:ea typeface="Times New Roman"/>
              <a:cs typeface="Times New Roman"/>
              <a:sym typeface="Times New Roman"/>
            </a:endParaRPr>
          </a:p>
          <a:p>
            <a:pPr lvl="0" algn="ctr">
              <a:buSzPct val="25000"/>
            </a:pPr>
            <a:r>
              <a:rPr lang="en-US" sz="3800" b="1" dirty="0" smtClean="0">
                <a:solidFill>
                  <a:srgbClr val="92D050"/>
                </a:solidFill>
                <a:latin typeface="Times New Roman"/>
                <a:ea typeface="Times New Roman"/>
                <a:cs typeface="Times New Roman"/>
                <a:sym typeface="Times New Roman"/>
              </a:rPr>
              <a:t>What are they?</a:t>
            </a:r>
          </a:p>
          <a:p>
            <a:pPr lvl="0" algn="ctr">
              <a:buSzPct val="25000"/>
            </a:pPr>
            <a:r>
              <a:rPr lang="en-US" sz="3800" b="1" dirty="0" smtClean="0">
                <a:solidFill>
                  <a:srgbClr val="92D050"/>
                </a:solidFill>
                <a:latin typeface="Times New Roman"/>
                <a:ea typeface="Times New Roman"/>
                <a:cs typeface="Times New Roman"/>
                <a:sym typeface="Times New Roman"/>
              </a:rPr>
              <a:t>Why do we need them?</a:t>
            </a:r>
          </a:p>
          <a:p>
            <a:pPr lvl="0" algn="ctr">
              <a:buSzPct val="25000"/>
            </a:pPr>
            <a:r>
              <a:rPr lang="en-US" sz="3800" b="1" dirty="0" smtClean="0">
                <a:solidFill>
                  <a:schemeClr val="tx2"/>
                </a:solidFill>
                <a:latin typeface="Times New Roman"/>
                <a:ea typeface="Times New Roman"/>
                <a:cs typeface="Times New Roman"/>
                <a:sym typeface="Times New Roman"/>
              </a:rPr>
              <a:t>What are they used for</a:t>
            </a:r>
            <a:r>
              <a:rPr lang="en-US" sz="2000" b="1" dirty="0" smtClean="0">
                <a:solidFill>
                  <a:schemeClr val="tx2"/>
                </a:solidFill>
                <a:latin typeface="Times New Roman"/>
                <a:ea typeface="Times New Roman"/>
                <a:cs typeface="Times New Roman"/>
                <a:sym typeface="Times New Roman"/>
              </a:rPr>
              <a:t>? (Yesterday, Today, Tomorrow) </a:t>
            </a:r>
          </a:p>
          <a:p>
            <a:pPr lvl="0" algn="ctr">
              <a:buSzPct val="25000"/>
            </a:pPr>
            <a:r>
              <a:rPr lang="en-US" sz="3800" b="1" dirty="0" smtClean="0">
                <a:solidFill>
                  <a:srgbClr val="92D050"/>
                </a:solidFill>
                <a:latin typeface="Times New Roman"/>
                <a:ea typeface="Times New Roman"/>
                <a:cs typeface="Times New Roman"/>
                <a:sym typeface="Times New Roman"/>
              </a:rPr>
              <a:t>How are they made?</a:t>
            </a:r>
          </a:p>
          <a:p>
            <a:pPr lvl="0" algn="ctr">
              <a:buSzPct val="25000"/>
            </a:pPr>
            <a:r>
              <a:rPr lang="en-US" sz="3800" b="1" dirty="0" smtClean="0">
                <a:solidFill>
                  <a:srgbClr val="92D050"/>
                </a:solidFill>
                <a:latin typeface="Times New Roman"/>
                <a:ea typeface="Times New Roman"/>
                <a:cs typeface="Times New Roman"/>
                <a:sym typeface="Times New Roman"/>
              </a:rPr>
              <a:t>Sustainability</a:t>
            </a:r>
          </a:p>
          <a:p>
            <a:pPr marL="0" marR="0" lvl="0" indent="0" algn="ctr" rtl="0">
              <a:spcBef>
                <a:spcPts val="0"/>
              </a:spcBef>
              <a:spcAft>
                <a:spcPts val="0"/>
              </a:spcAft>
              <a:buSzPct val="25000"/>
              <a:buNone/>
            </a:pPr>
            <a:r>
              <a:rPr lang="en-US" sz="3800" b="1" i="0" u="none" strike="noStrike" cap="none" baseline="0" dirty="0" smtClean="0">
                <a:solidFill>
                  <a:srgbClr val="92D050"/>
                </a:solidFill>
                <a:latin typeface="Times New Roman"/>
                <a:ea typeface="Times New Roman"/>
                <a:cs typeface="Times New Roman"/>
                <a:sym typeface="Times New Roman"/>
              </a:rPr>
              <a:t>Policy </a:t>
            </a:r>
            <a:r>
              <a:rPr lang="en-US" sz="3800" b="1" i="0" u="none" strike="noStrike" cap="none" baseline="0" dirty="0">
                <a:solidFill>
                  <a:srgbClr val="92D050"/>
                </a:solidFill>
                <a:latin typeface="Times New Roman"/>
                <a:ea typeface="Times New Roman"/>
                <a:cs typeface="Times New Roman"/>
                <a:sym typeface="Times New Roman"/>
              </a:rPr>
              <a:t>Considerations</a:t>
            </a:r>
          </a:p>
          <a:p>
            <a:pPr marL="0" marR="0" lvl="0" indent="0" algn="ctr" rtl="0">
              <a:spcBef>
                <a:spcPts val="0"/>
              </a:spcBef>
              <a:spcAft>
                <a:spcPts val="0"/>
              </a:spcAft>
              <a:buSzPct val="25000"/>
              <a:buNone/>
            </a:pPr>
            <a:r>
              <a:rPr lang="en-US" sz="3800" b="1" i="0" u="none" strike="noStrike" cap="none" baseline="0" dirty="0">
                <a:solidFill>
                  <a:srgbClr val="92D050"/>
                </a:solidFill>
                <a:latin typeface="Times New Roman"/>
                <a:ea typeface="Times New Roman"/>
                <a:cs typeface="Times New Roman"/>
                <a:sym typeface="Times New Roman"/>
              </a:rPr>
              <a:t>Markets</a:t>
            </a:r>
          </a:p>
        </p:txBody>
      </p:sp>
      <p:pic>
        <p:nvPicPr>
          <p:cNvPr id="425" name="Shape 425"/>
          <p:cNvPicPr preferRelativeResize="0"/>
          <p:nvPr/>
        </p:nvPicPr>
        <p:blipFill rotWithShape="1">
          <a:blip r:embed="rId3">
            <a:alphaModFix/>
          </a:blip>
          <a:srcRect/>
          <a:stretch/>
        </p:blipFill>
        <p:spPr>
          <a:xfrm>
            <a:off x="152400" y="6019800"/>
            <a:ext cx="1143000" cy="612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Shape 431"/>
          <p:cNvPicPr preferRelativeResize="0"/>
          <p:nvPr/>
        </p:nvPicPr>
        <p:blipFill rotWithShape="1">
          <a:blip r:embed="rId3">
            <a:alphaModFix/>
          </a:blip>
          <a:srcRect/>
          <a:stretch/>
        </p:blipFill>
        <p:spPr>
          <a:xfrm>
            <a:off x="4836914" y="4082300"/>
            <a:ext cx="3339599" cy="2504700"/>
          </a:xfrm>
          <a:prstGeom prst="rect">
            <a:avLst/>
          </a:prstGeom>
          <a:ln>
            <a:noFill/>
          </a:ln>
          <a:effectLst>
            <a:softEdge rad="112500"/>
          </a:effectLst>
        </p:spPr>
      </p:pic>
      <p:pic>
        <p:nvPicPr>
          <p:cNvPr id="432" name="Shape 432"/>
          <p:cNvPicPr preferRelativeResize="0"/>
          <p:nvPr/>
        </p:nvPicPr>
        <p:blipFill rotWithShape="1">
          <a:blip r:embed="rId4">
            <a:alphaModFix/>
          </a:blip>
          <a:srcRect/>
          <a:stretch/>
        </p:blipFill>
        <p:spPr>
          <a:xfrm>
            <a:off x="5290457" y="685800"/>
            <a:ext cx="3429000" cy="3619500"/>
          </a:xfrm>
          <a:prstGeom prst="rect">
            <a:avLst/>
          </a:prstGeom>
          <a:ln>
            <a:noFill/>
          </a:ln>
          <a:effectLst>
            <a:softEdge rad="112500"/>
          </a:effectLst>
        </p:spPr>
      </p:pic>
      <p:pic>
        <p:nvPicPr>
          <p:cNvPr id="433" name="Shape 433"/>
          <p:cNvPicPr preferRelativeResize="0"/>
          <p:nvPr/>
        </p:nvPicPr>
        <p:blipFill rotWithShape="1">
          <a:blip r:embed="rId5">
            <a:alphaModFix/>
          </a:blip>
          <a:srcRect/>
          <a:stretch/>
        </p:blipFill>
        <p:spPr>
          <a:xfrm>
            <a:off x="292606" y="1265120"/>
            <a:ext cx="4165499" cy="3124199"/>
          </a:xfrm>
          <a:prstGeom prst="rect">
            <a:avLst/>
          </a:prstGeom>
          <a:ln>
            <a:noFill/>
          </a:ln>
          <a:effectLst>
            <a:softEdge rad="112500"/>
          </a:effectLst>
        </p:spPr>
      </p:pic>
      <p:sp>
        <p:nvSpPr>
          <p:cNvPr id="434" name="Shape 434"/>
          <p:cNvSpPr txBox="1"/>
          <p:nvPr/>
        </p:nvSpPr>
        <p:spPr>
          <a:xfrm>
            <a:off x="1005887" y="4389321"/>
            <a:ext cx="2864999" cy="4616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rgbClr val="FFFF99"/>
                </a:solidFill>
                <a:latin typeface="Times New Roman"/>
                <a:ea typeface="Times New Roman"/>
                <a:cs typeface="Times New Roman"/>
                <a:sym typeface="Times New Roman"/>
              </a:rPr>
              <a:t>The Citröen Rosalie</a:t>
            </a:r>
          </a:p>
        </p:txBody>
      </p:sp>
      <p:sp>
        <p:nvSpPr>
          <p:cNvPr id="435" name="Shape 435"/>
          <p:cNvSpPr txBox="1"/>
          <p:nvPr/>
        </p:nvSpPr>
        <p:spPr>
          <a:xfrm>
            <a:off x="2706913" y="5181600"/>
            <a:ext cx="2061782"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rgbClr val="FFFF99"/>
                </a:solidFill>
                <a:latin typeface="Times New Roman"/>
                <a:ea typeface="Times New Roman"/>
                <a:cs typeface="Times New Roman"/>
                <a:sym typeface="Times New Roman"/>
              </a:rPr>
              <a:t>Ford Model T</a:t>
            </a:r>
          </a:p>
        </p:txBody>
      </p:sp>
      <p:sp>
        <p:nvSpPr>
          <p:cNvPr id="436" name="Shape 436"/>
          <p:cNvSpPr txBox="1"/>
          <p:nvPr/>
        </p:nvSpPr>
        <p:spPr>
          <a:xfrm>
            <a:off x="1305525" y="62550"/>
            <a:ext cx="6449099" cy="5847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200" b="1">
                <a:solidFill>
                  <a:srgbClr val="FFFF99"/>
                </a:solidFill>
                <a:latin typeface="Times New Roman"/>
                <a:ea typeface="Times New Roman"/>
                <a:cs typeface="Times New Roman"/>
                <a:sym typeface="Times New Roman"/>
              </a:rPr>
              <a:t>Yesterday:  </a:t>
            </a:r>
            <a:r>
              <a:rPr lang="en-US" sz="3200" b="1" i="0" u="none" strike="noStrike" cap="none" baseline="0">
                <a:solidFill>
                  <a:srgbClr val="FFFF99"/>
                </a:solidFill>
                <a:latin typeface="Times New Roman"/>
                <a:ea typeface="Times New Roman"/>
                <a:cs typeface="Times New Roman"/>
                <a:sym typeface="Times New Roman"/>
              </a:rPr>
              <a:t>Early Automobiles</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Shape 442"/>
          <p:cNvSpPr txBox="1">
            <a:spLocks noGrp="1"/>
          </p:cNvSpPr>
          <p:nvPr>
            <p:ph type="title"/>
          </p:nvPr>
        </p:nvSpPr>
        <p:spPr>
          <a:xfrm>
            <a:off x="533400" y="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Are Advanced Biofuels Used For?</a:t>
            </a:r>
            <a:br>
              <a:rPr lang="en-US" sz="3200" b="1" i="0" u="none" strike="noStrike" cap="none" baseline="0">
                <a:solidFill>
                  <a:srgbClr val="FFFF99"/>
                </a:solidFill>
                <a:latin typeface="Times New Roman"/>
                <a:ea typeface="Times New Roman"/>
                <a:cs typeface="Times New Roman"/>
                <a:sym typeface="Times New Roman"/>
              </a:rPr>
            </a:br>
            <a:r>
              <a:rPr lang="en-US" sz="3600" b="1" i="0" u="none" strike="noStrike" cap="none" baseline="0">
                <a:solidFill>
                  <a:srgbClr val="FFFFCC"/>
                </a:solidFill>
                <a:latin typeface="Times New Roman"/>
                <a:ea typeface="Times New Roman"/>
                <a:cs typeface="Times New Roman"/>
                <a:sym typeface="Times New Roman"/>
              </a:rPr>
              <a:t>Today</a:t>
            </a:r>
          </a:p>
        </p:txBody>
      </p:sp>
      <p:sp>
        <p:nvSpPr>
          <p:cNvPr id="443" name="Shape 443"/>
          <p:cNvSpPr txBox="1">
            <a:spLocks noGrp="1"/>
          </p:cNvSpPr>
          <p:nvPr>
            <p:ph type="body" idx="1"/>
          </p:nvPr>
        </p:nvSpPr>
        <p:spPr>
          <a:xfrm>
            <a:off x="0" y="1295400"/>
            <a:ext cx="5410200" cy="44958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3200" b="1" i="0" u="none" strike="noStrike" cap="none" baseline="0">
                <a:solidFill>
                  <a:schemeClr val="lt1"/>
                </a:solidFill>
                <a:latin typeface="Times New Roman"/>
                <a:ea typeface="Times New Roman"/>
                <a:cs typeface="Times New Roman"/>
                <a:sym typeface="Times New Roman"/>
              </a:rPr>
              <a:t>Fueling Cars and Trucks</a:t>
            </a:r>
          </a:p>
          <a:p>
            <a:pPr marL="342900" marR="0" lvl="0" indent="-139700" algn="l" rtl="0">
              <a:spcBef>
                <a:spcPts val="1800"/>
              </a:spcBef>
              <a:spcAft>
                <a:spcPts val="0"/>
              </a:spcAft>
              <a:buClr>
                <a:schemeClr val="lt1"/>
              </a:buClr>
              <a:buFont typeface="Arial"/>
              <a:buNone/>
            </a:pPr>
            <a:endParaRPr sz="3200" b="1" i="0" u="none" strike="noStrike" cap="none" baseline="0">
              <a:solidFill>
                <a:schemeClr val="lt1"/>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1" i="0" u="none" strike="noStrike" cap="none" baseline="0">
              <a:solidFill>
                <a:schemeClr val="lt1"/>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1" i="0" u="none" strike="noStrike" cap="none" baseline="0">
              <a:solidFill>
                <a:schemeClr val="lt1"/>
              </a:solidFill>
              <a:latin typeface="Times New Roman"/>
              <a:ea typeface="Times New Roman"/>
              <a:cs typeface="Times New Roman"/>
              <a:sym typeface="Times New Roman"/>
            </a:endParaRPr>
          </a:p>
          <a:p>
            <a:pPr marL="342900" marR="0" lvl="0" indent="-342900" algn="l" rtl="0">
              <a:spcBef>
                <a:spcPts val="1800"/>
              </a:spcBef>
              <a:spcAft>
                <a:spcPts val="0"/>
              </a:spcAft>
              <a:buClr>
                <a:schemeClr val="lt1"/>
              </a:buClr>
              <a:buSzPct val="100000"/>
              <a:buFont typeface="Times New Roman"/>
              <a:buChar char="•"/>
            </a:pPr>
            <a:r>
              <a:rPr lang="en-US" sz="3200" b="1" i="0" u="none" strike="noStrike" cap="none" baseline="0">
                <a:solidFill>
                  <a:schemeClr val="lt1"/>
                </a:solidFill>
                <a:latin typeface="Times New Roman"/>
                <a:ea typeface="Times New Roman"/>
                <a:cs typeface="Times New Roman"/>
                <a:sym typeface="Times New Roman"/>
              </a:rPr>
              <a:t>Fueling Aircraft</a:t>
            </a:r>
          </a:p>
          <a:p>
            <a:pPr marL="342900" marR="0" lvl="0" indent="-3429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p:txBody>
      </p:sp>
      <p:pic>
        <p:nvPicPr>
          <p:cNvPr id="444" name="Shape 444"/>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445" name="Shape 445"/>
          <p:cNvPicPr preferRelativeResize="0"/>
          <p:nvPr/>
        </p:nvPicPr>
        <p:blipFill rotWithShape="1">
          <a:blip r:embed="rId4">
            <a:alphaModFix/>
          </a:blip>
          <a:srcRect/>
          <a:stretch/>
        </p:blipFill>
        <p:spPr>
          <a:xfrm>
            <a:off x="5715000" y="609600"/>
            <a:ext cx="3124199" cy="4165600"/>
          </a:xfrm>
          <a:prstGeom prst="rect">
            <a:avLst/>
          </a:prstGeom>
          <a:ln>
            <a:noFill/>
          </a:ln>
          <a:effectLst>
            <a:softEdge rad="112500"/>
          </a:effectLst>
        </p:spPr>
      </p:pic>
      <p:pic>
        <p:nvPicPr>
          <p:cNvPr id="446" name="Shape 446"/>
          <p:cNvPicPr preferRelativeResize="0"/>
          <p:nvPr/>
        </p:nvPicPr>
        <p:blipFill rotWithShape="1">
          <a:blip r:embed="rId5">
            <a:alphaModFix/>
          </a:blip>
          <a:srcRect/>
          <a:stretch/>
        </p:blipFill>
        <p:spPr>
          <a:xfrm>
            <a:off x="2133600" y="1752600"/>
            <a:ext cx="3429000" cy="2571749"/>
          </a:xfrm>
          <a:prstGeom prst="rect">
            <a:avLst/>
          </a:prstGeom>
          <a:ln>
            <a:noFill/>
          </a:ln>
          <a:effectLst>
            <a:softEdge rad="112500"/>
          </a:effectLst>
        </p:spPr>
      </p:pic>
      <p:pic>
        <p:nvPicPr>
          <p:cNvPr id="447" name="Shape 447"/>
          <p:cNvPicPr preferRelativeResize="0"/>
          <p:nvPr/>
        </p:nvPicPr>
        <p:blipFill rotWithShape="1">
          <a:blip r:embed="rId6">
            <a:alphaModFix/>
          </a:blip>
          <a:srcRect/>
          <a:stretch/>
        </p:blipFill>
        <p:spPr>
          <a:xfrm>
            <a:off x="6096000" y="4572000"/>
            <a:ext cx="2819400" cy="1981200"/>
          </a:xfrm>
          <a:prstGeom prst="rect">
            <a:avLst/>
          </a:prstGeom>
          <a:ln>
            <a:noFill/>
          </a:ln>
          <a:effectLst>
            <a:softEdge rad="112500"/>
          </a:effectLst>
        </p:spPr>
      </p:pic>
      <p:pic>
        <p:nvPicPr>
          <p:cNvPr id="448" name="Shape 448"/>
          <p:cNvPicPr preferRelativeResize="0"/>
          <p:nvPr/>
        </p:nvPicPr>
        <p:blipFill rotWithShape="1">
          <a:blip r:embed="rId7">
            <a:alphaModFix/>
          </a:blip>
          <a:srcRect/>
          <a:stretch/>
        </p:blipFill>
        <p:spPr>
          <a:xfrm>
            <a:off x="152400" y="4648200"/>
            <a:ext cx="3198018" cy="1295400"/>
          </a:xfrm>
          <a:prstGeom prst="rect">
            <a:avLst/>
          </a:prstGeom>
          <a:ln>
            <a:noFill/>
          </a:ln>
          <a:effectLst>
            <a:softEdge rad="112500"/>
          </a:effectLst>
        </p:spPr>
      </p:pic>
      <p:pic>
        <p:nvPicPr>
          <p:cNvPr id="449" name="Shape 449"/>
          <p:cNvPicPr preferRelativeResize="0"/>
          <p:nvPr/>
        </p:nvPicPr>
        <p:blipFill rotWithShape="1">
          <a:blip r:embed="rId8">
            <a:alphaModFix/>
          </a:blip>
          <a:srcRect/>
          <a:stretch/>
        </p:blipFill>
        <p:spPr>
          <a:xfrm>
            <a:off x="228600" y="1864630"/>
            <a:ext cx="2057400" cy="2356562"/>
          </a:xfrm>
          <a:prstGeom prst="rect">
            <a:avLst/>
          </a:prstGeom>
          <a:ln>
            <a:noFill/>
          </a:ln>
          <a:effectLst>
            <a:softEdge rad="112500"/>
          </a:effectLst>
        </p:spPr>
      </p:pic>
      <p:pic>
        <p:nvPicPr>
          <p:cNvPr id="10" name="Picture 9" descr="DSCN1375.JPG"/>
          <p:cNvPicPr>
            <a:picLocks noChangeAspect="1"/>
          </p:cNvPicPr>
          <p:nvPr/>
        </p:nvPicPr>
        <p:blipFill>
          <a:blip r:embed="rId9"/>
          <a:stretch>
            <a:fillRect/>
          </a:stretch>
        </p:blipFill>
        <p:spPr>
          <a:xfrm>
            <a:off x="3657600" y="3962400"/>
            <a:ext cx="2057400" cy="27432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27</a:t>
            </a:fld>
            <a:endParaRPr lang="en-US"/>
          </a:p>
        </p:txBody>
      </p:sp>
      <p:pic>
        <p:nvPicPr>
          <p:cNvPr id="456" name="Shape 456"/>
          <p:cNvPicPr preferRelativeResize="0"/>
          <p:nvPr/>
        </p:nvPicPr>
        <p:blipFill>
          <a:blip r:embed="rId3">
            <a:alphaModFix/>
          </a:blip>
          <a:stretch>
            <a:fillRect/>
          </a:stretch>
        </p:blipFill>
        <p:spPr>
          <a:xfrm>
            <a:off x="2745625" y="792350"/>
            <a:ext cx="5814292" cy="2642849"/>
          </a:xfrm>
          <a:prstGeom prst="rect">
            <a:avLst/>
          </a:prstGeom>
          <a:ln>
            <a:noFill/>
          </a:ln>
          <a:effectLst>
            <a:softEdge rad="112500"/>
          </a:effectLst>
        </p:spPr>
      </p:pic>
      <p:sp>
        <p:nvSpPr>
          <p:cNvPr id="457" name="Shape 457"/>
          <p:cNvSpPr txBox="1"/>
          <p:nvPr/>
        </p:nvSpPr>
        <p:spPr>
          <a:xfrm>
            <a:off x="0" y="0"/>
            <a:ext cx="8761199" cy="1447200"/>
          </a:xfrm>
          <a:prstGeom prst="rect">
            <a:avLst/>
          </a:prstGeom>
          <a:noFill/>
          <a:ln>
            <a:noFill/>
          </a:ln>
        </p:spPr>
        <p:txBody>
          <a:bodyPr lIns="91425" tIns="91425" rIns="91425" bIns="91425" anchor="ctr" anchorCtr="0">
            <a:noAutofit/>
          </a:bodyPr>
          <a:lstStyle/>
          <a:p>
            <a:pPr lvl="0" rtl="0">
              <a:spcBef>
                <a:spcPts val="0"/>
              </a:spcBef>
              <a:buNone/>
            </a:pPr>
            <a:r>
              <a:rPr lang="en-US" sz="3200" b="1">
                <a:solidFill>
                  <a:srgbClr val="FFFF99"/>
                </a:solidFill>
                <a:latin typeface="Times New Roman"/>
                <a:ea typeface="Times New Roman"/>
                <a:cs typeface="Times New Roman"/>
                <a:sym typeface="Times New Roman"/>
              </a:rPr>
              <a:t>What Are Advanced Biofuels Used For?</a:t>
            </a:r>
            <a:br>
              <a:rPr lang="en-US" sz="3200" b="1">
                <a:solidFill>
                  <a:srgbClr val="FFFF99"/>
                </a:solidFill>
                <a:latin typeface="Times New Roman"/>
                <a:ea typeface="Times New Roman"/>
                <a:cs typeface="Times New Roman"/>
                <a:sym typeface="Times New Roman"/>
              </a:rPr>
            </a:br>
            <a:r>
              <a:rPr lang="en-US" sz="3600" b="1">
                <a:solidFill>
                  <a:srgbClr val="FFFFCC"/>
                </a:solidFill>
                <a:latin typeface="Times New Roman"/>
                <a:ea typeface="Times New Roman"/>
                <a:cs typeface="Times New Roman"/>
                <a:sym typeface="Times New Roman"/>
              </a:rPr>
              <a:t>Today</a:t>
            </a:r>
          </a:p>
        </p:txBody>
      </p:sp>
      <p:pic>
        <p:nvPicPr>
          <p:cNvPr id="458" name="Shape 458"/>
          <p:cNvPicPr preferRelativeResize="0"/>
          <p:nvPr/>
        </p:nvPicPr>
        <p:blipFill>
          <a:blip r:embed="rId4">
            <a:alphaModFix/>
          </a:blip>
          <a:stretch>
            <a:fillRect/>
          </a:stretch>
        </p:blipFill>
        <p:spPr>
          <a:xfrm>
            <a:off x="304800" y="2971800"/>
            <a:ext cx="2954125" cy="2642849"/>
          </a:xfrm>
          <a:prstGeom prst="rect">
            <a:avLst/>
          </a:prstGeom>
          <a:ln>
            <a:noFill/>
          </a:ln>
          <a:effectLst>
            <a:softEdge rad="112500"/>
          </a:effectLst>
        </p:spPr>
      </p:pic>
      <p:pic>
        <p:nvPicPr>
          <p:cNvPr id="459" name="Shape 459"/>
          <p:cNvPicPr preferRelativeResize="0"/>
          <p:nvPr/>
        </p:nvPicPr>
        <p:blipFill>
          <a:blip r:embed="rId5">
            <a:alphaModFix/>
          </a:blip>
          <a:stretch>
            <a:fillRect/>
          </a:stretch>
        </p:blipFill>
        <p:spPr>
          <a:xfrm>
            <a:off x="3089700" y="3498155"/>
            <a:ext cx="6043600" cy="2747068"/>
          </a:xfrm>
          <a:prstGeom prst="rect">
            <a:avLst/>
          </a:prstGeom>
          <a:ln>
            <a:noFill/>
          </a:ln>
          <a:effectLst>
            <a:softEdge rad="112500"/>
          </a:effectLst>
        </p:spPr>
      </p:pic>
      <p:sp>
        <p:nvSpPr>
          <p:cNvPr id="460" name="Shape 460"/>
          <p:cNvSpPr txBox="1"/>
          <p:nvPr/>
        </p:nvSpPr>
        <p:spPr>
          <a:xfrm>
            <a:off x="0" y="5464975"/>
            <a:ext cx="3089699" cy="1256700"/>
          </a:xfrm>
          <a:prstGeom prst="rect">
            <a:avLst/>
          </a:prstGeom>
          <a:noFill/>
          <a:ln>
            <a:noFill/>
          </a:ln>
        </p:spPr>
        <p:txBody>
          <a:bodyPr lIns="91425" tIns="91425" rIns="91425" bIns="91425" anchor="t" anchorCtr="0">
            <a:noAutofit/>
          </a:bodyPr>
          <a:lstStyle/>
          <a:p>
            <a:pPr rtl="0">
              <a:spcBef>
                <a:spcPts val="0"/>
              </a:spcBef>
              <a:buNone/>
            </a:pPr>
            <a:r>
              <a:rPr lang="en-US" sz="2400">
                <a:solidFill>
                  <a:srgbClr val="FBFCF5"/>
                </a:solidFill>
                <a:latin typeface="Times New Roman"/>
                <a:ea typeface="Times New Roman"/>
                <a:cs typeface="Times New Roman"/>
                <a:sym typeface="Times New Roman"/>
              </a:rPr>
              <a:t>Ethanol Cook Stoves</a:t>
            </a:r>
          </a:p>
          <a:p>
            <a:pPr>
              <a:spcBef>
                <a:spcPts val="0"/>
              </a:spcBef>
              <a:buNone/>
            </a:pPr>
            <a:r>
              <a:rPr lang="en-US" sz="2400">
                <a:solidFill>
                  <a:srgbClr val="FBFCF5"/>
                </a:solidFill>
                <a:latin typeface="Times New Roman"/>
                <a:ea typeface="Times New Roman"/>
                <a:cs typeface="Times New Roman"/>
                <a:sym typeface="Times New Roman"/>
              </a:rPr>
              <a:t>Project Gaia: Nigeria, Ethiopia, Haita, Brazil</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Shape 477"/>
          <p:cNvPicPr preferRelativeResize="0"/>
          <p:nvPr/>
        </p:nvPicPr>
        <p:blipFill rotWithShape="1">
          <a:blip r:embed="rId3">
            <a:alphaModFix/>
          </a:blip>
          <a:srcRect/>
          <a:stretch/>
        </p:blipFill>
        <p:spPr>
          <a:xfrm>
            <a:off x="4800600" y="1939975"/>
            <a:ext cx="4190999" cy="3143100"/>
          </a:xfrm>
          <a:prstGeom prst="rect">
            <a:avLst/>
          </a:prstGeom>
          <a:ln>
            <a:noFill/>
          </a:ln>
          <a:effectLst>
            <a:softEdge rad="112500"/>
          </a:effectLst>
        </p:spPr>
      </p:pic>
      <p:sp>
        <p:nvSpPr>
          <p:cNvPr id="478" name="Shape 478"/>
          <p:cNvSpPr txBox="1">
            <a:spLocks noGrp="1"/>
          </p:cNvSpPr>
          <p:nvPr>
            <p:ph type="title"/>
          </p:nvPr>
        </p:nvSpPr>
        <p:spPr>
          <a:xfrm>
            <a:off x="381000" y="0"/>
            <a:ext cx="8991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Will Advanced Biofuels Be Used For Tomorrow?</a:t>
            </a:r>
          </a:p>
        </p:txBody>
      </p:sp>
      <p:sp>
        <p:nvSpPr>
          <p:cNvPr id="479" name="Shape 479"/>
          <p:cNvSpPr txBox="1">
            <a:spLocks noGrp="1"/>
          </p:cNvSpPr>
          <p:nvPr>
            <p:ph type="body" idx="1"/>
          </p:nvPr>
        </p:nvSpPr>
        <p:spPr>
          <a:xfrm>
            <a:off x="0" y="1295400"/>
            <a:ext cx="8001000" cy="51053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3200" b="1" i="0" u="none" strike="noStrike" cap="none" baseline="0" dirty="0">
                <a:solidFill>
                  <a:schemeClr val="lt1"/>
                </a:solidFill>
                <a:latin typeface="Times New Roman"/>
                <a:ea typeface="Times New Roman"/>
                <a:cs typeface="Times New Roman"/>
                <a:sym typeface="Times New Roman"/>
              </a:rPr>
              <a:t>High octane fuels </a:t>
            </a:r>
            <a:r>
              <a:rPr lang="en-US" sz="3200" b="0" i="0" u="none" strike="noStrike" cap="none" baseline="0" dirty="0">
                <a:solidFill>
                  <a:srgbClr val="FFCCFF"/>
                </a:solidFill>
                <a:latin typeface="Times New Roman"/>
                <a:ea typeface="Times New Roman"/>
                <a:cs typeface="Times New Roman"/>
                <a:sym typeface="Times New Roman"/>
              </a:rPr>
              <a:t>for high mileage </a:t>
            </a:r>
            <a:r>
              <a:rPr lang="en-US" sz="3200" b="0" i="0" u="none" strike="noStrike" cap="none" baseline="0" dirty="0" smtClean="0">
                <a:solidFill>
                  <a:srgbClr val="FFCCFF"/>
                </a:solidFill>
                <a:latin typeface="Times New Roman"/>
                <a:ea typeface="Times New Roman"/>
                <a:cs typeface="Times New Roman"/>
                <a:sym typeface="Times New Roman"/>
              </a:rPr>
              <a:t>vehicles</a:t>
            </a:r>
          </a:p>
          <a:p>
            <a:pPr marL="342900" marR="0" lvl="0" indent="-342900" algn="l" rtl="0">
              <a:spcBef>
                <a:spcPts val="0"/>
              </a:spcBef>
              <a:spcAft>
                <a:spcPts val="0"/>
              </a:spcAft>
              <a:buClr>
                <a:schemeClr val="lt1"/>
              </a:buClr>
              <a:buSzPct val="100000"/>
              <a:buFont typeface="Times New Roman"/>
              <a:buChar char="•"/>
            </a:pPr>
            <a:endParaRPr lang="en-US" sz="3200" b="0" i="0" u="none" strike="noStrike" cap="none" baseline="0" dirty="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dirty="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dirty="0" smtClean="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dirty="0">
              <a:solidFill>
                <a:srgbClr val="FFCCFF"/>
              </a:solidFill>
              <a:latin typeface="Times New Roman"/>
              <a:ea typeface="Times New Roman"/>
              <a:cs typeface="Times New Roman"/>
              <a:sym typeface="Times New Roman"/>
            </a:endParaRPr>
          </a:p>
          <a:p>
            <a:pPr marL="342900" marR="0" lvl="0" indent="-139700" algn="l" rtl="0">
              <a:spcBef>
                <a:spcPts val="1800"/>
              </a:spcBef>
              <a:spcAft>
                <a:spcPts val="0"/>
              </a:spcAft>
              <a:buClr>
                <a:schemeClr val="lt1"/>
              </a:buClr>
              <a:buFont typeface="Arial"/>
              <a:buNone/>
            </a:pPr>
            <a:endParaRPr sz="3200" b="0" i="0" u="none" strike="noStrike" cap="none" baseline="0" dirty="0">
              <a:solidFill>
                <a:srgbClr val="FFCCFF"/>
              </a:solidFill>
              <a:latin typeface="Times New Roman"/>
              <a:ea typeface="Times New Roman"/>
              <a:cs typeface="Times New Roman"/>
              <a:sym typeface="Times New Roman"/>
            </a:endParaRPr>
          </a:p>
          <a:p>
            <a:pPr marL="342900" marR="0" lvl="0" indent="-342900" algn="l" rtl="0">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Hydrogen Carriers for </a:t>
            </a:r>
            <a:r>
              <a:rPr lang="en-US" sz="3200" b="1" i="0" u="none" strike="noStrike" cap="none" baseline="0" dirty="0">
                <a:solidFill>
                  <a:schemeClr val="lt1"/>
                </a:solidFill>
                <a:latin typeface="Times New Roman"/>
                <a:ea typeface="Times New Roman"/>
                <a:cs typeface="Times New Roman"/>
                <a:sym typeface="Times New Roman"/>
              </a:rPr>
              <a:t>Fuel Cells </a:t>
            </a:r>
          </a:p>
          <a:p>
            <a:pPr marL="342900" marR="0" lvl="0" indent="-3429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pic>
        <p:nvPicPr>
          <p:cNvPr id="480" name="Shape 480"/>
          <p:cNvPicPr preferRelativeResize="0"/>
          <p:nvPr/>
        </p:nvPicPr>
        <p:blipFill rotWithShape="1">
          <a:blip r:embed="rId4">
            <a:alphaModFix/>
          </a:blip>
          <a:srcRect/>
          <a:stretch/>
        </p:blipFill>
        <p:spPr>
          <a:xfrm>
            <a:off x="228600" y="6019800"/>
            <a:ext cx="1143000" cy="612775"/>
          </a:xfrm>
          <a:prstGeom prst="rect">
            <a:avLst/>
          </a:prstGeom>
          <a:noFill/>
          <a:ln>
            <a:noFill/>
          </a:ln>
        </p:spPr>
      </p:pic>
      <p:pic>
        <p:nvPicPr>
          <p:cNvPr id="7" name="Picture 6" descr="No68GT_pits_800 cropped.jpg"/>
          <p:cNvPicPr>
            <a:picLocks noChangeAspect="1"/>
          </p:cNvPicPr>
          <p:nvPr/>
        </p:nvPicPr>
        <p:blipFill>
          <a:blip r:embed="rId5"/>
          <a:stretch>
            <a:fillRect/>
          </a:stretch>
        </p:blipFill>
        <p:spPr>
          <a:xfrm>
            <a:off x="228600" y="2514600"/>
            <a:ext cx="4133850" cy="295275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Shape 487"/>
          <p:cNvSpPr txBox="1">
            <a:spLocks noGrp="1"/>
          </p:cNvSpPr>
          <p:nvPr>
            <p:ph type="title"/>
          </p:nvPr>
        </p:nvSpPr>
        <p:spPr>
          <a:xfrm>
            <a:off x="1143000" y="0"/>
            <a:ext cx="8229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Will Advanced Biofuels Be Used For Tomorrow?</a:t>
            </a:r>
          </a:p>
        </p:txBody>
      </p:sp>
      <p:sp>
        <p:nvSpPr>
          <p:cNvPr id="488" name="Shape 488"/>
          <p:cNvSpPr txBox="1">
            <a:spLocks noGrp="1"/>
          </p:cNvSpPr>
          <p:nvPr>
            <p:ph type="body" idx="1"/>
          </p:nvPr>
        </p:nvSpPr>
        <p:spPr>
          <a:xfrm>
            <a:off x="0" y="1295400"/>
            <a:ext cx="3809999" cy="51053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3200" b="1" i="0" u="none" strike="noStrike" cap="none" baseline="0">
                <a:solidFill>
                  <a:schemeClr val="lt1"/>
                </a:solidFill>
                <a:latin typeface="Times New Roman"/>
                <a:ea typeface="Times New Roman"/>
                <a:cs typeface="Times New Roman"/>
                <a:sym typeface="Times New Roman"/>
              </a:rPr>
              <a:t>Military Aviation Fuels</a:t>
            </a:r>
          </a:p>
          <a:p>
            <a:pPr marL="342900" marR="0" lvl="0" indent="-139700" algn="l" rtl="0">
              <a:spcBef>
                <a:spcPts val="1800"/>
              </a:spcBef>
              <a:spcAft>
                <a:spcPts val="0"/>
              </a:spcAft>
              <a:buClr>
                <a:schemeClr val="lt1"/>
              </a:buClr>
              <a:buFont typeface="Arial"/>
              <a:buNone/>
            </a:pPr>
            <a:endParaRPr sz="3200" b="0" i="0" u="none" strike="noStrike" cap="none" baseline="0">
              <a:solidFill>
                <a:srgbClr val="FFCCFF"/>
              </a:solidFill>
              <a:latin typeface="Times New Roman"/>
              <a:ea typeface="Times New Roman"/>
              <a:cs typeface="Times New Roman"/>
              <a:sym typeface="Times New Roman"/>
            </a:endParaRPr>
          </a:p>
          <a:p>
            <a:pPr marL="342900" marR="0" lvl="0" indent="-342900" algn="l" rtl="0">
              <a:spcBef>
                <a:spcPts val="1800"/>
              </a:spcBef>
              <a:spcAft>
                <a:spcPts val="0"/>
              </a:spcAft>
              <a:buClr>
                <a:schemeClr val="lt1"/>
              </a:buClr>
              <a:buFont typeface="Arial"/>
              <a:buNone/>
            </a:pPr>
            <a:endParaRPr sz="3200" b="0" i="0" u="none" strike="noStrike" cap="none" baseline="0">
              <a:solidFill>
                <a:srgbClr val="FFCCFF"/>
              </a:solidFill>
              <a:latin typeface="Times New Roman"/>
              <a:ea typeface="Times New Roman"/>
              <a:cs typeface="Times New Roman"/>
              <a:sym typeface="Times New Roman"/>
            </a:endParaRPr>
          </a:p>
          <a:p>
            <a:pPr marL="342900" marR="0" lvl="0" indent="-342900" algn="l" rtl="0">
              <a:spcBef>
                <a:spcPts val="1800"/>
              </a:spcBef>
              <a:spcAft>
                <a:spcPts val="0"/>
              </a:spcAft>
              <a:buClr>
                <a:schemeClr val="lt1"/>
              </a:buClr>
              <a:buSzPct val="100000"/>
              <a:buFont typeface="Times New Roman"/>
              <a:buChar char="•"/>
            </a:pPr>
            <a:r>
              <a:rPr lang="en-US" sz="3200" b="1" i="0" u="none" strike="noStrike" cap="none" baseline="0">
                <a:solidFill>
                  <a:schemeClr val="lt1"/>
                </a:solidFill>
                <a:latin typeface="Times New Roman"/>
                <a:ea typeface="Times New Roman"/>
                <a:cs typeface="Times New Roman"/>
                <a:sym typeface="Times New Roman"/>
              </a:rPr>
              <a:t>Military Marine Fuels</a:t>
            </a:r>
          </a:p>
          <a:p>
            <a:pPr marL="342900" marR="0" lvl="0" indent="-3429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a:p>
            <a:pPr marL="342900" marR="0" lvl="0" indent="-190500" algn="l"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p:txBody>
      </p:sp>
      <p:pic>
        <p:nvPicPr>
          <p:cNvPr id="489" name="Shape 489"/>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490" name="Shape 490"/>
          <p:cNvPicPr preferRelativeResize="0"/>
          <p:nvPr/>
        </p:nvPicPr>
        <p:blipFill rotWithShape="1">
          <a:blip r:embed="rId4">
            <a:alphaModFix/>
          </a:blip>
          <a:srcRect/>
          <a:stretch/>
        </p:blipFill>
        <p:spPr>
          <a:xfrm>
            <a:off x="3810000" y="3581400"/>
            <a:ext cx="4190999" cy="2990849"/>
          </a:xfrm>
          <a:prstGeom prst="rect">
            <a:avLst/>
          </a:prstGeom>
          <a:ln>
            <a:noFill/>
          </a:ln>
          <a:effectLst>
            <a:softEdge rad="112500"/>
          </a:effectLst>
        </p:spPr>
      </p:pic>
      <p:pic>
        <p:nvPicPr>
          <p:cNvPr id="491" name="Shape 491"/>
          <p:cNvPicPr preferRelativeResize="0"/>
          <p:nvPr/>
        </p:nvPicPr>
        <p:blipFill rotWithShape="1">
          <a:blip r:embed="rId5">
            <a:alphaModFix/>
          </a:blip>
          <a:srcRect/>
          <a:stretch/>
        </p:blipFill>
        <p:spPr>
          <a:xfrm>
            <a:off x="4114800" y="609600"/>
            <a:ext cx="4724400" cy="320039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5" name="Slide Number Placeholder 4"/>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3</a:t>
            </a:fld>
            <a:endParaRPr lang="en-US"/>
          </a:p>
        </p:txBody>
      </p:sp>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3" y="685799"/>
            <a:ext cx="9048957" cy="5561113"/>
          </a:xfrm>
          <a:prstGeom prst="rect">
            <a:avLst/>
          </a:prstGeom>
        </p:spPr>
      </p:pic>
    </p:spTree>
    <p:extLst>
      <p:ext uri="{BB962C8B-B14F-4D97-AF65-F5344CB8AC3E}">
        <p14:creationId xmlns:p14="http://schemas.microsoft.com/office/powerpoint/2010/main" val="142666034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Shape 497"/>
          <p:cNvSpPr txBox="1">
            <a:spLocks noGrp="1"/>
          </p:cNvSpPr>
          <p:nvPr>
            <p:ph type="title"/>
          </p:nvPr>
        </p:nvSpPr>
        <p:spPr>
          <a:xfrm>
            <a:off x="1143000" y="0"/>
            <a:ext cx="8229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Will Advanced Biofuels Be Used For Tomorrow?</a:t>
            </a:r>
          </a:p>
        </p:txBody>
      </p:sp>
      <p:pic>
        <p:nvPicPr>
          <p:cNvPr id="498" name="Shape 498"/>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499" name="Shape 499"/>
          <p:cNvPicPr preferRelativeResize="0"/>
          <p:nvPr/>
        </p:nvPicPr>
        <p:blipFill rotWithShape="1">
          <a:blip r:embed="rId4">
            <a:alphaModFix/>
          </a:blip>
          <a:srcRect/>
          <a:stretch/>
        </p:blipFill>
        <p:spPr>
          <a:xfrm>
            <a:off x="1219200" y="990600"/>
            <a:ext cx="6905625" cy="4932589"/>
          </a:xfrm>
          <a:prstGeom prst="rect">
            <a:avLst/>
          </a:prstGeom>
          <a:ln>
            <a:noFill/>
          </a:ln>
          <a:effectLst>
            <a:softEdge rad="112500"/>
          </a:effectLst>
        </p:spPr>
      </p:pic>
      <p:sp>
        <p:nvSpPr>
          <p:cNvPr id="500" name="Shape 500"/>
          <p:cNvSpPr txBox="1">
            <a:spLocks noGrp="1"/>
          </p:cNvSpPr>
          <p:nvPr>
            <p:ph type="body" idx="1"/>
          </p:nvPr>
        </p:nvSpPr>
        <p:spPr>
          <a:xfrm>
            <a:off x="2057400" y="4572000"/>
            <a:ext cx="5791200" cy="205740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lt1"/>
              </a:buClr>
              <a:buSzPct val="25000"/>
              <a:buFont typeface="Times New Roman"/>
              <a:buNone/>
            </a:pPr>
            <a:r>
              <a:rPr lang="en-US" sz="3200" b="1" i="0" u="none" strike="noStrike" cap="none" baseline="0" dirty="0">
                <a:solidFill>
                  <a:schemeClr val="lt1"/>
                </a:solidFill>
                <a:latin typeface="Times New Roman"/>
                <a:ea typeface="Times New Roman"/>
                <a:cs typeface="Times New Roman"/>
                <a:sym typeface="Times New Roman"/>
              </a:rPr>
              <a:t>The Great Green Fleet</a:t>
            </a:r>
          </a:p>
          <a:p>
            <a:pPr marL="342900" marR="0" lvl="0" indent="-342900" algn="ctr" rtl="0">
              <a:spcBef>
                <a:spcPts val="1800"/>
              </a:spcBef>
              <a:spcAft>
                <a:spcPts val="0"/>
              </a:spcAft>
              <a:buClr>
                <a:schemeClr val="lt1"/>
              </a:buClr>
              <a:buSzPct val="25000"/>
              <a:buFont typeface="Times New Roman"/>
              <a:buNone/>
            </a:pPr>
            <a:r>
              <a:rPr lang="en-US" sz="3200" b="1" i="0" u="none" strike="noStrike" cap="none" baseline="0" dirty="0">
                <a:solidFill>
                  <a:schemeClr val="lt1"/>
                </a:solidFill>
                <a:latin typeface="Times New Roman"/>
                <a:ea typeface="Times New Roman"/>
                <a:cs typeface="Times New Roman"/>
                <a:sym typeface="Times New Roman"/>
              </a:rPr>
              <a:t>2012 Pacific Rim </a:t>
            </a:r>
            <a:r>
              <a:rPr lang="en-US" sz="3200" b="1" i="0" u="none" strike="noStrike" cap="none" baseline="0" dirty="0" smtClean="0">
                <a:solidFill>
                  <a:schemeClr val="lt1"/>
                </a:solidFill>
                <a:latin typeface="Times New Roman"/>
                <a:ea typeface="Times New Roman"/>
                <a:cs typeface="Times New Roman"/>
                <a:sym typeface="Times New Roman"/>
              </a:rPr>
              <a:t>Exercises</a:t>
            </a:r>
          </a:p>
          <a:p>
            <a:pPr marL="342900" marR="0" lvl="0" indent="-342900" algn="ctr" rtl="0">
              <a:spcBef>
                <a:spcPts val="1800"/>
              </a:spcBef>
              <a:spcAft>
                <a:spcPts val="0"/>
              </a:spcAft>
              <a:buClr>
                <a:schemeClr val="lt1"/>
              </a:buClr>
              <a:buSzPct val="25000"/>
              <a:buFont typeface="Times New Roman"/>
              <a:buNone/>
            </a:pPr>
            <a:r>
              <a:rPr lang="en-US" sz="3200" b="1" dirty="0" smtClean="0">
                <a:solidFill>
                  <a:schemeClr val="lt1"/>
                </a:solidFill>
                <a:latin typeface="Times New Roman"/>
                <a:ea typeface="Times New Roman"/>
                <a:cs typeface="Times New Roman"/>
                <a:sym typeface="Times New Roman"/>
              </a:rPr>
              <a:t>2016 Expanded Emphasis</a:t>
            </a:r>
            <a:endParaRPr lang="en-US" sz="3200" b="1" i="0" u="none" strike="noStrike" cap="none" baseline="0" dirty="0">
              <a:solidFill>
                <a:schemeClr val="lt1"/>
              </a:solidFill>
              <a:latin typeface="Times New Roman"/>
              <a:ea typeface="Times New Roman"/>
              <a:cs typeface="Times New Roman"/>
              <a:sym typeface="Times New Roman"/>
            </a:endParaRPr>
          </a:p>
          <a:p>
            <a:pPr marL="342900" marR="0" lvl="0" indent="-342900" algn="ctr"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a:p>
            <a:pPr marL="342900" marR="0" lvl="0" indent="-190500" algn="ctr" rtl="0">
              <a:spcBef>
                <a:spcPts val="48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pic>
        <p:nvPicPr>
          <p:cNvPr id="506" name="Shape 506"/>
          <p:cNvPicPr preferRelativeResize="0"/>
          <p:nvPr/>
        </p:nvPicPr>
        <p:blipFill rotWithShape="1">
          <a:blip r:embed="rId3">
            <a:alphaModFix/>
          </a:blip>
          <a:srcRect/>
          <a:stretch/>
        </p:blipFill>
        <p:spPr>
          <a:xfrm>
            <a:off x="2667001" y="1295400"/>
            <a:ext cx="6476999" cy="4229100"/>
          </a:xfrm>
          <a:prstGeom prst="rect">
            <a:avLst/>
          </a:prstGeom>
          <a:ln>
            <a:noFill/>
          </a:ln>
          <a:effectLst>
            <a:softEdge rad="112500"/>
          </a:effectLst>
        </p:spPr>
      </p:pic>
      <p:sp>
        <p:nvSpPr>
          <p:cNvPr id="507" name="Shape 507"/>
          <p:cNvSpPr txBox="1">
            <a:spLocks noGrp="1"/>
          </p:cNvSpPr>
          <p:nvPr>
            <p:ph type="title"/>
          </p:nvPr>
        </p:nvSpPr>
        <p:spPr>
          <a:xfrm>
            <a:off x="1143000" y="0"/>
            <a:ext cx="82296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What Will Advanced Biofuels Be Used For Tomorrow?</a:t>
            </a:r>
          </a:p>
        </p:txBody>
      </p:sp>
      <p:sp>
        <p:nvSpPr>
          <p:cNvPr id="508" name="Shape 508"/>
          <p:cNvSpPr txBox="1">
            <a:spLocks noGrp="1"/>
          </p:cNvSpPr>
          <p:nvPr>
            <p:ph type="body" idx="1"/>
          </p:nvPr>
        </p:nvSpPr>
        <p:spPr>
          <a:xfrm>
            <a:off x="3352800" y="5486400"/>
            <a:ext cx="5791200" cy="1143000"/>
          </a:xfrm>
          <a:prstGeom prst="rect">
            <a:avLst/>
          </a:prstGeom>
          <a:noFill/>
          <a:ln>
            <a:noFill/>
          </a:ln>
        </p:spPr>
        <p:txBody>
          <a:bodyPr lIns="91425" tIns="45700" rIns="91425" bIns="45700" anchor="t" anchorCtr="0">
            <a:noAutofit/>
          </a:bodyPr>
          <a:lstStyle/>
          <a:p>
            <a:pPr marL="342900" marR="0" lvl="0" indent="-342900" algn="ctr" rtl="0">
              <a:spcBef>
                <a:spcPts val="0"/>
              </a:spcBef>
              <a:spcAft>
                <a:spcPts val="0"/>
              </a:spcAft>
              <a:buClr>
                <a:schemeClr val="lt1"/>
              </a:buClr>
              <a:buSzPct val="25000"/>
              <a:buFont typeface="Times New Roman"/>
              <a:buNone/>
            </a:pPr>
            <a:r>
              <a:rPr lang="en-US" sz="3200" b="1" i="0" u="none" strike="noStrike" cap="none" baseline="0">
                <a:solidFill>
                  <a:schemeClr val="lt1"/>
                </a:solidFill>
                <a:latin typeface="Times New Roman"/>
                <a:ea typeface="Times New Roman"/>
                <a:cs typeface="Times New Roman"/>
                <a:sym typeface="Times New Roman"/>
              </a:rPr>
              <a:t>Rocket Fuel:  </a:t>
            </a:r>
            <a:r>
              <a:rPr lang="en-US" sz="2400" b="1" i="0" u="none" strike="noStrike" cap="none" baseline="0">
                <a:solidFill>
                  <a:schemeClr val="lt1"/>
                </a:solidFill>
                <a:latin typeface="Times New Roman"/>
                <a:ea typeface="Times New Roman"/>
                <a:cs typeface="Times New Roman"/>
                <a:sym typeface="Times New Roman"/>
              </a:rPr>
              <a:t>Resupply Missions to the International Space Station</a:t>
            </a:r>
          </a:p>
          <a:p>
            <a:pPr marL="342900" marR="0" lvl="0" indent="-342900" algn="ctr"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a:p>
            <a:pPr marL="342900" marR="0" lvl="0" indent="-190500" algn="ctr" rtl="0">
              <a:spcBef>
                <a:spcPts val="480"/>
              </a:spcBef>
              <a:spcAft>
                <a:spcPts val="0"/>
              </a:spcAft>
              <a:buClr>
                <a:schemeClr val="lt1"/>
              </a:buClr>
              <a:buFont typeface="Arial"/>
              <a:buNone/>
            </a:pPr>
            <a:endParaRPr sz="2400" b="0" i="0" u="none" strike="noStrike" cap="none" baseline="0">
              <a:solidFill>
                <a:schemeClr val="lt1"/>
              </a:solidFill>
              <a:latin typeface="Times New Roman"/>
              <a:ea typeface="Times New Roman"/>
              <a:cs typeface="Times New Roman"/>
              <a:sym typeface="Times New Roman"/>
            </a:endParaRPr>
          </a:p>
        </p:txBody>
      </p:sp>
      <p:pic>
        <p:nvPicPr>
          <p:cNvPr id="509" name="Shape 509"/>
          <p:cNvPicPr preferRelativeResize="0"/>
          <p:nvPr/>
        </p:nvPicPr>
        <p:blipFill rotWithShape="1">
          <a:blip r:embed="rId4">
            <a:alphaModFix/>
          </a:blip>
          <a:srcRect/>
          <a:stretch/>
        </p:blipFill>
        <p:spPr>
          <a:xfrm>
            <a:off x="228600" y="6019800"/>
            <a:ext cx="1143000" cy="612775"/>
          </a:xfrm>
          <a:prstGeom prst="rect">
            <a:avLst/>
          </a:prstGeom>
          <a:noFill/>
          <a:ln>
            <a:noFill/>
          </a:ln>
        </p:spPr>
      </p:pic>
      <p:pic>
        <p:nvPicPr>
          <p:cNvPr id="510" name="Shape 510"/>
          <p:cNvPicPr preferRelativeResize="0"/>
          <p:nvPr/>
        </p:nvPicPr>
        <p:blipFill rotWithShape="1">
          <a:blip r:embed="rId5">
            <a:alphaModFix/>
          </a:blip>
          <a:srcRect l="29545" t="3408"/>
          <a:stretch/>
        </p:blipFill>
        <p:spPr>
          <a:xfrm>
            <a:off x="90234" y="1066800"/>
            <a:ext cx="2667268" cy="2438399"/>
          </a:xfrm>
          <a:prstGeom prst="rect">
            <a:avLst/>
          </a:prstGeom>
          <a:ln>
            <a:noFill/>
          </a:ln>
          <a:effectLst>
            <a:softEdge rad="112500"/>
          </a:effectLst>
        </p:spPr>
      </p:pic>
      <p:pic>
        <p:nvPicPr>
          <p:cNvPr id="511" name="Shape 511"/>
          <p:cNvPicPr preferRelativeResize="0"/>
          <p:nvPr/>
        </p:nvPicPr>
        <p:blipFill rotWithShape="1">
          <a:blip r:embed="rId6">
            <a:alphaModFix/>
          </a:blip>
          <a:srcRect l="22353" t="5405" r="9412" b="11712"/>
          <a:stretch/>
        </p:blipFill>
        <p:spPr>
          <a:xfrm>
            <a:off x="0" y="3657600"/>
            <a:ext cx="3124199" cy="2477813"/>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idx="4294967295"/>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241" name="Shape 241"/>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800" b="1" i="0" u="none" strike="noStrike" cap="none" baseline="0" dirty="0">
                <a:solidFill>
                  <a:srgbClr val="92D050"/>
                </a:solidFill>
                <a:latin typeface="Times New Roman"/>
                <a:ea typeface="Times New Roman"/>
                <a:cs typeface="Times New Roman"/>
                <a:sym typeface="Times New Roman"/>
              </a:rPr>
              <a:t>What are they?</a:t>
            </a:r>
          </a:p>
          <a:p>
            <a:pPr lvl="0" algn="ctr">
              <a:buSzPct val="25000"/>
            </a:pPr>
            <a:r>
              <a:rPr lang="en-US" sz="3800" b="1" dirty="0" smtClean="0">
                <a:solidFill>
                  <a:srgbClr val="92D050"/>
                </a:solidFill>
                <a:latin typeface="Times New Roman"/>
                <a:ea typeface="Times New Roman"/>
                <a:cs typeface="Times New Roman"/>
                <a:sym typeface="Times New Roman"/>
              </a:rPr>
              <a:t>Why do we need them?</a:t>
            </a:r>
          </a:p>
          <a:p>
            <a:pPr lvl="0" algn="ctr">
              <a:buSzPct val="25000"/>
            </a:pPr>
            <a:r>
              <a:rPr lang="en-US" sz="3800" b="1" dirty="0" smtClean="0">
                <a:solidFill>
                  <a:srgbClr val="92D050"/>
                </a:solidFill>
                <a:latin typeface="Times New Roman"/>
                <a:ea typeface="Times New Roman"/>
                <a:cs typeface="Times New Roman"/>
                <a:sym typeface="Times New Roman"/>
              </a:rPr>
              <a:t>What are they used for</a:t>
            </a:r>
            <a:r>
              <a:rPr lang="en-US" sz="2000" b="1" dirty="0" smtClean="0">
                <a:solidFill>
                  <a:srgbClr val="92D050"/>
                </a:solidFill>
                <a:latin typeface="Times New Roman"/>
                <a:ea typeface="Times New Roman"/>
                <a:cs typeface="Times New Roman"/>
                <a:sym typeface="Times New Roman"/>
              </a:rPr>
              <a:t>? (Yesterday, Today, Tomorrow) </a:t>
            </a:r>
          </a:p>
          <a:p>
            <a:pPr lvl="0" algn="ctr">
              <a:buSzPct val="25000"/>
            </a:pPr>
            <a:r>
              <a:rPr lang="en-US" sz="3800" b="1" dirty="0" smtClean="0">
                <a:solidFill>
                  <a:schemeClr val="tx2"/>
                </a:solidFill>
                <a:latin typeface="Times New Roman"/>
                <a:ea typeface="Times New Roman"/>
                <a:cs typeface="Times New Roman"/>
                <a:sym typeface="Times New Roman"/>
              </a:rPr>
              <a:t>How are they made?</a:t>
            </a:r>
          </a:p>
          <a:p>
            <a:pPr lvl="0" algn="ctr">
              <a:buSzPct val="25000"/>
            </a:pPr>
            <a:r>
              <a:rPr lang="en-US" sz="3800" b="1" dirty="0" smtClean="0">
                <a:solidFill>
                  <a:srgbClr val="92D050"/>
                </a:solidFill>
                <a:latin typeface="Times New Roman"/>
                <a:ea typeface="Times New Roman"/>
                <a:cs typeface="Times New Roman"/>
                <a:sym typeface="Times New Roman"/>
              </a:rPr>
              <a:t>Sustainability</a:t>
            </a:r>
          </a:p>
          <a:p>
            <a:pPr lvl="0" algn="ctr">
              <a:buSzPct val="25000"/>
            </a:pPr>
            <a:r>
              <a:rPr lang="en-US" sz="3800" b="1" dirty="0" smtClean="0">
                <a:solidFill>
                  <a:srgbClr val="92D050"/>
                </a:solidFill>
                <a:latin typeface="Times New Roman"/>
                <a:ea typeface="Times New Roman"/>
                <a:cs typeface="Times New Roman"/>
                <a:sym typeface="Times New Roman"/>
              </a:rPr>
              <a:t>Policy Considerations</a:t>
            </a:r>
          </a:p>
          <a:p>
            <a:pPr lvl="0" algn="ctr">
              <a:buSzPct val="25000"/>
            </a:pPr>
            <a:r>
              <a:rPr lang="en-US" sz="3800" b="1" dirty="0" smtClean="0">
                <a:solidFill>
                  <a:srgbClr val="92D050"/>
                </a:solidFill>
                <a:latin typeface="Times New Roman"/>
                <a:ea typeface="Times New Roman"/>
                <a:cs typeface="Times New Roman"/>
                <a:sym typeface="Times New Roman"/>
              </a:rPr>
              <a:t>Markets</a:t>
            </a:r>
            <a:endParaRPr lang="en-US" sz="3800" b="1" dirty="0">
              <a:solidFill>
                <a:srgbClr val="92D050"/>
              </a:solidFill>
              <a:latin typeface="Times New Roman"/>
              <a:ea typeface="Times New Roman"/>
              <a:cs typeface="Times New Roman"/>
              <a:sym typeface="Times New Roman"/>
            </a:endParaRPr>
          </a:p>
        </p:txBody>
      </p:sp>
      <p:pic>
        <p:nvPicPr>
          <p:cNvPr id="242" name="Shape 242"/>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Shape 517"/>
          <p:cNvSpPr txBox="1">
            <a:spLocks noGrp="1"/>
          </p:cNvSpPr>
          <p:nvPr>
            <p:ph type="title"/>
          </p:nvPr>
        </p:nvSpPr>
        <p:spPr>
          <a:xfrm>
            <a:off x="381000" y="0"/>
            <a:ext cx="8534399" cy="23923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518" name="Shape 518"/>
          <p:cNvSpPr/>
          <p:nvPr/>
        </p:nvSpPr>
        <p:spPr>
          <a:xfrm>
            <a:off x="533400" y="3200400"/>
            <a:ext cx="8229600" cy="23923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How are they made?</a:t>
            </a:r>
          </a:p>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Feedstock</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Logistics</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Technology</a:t>
            </a:r>
          </a:p>
        </p:txBody>
      </p:sp>
      <p:pic>
        <p:nvPicPr>
          <p:cNvPr id="519" name="Shape 519"/>
          <p:cNvPicPr preferRelativeResize="0"/>
          <p:nvPr/>
        </p:nvPicPr>
        <p:blipFill rotWithShape="1">
          <a:blip r:embed="rId3">
            <a:alphaModFix/>
          </a:blip>
          <a:srcRect/>
          <a:stretch/>
        </p:blipFill>
        <p:spPr>
          <a:xfrm>
            <a:off x="228600" y="6019800"/>
            <a:ext cx="1143000" cy="612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381000" y="381000"/>
            <a:ext cx="8534399" cy="3276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8000" b="1" i="0" u="none" strike="noStrike" cap="none" baseline="0" dirty="0" smtClean="0">
                <a:solidFill>
                  <a:srgbClr val="FFFF99"/>
                </a:solidFill>
                <a:latin typeface="Times New Roman"/>
                <a:ea typeface="Times New Roman"/>
                <a:cs typeface="Times New Roman"/>
                <a:sym typeface="Times New Roman"/>
              </a:rPr>
              <a:t>Agriculture </a:t>
            </a:r>
            <a:r>
              <a:rPr lang="en-US" sz="3200" b="1" i="0" u="none" strike="noStrike" cap="none" baseline="0" dirty="0" smtClean="0">
                <a:solidFill>
                  <a:srgbClr val="FFFF99"/>
                </a:solidFill>
                <a:latin typeface="Times New Roman"/>
                <a:ea typeface="Times New Roman"/>
                <a:cs typeface="Times New Roman"/>
                <a:sym typeface="Times New Roman"/>
              </a:rPr>
              <a:t>and</a:t>
            </a:r>
            <a:r>
              <a:rPr lang="en-US" sz="8000" b="1" i="0" u="none" strike="noStrike" cap="none" baseline="0" dirty="0" smtClean="0">
                <a:solidFill>
                  <a:srgbClr val="FFFF99"/>
                </a:solidFill>
                <a:latin typeface="Times New Roman"/>
                <a:ea typeface="Times New Roman"/>
                <a:cs typeface="Times New Roman"/>
                <a:sym typeface="Times New Roman"/>
              </a:rPr>
              <a:t> Forestry:  </a:t>
            </a:r>
            <a:r>
              <a:rPr lang="en-US" sz="4400" b="1" i="0" u="none" strike="noStrike" cap="none" baseline="0" dirty="0">
                <a:solidFill>
                  <a:srgbClr val="FFFF99"/>
                </a:solidFill>
                <a:latin typeface="Times New Roman"/>
                <a:ea typeface="Times New Roman"/>
                <a:cs typeface="Times New Roman"/>
                <a:sym typeface="Times New Roman"/>
              </a:rPr>
              <a:t/>
            </a:r>
            <a:br>
              <a:rPr lang="en-US" sz="4400" b="1" i="0" u="none" strike="noStrike" cap="none" baseline="0" dirty="0">
                <a:solidFill>
                  <a:srgbClr val="FFFF99"/>
                </a:solidFill>
                <a:latin typeface="Times New Roman"/>
                <a:ea typeface="Times New Roman"/>
                <a:cs typeface="Times New Roman"/>
                <a:sym typeface="Times New Roman"/>
              </a:rPr>
            </a:br>
            <a:r>
              <a:rPr lang="en-US" sz="4400" b="1" i="0" u="none" strike="noStrike" cap="none" baseline="0" dirty="0">
                <a:solidFill>
                  <a:srgbClr val="FFFF99"/>
                </a:solidFill>
                <a:latin typeface="Times New Roman"/>
                <a:ea typeface="Times New Roman"/>
                <a:cs typeface="Times New Roman"/>
                <a:sym typeface="Times New Roman"/>
              </a:rPr>
              <a:t>The </a:t>
            </a:r>
            <a:r>
              <a:rPr lang="en-US" sz="4400" b="1" i="0" u="none" strike="noStrike" cap="none" baseline="0" dirty="0" smtClean="0">
                <a:solidFill>
                  <a:srgbClr val="FFFF99"/>
                </a:solidFill>
                <a:latin typeface="Times New Roman"/>
                <a:ea typeface="Times New Roman"/>
                <a:cs typeface="Times New Roman"/>
                <a:sym typeface="Times New Roman"/>
              </a:rPr>
              <a:t>Foundations of </a:t>
            </a:r>
            <a:r>
              <a:rPr lang="en-US" sz="4400" b="1" i="0" u="none" strike="noStrike" cap="none" baseline="0" dirty="0">
                <a:solidFill>
                  <a:srgbClr val="FFFF99"/>
                </a:solidFill>
                <a:latin typeface="Times New Roman"/>
                <a:ea typeface="Times New Roman"/>
                <a:cs typeface="Times New Roman"/>
                <a:sym typeface="Times New Roman"/>
              </a:rPr>
              <a:t>the </a:t>
            </a:r>
            <a:r>
              <a:rPr lang="en-US" sz="4400" b="1" i="0" u="none" strike="noStrike" cap="none" baseline="0" dirty="0" err="1">
                <a:solidFill>
                  <a:srgbClr val="FFFF99"/>
                </a:solidFill>
                <a:latin typeface="Times New Roman"/>
                <a:ea typeface="Times New Roman"/>
                <a:cs typeface="Times New Roman"/>
                <a:sym typeface="Times New Roman"/>
              </a:rPr>
              <a:t>Bioeconomy</a:t>
            </a:r>
            <a:r>
              <a:rPr lang="en-US" sz="5400" b="1" i="0" u="none" strike="noStrike" cap="none" baseline="0" dirty="0">
                <a:solidFill>
                  <a:srgbClr val="005828"/>
                </a:solidFill>
                <a:latin typeface="Times New Roman"/>
                <a:ea typeface="Times New Roman"/>
                <a:cs typeface="Times New Roman"/>
                <a:sym typeface="Times New Roman"/>
              </a:rPr>
              <a:t> </a:t>
            </a:r>
            <a:r>
              <a:rPr lang="en-US" sz="4400" b="1" i="0" u="none" strike="noStrike" cap="none" baseline="0" dirty="0">
                <a:solidFill>
                  <a:srgbClr val="005828"/>
                </a:solidFill>
                <a:latin typeface="Times New Roman"/>
                <a:ea typeface="Times New Roman"/>
                <a:cs typeface="Times New Roman"/>
                <a:sym typeface="Times New Roman"/>
              </a:rPr>
              <a:t> </a:t>
            </a:r>
          </a:p>
        </p:txBody>
      </p:sp>
      <p:sp>
        <p:nvSpPr>
          <p:cNvPr id="526" name="Shape 526"/>
          <p:cNvSpPr/>
          <p:nvPr/>
        </p:nvSpPr>
        <p:spPr>
          <a:xfrm>
            <a:off x="609600" y="3810000"/>
            <a:ext cx="8229600" cy="23923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dirty="0" err="1">
                <a:solidFill>
                  <a:srgbClr val="92D050"/>
                </a:solidFill>
                <a:latin typeface="Times New Roman"/>
                <a:ea typeface="Times New Roman"/>
                <a:cs typeface="Times New Roman"/>
                <a:sym typeface="Times New Roman"/>
              </a:rPr>
              <a:t>Feedstocks</a:t>
            </a:r>
            <a:endParaRPr lang="en-US" sz="4000" b="1" i="0" u="none" strike="noStrike" cap="none" baseline="0" dirty="0">
              <a:solidFill>
                <a:srgbClr val="92D050"/>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4000" b="1" i="0" u="none" strike="noStrike" cap="none" baseline="0" dirty="0">
                <a:solidFill>
                  <a:srgbClr val="92D050"/>
                </a:solidFill>
                <a:latin typeface="Times New Roman"/>
                <a:ea typeface="Times New Roman"/>
                <a:cs typeface="Times New Roman"/>
                <a:sym typeface="Times New Roman"/>
              </a:rPr>
              <a:t>Logistics</a:t>
            </a:r>
          </a:p>
          <a:p>
            <a:pPr marL="0" marR="0" lvl="0" indent="0" algn="ctr" rtl="0">
              <a:spcBef>
                <a:spcPts val="0"/>
              </a:spcBef>
              <a:spcAft>
                <a:spcPts val="0"/>
              </a:spcAft>
              <a:buSzPct val="25000"/>
              <a:buNone/>
            </a:pPr>
            <a:r>
              <a:rPr lang="en-US" sz="4000" b="1" i="0" u="none" strike="noStrike" cap="none" baseline="0" dirty="0">
                <a:solidFill>
                  <a:srgbClr val="92D050"/>
                </a:solidFill>
                <a:latin typeface="Times New Roman"/>
                <a:ea typeface="Times New Roman"/>
                <a:cs typeface="Times New Roman"/>
                <a:sym typeface="Times New Roman"/>
              </a:rPr>
              <a:t>Technology</a:t>
            </a:r>
          </a:p>
        </p:txBody>
      </p:sp>
      <p:pic>
        <p:nvPicPr>
          <p:cNvPr id="527" name="Shape 527"/>
          <p:cNvPicPr preferRelativeResize="0"/>
          <p:nvPr/>
        </p:nvPicPr>
        <p:blipFill rotWithShape="1">
          <a:blip r:embed="rId3">
            <a:alphaModFix/>
          </a:blip>
          <a:srcRect/>
          <a:stretch/>
        </p:blipFill>
        <p:spPr>
          <a:xfrm>
            <a:off x="228600" y="6019800"/>
            <a:ext cx="1143000" cy="612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32"/>
        <p:cNvGrpSpPr/>
        <p:nvPr/>
      </p:nvGrpSpPr>
      <p:grpSpPr>
        <a:xfrm>
          <a:off x="0" y="0"/>
          <a:ext cx="0" cy="0"/>
          <a:chOff x="0" y="0"/>
          <a:chExt cx="0" cy="0"/>
        </a:xfrm>
      </p:grpSpPr>
      <p:pic>
        <p:nvPicPr>
          <p:cNvPr id="533" name="Shape 533"/>
          <p:cNvPicPr preferRelativeResize="0"/>
          <p:nvPr/>
        </p:nvPicPr>
        <p:blipFill rotWithShape="1">
          <a:blip r:embed="rId3">
            <a:alphaModFix/>
          </a:blip>
          <a:srcRect/>
          <a:stretch/>
        </p:blipFill>
        <p:spPr>
          <a:xfrm>
            <a:off x="4343400" y="304800"/>
            <a:ext cx="4121386" cy="2860242"/>
          </a:xfrm>
          <a:prstGeom prst="rect">
            <a:avLst/>
          </a:prstGeom>
          <a:ln>
            <a:noFill/>
          </a:ln>
          <a:effectLst>
            <a:softEdge rad="112500"/>
          </a:effectLst>
        </p:spPr>
      </p:pic>
      <p:pic>
        <p:nvPicPr>
          <p:cNvPr id="534" name="Shape 534"/>
          <p:cNvPicPr preferRelativeResize="0"/>
          <p:nvPr/>
        </p:nvPicPr>
        <p:blipFill rotWithShape="1">
          <a:blip r:embed="rId4">
            <a:alphaModFix/>
          </a:blip>
          <a:srcRect/>
          <a:stretch/>
        </p:blipFill>
        <p:spPr>
          <a:xfrm>
            <a:off x="5257800" y="3276600"/>
            <a:ext cx="2057400" cy="1371599"/>
          </a:xfrm>
          <a:prstGeom prst="rect">
            <a:avLst/>
          </a:prstGeom>
          <a:ln>
            <a:noFill/>
          </a:ln>
          <a:effectLst>
            <a:softEdge rad="112500"/>
          </a:effectLst>
        </p:spPr>
      </p:pic>
      <p:pic>
        <p:nvPicPr>
          <p:cNvPr id="535" name="Shape 535"/>
          <p:cNvPicPr preferRelativeResize="0"/>
          <p:nvPr/>
        </p:nvPicPr>
        <p:blipFill rotWithShape="1">
          <a:blip r:embed="rId5">
            <a:alphaModFix/>
          </a:blip>
          <a:srcRect/>
          <a:stretch/>
        </p:blipFill>
        <p:spPr>
          <a:xfrm>
            <a:off x="6858000" y="5308600"/>
            <a:ext cx="2286000" cy="1112700"/>
          </a:xfrm>
          <a:prstGeom prst="rect">
            <a:avLst/>
          </a:prstGeom>
          <a:ln>
            <a:noFill/>
          </a:ln>
          <a:effectLst>
            <a:softEdge rad="112500"/>
          </a:effectLst>
        </p:spPr>
      </p:pic>
      <p:pic>
        <p:nvPicPr>
          <p:cNvPr id="536" name="Shape 536"/>
          <p:cNvPicPr preferRelativeResize="0"/>
          <p:nvPr/>
        </p:nvPicPr>
        <p:blipFill rotWithShape="1">
          <a:blip r:embed="rId6">
            <a:alphaModFix/>
          </a:blip>
          <a:srcRect/>
          <a:stretch/>
        </p:blipFill>
        <p:spPr>
          <a:xfrm>
            <a:off x="7162800" y="3657600"/>
            <a:ext cx="1981199" cy="1650999"/>
          </a:xfrm>
          <a:prstGeom prst="rect">
            <a:avLst/>
          </a:prstGeom>
          <a:ln>
            <a:noFill/>
          </a:ln>
          <a:effectLst>
            <a:softEdge rad="112500"/>
          </a:effectLst>
        </p:spPr>
      </p:pic>
      <p:sp>
        <p:nvSpPr>
          <p:cNvPr id="537" name="Shape 537"/>
          <p:cNvSpPr txBox="1">
            <a:spLocks noGrp="1"/>
          </p:cNvSpPr>
          <p:nvPr>
            <p:ph type="title"/>
          </p:nvPr>
        </p:nvSpPr>
        <p:spPr>
          <a:xfrm>
            <a:off x="304800" y="210425"/>
            <a:ext cx="6316800" cy="11430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800" b="1" i="0" u="none" strike="noStrike" cap="none" baseline="0">
                <a:solidFill>
                  <a:srgbClr val="FFFF99"/>
                </a:solidFill>
                <a:latin typeface="Times New Roman"/>
                <a:ea typeface="Times New Roman"/>
                <a:cs typeface="Times New Roman"/>
                <a:sym typeface="Times New Roman"/>
              </a:rPr>
              <a:t>Feedstocks:  </a:t>
            </a:r>
            <a:r>
              <a:rPr lang="en-US" sz="3200" b="1" i="0" u="none" strike="noStrike" cap="none" baseline="0">
                <a:solidFill>
                  <a:srgbClr val="FFFF99"/>
                </a:solidFill>
                <a:latin typeface="Times New Roman"/>
                <a:ea typeface="Times New Roman"/>
                <a:cs typeface="Times New Roman"/>
                <a:sym typeface="Times New Roman"/>
              </a:rPr>
              <a:t/>
            </a:r>
            <a:br>
              <a:rPr lang="en-US" sz="3200" b="1" i="0" u="none" strike="noStrike" cap="none" baseline="0">
                <a:solidFill>
                  <a:srgbClr val="FFFF99"/>
                </a:solidFill>
                <a:latin typeface="Times New Roman"/>
                <a:ea typeface="Times New Roman"/>
                <a:cs typeface="Times New Roman"/>
                <a:sym typeface="Times New Roman"/>
              </a:rPr>
            </a:br>
            <a:endParaRPr lang="en-US" sz="3200" b="1" i="0" u="none" strike="noStrike" cap="none" baseline="0">
              <a:solidFill>
                <a:srgbClr val="FFFF99"/>
              </a:solidFill>
              <a:latin typeface="Times New Roman"/>
              <a:ea typeface="Times New Roman"/>
              <a:cs typeface="Times New Roman"/>
              <a:sym typeface="Times New Roman"/>
            </a:endParaRPr>
          </a:p>
        </p:txBody>
      </p:sp>
      <p:sp>
        <p:nvSpPr>
          <p:cNvPr id="538" name="Shape 538"/>
          <p:cNvSpPr txBox="1">
            <a:spLocks noGrp="1"/>
          </p:cNvSpPr>
          <p:nvPr>
            <p:ph type="body" idx="1"/>
          </p:nvPr>
        </p:nvSpPr>
        <p:spPr>
          <a:xfrm>
            <a:off x="304800" y="1219200"/>
            <a:ext cx="6248399" cy="5029199"/>
          </a:xfrm>
          <a:prstGeom prst="rect">
            <a:avLst/>
          </a:prstGeom>
          <a:noFill/>
          <a:ln>
            <a:noFill/>
          </a:ln>
        </p:spPr>
        <p:txBody>
          <a:bodyPr lIns="91425" tIns="45700" rIns="91425" bIns="45700" anchor="t" anchorCtr="0">
            <a:noAutofit/>
          </a:bodyPr>
          <a:lstStyle/>
          <a:p>
            <a:pPr marL="342900" marR="0" lvl="0" indent="-342900" algn="l" rtl="0">
              <a:lnSpc>
                <a:spcPct val="75000"/>
              </a:lnSpc>
              <a:spcBef>
                <a:spcPts val="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Sugars, Starches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Oil seed crops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Grasses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Trees and Forest Waste</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Agricultural Residues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Algae</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Food/Animal Processing Residues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Energy Crops</a:t>
            </a:r>
          </a:p>
          <a:p>
            <a:pPr marL="342900" marR="0" lvl="0" indent="-342900" algn="l" rtl="0">
              <a:lnSpc>
                <a:spcPct val="75000"/>
              </a:lnSpc>
              <a:spcBef>
                <a:spcPts val="1800"/>
              </a:spcBef>
              <a:spcAft>
                <a:spcPts val="0"/>
              </a:spcAft>
              <a:buClr>
                <a:schemeClr val="lt1"/>
              </a:buClr>
              <a:buSzPct val="100000"/>
              <a:buFont typeface="Times New Roman"/>
              <a:buChar char="•"/>
            </a:pPr>
            <a:r>
              <a:rPr lang="en-US" sz="3200" b="0" i="0" u="none" strike="noStrike" cap="none" baseline="0" dirty="0">
                <a:solidFill>
                  <a:schemeClr val="lt1"/>
                </a:solidFill>
                <a:latin typeface="Times New Roman"/>
                <a:ea typeface="Times New Roman"/>
                <a:cs typeface="Times New Roman"/>
                <a:sym typeface="Times New Roman"/>
              </a:rPr>
              <a:t>Thin Air</a:t>
            </a:r>
          </a:p>
          <a:p>
            <a:pPr marL="342900" marR="0" lvl="0" indent="-190500" algn="l" rtl="0">
              <a:lnSpc>
                <a:spcPct val="100000"/>
              </a:lnSpc>
              <a:spcBef>
                <a:spcPts val="1800"/>
              </a:spcBef>
              <a:spcAft>
                <a:spcPts val="0"/>
              </a:spcAft>
              <a:buClr>
                <a:schemeClr val="lt1"/>
              </a:buClr>
              <a:buFont typeface="Arial"/>
              <a:buNone/>
            </a:pPr>
            <a:endParaRPr sz="2400" b="0" i="0" u="none" strike="noStrike" cap="none" baseline="0" dirty="0">
              <a:solidFill>
                <a:schemeClr val="lt1"/>
              </a:solidFill>
              <a:latin typeface="Times New Roman"/>
              <a:ea typeface="Times New Roman"/>
              <a:cs typeface="Times New Roman"/>
              <a:sym typeface="Times New Roman"/>
            </a:endParaRPr>
          </a:p>
        </p:txBody>
      </p:sp>
      <p:pic>
        <p:nvPicPr>
          <p:cNvPr id="539" name="Shape 539"/>
          <p:cNvPicPr preferRelativeResize="0"/>
          <p:nvPr/>
        </p:nvPicPr>
        <p:blipFill rotWithShape="1">
          <a:blip r:embed="rId7">
            <a:alphaModFix/>
          </a:blip>
          <a:srcRect/>
          <a:stretch/>
        </p:blipFill>
        <p:spPr>
          <a:xfrm>
            <a:off x="4572000" y="5562600"/>
            <a:ext cx="1849438" cy="1295400"/>
          </a:xfrm>
          <a:prstGeom prst="rect">
            <a:avLst/>
          </a:prstGeom>
          <a:ln>
            <a:noFill/>
          </a:ln>
          <a:effectLst>
            <a:softEdge rad="112500"/>
          </a:effectLst>
        </p:spPr>
      </p:pic>
      <p:pic>
        <p:nvPicPr>
          <p:cNvPr id="540" name="Shape 540"/>
          <p:cNvPicPr preferRelativeResize="0"/>
          <p:nvPr/>
        </p:nvPicPr>
        <p:blipFill rotWithShape="1">
          <a:blip r:embed="rId8">
            <a:alphaModFix/>
          </a:blip>
          <a:srcRect/>
          <a:stretch/>
        </p:blipFill>
        <p:spPr>
          <a:xfrm>
            <a:off x="6477000" y="1447800"/>
            <a:ext cx="2437572" cy="2057400"/>
          </a:xfrm>
          <a:prstGeom prst="rect">
            <a:avLst/>
          </a:prstGeom>
          <a:ln>
            <a:noFill/>
          </a:ln>
          <a:effectLst>
            <a:softEdge rad="112500"/>
          </a:effectLst>
        </p:spPr>
      </p:pic>
      <p:pic>
        <p:nvPicPr>
          <p:cNvPr id="541" name="Shape 541"/>
          <p:cNvPicPr preferRelativeResize="0"/>
          <p:nvPr/>
        </p:nvPicPr>
        <p:blipFill rotWithShape="1">
          <a:blip r:embed="rId9">
            <a:alphaModFix/>
          </a:blip>
          <a:srcRect/>
          <a:stretch/>
        </p:blipFill>
        <p:spPr>
          <a:xfrm>
            <a:off x="6019800" y="4572000"/>
            <a:ext cx="1295400" cy="1828800"/>
          </a:xfrm>
          <a:prstGeom prst="rect">
            <a:avLst/>
          </a:prstGeom>
          <a:ln>
            <a:noFill/>
          </a:ln>
          <a:effectLst>
            <a:softEdge rad="112500"/>
          </a:effectLst>
        </p:spPr>
      </p:pic>
      <p:pic>
        <p:nvPicPr>
          <p:cNvPr id="542" name="Shape 542"/>
          <p:cNvPicPr preferRelativeResize="0"/>
          <p:nvPr/>
        </p:nvPicPr>
        <p:blipFill rotWithShape="1">
          <a:blip r:embed="rId10">
            <a:alphaModFix/>
          </a:blip>
          <a:srcRect/>
          <a:stretch/>
        </p:blipFill>
        <p:spPr>
          <a:xfrm>
            <a:off x="8001000" y="6248400"/>
            <a:ext cx="1143000" cy="612900"/>
          </a:xfrm>
          <a:prstGeom prst="rect">
            <a:avLst/>
          </a:prstGeom>
          <a:noFill/>
          <a:ln>
            <a:noFill/>
          </a:ln>
        </p:spPr>
      </p:pic>
      <p:pic>
        <p:nvPicPr>
          <p:cNvPr id="543" name="Shape 543"/>
          <p:cNvPicPr preferRelativeResize="0"/>
          <p:nvPr/>
        </p:nvPicPr>
        <p:blipFill rotWithShape="1">
          <a:blip r:embed="rId11">
            <a:alphaModFix/>
          </a:blip>
          <a:srcRect/>
          <a:stretch/>
        </p:blipFill>
        <p:spPr>
          <a:xfrm>
            <a:off x="4495800" y="4419600"/>
            <a:ext cx="1628775" cy="137159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52400" y="274637"/>
            <a:ext cx="8867774" cy="6278563"/>
          </a:xfrm>
        </p:spPr>
        <p:txBody>
          <a:bodyPr/>
          <a:lstStyle/>
          <a:p>
            <a:pPr fontAlgn="base"/>
            <a:r>
              <a:rPr lang="en-US" sz="1800" b="1" dirty="0" smtClean="0">
                <a:solidFill>
                  <a:srgbClr val="FFFF00"/>
                </a:solidFill>
              </a:rPr>
              <a:t>Advanced Biofuels USA Online Library Articles </a:t>
            </a:r>
            <a:r>
              <a:rPr lang="en-US" sz="1800" b="1" dirty="0">
                <a:solidFill>
                  <a:srgbClr val="FFFF00"/>
                </a:solidFill>
              </a:rPr>
              <a:t>in </a:t>
            </a:r>
            <a:r>
              <a:rPr lang="en-US" sz="1800" b="1" dirty="0" smtClean="0">
                <a:solidFill>
                  <a:srgbClr val="FFFF00"/>
                </a:solidFill>
              </a:rPr>
              <a:t>Category: Atmosphere</a:t>
            </a:r>
            <a:endParaRPr lang="en-US" sz="1800" b="1" dirty="0">
              <a:solidFill>
                <a:srgbClr val="FFFF00"/>
              </a:solidFill>
            </a:endParaRPr>
          </a:p>
          <a:p>
            <a:pPr fontAlgn="base"/>
            <a:r>
              <a:rPr lang="en-US" b="1" dirty="0">
                <a:hlinkClick r:id="rId2" tooltip="From Water to Hydrogen Biofuel – ASU Uses Light-Driven Energy Extraction"/>
              </a:rPr>
              <a:t>From Water to Hydrogen Biofuel – ASU Uses Light-Driven Energy </a:t>
            </a:r>
            <a:r>
              <a:rPr lang="en-US" b="1" dirty="0" err="1">
                <a:hlinkClick r:id="rId2" tooltip="From Water to Hydrogen Biofuel – ASU Uses Light-Driven Energy Extraction"/>
              </a:rPr>
              <a:t>Extraction</a:t>
            </a:r>
            <a:r>
              <a:rPr lang="en-US" b="1" dirty="0" err="1"/>
              <a:t>July</a:t>
            </a:r>
            <a:r>
              <a:rPr lang="en-US" b="1" dirty="0"/>
              <a:t> 9, 2018 </a:t>
            </a:r>
            <a:r>
              <a:rPr lang="en-US" b="1" dirty="0" smtClean="0"/>
              <a:t>–</a:t>
            </a:r>
            <a:r>
              <a:rPr lang="en-US" dirty="0" smtClean="0"/>
              <a:t>by </a:t>
            </a:r>
            <a:r>
              <a:rPr lang="en-US" dirty="0"/>
              <a:t>Helena Tavares Kennedy (Biofuels Digest)  In Arizona, Arizona State University researcher Kevin Redding is working on biological, light-driven energy extraction. Redding, a biochemist who leads the Center for Bioenergy and Photosynthesis at ASU, is producing hydrogen …</a:t>
            </a:r>
          </a:p>
          <a:p>
            <a:pPr fontAlgn="base"/>
            <a:r>
              <a:rPr lang="en-US" b="1" dirty="0">
                <a:hlinkClick r:id="rId3" tooltip="Can Climate Change Be Stopped by Turning Air into Gasoline?"/>
              </a:rPr>
              <a:t>Can Climate Change Be Stopped by Turning Air into </a:t>
            </a:r>
            <a:r>
              <a:rPr lang="en-US" b="1" dirty="0" err="1">
                <a:hlinkClick r:id="rId3" tooltip="Can Climate Change Be Stopped by Turning Air into Gasoline?"/>
              </a:rPr>
              <a:t>Gasoline?</a:t>
            </a:r>
            <a:r>
              <a:rPr lang="en-US" b="1" dirty="0" err="1"/>
              <a:t>June</a:t>
            </a:r>
            <a:r>
              <a:rPr lang="en-US" b="1" dirty="0"/>
              <a:t> 20, 2018 </a:t>
            </a:r>
            <a:r>
              <a:rPr lang="en-US" b="1" dirty="0" smtClean="0"/>
              <a:t>–</a:t>
            </a:r>
            <a:r>
              <a:rPr lang="en-US" dirty="0" smtClean="0"/>
              <a:t>by</a:t>
            </a:r>
            <a:r>
              <a:rPr lang="en-US" dirty="0"/>
              <a:t> David Fridley and Richard </a:t>
            </a:r>
            <a:r>
              <a:rPr lang="en-US" dirty="0" err="1"/>
              <a:t>Heinberg</a:t>
            </a:r>
            <a:r>
              <a:rPr lang="en-US" dirty="0"/>
              <a:t>  (Renewable Energy World)  The headline of this article was composed simply by rephrasing the title of a popular recent piece in The Atlantic — “Climate Change Can Be Stopped by Turning Air into </a:t>
            </a:r>
            <a:r>
              <a:rPr lang="en-US" dirty="0" smtClean="0"/>
              <a:t>…</a:t>
            </a:r>
          </a:p>
          <a:p>
            <a:pPr fontAlgn="base"/>
            <a:r>
              <a:rPr lang="en-US" b="1" dirty="0">
                <a:solidFill>
                  <a:srgbClr val="47AB49"/>
                </a:solidFill>
                <a:latin typeface="Arial" panose="020B0604020202020204" pitchFamily="34" charset="0"/>
                <a:hlinkClick r:id="rId4" tooltip="Solar Fuels Come Nearer: Direct-from-Air CO2 Capture Cost Drops below $100/Ton Threshold"/>
              </a:rPr>
              <a:t>Solar Fuels Come Nearer: Direct-from-Air CO2 Capture Cost Drops below $100/Ton </a:t>
            </a:r>
            <a:r>
              <a:rPr lang="en-US" b="1" dirty="0" err="1">
                <a:solidFill>
                  <a:srgbClr val="47AB49"/>
                </a:solidFill>
                <a:latin typeface="Arial" panose="020B0604020202020204" pitchFamily="34" charset="0"/>
                <a:hlinkClick r:id="rId4" tooltip="Solar Fuels Come Nearer: Direct-from-Air CO2 Capture Cost Drops below $100/Ton Threshold"/>
              </a:rPr>
              <a:t>Threshold</a:t>
            </a:r>
            <a:r>
              <a:rPr lang="en-US" b="1" dirty="0" err="1">
                <a:solidFill>
                  <a:srgbClr val="333333"/>
                </a:solidFill>
                <a:latin typeface="Arial" panose="020B0604020202020204" pitchFamily="34" charset="0"/>
              </a:rPr>
              <a:t>June</a:t>
            </a:r>
            <a:r>
              <a:rPr lang="en-US" b="1" dirty="0">
                <a:solidFill>
                  <a:srgbClr val="333333"/>
                </a:solidFill>
                <a:latin typeface="Arial" panose="020B0604020202020204" pitchFamily="34" charset="0"/>
              </a:rPr>
              <a:t> 8, 2018 </a:t>
            </a:r>
            <a:r>
              <a:rPr lang="en-US" b="1" dirty="0" smtClean="0">
                <a:solidFill>
                  <a:srgbClr val="333333"/>
                </a:solidFill>
                <a:latin typeface="Arial" panose="020B0604020202020204" pitchFamily="34" charset="0"/>
              </a:rPr>
              <a:t>–</a:t>
            </a:r>
            <a:r>
              <a:rPr lang="en-US" dirty="0" smtClean="0">
                <a:solidFill>
                  <a:srgbClr val="384741"/>
                </a:solidFill>
                <a:latin typeface="Arial" panose="020B0604020202020204" pitchFamily="34" charset="0"/>
              </a:rPr>
              <a:t>by </a:t>
            </a:r>
            <a:r>
              <a:rPr lang="en-US" dirty="0">
                <a:solidFill>
                  <a:srgbClr val="384741"/>
                </a:solidFill>
                <a:latin typeface="Arial" panose="020B0604020202020204" pitchFamily="34" charset="0"/>
              </a:rPr>
              <a:t>Jim Lane (Biofuels Digest)  A technology for direct air capture of carbon dioxide from the atmosphere, with a cost that “fully burdened with interest on capital, ranges from 94 to 232 $/t-CO2 depending on financial </a:t>
            </a:r>
            <a:r>
              <a:rPr lang="en-US" dirty="0" smtClean="0">
                <a:solidFill>
                  <a:srgbClr val="384741"/>
                </a:solidFill>
                <a:latin typeface="Arial" panose="020B0604020202020204" pitchFamily="34" charset="0"/>
              </a:rPr>
              <a:t>…</a:t>
            </a:r>
          </a:p>
          <a:p>
            <a:pPr fontAlgn="base"/>
            <a:r>
              <a:rPr lang="en-US" b="1" dirty="0">
                <a:solidFill>
                  <a:srgbClr val="47AB49"/>
                </a:solidFill>
                <a:latin typeface="Arial" panose="020B0604020202020204" pitchFamily="34" charset="0"/>
                <a:hlinkClick r:id="rId5" tooltip="Bio-CCS and Bio-CCUS in Climate Change Mitigation–Market and Regulatory Issues Related to Bio-CCUS"/>
              </a:rPr>
              <a:t>Bio-CCS and Bio-CCUS in Climate Change Mitigation–Market and Regulatory Issues Related to Bio-</a:t>
            </a:r>
            <a:r>
              <a:rPr lang="en-US" b="1" dirty="0" err="1">
                <a:solidFill>
                  <a:srgbClr val="47AB49"/>
                </a:solidFill>
                <a:latin typeface="Arial" panose="020B0604020202020204" pitchFamily="34" charset="0"/>
                <a:hlinkClick r:id="rId5" tooltip="Bio-CCS and Bio-CCUS in Climate Change Mitigation–Market and Regulatory Issues Related to Bio-CCUS"/>
              </a:rPr>
              <a:t>CCUS</a:t>
            </a:r>
            <a:r>
              <a:rPr lang="en-US" b="1" dirty="0" err="1">
                <a:solidFill>
                  <a:srgbClr val="333333"/>
                </a:solidFill>
                <a:latin typeface="Arial" panose="020B0604020202020204" pitchFamily="34" charset="0"/>
              </a:rPr>
              <a:t>February</a:t>
            </a:r>
            <a:r>
              <a:rPr lang="en-US" b="1" dirty="0">
                <a:solidFill>
                  <a:srgbClr val="333333"/>
                </a:solidFill>
                <a:latin typeface="Arial" panose="020B0604020202020204" pitchFamily="34" charset="0"/>
              </a:rPr>
              <a:t> 27, 2018 </a:t>
            </a:r>
            <a:r>
              <a:rPr lang="en-US" b="1" dirty="0" smtClean="0">
                <a:solidFill>
                  <a:srgbClr val="2C2C2C"/>
                </a:solidFill>
                <a:latin typeface="inherit"/>
              </a:rPr>
              <a:t> </a:t>
            </a:r>
            <a:r>
              <a:rPr lang="en-US" dirty="0" smtClean="0">
                <a:solidFill>
                  <a:srgbClr val="384741"/>
                </a:solidFill>
                <a:latin typeface="Arial" panose="020B0604020202020204" pitchFamily="34" charset="0"/>
              </a:rPr>
              <a:t>(</a:t>
            </a:r>
            <a:r>
              <a:rPr lang="en-US" dirty="0">
                <a:solidFill>
                  <a:srgbClr val="384741"/>
                </a:solidFill>
                <a:latin typeface="Arial" panose="020B0604020202020204" pitchFamily="34" charset="0"/>
              </a:rPr>
              <a:t>International Energy Agency Bioenergy Task 41)  The fourth IEA Bioenergy Task 41 workshop on Bio-CC(U)S was organized in Brussels 16 January 2018. The topic of the workshop was Market and regulatory issues related to Bio-CCUS. The workshop was </a:t>
            </a:r>
            <a:r>
              <a:rPr lang="en-US" dirty="0" smtClean="0">
                <a:solidFill>
                  <a:srgbClr val="384741"/>
                </a:solidFill>
                <a:latin typeface="Arial" panose="020B0604020202020204" pitchFamily="34" charset="0"/>
              </a:rPr>
              <a:t>…</a:t>
            </a:r>
          </a:p>
          <a:p>
            <a:pPr fontAlgn="base"/>
            <a:r>
              <a:rPr lang="en-US" b="1" dirty="0">
                <a:solidFill>
                  <a:srgbClr val="47AB49"/>
                </a:solidFill>
                <a:latin typeface="Arial" panose="020B0604020202020204" pitchFamily="34" charset="0"/>
                <a:hlinkClick r:id="rId6" tooltip="Solar-to-Fuel System Recycles CO2 to Make Ethanol and Ethylene"/>
              </a:rPr>
              <a:t>Solar-to-Fuel System Recycles CO2 to Make Ethanol and </a:t>
            </a:r>
            <a:r>
              <a:rPr lang="en-US" b="1" dirty="0" err="1">
                <a:solidFill>
                  <a:srgbClr val="47AB49"/>
                </a:solidFill>
                <a:latin typeface="Arial" panose="020B0604020202020204" pitchFamily="34" charset="0"/>
                <a:hlinkClick r:id="rId6" tooltip="Solar-to-Fuel System Recycles CO2 to Make Ethanol and Ethylene"/>
              </a:rPr>
              <a:t>Ethylene</a:t>
            </a:r>
            <a:r>
              <a:rPr lang="en-US" b="1" dirty="0" err="1">
                <a:solidFill>
                  <a:srgbClr val="333333"/>
                </a:solidFill>
                <a:latin typeface="inherit"/>
              </a:rPr>
              <a:t>September</a:t>
            </a:r>
            <a:r>
              <a:rPr lang="en-US" b="1" dirty="0">
                <a:solidFill>
                  <a:srgbClr val="333333"/>
                </a:solidFill>
                <a:latin typeface="inherit"/>
              </a:rPr>
              <a:t> 21, 2017 – </a:t>
            </a:r>
            <a:r>
              <a:rPr lang="en-US" dirty="0" smtClean="0">
                <a:solidFill>
                  <a:srgbClr val="384741"/>
                </a:solidFill>
                <a:latin typeface="inherit"/>
              </a:rPr>
              <a:t>(</a:t>
            </a:r>
            <a:r>
              <a:rPr lang="en-US" dirty="0">
                <a:solidFill>
                  <a:srgbClr val="384741"/>
                </a:solidFill>
                <a:latin typeface="inherit"/>
              </a:rPr>
              <a:t>Lawrence Berkeley National Laboratory)  Solar-to-Fuel System Recycles CO2 to Make Ethanol and Ethylene  —  Scientists at the Department of Energy’s Lawrence Berkeley National Laboratory (Berkeley Lab) have harnessed the power of photosynthesis to convert carbon …</a:t>
            </a:r>
          </a:p>
          <a:p>
            <a:pPr fontAlgn="base"/>
            <a:r>
              <a:rPr lang="en-US" b="1" dirty="0">
                <a:solidFill>
                  <a:srgbClr val="47AB49"/>
                </a:solidFill>
                <a:latin typeface="Arial" panose="020B0604020202020204" pitchFamily="34" charset="0"/>
                <a:hlinkClick r:id="rId7" tooltip="A Smart, Faster Path to Zero Lifecycle Emission: Advances from the EU in Direct Carbon Capture from Air"/>
              </a:rPr>
              <a:t>A Smart, Faster Path to Zero Lifecycle Emission: Advances from the EU in Direct Carbon Capture from </a:t>
            </a:r>
            <a:r>
              <a:rPr lang="en-US" b="1" dirty="0" err="1">
                <a:solidFill>
                  <a:srgbClr val="47AB49"/>
                </a:solidFill>
                <a:latin typeface="Arial" panose="020B0604020202020204" pitchFamily="34" charset="0"/>
                <a:hlinkClick r:id="rId7" tooltip="A Smart, Faster Path to Zero Lifecycle Emission: Advances from the EU in Direct Carbon Capture from Air"/>
              </a:rPr>
              <a:t>Air</a:t>
            </a:r>
            <a:r>
              <a:rPr lang="en-US" b="1" dirty="0" err="1">
                <a:solidFill>
                  <a:srgbClr val="333333"/>
                </a:solidFill>
                <a:latin typeface="inherit"/>
              </a:rPr>
              <a:t>August</a:t>
            </a:r>
            <a:r>
              <a:rPr lang="en-US" b="1" dirty="0">
                <a:solidFill>
                  <a:srgbClr val="333333"/>
                </a:solidFill>
                <a:latin typeface="inherit"/>
              </a:rPr>
              <a:t> 8, 2017 – </a:t>
            </a:r>
          </a:p>
          <a:p>
            <a:pPr fontAlgn="base"/>
            <a:r>
              <a:rPr lang="en-US" dirty="0">
                <a:solidFill>
                  <a:srgbClr val="384741"/>
                </a:solidFill>
                <a:latin typeface="inherit"/>
              </a:rPr>
              <a:t>by Jim Lane (Biofuels Digest) …  The most scalable solution is liquid fuels that use water, captured CO2 and renewable electricity.</a:t>
            </a:r>
            <a:br>
              <a:rPr lang="en-US" dirty="0">
                <a:solidFill>
                  <a:srgbClr val="384741"/>
                </a:solidFill>
                <a:latin typeface="inherit"/>
              </a:rPr>
            </a:br>
            <a:r>
              <a:rPr lang="en-US" dirty="0" smtClean="0">
                <a:solidFill>
                  <a:srgbClr val="384741"/>
                </a:solidFill>
                <a:latin typeface="inherit"/>
              </a:rPr>
              <a:t>… Thinkers </a:t>
            </a:r>
            <a:r>
              <a:rPr lang="en-US" dirty="0">
                <a:solidFill>
                  <a:srgbClr val="384741"/>
                </a:solidFill>
                <a:latin typeface="inherit"/>
              </a:rPr>
              <a:t>have been coming around to the realization that this might be the most sustainable …</a:t>
            </a:r>
          </a:p>
          <a:p>
            <a:pPr fontAlgn="base"/>
            <a:endParaRPr lang="en-US" dirty="0">
              <a:solidFill>
                <a:srgbClr val="384741"/>
              </a:solidFill>
              <a:latin typeface="Arial" panose="020B0604020202020204" pitchFamily="34" charset="0"/>
            </a:endParaRPr>
          </a:p>
          <a:p>
            <a:pPr fontAlgn="base"/>
            <a:endParaRPr lang="en-US" dirty="0">
              <a:solidFill>
                <a:srgbClr val="384741"/>
              </a:solidFill>
              <a:latin typeface="Arial" panose="020B0604020202020204" pitchFamily="34" charset="0"/>
            </a:endParaRPr>
          </a:p>
          <a:p>
            <a:pPr fontAlgn="base"/>
            <a:endParaRPr lang="en-US" dirty="0"/>
          </a:p>
          <a:p>
            <a:endParaRPr lang="en-US" dirty="0"/>
          </a:p>
        </p:txBody>
      </p:sp>
    </p:spTree>
    <p:extLst>
      <p:ext uri="{BB962C8B-B14F-4D97-AF65-F5344CB8AC3E}">
        <p14:creationId xmlns:p14="http://schemas.microsoft.com/office/powerpoint/2010/main" val="167935087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17"/>
        <p:cNvGrpSpPr/>
        <p:nvPr/>
      </p:nvGrpSpPr>
      <p:grpSpPr>
        <a:xfrm>
          <a:off x="0" y="0"/>
          <a:ext cx="0" cy="0"/>
          <a:chOff x="0" y="0"/>
          <a:chExt cx="0" cy="0"/>
        </a:xfrm>
      </p:grpSpPr>
      <p:sp>
        <p:nvSpPr>
          <p:cNvPr id="719" name="Shape 719"/>
          <p:cNvSpPr txBox="1">
            <a:spLocks noGrp="1"/>
          </p:cNvSpPr>
          <p:nvPr>
            <p:ph type="title"/>
          </p:nvPr>
        </p:nvSpPr>
        <p:spPr>
          <a:xfrm>
            <a:off x="457200" y="304800"/>
            <a:ext cx="8458200" cy="944562"/>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Process: 4</a:t>
            </a:r>
            <a:r>
              <a:rPr lang="en-US" sz="3200" b="1" i="0" u="none" strike="noStrike" cap="none" baseline="30000">
                <a:solidFill>
                  <a:srgbClr val="FFFF99"/>
                </a:solidFill>
                <a:latin typeface="Times New Roman"/>
                <a:ea typeface="Times New Roman"/>
                <a:cs typeface="Times New Roman"/>
                <a:sym typeface="Times New Roman"/>
              </a:rPr>
              <a:t>th</a:t>
            </a:r>
            <a:r>
              <a:rPr lang="en-US" sz="3200" b="1" i="0" u="none" strike="noStrike" cap="none" baseline="0">
                <a:solidFill>
                  <a:srgbClr val="FFFF99"/>
                </a:solidFill>
                <a:latin typeface="Times New Roman"/>
                <a:ea typeface="Times New Roman"/>
                <a:cs typeface="Times New Roman"/>
                <a:sym typeface="Times New Roman"/>
              </a:rPr>
              <a:t> Generation</a:t>
            </a:r>
          </a:p>
        </p:txBody>
      </p:sp>
      <p:sp>
        <p:nvSpPr>
          <p:cNvPr id="720" name="Shape 720"/>
          <p:cNvSpPr txBox="1">
            <a:spLocks noGrp="1"/>
          </p:cNvSpPr>
          <p:nvPr>
            <p:ph type="body" idx="1"/>
          </p:nvPr>
        </p:nvSpPr>
        <p:spPr>
          <a:xfrm>
            <a:off x="228600" y="1295400"/>
            <a:ext cx="3733800" cy="2666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25000"/>
              <a:buFont typeface="Times New Roman"/>
              <a:buNone/>
            </a:pPr>
            <a:r>
              <a:rPr lang="en-US" sz="2000" b="0" i="0" u="none" strike="noStrike" cap="none" baseline="0">
                <a:solidFill>
                  <a:schemeClr val="lt1"/>
                </a:solidFill>
                <a:latin typeface="Times New Roman"/>
                <a:ea typeface="Times New Roman"/>
                <a:cs typeface="Times New Roman"/>
                <a:sym typeface="Times New Roman"/>
              </a:rPr>
              <a:t>  </a:t>
            </a:r>
          </a:p>
          <a:p>
            <a:pPr marL="342900" marR="0" lvl="0" indent="-342900" algn="l" rtl="0">
              <a:spcBef>
                <a:spcPts val="800"/>
              </a:spcBef>
              <a:spcAft>
                <a:spcPts val="0"/>
              </a:spcAft>
              <a:buClr>
                <a:schemeClr val="lt1"/>
              </a:buClr>
              <a:buSzPct val="25000"/>
              <a:buFont typeface="Times New Roman"/>
              <a:buNone/>
            </a:pPr>
            <a:r>
              <a:rPr lang="en-US" sz="4000" b="1" i="0" u="none" strike="noStrike" cap="none" baseline="0">
                <a:solidFill>
                  <a:srgbClr val="FFCCFF"/>
                </a:solidFill>
                <a:latin typeface="Times New Roman"/>
                <a:ea typeface="Times New Roman"/>
                <a:cs typeface="Times New Roman"/>
                <a:sym typeface="Times New Roman"/>
              </a:rPr>
              <a:t>Direct-to-Fuel</a:t>
            </a:r>
          </a:p>
          <a:p>
            <a:pPr marL="342900" marR="0" lvl="0" indent="-342900" algn="l" rtl="0">
              <a:spcBef>
                <a:spcPts val="800"/>
              </a:spcBef>
              <a:spcAft>
                <a:spcPts val="0"/>
              </a:spcAft>
              <a:buClr>
                <a:schemeClr val="lt1"/>
              </a:buClr>
              <a:buSzPct val="25000"/>
              <a:buFont typeface="Times New Roman"/>
              <a:buNone/>
            </a:pPr>
            <a:r>
              <a:rPr lang="en-US" sz="4000" b="1" i="0" u="none" strike="noStrike" cap="none" baseline="0">
                <a:solidFill>
                  <a:srgbClr val="FFCCFF"/>
                </a:solidFill>
                <a:latin typeface="Times New Roman"/>
                <a:ea typeface="Times New Roman"/>
                <a:cs typeface="Times New Roman"/>
                <a:sym typeface="Times New Roman"/>
              </a:rPr>
              <a:t>Solar Fuels</a:t>
            </a:r>
          </a:p>
          <a:p>
            <a:pPr marL="342900" marR="0" lvl="0" indent="-342900" algn="l" rtl="0">
              <a:spcBef>
                <a:spcPts val="800"/>
              </a:spcBef>
              <a:spcAft>
                <a:spcPts val="0"/>
              </a:spcAft>
              <a:buClr>
                <a:schemeClr val="lt1"/>
              </a:buClr>
              <a:buSzPct val="25000"/>
              <a:buFont typeface="Times New Roman"/>
              <a:buNone/>
            </a:pPr>
            <a:r>
              <a:rPr lang="en-US" sz="4000" b="1" i="0" u="none" strike="noStrike" cap="none" baseline="0">
                <a:solidFill>
                  <a:srgbClr val="FFCCFF"/>
                </a:solidFill>
                <a:latin typeface="Times New Roman"/>
                <a:ea typeface="Times New Roman"/>
                <a:cs typeface="Times New Roman"/>
                <a:sym typeface="Times New Roman"/>
              </a:rPr>
              <a:t>Electrofuels</a:t>
            </a:r>
          </a:p>
          <a:p>
            <a:pPr marL="1143000" marR="0" lvl="2" indent="-76200" algn="l" rtl="0">
              <a:spcBef>
                <a:spcPts val="480"/>
              </a:spcBef>
              <a:spcAft>
                <a:spcPts val="0"/>
              </a:spcAft>
              <a:buClr>
                <a:schemeClr val="lt1"/>
              </a:buClr>
              <a:buFont typeface="Arial"/>
              <a:buNone/>
            </a:pPr>
            <a:endParaRPr sz="2400" b="1" i="0" u="none" strike="noStrike" cap="none" baseline="0">
              <a:solidFill>
                <a:srgbClr val="FFCCFF"/>
              </a:solidFill>
              <a:latin typeface="Times New Roman"/>
              <a:ea typeface="Times New Roman"/>
              <a:cs typeface="Times New Roman"/>
              <a:sym typeface="Times New Roman"/>
            </a:endParaRPr>
          </a:p>
          <a:p>
            <a:pPr marL="1143000" marR="0" lvl="2" indent="-228600" algn="l" rtl="0">
              <a:spcBef>
                <a:spcPts val="480"/>
              </a:spcBef>
              <a:spcAft>
                <a:spcPts val="0"/>
              </a:spcAft>
              <a:buClr>
                <a:schemeClr val="lt1"/>
              </a:buClr>
              <a:buFont typeface="Arial"/>
              <a:buNone/>
            </a:pPr>
            <a:endParaRPr sz="2400" b="0" i="0" u="none" strike="noStrike" cap="none" baseline="0">
              <a:solidFill>
                <a:srgbClr val="FFCCFF"/>
              </a:solidFill>
              <a:latin typeface="Times New Roman"/>
              <a:ea typeface="Times New Roman"/>
              <a:cs typeface="Times New Roman"/>
              <a:sym typeface="Times New Roman"/>
            </a:endParaRPr>
          </a:p>
        </p:txBody>
      </p:sp>
      <p:pic>
        <p:nvPicPr>
          <p:cNvPr id="721" name="Shape 721"/>
          <p:cNvPicPr preferRelativeResize="0"/>
          <p:nvPr/>
        </p:nvPicPr>
        <p:blipFill rotWithShape="1">
          <a:blip r:embed="rId3">
            <a:alphaModFix/>
          </a:blip>
          <a:srcRect/>
          <a:stretch/>
        </p:blipFill>
        <p:spPr>
          <a:xfrm>
            <a:off x="228600" y="5867400"/>
            <a:ext cx="1143000" cy="612775"/>
          </a:xfrm>
          <a:prstGeom prst="rect">
            <a:avLst/>
          </a:prstGeom>
          <a:noFill/>
          <a:ln>
            <a:noFill/>
          </a:ln>
        </p:spPr>
      </p:pic>
      <p:sp>
        <p:nvSpPr>
          <p:cNvPr id="722" name="Shape 722"/>
          <p:cNvSpPr txBox="1"/>
          <p:nvPr/>
        </p:nvSpPr>
        <p:spPr>
          <a:xfrm>
            <a:off x="3352800" y="5867400"/>
            <a:ext cx="53339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err="1" smtClean="0">
                <a:solidFill>
                  <a:schemeClr val="lt1"/>
                </a:solidFill>
                <a:latin typeface="Times New Roman"/>
                <a:ea typeface="Times New Roman"/>
                <a:cs typeface="Times New Roman"/>
                <a:sym typeface="Times New Roman"/>
              </a:rPr>
              <a:t>Algenol’s</a:t>
            </a:r>
            <a:r>
              <a:rPr lang="en-US" sz="2400" b="0" i="0" u="none" strike="noStrike" cap="none" baseline="0" dirty="0" smtClean="0">
                <a:solidFill>
                  <a:schemeClr val="lt1"/>
                </a:solidFill>
                <a:latin typeface="Times New Roman"/>
                <a:ea typeface="Times New Roman"/>
                <a:cs typeface="Times New Roman"/>
                <a:sym typeface="Times New Roman"/>
              </a:rPr>
              <a:t> </a:t>
            </a:r>
            <a:r>
              <a:rPr lang="en-US" sz="2400" b="0" i="0" u="none" strike="noStrike" cap="none" baseline="0" dirty="0" err="1" smtClean="0">
                <a:solidFill>
                  <a:schemeClr val="lt1"/>
                </a:solidFill>
                <a:latin typeface="Times New Roman"/>
                <a:ea typeface="Times New Roman"/>
                <a:cs typeface="Times New Roman"/>
                <a:sym typeface="Times New Roman"/>
              </a:rPr>
              <a:t>cyanobacteria</a:t>
            </a:r>
            <a:endParaRPr lang="en-US" sz="2400" b="0" i="0" u="none" strike="noStrike" cap="none" baseline="0" dirty="0">
              <a:solidFill>
                <a:schemeClr val="lt1"/>
              </a:solidFill>
              <a:latin typeface="Times New Roman"/>
              <a:ea typeface="Times New Roman"/>
              <a:cs typeface="Times New Roman"/>
              <a:sym typeface="Times New Roman"/>
            </a:endParaRPr>
          </a:p>
        </p:txBody>
      </p:sp>
      <p:pic>
        <p:nvPicPr>
          <p:cNvPr id="217090" name="Picture 2" descr="Algenol’s photobioreactors for algae-to-ethanol, in Ft. Myers, Florida"/>
          <p:cNvPicPr>
            <a:picLocks noChangeAspect="1" noChangeArrowheads="1"/>
          </p:cNvPicPr>
          <p:nvPr/>
        </p:nvPicPr>
        <p:blipFill>
          <a:blip r:embed="rId4"/>
          <a:srcRect/>
          <a:stretch>
            <a:fillRect/>
          </a:stretch>
        </p:blipFill>
        <p:spPr bwMode="auto">
          <a:xfrm>
            <a:off x="2971800" y="2438400"/>
            <a:ext cx="6059519" cy="29718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txBox="1">
            <a:spLocks noGrp="1"/>
          </p:cNvSpPr>
          <p:nvPr>
            <p:ph type="title"/>
          </p:nvPr>
        </p:nvSpPr>
        <p:spPr>
          <a:xfrm>
            <a:off x="990600" y="2286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Feedstocks or Energy Crops</a:t>
            </a:r>
          </a:p>
        </p:txBody>
      </p:sp>
      <p:sp>
        <p:nvSpPr>
          <p:cNvPr id="550" name="Shape 550"/>
          <p:cNvSpPr txBox="1">
            <a:spLocks noGrp="1"/>
          </p:cNvSpPr>
          <p:nvPr>
            <p:ph type="body" idx="1"/>
          </p:nvPr>
        </p:nvSpPr>
        <p:spPr>
          <a:xfrm>
            <a:off x="533400" y="1447800"/>
            <a:ext cx="3086099" cy="4525963"/>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Algae		</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Corn stover</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Corn cobs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Energy cane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Sorghum</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Forestry waste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Municipal waste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Sawdust</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Chicken manure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Agricultural residues</a:t>
            </a:r>
          </a:p>
        </p:txBody>
      </p:sp>
      <p:pic>
        <p:nvPicPr>
          <p:cNvPr id="551" name="Shape 551"/>
          <p:cNvPicPr preferRelativeResize="0"/>
          <p:nvPr/>
        </p:nvPicPr>
        <p:blipFill rotWithShape="1">
          <a:blip r:embed="rId3">
            <a:alphaModFix/>
          </a:blip>
          <a:srcRect/>
          <a:stretch/>
        </p:blipFill>
        <p:spPr>
          <a:xfrm>
            <a:off x="6858000" y="5029200"/>
            <a:ext cx="2133599" cy="1676399"/>
          </a:xfrm>
          <a:prstGeom prst="rect">
            <a:avLst/>
          </a:prstGeom>
          <a:ln>
            <a:noFill/>
          </a:ln>
          <a:effectLst>
            <a:softEdge rad="112500"/>
          </a:effectLst>
        </p:spPr>
      </p:pic>
      <p:pic>
        <p:nvPicPr>
          <p:cNvPr id="552" name="Shape 552"/>
          <p:cNvPicPr preferRelativeResize="0"/>
          <p:nvPr/>
        </p:nvPicPr>
        <p:blipFill rotWithShape="1">
          <a:blip r:embed="rId4">
            <a:alphaModFix/>
          </a:blip>
          <a:srcRect/>
          <a:stretch/>
        </p:blipFill>
        <p:spPr>
          <a:xfrm>
            <a:off x="228600" y="6245225"/>
            <a:ext cx="1143000" cy="612775"/>
          </a:xfrm>
          <a:prstGeom prst="rect">
            <a:avLst/>
          </a:prstGeom>
          <a:noFill/>
          <a:ln>
            <a:noFill/>
          </a:ln>
        </p:spPr>
      </p:pic>
      <p:sp>
        <p:nvSpPr>
          <p:cNvPr id="553" name="Shape 553"/>
          <p:cNvSpPr txBox="1">
            <a:spLocks noGrp="1"/>
          </p:cNvSpPr>
          <p:nvPr>
            <p:ph type="body" idx="2"/>
          </p:nvPr>
        </p:nvSpPr>
        <p:spPr>
          <a:xfrm>
            <a:off x="3429000" y="1447800"/>
            <a:ext cx="3505200" cy="48767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Grasses such as</a:t>
            </a:r>
          </a:p>
          <a:p>
            <a:pPr marL="742950" marR="0" lvl="1" indent="-28575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Switchgrass</a:t>
            </a:r>
          </a:p>
          <a:p>
            <a:pPr marL="742950" marR="0" lvl="1" indent="-285750" algn="l" rtl="0">
              <a:spcBef>
                <a:spcPts val="480"/>
              </a:spcBef>
              <a:spcAft>
                <a:spcPts val="0"/>
              </a:spcAft>
              <a:buClr>
                <a:schemeClr val="lt1"/>
              </a:buClr>
              <a:buSzPct val="100000"/>
              <a:buFont typeface="Noto Symbol"/>
              <a:buChar char="▪"/>
            </a:pPr>
            <a:r>
              <a:rPr lang="en-US" sz="2400" b="0" i="0" u="none" strike="noStrike" cap="none" baseline="0">
                <a:solidFill>
                  <a:schemeClr val="lt1"/>
                </a:solidFill>
                <a:latin typeface="Times New Roman"/>
                <a:ea typeface="Times New Roman"/>
                <a:cs typeface="Times New Roman"/>
                <a:sym typeface="Times New Roman"/>
              </a:rPr>
              <a:t>Miscanthus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Sugar beets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Coffee grounds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Jatropha</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Camelina</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Paper/pulp mill waste</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Used telephone poles</a:t>
            </a:r>
          </a:p>
          <a:p>
            <a:pPr marL="342900" marR="0" lvl="0" indent="-342900" algn="l" rtl="0">
              <a:spcBef>
                <a:spcPts val="480"/>
              </a:spcBef>
              <a:spcAft>
                <a:spcPts val="0"/>
              </a:spcAft>
              <a:buClr>
                <a:schemeClr val="lt1"/>
              </a:buClr>
              <a:buSzPct val="100000"/>
              <a:buFont typeface="Times New Roman"/>
              <a:buChar char="•"/>
            </a:pPr>
            <a:r>
              <a:rPr lang="en-US" sz="2400" b="0" i="0" u="none" strike="noStrike" cap="none" baseline="0">
                <a:solidFill>
                  <a:schemeClr val="lt1"/>
                </a:solidFill>
                <a:latin typeface="Times New Roman"/>
                <a:ea typeface="Times New Roman"/>
                <a:cs typeface="Times New Roman"/>
                <a:sym typeface="Times New Roman"/>
              </a:rPr>
              <a:t>Halophytes…</a:t>
            </a:r>
          </a:p>
        </p:txBody>
      </p:sp>
      <p:pic>
        <p:nvPicPr>
          <p:cNvPr id="554" name="Shape 554"/>
          <p:cNvPicPr preferRelativeResize="0"/>
          <p:nvPr/>
        </p:nvPicPr>
        <p:blipFill rotWithShape="1">
          <a:blip r:embed="rId5">
            <a:alphaModFix/>
          </a:blip>
          <a:srcRect/>
          <a:stretch/>
        </p:blipFill>
        <p:spPr>
          <a:xfrm>
            <a:off x="6858000" y="2438400"/>
            <a:ext cx="2082800" cy="2438399"/>
          </a:xfrm>
          <a:prstGeom prst="rect">
            <a:avLst/>
          </a:prstGeom>
          <a:ln>
            <a:noFill/>
          </a:ln>
          <a:effectLst>
            <a:softEdge rad="112500"/>
          </a:effectLst>
        </p:spPr>
      </p:pic>
      <p:pic>
        <p:nvPicPr>
          <p:cNvPr id="555" name="Shape 555"/>
          <p:cNvPicPr preferRelativeResize="0"/>
          <p:nvPr/>
        </p:nvPicPr>
        <p:blipFill rotWithShape="1">
          <a:blip r:embed="rId6">
            <a:alphaModFix/>
          </a:blip>
          <a:srcRect/>
          <a:stretch/>
        </p:blipFill>
        <p:spPr>
          <a:xfrm>
            <a:off x="6781800" y="381000"/>
            <a:ext cx="2133599" cy="184308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pic>
        <p:nvPicPr>
          <p:cNvPr id="561" name="Shape 561"/>
          <p:cNvPicPr preferRelativeResize="0"/>
          <p:nvPr/>
        </p:nvPicPr>
        <p:blipFill rotWithShape="1">
          <a:blip r:embed="rId3">
            <a:alphaModFix/>
          </a:blip>
          <a:srcRect/>
          <a:stretch/>
        </p:blipFill>
        <p:spPr>
          <a:xfrm>
            <a:off x="2438400" y="1447800"/>
            <a:ext cx="3657600" cy="4775200"/>
          </a:xfrm>
          <a:prstGeom prst="rect">
            <a:avLst/>
          </a:prstGeom>
          <a:ln>
            <a:noFill/>
          </a:ln>
          <a:effectLst>
            <a:softEdge rad="112500"/>
          </a:effectLst>
        </p:spPr>
      </p:pic>
      <p:sp>
        <p:nvSpPr>
          <p:cNvPr id="562" name="Shape 562"/>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563" name="Shape 563"/>
          <p:cNvPicPr preferRelativeResize="0"/>
          <p:nvPr/>
        </p:nvPicPr>
        <p:blipFill rotWithShape="1">
          <a:blip r:embed="rId4">
            <a:alphaModFix/>
          </a:blip>
          <a:srcRect/>
          <a:stretch/>
        </p:blipFill>
        <p:spPr>
          <a:xfrm>
            <a:off x="228600" y="6019800"/>
            <a:ext cx="1143000" cy="612775"/>
          </a:xfrm>
          <a:prstGeom prst="rect">
            <a:avLst/>
          </a:prstGeom>
          <a:noFill/>
          <a:ln>
            <a:noFill/>
          </a:ln>
        </p:spPr>
      </p:pic>
      <p:sp>
        <p:nvSpPr>
          <p:cNvPr id="564" name="Shape 564"/>
          <p:cNvSpPr txBox="1"/>
          <p:nvPr/>
        </p:nvSpPr>
        <p:spPr>
          <a:xfrm>
            <a:off x="6248400" y="5638800"/>
            <a:ext cx="25908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smtClean="0">
                <a:solidFill>
                  <a:srgbClr val="FFFF99"/>
                </a:solidFill>
                <a:latin typeface="Times New Roman"/>
                <a:ea typeface="Times New Roman"/>
                <a:cs typeface="Times New Roman"/>
                <a:sym typeface="Times New Roman"/>
              </a:rPr>
              <a:t>Sorghum</a:t>
            </a:r>
            <a:endParaRPr lang="en-US" sz="2400" b="0" i="0" u="none" strike="noStrike" cap="none" baseline="0" dirty="0">
              <a:solidFill>
                <a:srgbClr val="FFFF99"/>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idx="4294967295"/>
          </p:nvPr>
        </p:nvSpPr>
        <p:spPr>
          <a:xfrm>
            <a:off x="457200" y="457200"/>
            <a:ext cx="8153400" cy="47244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1" dirty="0" smtClean="0">
                <a:solidFill>
                  <a:srgbClr val="FFC000"/>
                </a:solidFill>
                <a:latin typeface="Times New Roman"/>
                <a:ea typeface="Times New Roman"/>
                <a:cs typeface="Times New Roman"/>
                <a:sym typeface="Times New Roman"/>
              </a:rPr>
              <a:t>Before we start:</a:t>
            </a: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
            </a:r>
            <a:br>
              <a:rPr lang="en-US" sz="4400" b="1" dirty="0" smtClean="0">
                <a:solidFill>
                  <a:srgbClr val="FFFF99"/>
                </a:solidFill>
                <a:latin typeface="Times New Roman"/>
                <a:ea typeface="Times New Roman"/>
                <a:cs typeface="Times New Roman"/>
                <a:sym typeface="Times New Roman"/>
              </a:rPr>
            </a:br>
            <a:r>
              <a:rPr lang="en-US" sz="4400" b="1" dirty="0" smtClean="0">
                <a:solidFill>
                  <a:srgbClr val="FFFF99"/>
                </a:solidFill>
                <a:latin typeface="Times New Roman"/>
                <a:ea typeface="Times New Roman"/>
                <a:cs typeface="Times New Roman"/>
                <a:sym typeface="Times New Roman"/>
              </a:rPr>
              <a:t>What do you think of when you hear “</a:t>
            </a:r>
            <a:r>
              <a:rPr lang="en-US" sz="4400" b="1" i="1" dirty="0" err="1" smtClean="0">
                <a:solidFill>
                  <a:srgbClr val="FFFF99"/>
                </a:solidFill>
                <a:latin typeface="Times New Roman"/>
                <a:ea typeface="Times New Roman"/>
                <a:cs typeface="Times New Roman"/>
                <a:sym typeface="Times New Roman"/>
              </a:rPr>
              <a:t>biofuel</a:t>
            </a:r>
            <a:r>
              <a:rPr lang="en-US" sz="4400" b="1" dirty="0" smtClean="0">
                <a:solidFill>
                  <a:srgbClr val="FFFF99"/>
                </a:solidFill>
                <a:latin typeface="Times New Roman"/>
                <a:ea typeface="Times New Roman"/>
                <a:cs typeface="Times New Roman"/>
                <a:sym typeface="Times New Roman"/>
              </a:rPr>
              <a:t>”?</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02" name="Shape 202"/>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570" name="Shape 570"/>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571" name="Shape 571"/>
          <p:cNvPicPr preferRelativeResize="0">
            <a:picLocks noGrp="1"/>
          </p:cNvPicPr>
          <p:nvPr>
            <p:ph type="body" idx="1"/>
          </p:nvPr>
        </p:nvPicPr>
        <p:blipFill rotWithShape="1">
          <a:blip r:embed="rId4">
            <a:alphaModFix/>
          </a:blip>
          <a:srcRect/>
          <a:stretch/>
        </p:blipFill>
        <p:spPr>
          <a:xfrm>
            <a:off x="2895600" y="1676400"/>
            <a:ext cx="3394472" cy="4525963"/>
          </a:xfrm>
          <a:prstGeom prst="rect">
            <a:avLst/>
          </a:prstGeom>
          <a:ln>
            <a:noFill/>
          </a:ln>
          <a:effectLst>
            <a:softEdge rad="112500"/>
          </a:effectLst>
        </p:spPr>
      </p:pic>
      <p:sp>
        <p:nvSpPr>
          <p:cNvPr id="572" name="Shape 572"/>
          <p:cNvSpPr txBox="1"/>
          <p:nvPr/>
        </p:nvSpPr>
        <p:spPr>
          <a:xfrm>
            <a:off x="6324600" y="5257800"/>
            <a:ext cx="2286000"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Sunflower or Jerusalem Artichoke</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Shape 577"/>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578" name="Shape 578"/>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579" name="Shape 579"/>
          <p:cNvPicPr preferRelativeResize="0">
            <a:picLocks noGrp="1"/>
          </p:cNvPicPr>
          <p:nvPr>
            <p:ph type="body" idx="1"/>
          </p:nvPr>
        </p:nvPicPr>
        <p:blipFill rotWithShape="1">
          <a:blip r:embed="rId4">
            <a:alphaModFix/>
          </a:blip>
          <a:srcRect/>
          <a:stretch/>
        </p:blipFill>
        <p:spPr>
          <a:xfrm>
            <a:off x="2133600" y="1600200"/>
            <a:ext cx="5105400" cy="3763963"/>
          </a:xfrm>
          <a:prstGeom prst="rect">
            <a:avLst/>
          </a:prstGeom>
          <a:ln>
            <a:noFill/>
          </a:ln>
          <a:effectLst>
            <a:softEdge rad="112500"/>
          </a:effectLst>
        </p:spPr>
      </p:pic>
      <p:sp>
        <p:nvSpPr>
          <p:cNvPr id="580" name="Shape 580"/>
          <p:cNvSpPr txBox="1"/>
          <p:nvPr/>
        </p:nvSpPr>
        <p:spPr>
          <a:xfrm>
            <a:off x="7467600" y="4419600"/>
            <a:ext cx="15240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Canola</a:t>
            </a:r>
          </a:p>
        </p:txBody>
      </p:sp>
      <p:pic>
        <p:nvPicPr>
          <p:cNvPr id="581" name="Shape 581"/>
          <p:cNvPicPr preferRelativeResize="0"/>
          <p:nvPr/>
        </p:nvPicPr>
        <p:blipFill rotWithShape="1">
          <a:blip r:embed="rId5">
            <a:alphaModFix/>
          </a:blip>
          <a:srcRect/>
          <a:stretch/>
        </p:blipFill>
        <p:spPr>
          <a:xfrm>
            <a:off x="5590430" y="1524000"/>
            <a:ext cx="3553570" cy="2636520"/>
          </a:xfrm>
          <a:prstGeom prst="rect">
            <a:avLst/>
          </a:prstGeom>
          <a:ln>
            <a:noFill/>
          </a:ln>
          <a:effectLst>
            <a:softEdge rad="112500"/>
          </a:effectLst>
        </p:spPr>
      </p:pic>
      <p:pic>
        <p:nvPicPr>
          <p:cNvPr id="582" name="Shape 582"/>
          <p:cNvPicPr preferRelativeResize="0"/>
          <p:nvPr/>
        </p:nvPicPr>
        <p:blipFill rotWithShape="1">
          <a:blip r:embed="rId6">
            <a:alphaModFix/>
          </a:blip>
          <a:srcRect/>
          <a:stretch/>
        </p:blipFill>
        <p:spPr>
          <a:xfrm>
            <a:off x="0" y="1524000"/>
            <a:ext cx="3962399" cy="2971799"/>
          </a:xfrm>
          <a:prstGeom prst="rect">
            <a:avLst/>
          </a:prstGeom>
          <a:ln>
            <a:noFill/>
          </a:ln>
          <a:effectLst>
            <a:softEdge rad="112500"/>
          </a:effectLst>
        </p:spPr>
      </p:pic>
      <p:pic>
        <p:nvPicPr>
          <p:cNvPr id="245761" name="Picture 1"/>
          <p:cNvPicPr>
            <a:picLocks noChangeAspect="1" noChangeArrowheads="1"/>
          </p:cNvPicPr>
          <p:nvPr/>
        </p:nvPicPr>
        <p:blipFill>
          <a:blip r:embed="rId7"/>
          <a:srcRect/>
          <a:stretch>
            <a:fillRect/>
          </a:stretch>
        </p:blipFill>
        <p:spPr bwMode="auto">
          <a:xfrm>
            <a:off x="1600200" y="5334103"/>
            <a:ext cx="6805613" cy="1523897"/>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Shape 587"/>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588" name="Shape 588"/>
          <p:cNvPicPr preferRelativeResize="0"/>
          <p:nvPr/>
        </p:nvPicPr>
        <p:blipFill rotWithShape="1">
          <a:blip r:embed="rId3">
            <a:alphaModFix/>
          </a:blip>
          <a:srcRect/>
          <a:stretch/>
        </p:blipFill>
        <p:spPr>
          <a:xfrm>
            <a:off x="228600" y="6019800"/>
            <a:ext cx="1143000" cy="612775"/>
          </a:xfrm>
          <a:prstGeom prst="rect">
            <a:avLst/>
          </a:prstGeom>
          <a:noFill/>
          <a:ln>
            <a:noFill/>
          </a:ln>
        </p:spPr>
      </p:pic>
      <p:pic>
        <p:nvPicPr>
          <p:cNvPr id="589" name="Shape 589"/>
          <p:cNvPicPr preferRelativeResize="0">
            <a:picLocks noGrp="1"/>
          </p:cNvPicPr>
          <p:nvPr>
            <p:ph type="body" idx="1"/>
          </p:nvPr>
        </p:nvPicPr>
        <p:blipFill rotWithShape="1">
          <a:blip r:embed="rId4">
            <a:alphaModFix/>
          </a:blip>
          <a:srcRect/>
          <a:stretch/>
        </p:blipFill>
        <p:spPr>
          <a:xfrm>
            <a:off x="6705600" y="1524000"/>
            <a:ext cx="2149742" cy="4525963"/>
          </a:xfrm>
          <a:prstGeom prst="rect">
            <a:avLst/>
          </a:prstGeom>
          <a:ln>
            <a:noFill/>
          </a:ln>
          <a:effectLst>
            <a:softEdge rad="112500"/>
          </a:effectLst>
        </p:spPr>
      </p:pic>
      <p:sp>
        <p:nvSpPr>
          <p:cNvPr id="590" name="Shape 590"/>
          <p:cNvSpPr txBox="1"/>
          <p:nvPr/>
        </p:nvSpPr>
        <p:spPr>
          <a:xfrm>
            <a:off x="7010400" y="5943600"/>
            <a:ext cx="1752599" cy="7620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err="1">
                <a:solidFill>
                  <a:schemeClr val="lt1"/>
                </a:solidFill>
                <a:latin typeface="Times New Roman"/>
                <a:ea typeface="Times New Roman"/>
                <a:cs typeface="Times New Roman"/>
                <a:sym typeface="Times New Roman"/>
              </a:rPr>
              <a:t>Arundo</a:t>
            </a:r>
            <a:r>
              <a:rPr lang="en-US" sz="2400" b="0" i="0" u="none" strike="noStrike" cap="none" baseline="0" dirty="0">
                <a:solidFill>
                  <a:schemeClr val="lt1"/>
                </a:solidFill>
                <a:latin typeface="Times New Roman"/>
                <a:ea typeface="Times New Roman"/>
                <a:cs typeface="Times New Roman"/>
                <a:sym typeface="Times New Roman"/>
              </a:rPr>
              <a:t>  or Giant Reed</a:t>
            </a:r>
          </a:p>
        </p:txBody>
      </p:sp>
      <p:pic>
        <p:nvPicPr>
          <p:cNvPr id="591" name="Shape 591"/>
          <p:cNvPicPr preferRelativeResize="0"/>
          <p:nvPr/>
        </p:nvPicPr>
        <p:blipFill rotWithShape="1">
          <a:blip r:embed="rId5">
            <a:alphaModFix/>
          </a:blip>
          <a:srcRect/>
          <a:stretch/>
        </p:blipFill>
        <p:spPr>
          <a:xfrm>
            <a:off x="3352800" y="1676400"/>
            <a:ext cx="3352799" cy="4470399"/>
          </a:xfrm>
          <a:prstGeom prst="rect">
            <a:avLst/>
          </a:prstGeom>
          <a:ln>
            <a:noFill/>
          </a:ln>
          <a:effectLst>
            <a:softEdge rad="112500"/>
          </a:effectLst>
        </p:spPr>
      </p:pic>
      <p:sp>
        <p:nvSpPr>
          <p:cNvPr id="592" name="Shape 592"/>
          <p:cNvSpPr txBox="1"/>
          <p:nvPr/>
        </p:nvSpPr>
        <p:spPr>
          <a:xfrm>
            <a:off x="4495800" y="6096000"/>
            <a:ext cx="16002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err="1">
                <a:solidFill>
                  <a:schemeClr val="lt1"/>
                </a:solidFill>
                <a:latin typeface="Times New Roman"/>
                <a:ea typeface="Times New Roman"/>
                <a:cs typeface="Times New Roman"/>
                <a:sym typeface="Times New Roman"/>
              </a:rPr>
              <a:t>Miscanthus</a:t>
            </a:r>
            <a:endParaRPr lang="en-US" sz="2400" b="0" i="0" u="none" strike="noStrike" cap="none" baseline="0" dirty="0">
              <a:solidFill>
                <a:schemeClr val="lt1"/>
              </a:solidFill>
              <a:latin typeface="Times New Roman"/>
              <a:ea typeface="Times New Roman"/>
              <a:cs typeface="Times New Roman"/>
              <a:sym typeface="Times New Roman"/>
            </a:endParaRPr>
          </a:p>
        </p:txBody>
      </p:sp>
      <p:sp>
        <p:nvSpPr>
          <p:cNvPr id="593" name="Shape 593"/>
          <p:cNvSpPr/>
          <p:nvPr/>
        </p:nvSpPr>
        <p:spPr>
          <a:xfrm>
            <a:off x="0" y="1143000"/>
            <a:ext cx="1752599"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baseline="0" dirty="0">
                <a:solidFill>
                  <a:srgbClr val="FFCCFF"/>
                </a:solidFill>
                <a:latin typeface="Times New Roman"/>
                <a:ea typeface="Times New Roman"/>
                <a:cs typeface="Times New Roman"/>
                <a:sym typeface="Times New Roman"/>
              </a:rPr>
              <a:t>ENERGY GRASSES</a:t>
            </a:r>
          </a:p>
        </p:txBody>
      </p:sp>
      <p:pic>
        <p:nvPicPr>
          <p:cNvPr id="9" name="Shape 602"/>
          <p:cNvPicPr preferRelativeResize="0"/>
          <p:nvPr/>
        </p:nvPicPr>
        <p:blipFill rotWithShape="1">
          <a:blip r:embed="rId6">
            <a:alphaModFix/>
          </a:blip>
          <a:srcRect/>
          <a:stretch/>
        </p:blipFill>
        <p:spPr>
          <a:xfrm>
            <a:off x="228600" y="2057400"/>
            <a:ext cx="2971800" cy="3581400"/>
          </a:xfrm>
          <a:prstGeom prst="rect">
            <a:avLst/>
          </a:prstGeom>
          <a:ln>
            <a:noFill/>
          </a:ln>
          <a:effectLst>
            <a:softEdge rad="112500"/>
          </a:effectLst>
        </p:spPr>
      </p:pic>
      <p:sp>
        <p:nvSpPr>
          <p:cNvPr id="10" name="Shape 600"/>
          <p:cNvSpPr txBox="1"/>
          <p:nvPr/>
        </p:nvSpPr>
        <p:spPr>
          <a:xfrm>
            <a:off x="1295400" y="5638800"/>
            <a:ext cx="16763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r>
              <a:rPr lang="en-US" sz="2400" b="0" i="0" u="none" strike="noStrike" cap="none" baseline="0" dirty="0" err="1">
                <a:solidFill>
                  <a:schemeClr val="lt1"/>
                </a:solidFill>
                <a:latin typeface="Times New Roman"/>
                <a:ea typeface="Times New Roman"/>
                <a:cs typeface="Times New Roman"/>
                <a:sym typeface="Times New Roman"/>
              </a:rPr>
              <a:t>Phragmites</a:t>
            </a:r>
            <a:endParaRPr lang="en-US" sz="2400" b="0" i="0" u="none" strike="noStrike" cap="none" baseline="0" dirty="0">
              <a:solidFill>
                <a:schemeClr val="lt1"/>
              </a:solidFill>
              <a:latin typeface="Times New Roman"/>
              <a:ea typeface="Times New Roman"/>
              <a:cs typeface="Times New Roman"/>
              <a:sym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5334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29" name="Shape 629"/>
          <p:cNvPicPr preferRelativeResize="0">
            <a:picLocks noGrp="1"/>
          </p:cNvPicPr>
          <p:nvPr>
            <p:ph type="body" idx="1"/>
          </p:nvPr>
        </p:nvPicPr>
        <p:blipFill rotWithShape="1">
          <a:blip r:embed="rId3">
            <a:alphaModFix/>
          </a:blip>
          <a:srcRect/>
          <a:stretch/>
        </p:blipFill>
        <p:spPr>
          <a:xfrm rot="-5400000">
            <a:off x="4709160" y="2606040"/>
            <a:ext cx="6858000" cy="1645920"/>
          </a:xfrm>
          <a:prstGeom prst="rect">
            <a:avLst/>
          </a:prstGeom>
          <a:ln>
            <a:noFill/>
          </a:ln>
          <a:effectLst>
            <a:softEdge rad="112500"/>
          </a:effectLst>
        </p:spPr>
      </p:pic>
      <p:pic>
        <p:nvPicPr>
          <p:cNvPr id="630" name="Shape 630"/>
          <p:cNvPicPr preferRelativeResize="0"/>
          <p:nvPr/>
        </p:nvPicPr>
        <p:blipFill rotWithShape="1">
          <a:blip r:embed="rId4">
            <a:alphaModFix/>
          </a:blip>
          <a:srcRect/>
          <a:stretch/>
        </p:blipFill>
        <p:spPr>
          <a:xfrm>
            <a:off x="228600" y="6096000"/>
            <a:ext cx="1143000" cy="612775"/>
          </a:xfrm>
          <a:prstGeom prst="rect">
            <a:avLst/>
          </a:prstGeom>
          <a:noFill/>
          <a:ln>
            <a:noFill/>
          </a:ln>
        </p:spPr>
      </p:pic>
      <p:pic>
        <p:nvPicPr>
          <p:cNvPr id="631" name="Shape 631"/>
          <p:cNvPicPr preferRelativeResize="0"/>
          <p:nvPr/>
        </p:nvPicPr>
        <p:blipFill rotWithShape="1">
          <a:blip r:embed="rId5">
            <a:alphaModFix/>
          </a:blip>
          <a:srcRect/>
          <a:stretch/>
        </p:blipFill>
        <p:spPr>
          <a:xfrm>
            <a:off x="0" y="1447800"/>
            <a:ext cx="6921124" cy="3898900"/>
          </a:xfrm>
          <a:prstGeom prst="rect">
            <a:avLst/>
          </a:prstGeom>
          <a:ln>
            <a:noFill/>
          </a:ln>
          <a:effectLst>
            <a:softEdge rad="112500"/>
          </a:effectLst>
        </p:spPr>
      </p:pic>
      <p:sp>
        <p:nvSpPr>
          <p:cNvPr id="632" name="Shape 632"/>
          <p:cNvSpPr txBox="1"/>
          <p:nvPr/>
        </p:nvSpPr>
        <p:spPr>
          <a:xfrm>
            <a:off x="2438400" y="5562600"/>
            <a:ext cx="24383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err="1">
                <a:solidFill>
                  <a:schemeClr val="lt1"/>
                </a:solidFill>
                <a:latin typeface="Times New Roman"/>
                <a:ea typeface="Times New Roman"/>
                <a:cs typeface="Times New Roman"/>
                <a:sym typeface="Times New Roman"/>
              </a:rPr>
              <a:t>Switchgrass</a:t>
            </a:r>
            <a:endParaRPr lang="en-US" sz="2400" b="0" i="0" u="none" strike="noStrike" cap="none" baseline="0" dirty="0">
              <a:solidFill>
                <a:schemeClr val="lt1"/>
              </a:solidFill>
              <a:latin typeface="Times New Roman"/>
              <a:ea typeface="Times New Roman"/>
              <a:cs typeface="Times New Roman"/>
              <a:sym typeface="Times New Roman"/>
            </a:endParaRPr>
          </a:p>
        </p:txBody>
      </p:sp>
      <p:pic>
        <p:nvPicPr>
          <p:cNvPr id="7" name="Picture 2"/>
          <p:cNvPicPr>
            <a:picLocks noChangeAspect="1" noChangeArrowheads="1"/>
          </p:cNvPicPr>
          <p:nvPr/>
        </p:nvPicPr>
        <p:blipFill>
          <a:blip r:embed="rId6"/>
          <a:srcRect/>
          <a:stretch>
            <a:fillRect/>
          </a:stretch>
        </p:blipFill>
        <p:spPr bwMode="auto">
          <a:xfrm>
            <a:off x="4724400" y="4161131"/>
            <a:ext cx="2895600" cy="2696869"/>
          </a:xfrm>
          <a:prstGeom prst="rect">
            <a:avLst/>
          </a:prstGeom>
          <a:ln>
            <a:noFill/>
          </a:ln>
          <a:effectLst>
            <a:softEdge rad="112500"/>
          </a:effectLst>
        </p:spPr>
      </p:pic>
      <p:sp>
        <p:nvSpPr>
          <p:cNvPr id="8" name="Shape 593"/>
          <p:cNvSpPr/>
          <p:nvPr/>
        </p:nvSpPr>
        <p:spPr>
          <a:xfrm>
            <a:off x="228600" y="5257800"/>
            <a:ext cx="1752599"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baseline="0" dirty="0">
                <a:solidFill>
                  <a:srgbClr val="FFCCFF"/>
                </a:solidFill>
                <a:latin typeface="Times New Roman"/>
                <a:ea typeface="Times New Roman"/>
                <a:cs typeface="Times New Roman"/>
                <a:sym typeface="Times New Roman"/>
              </a:rPr>
              <a:t>ENERGY GRASSES</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pic>
        <p:nvPicPr>
          <p:cNvPr id="637" name="Shape 637"/>
          <p:cNvPicPr preferRelativeResize="0">
            <a:picLocks noGrp="1"/>
          </p:cNvPicPr>
          <p:nvPr>
            <p:ph type="body" idx="1"/>
          </p:nvPr>
        </p:nvPicPr>
        <p:blipFill rotWithShape="1">
          <a:blip r:embed="rId3">
            <a:alphaModFix/>
          </a:blip>
          <a:srcRect/>
          <a:stretch/>
        </p:blipFill>
        <p:spPr>
          <a:xfrm>
            <a:off x="2057400" y="1676400"/>
            <a:ext cx="5867400" cy="5029199"/>
          </a:xfrm>
          <a:prstGeom prst="rect">
            <a:avLst/>
          </a:prstGeom>
          <a:ln>
            <a:noFill/>
          </a:ln>
          <a:effectLst>
            <a:softEdge rad="112500"/>
          </a:effectLst>
        </p:spPr>
      </p:pic>
      <p:sp>
        <p:nvSpPr>
          <p:cNvPr id="638" name="Shape 638"/>
          <p:cNvSpPr txBox="1">
            <a:spLocks noGrp="1"/>
          </p:cNvSpPr>
          <p:nvPr>
            <p:ph type="title"/>
          </p:nvPr>
        </p:nvSpPr>
        <p:spPr>
          <a:xfrm>
            <a:off x="990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39" name="Shape 639"/>
          <p:cNvPicPr preferRelativeResize="0"/>
          <p:nvPr/>
        </p:nvPicPr>
        <p:blipFill rotWithShape="1">
          <a:blip r:embed="rId4">
            <a:alphaModFix/>
          </a:blip>
          <a:srcRect/>
          <a:stretch/>
        </p:blipFill>
        <p:spPr>
          <a:xfrm>
            <a:off x="228600" y="6096000"/>
            <a:ext cx="1143000" cy="612775"/>
          </a:xfrm>
          <a:prstGeom prst="rect">
            <a:avLst/>
          </a:prstGeom>
          <a:noFill/>
          <a:ln>
            <a:noFill/>
          </a:ln>
        </p:spPr>
      </p:pic>
      <p:sp>
        <p:nvSpPr>
          <p:cNvPr id="5" name="Shape 593"/>
          <p:cNvSpPr/>
          <p:nvPr/>
        </p:nvSpPr>
        <p:spPr>
          <a:xfrm>
            <a:off x="228600" y="1905000"/>
            <a:ext cx="1752599"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1" i="0" u="none" strike="noStrike" cap="none" baseline="0" dirty="0">
                <a:solidFill>
                  <a:srgbClr val="FFCCFF"/>
                </a:solidFill>
                <a:latin typeface="Times New Roman"/>
                <a:ea typeface="Times New Roman"/>
                <a:cs typeface="Times New Roman"/>
                <a:sym typeface="Times New Roman"/>
              </a:rPr>
              <a:t>ENERGY GRASSES</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10" name="Shape 610"/>
          <p:cNvPicPr preferRelativeResize="0"/>
          <p:nvPr/>
        </p:nvPicPr>
        <p:blipFill rotWithShape="1">
          <a:blip r:embed="rId3">
            <a:alphaModFix/>
          </a:blip>
          <a:srcRect/>
          <a:stretch/>
        </p:blipFill>
        <p:spPr>
          <a:xfrm>
            <a:off x="228600" y="6019800"/>
            <a:ext cx="1143000" cy="612775"/>
          </a:xfrm>
          <a:prstGeom prst="rect">
            <a:avLst/>
          </a:prstGeom>
          <a:noFill/>
          <a:ln>
            <a:noFill/>
          </a:ln>
        </p:spPr>
      </p:pic>
      <p:sp>
        <p:nvSpPr>
          <p:cNvPr id="611" name="Shape 611"/>
          <p:cNvSpPr txBox="1"/>
          <p:nvPr/>
        </p:nvSpPr>
        <p:spPr>
          <a:xfrm>
            <a:off x="6400800" y="4191000"/>
            <a:ext cx="2743199" cy="15696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rgbClr val="FFCCFF"/>
                </a:solidFill>
                <a:latin typeface="Times New Roman"/>
                <a:ea typeface="Times New Roman"/>
                <a:cs typeface="Times New Roman"/>
                <a:sym typeface="Times New Roman"/>
              </a:rPr>
              <a:t>AGRICULTURAL RESIDUES</a:t>
            </a:r>
          </a:p>
          <a:p>
            <a:pPr marL="0" marR="0" lvl="0" indent="0" algn="l" rtl="0">
              <a:spcBef>
                <a:spcPts val="0"/>
              </a:spcBef>
              <a:spcAft>
                <a:spcPts val="0"/>
              </a:spcAft>
              <a:buNone/>
            </a:pPr>
            <a:endParaRPr sz="2400" b="0" i="0" u="none" strike="noStrike" cap="none" baseline="0">
              <a:solidFill>
                <a:schemeClr val="lt1"/>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Corn Stover, Cobs</a:t>
            </a:r>
          </a:p>
        </p:txBody>
      </p:sp>
      <p:pic>
        <p:nvPicPr>
          <p:cNvPr id="612" name="Shape 612"/>
          <p:cNvPicPr preferRelativeResize="0">
            <a:picLocks noGrp="1"/>
          </p:cNvPicPr>
          <p:nvPr>
            <p:ph type="body" idx="1"/>
          </p:nvPr>
        </p:nvPicPr>
        <p:blipFill rotWithShape="1">
          <a:blip r:embed="rId4">
            <a:alphaModFix/>
          </a:blip>
          <a:srcRect/>
          <a:stretch/>
        </p:blipFill>
        <p:spPr>
          <a:xfrm>
            <a:off x="228600" y="1524000"/>
            <a:ext cx="6034616" cy="4525963"/>
          </a:xfrm>
          <a:prstGeom prst="rect">
            <a:avLst/>
          </a:prstGeom>
          <a:ln>
            <a:noFill/>
          </a:ln>
          <a:effectLst>
            <a:softEdge rad="112500"/>
          </a:effectLst>
        </p:spPr>
      </p:pic>
      <p:pic>
        <p:nvPicPr>
          <p:cNvPr id="613" name="Shape 613"/>
          <p:cNvPicPr preferRelativeResize="0"/>
          <p:nvPr/>
        </p:nvPicPr>
        <p:blipFill rotWithShape="1">
          <a:blip r:embed="rId5">
            <a:alphaModFix/>
          </a:blip>
          <a:srcRect/>
          <a:stretch/>
        </p:blipFill>
        <p:spPr>
          <a:xfrm>
            <a:off x="5181600" y="1524000"/>
            <a:ext cx="3794759" cy="25908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pic>
        <p:nvPicPr>
          <p:cNvPr id="618" name="Shape 618"/>
          <p:cNvPicPr preferRelativeResize="0">
            <a:picLocks noGrp="1"/>
          </p:cNvPicPr>
          <p:nvPr>
            <p:ph type="body" idx="1"/>
          </p:nvPr>
        </p:nvPicPr>
        <p:blipFill rotWithShape="1">
          <a:blip r:embed="rId3">
            <a:alphaModFix/>
          </a:blip>
          <a:srcRect/>
          <a:stretch/>
        </p:blipFill>
        <p:spPr>
          <a:xfrm>
            <a:off x="5943600" y="1143000"/>
            <a:ext cx="3055351" cy="4525963"/>
          </a:xfrm>
          <a:prstGeom prst="rect">
            <a:avLst/>
          </a:prstGeom>
          <a:ln>
            <a:noFill/>
          </a:ln>
          <a:effectLst>
            <a:softEdge rad="112500"/>
          </a:effectLst>
        </p:spPr>
      </p:pic>
      <p:pic>
        <p:nvPicPr>
          <p:cNvPr id="619" name="Shape 619"/>
          <p:cNvPicPr preferRelativeResize="0"/>
          <p:nvPr/>
        </p:nvPicPr>
        <p:blipFill rotWithShape="1">
          <a:blip r:embed="rId4">
            <a:alphaModFix/>
          </a:blip>
          <a:srcRect/>
          <a:stretch/>
        </p:blipFill>
        <p:spPr>
          <a:xfrm>
            <a:off x="228600" y="381000"/>
            <a:ext cx="3877055" cy="2907791"/>
          </a:xfrm>
          <a:prstGeom prst="rect">
            <a:avLst/>
          </a:prstGeom>
          <a:ln>
            <a:noFill/>
          </a:ln>
          <a:effectLst>
            <a:softEdge rad="112500"/>
          </a:effectLst>
        </p:spPr>
      </p:pic>
      <p:sp>
        <p:nvSpPr>
          <p:cNvPr id="620" name="Shape 620"/>
          <p:cNvSpPr txBox="1">
            <a:spLocks noGrp="1"/>
          </p:cNvSpPr>
          <p:nvPr>
            <p:ph type="title"/>
          </p:nvPr>
        </p:nvSpPr>
        <p:spPr>
          <a:xfrm>
            <a:off x="1447800" y="4572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21" name="Shape 621"/>
          <p:cNvPicPr preferRelativeResize="0"/>
          <p:nvPr/>
        </p:nvPicPr>
        <p:blipFill rotWithShape="1">
          <a:blip r:embed="rId5">
            <a:alphaModFix/>
          </a:blip>
          <a:srcRect/>
          <a:stretch/>
        </p:blipFill>
        <p:spPr>
          <a:xfrm>
            <a:off x="228600" y="6019800"/>
            <a:ext cx="1143000" cy="612775"/>
          </a:xfrm>
          <a:prstGeom prst="rect">
            <a:avLst/>
          </a:prstGeom>
          <a:noFill/>
          <a:ln>
            <a:noFill/>
          </a:ln>
        </p:spPr>
      </p:pic>
      <p:sp>
        <p:nvSpPr>
          <p:cNvPr id="623" name="Shape 623"/>
          <p:cNvSpPr txBox="1"/>
          <p:nvPr/>
        </p:nvSpPr>
        <p:spPr>
          <a:xfrm>
            <a:off x="152400" y="3429000"/>
            <a:ext cx="2057400" cy="19812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dirty="0">
                <a:solidFill>
                  <a:schemeClr val="lt1"/>
                </a:solidFill>
                <a:latin typeface="Times New Roman"/>
                <a:ea typeface="Times New Roman"/>
                <a:cs typeface="Times New Roman"/>
                <a:sym typeface="Times New Roman"/>
              </a:rPr>
              <a:t>Sugar Beet/Sugar Beet </a:t>
            </a:r>
            <a:r>
              <a:rPr lang="en-US" sz="2400" b="0" i="0" u="none" strike="noStrike" cap="none" baseline="0" dirty="0" smtClean="0">
                <a:solidFill>
                  <a:schemeClr val="lt1"/>
                </a:solidFill>
                <a:latin typeface="Times New Roman"/>
                <a:ea typeface="Times New Roman"/>
                <a:cs typeface="Times New Roman"/>
                <a:sym typeface="Times New Roman"/>
              </a:rPr>
              <a:t>Pulp</a:t>
            </a:r>
          </a:p>
          <a:p>
            <a:pPr marL="0" marR="0" lvl="0" indent="0" algn="l" rtl="0">
              <a:spcBef>
                <a:spcPts val="0"/>
              </a:spcBef>
              <a:spcAft>
                <a:spcPts val="0"/>
              </a:spcAft>
              <a:buSzPct val="25000"/>
              <a:buNone/>
            </a:pPr>
            <a:endParaRPr lang="en-US" sz="2400" dirty="0" smtClean="0">
              <a:solidFill>
                <a:schemeClr val="lt1"/>
              </a:solidFill>
              <a:latin typeface="Times New Roman"/>
              <a:ea typeface="Times New Roman"/>
              <a:cs typeface="Times New Roman"/>
              <a:sym typeface="Times New Roman"/>
            </a:endParaRPr>
          </a:p>
          <a:p>
            <a:pPr marL="0" marR="0" lvl="0" indent="0" algn="l" rtl="0">
              <a:spcBef>
                <a:spcPts val="0"/>
              </a:spcBef>
              <a:spcAft>
                <a:spcPts val="0"/>
              </a:spcAft>
              <a:buSzPct val="25000"/>
              <a:buNone/>
            </a:pPr>
            <a:r>
              <a:rPr lang="en-US" sz="2400" b="0" i="0" u="none" strike="noStrike" cap="none" baseline="0" dirty="0" smtClean="0">
                <a:solidFill>
                  <a:schemeClr val="lt1"/>
                </a:solidFill>
                <a:latin typeface="Times New Roman"/>
                <a:ea typeface="Times New Roman"/>
                <a:cs typeface="Times New Roman"/>
                <a:sym typeface="Times New Roman"/>
              </a:rPr>
              <a:t>Energy Beets</a:t>
            </a:r>
            <a:endParaRPr lang="en-US" sz="2400" b="0" i="0" u="none" strike="noStrike" cap="none" baseline="0" dirty="0">
              <a:solidFill>
                <a:schemeClr val="lt1"/>
              </a:solidFill>
              <a:latin typeface="Times New Roman"/>
              <a:ea typeface="Times New Roman"/>
              <a:cs typeface="Times New Roman"/>
              <a:sym typeface="Times New Roman"/>
            </a:endParaRPr>
          </a:p>
        </p:txBody>
      </p:sp>
      <p:pic>
        <p:nvPicPr>
          <p:cNvPr id="2050" name="Picture 2"/>
          <p:cNvPicPr>
            <a:picLocks noChangeAspect="1" noChangeArrowheads="1"/>
          </p:cNvPicPr>
          <p:nvPr/>
        </p:nvPicPr>
        <p:blipFill>
          <a:blip r:embed="rId6"/>
          <a:srcRect/>
          <a:stretch>
            <a:fillRect/>
          </a:stretch>
        </p:blipFill>
        <p:spPr bwMode="auto">
          <a:xfrm>
            <a:off x="1905000" y="3200400"/>
            <a:ext cx="2623515" cy="2645843"/>
          </a:xfrm>
          <a:prstGeom prst="rect">
            <a:avLst/>
          </a:prstGeom>
          <a:ln>
            <a:noFill/>
          </a:ln>
          <a:effectLst>
            <a:softEdge rad="112500"/>
          </a:effectLst>
        </p:spPr>
      </p:pic>
      <p:pic>
        <p:nvPicPr>
          <p:cNvPr id="2052" name="Picture 4"/>
          <p:cNvPicPr>
            <a:picLocks noChangeAspect="1" noChangeArrowheads="1"/>
          </p:cNvPicPr>
          <p:nvPr/>
        </p:nvPicPr>
        <p:blipFill>
          <a:blip r:embed="rId7"/>
          <a:srcRect/>
          <a:stretch>
            <a:fillRect/>
          </a:stretch>
        </p:blipFill>
        <p:spPr bwMode="auto">
          <a:xfrm>
            <a:off x="4523913" y="3962400"/>
            <a:ext cx="2361460" cy="2895600"/>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pic>
        <p:nvPicPr>
          <p:cNvPr id="661" name="Shape 661"/>
          <p:cNvPicPr preferRelativeResize="0"/>
          <p:nvPr/>
        </p:nvPicPr>
        <p:blipFill rotWithShape="1">
          <a:blip r:embed="rId3">
            <a:alphaModFix/>
          </a:blip>
          <a:srcRect/>
          <a:stretch/>
        </p:blipFill>
        <p:spPr>
          <a:xfrm>
            <a:off x="4343400" y="3874576"/>
            <a:ext cx="4800600" cy="2983423"/>
          </a:xfrm>
          <a:prstGeom prst="rect">
            <a:avLst/>
          </a:prstGeom>
          <a:noFill/>
          <a:ln>
            <a:noFill/>
          </a:ln>
        </p:spPr>
      </p:pic>
      <p:sp>
        <p:nvSpPr>
          <p:cNvPr id="662" name="Shape 662"/>
          <p:cNvSpPr txBox="1">
            <a:spLocks noGrp="1"/>
          </p:cNvSpPr>
          <p:nvPr>
            <p:ph type="title"/>
          </p:nvPr>
        </p:nvSpPr>
        <p:spPr>
          <a:xfrm>
            <a:off x="990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63" name="Shape 663"/>
          <p:cNvPicPr preferRelativeResize="0"/>
          <p:nvPr/>
        </p:nvPicPr>
        <p:blipFill rotWithShape="1">
          <a:blip r:embed="rId4">
            <a:alphaModFix/>
          </a:blip>
          <a:srcRect/>
          <a:stretch/>
        </p:blipFill>
        <p:spPr>
          <a:xfrm>
            <a:off x="228600" y="6096000"/>
            <a:ext cx="1143000" cy="612775"/>
          </a:xfrm>
          <a:prstGeom prst="rect">
            <a:avLst/>
          </a:prstGeom>
          <a:noFill/>
          <a:ln>
            <a:noFill/>
          </a:ln>
        </p:spPr>
      </p:pic>
      <p:sp>
        <p:nvSpPr>
          <p:cNvPr id="664" name="Shape 664"/>
          <p:cNvSpPr txBox="1"/>
          <p:nvPr/>
        </p:nvSpPr>
        <p:spPr>
          <a:xfrm>
            <a:off x="1066800" y="1752600"/>
            <a:ext cx="3809999" cy="120032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Short Rotation Coppice Willow</a:t>
            </a:r>
          </a:p>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Poplar</a:t>
            </a:r>
          </a:p>
        </p:txBody>
      </p:sp>
      <p:pic>
        <p:nvPicPr>
          <p:cNvPr id="665" name="Shape 665"/>
          <p:cNvPicPr preferRelativeResize="0">
            <a:picLocks noGrp="1"/>
          </p:cNvPicPr>
          <p:nvPr>
            <p:ph type="body" idx="1"/>
          </p:nvPr>
        </p:nvPicPr>
        <p:blipFill rotWithShape="1">
          <a:blip r:embed="rId5">
            <a:alphaModFix/>
          </a:blip>
          <a:srcRect/>
          <a:stretch/>
        </p:blipFill>
        <p:spPr>
          <a:xfrm>
            <a:off x="303437" y="3048000"/>
            <a:ext cx="3878036" cy="2895600"/>
          </a:xfrm>
          <a:prstGeom prst="rect">
            <a:avLst/>
          </a:prstGeom>
          <a:ln>
            <a:noFill/>
          </a:ln>
          <a:effectLst>
            <a:softEdge rad="112500"/>
          </a:effectLst>
        </p:spPr>
      </p:pic>
      <p:pic>
        <p:nvPicPr>
          <p:cNvPr id="666" name="Shape 666"/>
          <p:cNvPicPr preferRelativeResize="0"/>
          <p:nvPr/>
        </p:nvPicPr>
        <p:blipFill rotWithShape="1">
          <a:blip r:embed="rId6">
            <a:alphaModFix/>
          </a:blip>
          <a:srcRect/>
          <a:stretch/>
        </p:blipFill>
        <p:spPr>
          <a:xfrm>
            <a:off x="5029200" y="1371600"/>
            <a:ext cx="3714750" cy="2447925"/>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Shape 644"/>
          <p:cNvSpPr txBox="1">
            <a:spLocks noGrp="1"/>
          </p:cNvSpPr>
          <p:nvPr>
            <p:ph type="title"/>
          </p:nvPr>
        </p:nvSpPr>
        <p:spPr>
          <a:xfrm>
            <a:off x="990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crops/plants which can be used for production of  biofuels</a:t>
            </a:r>
          </a:p>
        </p:txBody>
      </p:sp>
      <p:pic>
        <p:nvPicPr>
          <p:cNvPr id="645" name="Shape 645"/>
          <p:cNvPicPr preferRelativeResize="0"/>
          <p:nvPr/>
        </p:nvPicPr>
        <p:blipFill rotWithShape="1">
          <a:blip r:embed="rId3">
            <a:alphaModFix/>
          </a:blip>
          <a:srcRect/>
          <a:stretch/>
        </p:blipFill>
        <p:spPr>
          <a:xfrm>
            <a:off x="228600" y="6096000"/>
            <a:ext cx="1143000" cy="612775"/>
          </a:xfrm>
          <a:prstGeom prst="rect">
            <a:avLst/>
          </a:prstGeom>
          <a:noFill/>
          <a:ln>
            <a:noFill/>
          </a:ln>
        </p:spPr>
      </p:pic>
      <p:pic>
        <p:nvPicPr>
          <p:cNvPr id="646" name="Shape 646"/>
          <p:cNvPicPr preferRelativeResize="0">
            <a:picLocks noGrp="1"/>
          </p:cNvPicPr>
          <p:nvPr>
            <p:ph type="body" idx="1"/>
          </p:nvPr>
        </p:nvPicPr>
        <p:blipFill rotWithShape="1">
          <a:blip r:embed="rId4">
            <a:alphaModFix/>
          </a:blip>
          <a:srcRect/>
          <a:stretch/>
        </p:blipFill>
        <p:spPr>
          <a:xfrm>
            <a:off x="1752600" y="1676400"/>
            <a:ext cx="6819793" cy="4593888"/>
          </a:xfrm>
          <a:prstGeom prst="rect">
            <a:avLst/>
          </a:prstGeom>
          <a:ln>
            <a:noFill/>
          </a:ln>
          <a:effectLst>
            <a:softEdge rad="112500"/>
          </a:effectLst>
        </p:spPr>
      </p:pic>
      <p:sp>
        <p:nvSpPr>
          <p:cNvPr id="647" name="Shape 647"/>
          <p:cNvSpPr txBox="1"/>
          <p:nvPr/>
        </p:nvSpPr>
        <p:spPr>
          <a:xfrm>
            <a:off x="228600" y="2743200"/>
            <a:ext cx="1524000"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Kenaf</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Shape 652"/>
          <p:cNvSpPr txBox="1">
            <a:spLocks noGrp="1"/>
          </p:cNvSpPr>
          <p:nvPr>
            <p:ph type="title"/>
          </p:nvPr>
        </p:nvSpPr>
        <p:spPr>
          <a:xfrm>
            <a:off x="1371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other things which can be used for production of  biofuels</a:t>
            </a:r>
          </a:p>
        </p:txBody>
      </p:sp>
      <p:sp>
        <p:nvSpPr>
          <p:cNvPr id="653" name="Shape 653"/>
          <p:cNvSpPr txBox="1">
            <a:spLocks noGrp="1"/>
          </p:cNvSpPr>
          <p:nvPr>
            <p:ph type="body" idx="1"/>
          </p:nvPr>
        </p:nvSpPr>
        <p:spPr>
          <a:xfrm>
            <a:off x="1219200" y="1600200"/>
            <a:ext cx="6326188" cy="4525963"/>
          </a:xfrm>
          <a:prstGeom prst="rect">
            <a:avLst/>
          </a:prstGeom>
          <a:noFill/>
          <a:ln>
            <a:noFill/>
          </a:ln>
        </p:spPr>
        <p:txBody>
          <a:bodyPr lIns="91425" tIns="45700" rIns="91425" bIns="45700" anchor="t" anchorCtr="0">
            <a:noAutofit/>
          </a:bodyPr>
          <a:lstStyle/>
          <a:p>
            <a:pPr marL="342900" marR="0" lvl="0" indent="-190500" algn="l" rtl="0">
              <a:spcBef>
                <a:spcPts val="0"/>
              </a:spcBef>
              <a:spcAft>
                <a:spcPts val="0"/>
              </a:spcAft>
              <a:buClr>
                <a:schemeClr val="lt1"/>
              </a:buClr>
              <a:buFont typeface="Arial"/>
              <a:buNone/>
            </a:pPr>
            <a:endParaRPr sz="2400" b="0" i="0" u="none" strike="noStrike" cap="none" baseline="0">
              <a:solidFill>
                <a:schemeClr val="lt1"/>
              </a:solidFill>
              <a:latin typeface="Arial"/>
              <a:ea typeface="Arial"/>
              <a:cs typeface="Arial"/>
              <a:sym typeface="Arial"/>
            </a:endParaRPr>
          </a:p>
        </p:txBody>
      </p:sp>
      <p:pic>
        <p:nvPicPr>
          <p:cNvPr id="654" name="Shape 654"/>
          <p:cNvPicPr preferRelativeResize="0"/>
          <p:nvPr/>
        </p:nvPicPr>
        <p:blipFill rotWithShape="1">
          <a:blip r:embed="rId3">
            <a:alphaModFix/>
          </a:blip>
          <a:srcRect/>
          <a:stretch/>
        </p:blipFill>
        <p:spPr>
          <a:xfrm>
            <a:off x="0" y="6245225"/>
            <a:ext cx="1143000" cy="612775"/>
          </a:xfrm>
          <a:prstGeom prst="rect">
            <a:avLst/>
          </a:prstGeom>
          <a:noFill/>
          <a:ln>
            <a:noFill/>
          </a:ln>
        </p:spPr>
      </p:pic>
      <p:pic>
        <p:nvPicPr>
          <p:cNvPr id="655" name="Shape 655"/>
          <p:cNvPicPr preferRelativeResize="0"/>
          <p:nvPr/>
        </p:nvPicPr>
        <p:blipFill rotWithShape="1">
          <a:blip r:embed="rId4">
            <a:alphaModFix/>
          </a:blip>
          <a:srcRect/>
          <a:stretch/>
        </p:blipFill>
        <p:spPr>
          <a:xfrm>
            <a:off x="1295400" y="1447800"/>
            <a:ext cx="6705599" cy="5029199"/>
          </a:xfrm>
          <a:prstGeom prst="rect">
            <a:avLst/>
          </a:prstGeom>
          <a:ln>
            <a:noFill/>
          </a:ln>
          <a:effectLst>
            <a:softEdge rad="112500"/>
          </a:effectLst>
        </p:spPr>
      </p:pic>
      <p:sp>
        <p:nvSpPr>
          <p:cNvPr id="656" name="Shape 656"/>
          <p:cNvSpPr txBox="1"/>
          <p:nvPr/>
        </p:nvSpPr>
        <p:spPr>
          <a:xfrm>
            <a:off x="4724400" y="6396335"/>
            <a:ext cx="26669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rgbClr val="FFFFCC"/>
                </a:solidFill>
                <a:latin typeface="Times New Roman"/>
                <a:ea typeface="Times New Roman"/>
                <a:cs typeface="Times New Roman"/>
                <a:sym typeface="Times New Roman"/>
              </a:rPr>
              <a:t>Woody Biomass</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
        <p:nvSpPr>
          <p:cNvPr id="2" name="TextBox 1"/>
          <p:cNvSpPr txBox="1"/>
          <p:nvPr/>
        </p:nvSpPr>
        <p:spPr>
          <a:xfrm>
            <a:off x="533400" y="381000"/>
            <a:ext cx="8305800" cy="6093976"/>
          </a:xfrm>
          <a:prstGeom prst="rect">
            <a:avLst/>
          </a:prstGeom>
          <a:noFill/>
        </p:spPr>
        <p:txBody>
          <a:bodyPr wrap="square" rtlCol="0">
            <a:spAutoFit/>
          </a:bodyPr>
          <a:lstStyle/>
          <a:p>
            <a:r>
              <a:rPr lang="en-US" sz="4400" b="1" dirty="0">
                <a:solidFill>
                  <a:srgbClr val="FFC000"/>
                </a:solidFill>
                <a:latin typeface="Times New Roman"/>
                <a:ea typeface="Times New Roman"/>
                <a:cs typeface="Times New Roman"/>
                <a:sym typeface="Times New Roman"/>
              </a:rPr>
              <a:t>“</a:t>
            </a:r>
            <a:r>
              <a:rPr lang="en-US" sz="3600" b="1" dirty="0">
                <a:solidFill>
                  <a:srgbClr val="FFC000"/>
                </a:solidFill>
                <a:latin typeface="Times New Roman"/>
                <a:ea typeface="Times New Roman"/>
                <a:cs typeface="Times New Roman"/>
                <a:sym typeface="Times New Roman"/>
              </a:rPr>
              <a:t>Advanced Biofuels: Transportation, Cooking and Energy Storage”</a:t>
            </a:r>
            <a:br>
              <a:rPr lang="en-US" sz="3600" b="1" dirty="0">
                <a:solidFill>
                  <a:srgbClr val="FFC000"/>
                </a:solidFill>
                <a:latin typeface="Times New Roman"/>
                <a:ea typeface="Times New Roman"/>
                <a:cs typeface="Times New Roman"/>
                <a:sym typeface="Times New Roman"/>
              </a:rPr>
            </a:br>
            <a:r>
              <a:rPr lang="en-US" sz="3600" b="1" dirty="0">
                <a:solidFill>
                  <a:srgbClr val="FFC000"/>
                </a:solidFill>
                <a:latin typeface="Times New Roman"/>
                <a:ea typeface="Times New Roman"/>
                <a:cs typeface="Times New Roman"/>
                <a:sym typeface="Times New Roman"/>
              </a:rPr>
              <a:t/>
            </a:r>
            <a:br>
              <a:rPr lang="en-US" sz="3600" b="1" dirty="0">
                <a:solidFill>
                  <a:srgbClr val="FFC000"/>
                </a:solidFill>
                <a:latin typeface="Times New Roman"/>
                <a:ea typeface="Times New Roman"/>
                <a:cs typeface="Times New Roman"/>
                <a:sym typeface="Times New Roman"/>
              </a:rPr>
            </a:br>
            <a:r>
              <a:rPr lang="en-US" sz="3600" b="1" i="1" dirty="0" smtClean="0">
                <a:solidFill>
                  <a:srgbClr val="FFC000"/>
                </a:solidFill>
                <a:latin typeface="Times New Roman"/>
                <a:ea typeface="Times New Roman"/>
                <a:cs typeface="Times New Roman"/>
                <a:sym typeface="Times New Roman"/>
              </a:rPr>
              <a:t>Overview</a:t>
            </a:r>
          </a:p>
          <a:p>
            <a:pPr marL="571500" lvl="3" indent="-571500">
              <a:buFont typeface="Arial" panose="020B0604020202020204" pitchFamily="34" charset="0"/>
              <a:buChar char="•"/>
            </a:pPr>
            <a:r>
              <a:rPr lang="en-US" sz="3200" b="1" dirty="0">
                <a:solidFill>
                  <a:srgbClr val="FFFF99"/>
                </a:solidFill>
                <a:latin typeface="Times New Roman"/>
                <a:ea typeface="Times New Roman"/>
                <a:cs typeface="Times New Roman"/>
                <a:sym typeface="Times New Roman"/>
              </a:rPr>
              <a:t>Advanced Biofuels </a:t>
            </a:r>
            <a:r>
              <a:rPr lang="en-US" sz="3200" b="1" dirty="0" smtClean="0">
                <a:solidFill>
                  <a:srgbClr val="FFFF99"/>
                </a:solidFill>
                <a:latin typeface="Times New Roman"/>
                <a:ea typeface="Times New Roman"/>
                <a:cs typeface="Times New Roman"/>
                <a:sym typeface="Times New Roman"/>
              </a:rPr>
              <a:t>Basics</a:t>
            </a:r>
            <a:br>
              <a:rPr lang="en-US" sz="3200" b="1" dirty="0" smtClean="0">
                <a:solidFill>
                  <a:srgbClr val="FFFF99"/>
                </a:solidFill>
                <a:latin typeface="Times New Roman"/>
                <a:ea typeface="Times New Roman"/>
                <a:cs typeface="Times New Roman"/>
                <a:sym typeface="Times New Roman"/>
              </a:rPr>
            </a:br>
            <a:endParaRPr lang="en-US" sz="3200" b="1" dirty="0" smtClean="0">
              <a:solidFill>
                <a:srgbClr val="FFFF99"/>
              </a:solidFill>
              <a:latin typeface="Times New Roman"/>
              <a:ea typeface="Times New Roman"/>
              <a:cs typeface="Times New Roman"/>
              <a:sym typeface="Times New Roman"/>
            </a:endParaRPr>
          </a:p>
          <a:p>
            <a:pPr marL="571500" lvl="3" indent="-571500">
              <a:buFont typeface="Arial" panose="020B0604020202020204" pitchFamily="34" charset="0"/>
              <a:buChar char="•"/>
            </a:pPr>
            <a:r>
              <a:rPr lang="en-US" sz="3200" b="1" dirty="0" smtClean="0">
                <a:solidFill>
                  <a:srgbClr val="FFFF99"/>
                </a:solidFill>
                <a:latin typeface="Times New Roman"/>
                <a:ea typeface="Times New Roman"/>
                <a:cs typeface="Times New Roman"/>
                <a:sym typeface="Times New Roman"/>
              </a:rPr>
              <a:t>Renewable </a:t>
            </a:r>
            <a:r>
              <a:rPr lang="en-US" sz="3200" b="1" dirty="0">
                <a:solidFill>
                  <a:srgbClr val="FFFF99"/>
                </a:solidFill>
                <a:latin typeface="Times New Roman"/>
                <a:ea typeface="Times New Roman"/>
                <a:cs typeface="Times New Roman"/>
                <a:sym typeface="Times New Roman"/>
              </a:rPr>
              <a:t>Cooking </a:t>
            </a:r>
            <a:r>
              <a:rPr lang="en-US" sz="3200" b="1" dirty="0" smtClean="0">
                <a:solidFill>
                  <a:srgbClr val="FFFF99"/>
                </a:solidFill>
                <a:latin typeface="Times New Roman"/>
                <a:ea typeface="Times New Roman"/>
                <a:cs typeface="Times New Roman"/>
                <a:sym typeface="Times New Roman"/>
              </a:rPr>
              <a:t>Fuel</a:t>
            </a:r>
            <a:br>
              <a:rPr lang="en-US" sz="3200" b="1" dirty="0" smtClean="0">
                <a:solidFill>
                  <a:srgbClr val="FFFF99"/>
                </a:solidFill>
                <a:latin typeface="Times New Roman"/>
                <a:ea typeface="Times New Roman"/>
                <a:cs typeface="Times New Roman"/>
                <a:sym typeface="Times New Roman"/>
              </a:rPr>
            </a:br>
            <a:endParaRPr lang="en-US" sz="3200" b="1" dirty="0" smtClean="0">
              <a:solidFill>
                <a:srgbClr val="FFFF99"/>
              </a:solidFill>
              <a:latin typeface="Times New Roman"/>
              <a:ea typeface="Times New Roman"/>
              <a:cs typeface="Times New Roman"/>
              <a:sym typeface="Times New Roman"/>
            </a:endParaRPr>
          </a:p>
          <a:p>
            <a:pPr marL="571500" lvl="3" indent="-571500">
              <a:buFont typeface="Arial" panose="020B0604020202020204" pitchFamily="34" charset="0"/>
              <a:buChar char="•"/>
            </a:pPr>
            <a:r>
              <a:rPr lang="en-US" sz="3200" b="1" dirty="0" smtClean="0">
                <a:solidFill>
                  <a:srgbClr val="FFFF99"/>
                </a:solidFill>
                <a:latin typeface="Times New Roman"/>
                <a:ea typeface="Times New Roman"/>
                <a:cs typeface="Times New Roman"/>
                <a:sym typeface="Times New Roman"/>
              </a:rPr>
              <a:t>New </a:t>
            </a:r>
            <a:r>
              <a:rPr lang="en-US" sz="3200" b="1" dirty="0">
                <a:solidFill>
                  <a:srgbClr val="FFFF99"/>
                </a:solidFill>
                <a:latin typeface="Times New Roman"/>
                <a:ea typeface="Times New Roman"/>
                <a:cs typeface="Times New Roman"/>
                <a:sym typeface="Times New Roman"/>
              </a:rPr>
              <a:t>Research on Liquid Energy </a:t>
            </a:r>
            <a:r>
              <a:rPr lang="en-US" sz="3200" b="1" dirty="0" smtClean="0">
                <a:solidFill>
                  <a:srgbClr val="FFFF99"/>
                </a:solidFill>
                <a:latin typeface="Times New Roman"/>
                <a:ea typeface="Times New Roman"/>
                <a:cs typeface="Times New Roman"/>
                <a:sym typeface="Times New Roman"/>
              </a:rPr>
              <a:t>Storage</a:t>
            </a:r>
            <a:br>
              <a:rPr lang="en-US" sz="3200" b="1" dirty="0" smtClean="0">
                <a:solidFill>
                  <a:srgbClr val="FFFF99"/>
                </a:solidFill>
                <a:latin typeface="Times New Roman"/>
                <a:ea typeface="Times New Roman"/>
                <a:cs typeface="Times New Roman"/>
                <a:sym typeface="Times New Roman"/>
              </a:rPr>
            </a:br>
            <a:endParaRPr lang="en-US" sz="3200" b="1" dirty="0" smtClean="0">
              <a:solidFill>
                <a:srgbClr val="FFFF99"/>
              </a:solidFill>
              <a:latin typeface="Times New Roman"/>
              <a:ea typeface="Times New Roman"/>
              <a:cs typeface="Times New Roman"/>
              <a:sym typeface="Times New Roman"/>
            </a:endParaRPr>
          </a:p>
          <a:p>
            <a:pPr marL="571500" lvl="3" indent="-571500">
              <a:buFont typeface="Arial" panose="020B0604020202020204" pitchFamily="34" charset="0"/>
              <a:buChar char="•"/>
            </a:pPr>
            <a:r>
              <a:rPr lang="en-US" sz="3200" b="1" dirty="0" smtClean="0">
                <a:solidFill>
                  <a:srgbClr val="FFFF99"/>
                </a:solidFill>
                <a:latin typeface="Times New Roman"/>
                <a:ea typeface="Times New Roman"/>
                <a:cs typeface="Times New Roman"/>
                <a:sym typeface="Times New Roman"/>
              </a:rPr>
              <a:t>Q&amp;A throughout</a:t>
            </a:r>
            <a:endParaRPr lang="en-US" sz="3200" b="1" dirty="0">
              <a:solidFill>
                <a:srgbClr val="FFC000"/>
              </a:solidFill>
              <a:latin typeface="Times New Roman"/>
              <a:cs typeface="Times New Roman"/>
              <a:sym typeface="Times New Roman"/>
            </a:endParaRPr>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Shape 671"/>
          <p:cNvSpPr txBox="1">
            <a:spLocks noGrp="1"/>
          </p:cNvSpPr>
          <p:nvPr>
            <p:ph type="title"/>
          </p:nvPr>
        </p:nvSpPr>
        <p:spPr>
          <a:xfrm>
            <a:off x="1371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other things which can be used for production of  biofuels</a:t>
            </a:r>
          </a:p>
        </p:txBody>
      </p:sp>
      <p:sp>
        <p:nvSpPr>
          <p:cNvPr id="672" name="Shape 672"/>
          <p:cNvSpPr/>
          <p:nvPr/>
        </p:nvSpPr>
        <p:spPr>
          <a:xfrm>
            <a:off x="3048000" y="6400800"/>
            <a:ext cx="2859088" cy="274637"/>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1200" b="0" i="0" u="none" strike="noStrike" cap="none" baseline="0">
                <a:solidFill>
                  <a:schemeClr val="dk1"/>
                </a:solidFill>
                <a:latin typeface="Times New Roman"/>
                <a:ea typeface="Times New Roman"/>
                <a:cs typeface="Times New Roman"/>
                <a:sym typeface="Times New Roman"/>
              </a:rPr>
              <a:t>Copyright 2010Advanced Biofuels USA</a:t>
            </a:r>
          </a:p>
        </p:txBody>
      </p:sp>
      <p:pic>
        <p:nvPicPr>
          <p:cNvPr id="673" name="Shape 673"/>
          <p:cNvPicPr preferRelativeResize="0"/>
          <p:nvPr/>
        </p:nvPicPr>
        <p:blipFill rotWithShape="1">
          <a:blip r:embed="rId3">
            <a:alphaModFix/>
          </a:blip>
          <a:srcRect/>
          <a:stretch/>
        </p:blipFill>
        <p:spPr>
          <a:xfrm>
            <a:off x="0" y="6245225"/>
            <a:ext cx="1143000" cy="612775"/>
          </a:xfrm>
          <a:prstGeom prst="rect">
            <a:avLst/>
          </a:prstGeom>
          <a:noFill/>
          <a:ln>
            <a:noFill/>
          </a:ln>
        </p:spPr>
      </p:pic>
      <p:pic>
        <p:nvPicPr>
          <p:cNvPr id="674" name="Shape 674"/>
          <p:cNvPicPr preferRelativeResize="0"/>
          <p:nvPr/>
        </p:nvPicPr>
        <p:blipFill rotWithShape="1">
          <a:blip r:embed="rId4">
            <a:alphaModFix/>
          </a:blip>
          <a:srcRect/>
          <a:stretch/>
        </p:blipFill>
        <p:spPr>
          <a:xfrm>
            <a:off x="1524000" y="1535105"/>
            <a:ext cx="5632176" cy="5322893"/>
          </a:xfrm>
          <a:prstGeom prst="rect">
            <a:avLst/>
          </a:prstGeom>
          <a:ln>
            <a:noFill/>
          </a:ln>
          <a:effectLst>
            <a:softEdge rad="112500"/>
          </a:effectLst>
        </p:spPr>
      </p:pic>
      <p:sp>
        <p:nvSpPr>
          <p:cNvPr id="675" name="Shape 675"/>
          <p:cNvSpPr txBox="1"/>
          <p:nvPr/>
        </p:nvSpPr>
        <p:spPr>
          <a:xfrm>
            <a:off x="7239000" y="2971800"/>
            <a:ext cx="1676399" cy="156966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Sorted Municipal Solid Waste</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pic>
        <p:nvPicPr>
          <p:cNvPr id="680" name="Shape 680"/>
          <p:cNvPicPr preferRelativeResize="0"/>
          <p:nvPr/>
        </p:nvPicPr>
        <p:blipFill rotWithShape="1">
          <a:blip r:embed="rId3">
            <a:alphaModFix/>
          </a:blip>
          <a:srcRect/>
          <a:stretch/>
        </p:blipFill>
        <p:spPr>
          <a:xfrm>
            <a:off x="1295400" y="4137025"/>
            <a:ext cx="4081463" cy="2720974"/>
          </a:xfrm>
          <a:prstGeom prst="rect">
            <a:avLst/>
          </a:prstGeom>
          <a:ln>
            <a:noFill/>
          </a:ln>
          <a:effectLst>
            <a:softEdge rad="112500"/>
          </a:effectLst>
        </p:spPr>
      </p:pic>
      <p:sp>
        <p:nvSpPr>
          <p:cNvPr id="681" name="Shape 681"/>
          <p:cNvSpPr txBox="1">
            <a:spLocks noGrp="1"/>
          </p:cNvSpPr>
          <p:nvPr>
            <p:ph type="title"/>
          </p:nvPr>
        </p:nvSpPr>
        <p:spPr>
          <a:xfrm>
            <a:off x="1371600" y="381000"/>
            <a:ext cx="6316663" cy="1143000"/>
          </a:xfrm>
          <a:prstGeom prst="rect">
            <a:avLst/>
          </a:prstGeom>
          <a:noFill/>
          <a:ln>
            <a:noFill/>
          </a:ln>
        </p:spPr>
        <p:txBody>
          <a:bodyPr lIns="91425" tIns="45700" rIns="91425" bIns="45700" anchor="b"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Examples of potential other things which can be used for production of  biofuels</a:t>
            </a:r>
          </a:p>
        </p:txBody>
      </p:sp>
      <p:pic>
        <p:nvPicPr>
          <p:cNvPr id="682" name="Shape 682"/>
          <p:cNvPicPr preferRelativeResize="0"/>
          <p:nvPr/>
        </p:nvPicPr>
        <p:blipFill rotWithShape="1">
          <a:blip r:embed="rId4">
            <a:alphaModFix/>
          </a:blip>
          <a:srcRect/>
          <a:stretch/>
        </p:blipFill>
        <p:spPr>
          <a:xfrm>
            <a:off x="0" y="6245225"/>
            <a:ext cx="1143000" cy="612775"/>
          </a:xfrm>
          <a:prstGeom prst="rect">
            <a:avLst/>
          </a:prstGeom>
          <a:noFill/>
          <a:ln>
            <a:noFill/>
          </a:ln>
        </p:spPr>
      </p:pic>
      <p:pic>
        <p:nvPicPr>
          <p:cNvPr id="683" name="Shape 683"/>
          <p:cNvPicPr preferRelativeResize="0"/>
          <p:nvPr/>
        </p:nvPicPr>
        <p:blipFill rotWithShape="1">
          <a:blip r:embed="rId5">
            <a:alphaModFix/>
          </a:blip>
          <a:srcRect/>
          <a:stretch/>
        </p:blipFill>
        <p:spPr>
          <a:xfrm>
            <a:off x="152400" y="1524000"/>
            <a:ext cx="4121386" cy="2860242"/>
          </a:xfrm>
          <a:prstGeom prst="rect">
            <a:avLst/>
          </a:prstGeom>
          <a:ln>
            <a:noFill/>
          </a:ln>
          <a:effectLst>
            <a:softEdge rad="112500"/>
          </a:effectLst>
        </p:spPr>
      </p:pic>
      <p:pic>
        <p:nvPicPr>
          <p:cNvPr id="684" name="Shape 684"/>
          <p:cNvPicPr preferRelativeResize="0"/>
          <p:nvPr/>
        </p:nvPicPr>
        <p:blipFill rotWithShape="1">
          <a:blip r:embed="rId6">
            <a:alphaModFix/>
          </a:blip>
          <a:srcRect/>
          <a:stretch/>
        </p:blipFill>
        <p:spPr>
          <a:xfrm>
            <a:off x="4572000" y="1752600"/>
            <a:ext cx="4114800" cy="3612794"/>
          </a:xfrm>
          <a:prstGeom prst="rect">
            <a:avLst/>
          </a:prstGeom>
          <a:ln>
            <a:noFill/>
          </a:ln>
          <a:effectLst>
            <a:softEdge rad="112500"/>
          </a:effectLst>
        </p:spPr>
      </p:pic>
      <p:sp>
        <p:nvSpPr>
          <p:cNvPr id="685" name="Shape 685"/>
          <p:cNvSpPr txBox="1"/>
          <p:nvPr/>
        </p:nvSpPr>
        <p:spPr>
          <a:xfrm>
            <a:off x="5562600" y="5562600"/>
            <a:ext cx="3124199" cy="461664"/>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400" b="0" i="0" u="none" strike="noStrike" cap="none" baseline="0">
                <a:solidFill>
                  <a:schemeClr val="lt1"/>
                </a:solidFill>
                <a:latin typeface="Times New Roman"/>
                <a:ea typeface="Times New Roman"/>
                <a:cs typeface="Times New Roman"/>
                <a:sym typeface="Times New Roman"/>
              </a:rPr>
              <a:t>Algae</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pic>
        <p:nvPicPr>
          <p:cNvPr id="690" name="Shape 690"/>
          <p:cNvPicPr preferRelativeResize="0"/>
          <p:nvPr/>
        </p:nvPicPr>
        <p:blipFill rotWithShape="1">
          <a:blip r:embed="rId3">
            <a:alphaModFix/>
          </a:blip>
          <a:srcRect/>
          <a:stretch/>
        </p:blipFill>
        <p:spPr>
          <a:xfrm>
            <a:off x="134225" y="889225"/>
            <a:ext cx="5486399" cy="3081900"/>
          </a:xfrm>
          <a:prstGeom prst="rect">
            <a:avLst/>
          </a:prstGeom>
          <a:ln>
            <a:noFill/>
          </a:ln>
          <a:effectLst>
            <a:softEdge rad="112500"/>
          </a:effectLst>
        </p:spPr>
      </p:pic>
      <p:pic>
        <p:nvPicPr>
          <p:cNvPr id="691" name="Shape 691"/>
          <p:cNvPicPr preferRelativeResize="0"/>
          <p:nvPr/>
        </p:nvPicPr>
        <p:blipFill rotWithShape="1">
          <a:blip r:embed="rId4">
            <a:alphaModFix/>
          </a:blip>
          <a:srcRect/>
          <a:stretch/>
        </p:blipFill>
        <p:spPr>
          <a:xfrm>
            <a:off x="4141375" y="3430400"/>
            <a:ext cx="4876799" cy="2743199"/>
          </a:xfrm>
          <a:prstGeom prst="rect">
            <a:avLst/>
          </a:prstGeom>
          <a:ln>
            <a:noFill/>
          </a:ln>
          <a:effectLst>
            <a:softEdge rad="112500"/>
          </a:effectLst>
        </p:spPr>
      </p:pic>
      <p:pic>
        <p:nvPicPr>
          <p:cNvPr id="692" name="Shape 692"/>
          <p:cNvPicPr preferRelativeResize="0"/>
          <p:nvPr/>
        </p:nvPicPr>
        <p:blipFill rotWithShape="1">
          <a:blip r:embed="rId5">
            <a:alphaModFix/>
          </a:blip>
          <a:srcRect/>
          <a:stretch/>
        </p:blipFill>
        <p:spPr>
          <a:xfrm>
            <a:off x="5257800" y="533400"/>
            <a:ext cx="3886200" cy="2185988"/>
          </a:xfrm>
          <a:prstGeom prst="rect">
            <a:avLst/>
          </a:prstGeom>
          <a:ln>
            <a:noFill/>
          </a:ln>
          <a:effectLst>
            <a:softEdge rad="112500"/>
          </a:effectLst>
        </p:spPr>
      </p:pic>
      <p:sp>
        <p:nvSpPr>
          <p:cNvPr id="693" name="Shape 693"/>
          <p:cNvSpPr txBox="1"/>
          <p:nvPr/>
        </p:nvSpPr>
        <p:spPr>
          <a:xfrm>
            <a:off x="457200" y="4419600"/>
            <a:ext cx="3962399" cy="52321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baseline="0">
                <a:solidFill>
                  <a:srgbClr val="FFFF99"/>
                </a:solidFill>
                <a:latin typeface="Times New Roman"/>
                <a:ea typeface="Times New Roman"/>
                <a:cs typeface="Times New Roman"/>
                <a:sym typeface="Times New Roman"/>
              </a:rPr>
              <a:t>Leather “Fleshings”</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Shape 699"/>
          <p:cNvSpPr/>
          <p:nvPr/>
        </p:nvSpPr>
        <p:spPr>
          <a:xfrm>
            <a:off x="381000" y="0"/>
            <a:ext cx="304799" cy="3047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endParaRPr sz="1800" b="0" i="0" u="none" strike="noStrike" cap="none" baseline="0">
              <a:solidFill>
                <a:srgbClr val="FFFFFF"/>
              </a:solidFill>
              <a:latin typeface="Arial"/>
              <a:ea typeface="Arial"/>
              <a:cs typeface="Arial"/>
              <a:sym typeface="Arial"/>
            </a:endParaRPr>
          </a:p>
        </p:txBody>
      </p:sp>
      <p:pic>
        <p:nvPicPr>
          <p:cNvPr id="700" name="Shape 700"/>
          <p:cNvPicPr preferRelativeResize="0"/>
          <p:nvPr/>
        </p:nvPicPr>
        <p:blipFill rotWithShape="1">
          <a:blip r:embed="rId3">
            <a:alphaModFix/>
          </a:blip>
          <a:srcRect/>
          <a:stretch/>
        </p:blipFill>
        <p:spPr>
          <a:xfrm>
            <a:off x="4648200" y="609600"/>
            <a:ext cx="4286250" cy="3048001"/>
          </a:xfrm>
          <a:prstGeom prst="rect">
            <a:avLst/>
          </a:prstGeom>
          <a:ln>
            <a:noFill/>
          </a:ln>
          <a:effectLst>
            <a:softEdge rad="112500"/>
          </a:effectLst>
        </p:spPr>
      </p:pic>
      <p:pic>
        <p:nvPicPr>
          <p:cNvPr id="701" name="Shape 701"/>
          <p:cNvPicPr preferRelativeResize="0"/>
          <p:nvPr/>
        </p:nvPicPr>
        <p:blipFill rotWithShape="1">
          <a:blip r:embed="rId4">
            <a:alphaModFix/>
          </a:blip>
          <a:srcRect/>
          <a:stretch/>
        </p:blipFill>
        <p:spPr>
          <a:xfrm>
            <a:off x="228600" y="304800"/>
            <a:ext cx="4762499" cy="2857499"/>
          </a:xfrm>
          <a:prstGeom prst="rect">
            <a:avLst/>
          </a:prstGeom>
          <a:ln>
            <a:noFill/>
          </a:ln>
          <a:effectLst>
            <a:softEdge rad="112500"/>
          </a:effectLst>
        </p:spPr>
      </p:pic>
      <p:pic>
        <p:nvPicPr>
          <p:cNvPr id="702" name="Shape 702"/>
          <p:cNvPicPr preferRelativeResize="0"/>
          <p:nvPr/>
        </p:nvPicPr>
        <p:blipFill rotWithShape="1">
          <a:blip r:embed="rId5">
            <a:alphaModFix/>
          </a:blip>
          <a:srcRect/>
          <a:stretch/>
        </p:blipFill>
        <p:spPr>
          <a:xfrm>
            <a:off x="990600" y="2895600"/>
            <a:ext cx="3809999" cy="2676525"/>
          </a:xfrm>
          <a:prstGeom prst="rect">
            <a:avLst/>
          </a:prstGeom>
          <a:ln>
            <a:noFill/>
          </a:ln>
          <a:effectLst>
            <a:softEdge rad="112500"/>
          </a:effectLst>
        </p:spPr>
      </p:pic>
      <p:pic>
        <p:nvPicPr>
          <p:cNvPr id="703" name="Shape 703"/>
          <p:cNvPicPr preferRelativeResize="0"/>
          <p:nvPr/>
        </p:nvPicPr>
        <p:blipFill rotWithShape="1">
          <a:blip r:embed="rId6">
            <a:alphaModFix/>
          </a:blip>
          <a:srcRect/>
          <a:stretch/>
        </p:blipFill>
        <p:spPr>
          <a:xfrm>
            <a:off x="4572000" y="3429000"/>
            <a:ext cx="3581399" cy="2387600"/>
          </a:xfrm>
          <a:prstGeom prst="rect">
            <a:avLst/>
          </a:prstGeom>
          <a:ln>
            <a:noFill/>
          </a:ln>
          <a:effectLst>
            <a:softEdge rad="112500"/>
          </a:effectLst>
        </p:spPr>
      </p:pic>
      <p:sp>
        <p:nvSpPr>
          <p:cNvPr id="704" name="Shape 704"/>
          <p:cNvSpPr txBox="1"/>
          <p:nvPr/>
        </p:nvSpPr>
        <p:spPr>
          <a:xfrm>
            <a:off x="685800" y="5715000"/>
            <a:ext cx="3004199" cy="9645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2800" b="0" i="0" u="none" strike="noStrike" cap="none" baseline="0">
                <a:solidFill>
                  <a:srgbClr val="FFFF99"/>
                </a:solidFill>
                <a:latin typeface="Times New Roman"/>
                <a:ea typeface="Times New Roman"/>
                <a:cs typeface="Times New Roman"/>
                <a:sym typeface="Times New Roman"/>
              </a:rPr>
              <a:t>Used cooking oils and grease</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Shape 709"/>
          <p:cNvPicPr preferRelativeResize="0"/>
          <p:nvPr/>
        </p:nvPicPr>
        <p:blipFill rotWithShape="1">
          <a:blip r:embed="rId3">
            <a:alphaModFix/>
          </a:blip>
          <a:srcRect/>
          <a:stretch/>
        </p:blipFill>
        <p:spPr>
          <a:xfrm>
            <a:off x="4495800" y="2819400"/>
            <a:ext cx="4419599" cy="3314700"/>
          </a:xfrm>
          <a:prstGeom prst="rect">
            <a:avLst/>
          </a:prstGeom>
          <a:ln>
            <a:noFill/>
          </a:ln>
          <a:effectLst>
            <a:softEdge rad="112500"/>
          </a:effectLst>
        </p:spPr>
      </p:pic>
      <p:pic>
        <p:nvPicPr>
          <p:cNvPr id="710" name="Shape 710"/>
          <p:cNvPicPr preferRelativeResize="0"/>
          <p:nvPr/>
        </p:nvPicPr>
        <p:blipFill rotWithShape="1">
          <a:blip r:embed="rId4">
            <a:alphaModFix/>
          </a:blip>
          <a:srcRect/>
          <a:stretch/>
        </p:blipFill>
        <p:spPr>
          <a:xfrm>
            <a:off x="685800" y="457200"/>
            <a:ext cx="4190999" cy="2794000"/>
          </a:xfrm>
          <a:prstGeom prst="rect">
            <a:avLst/>
          </a:prstGeom>
          <a:ln>
            <a:noFill/>
          </a:ln>
          <a:effectLst>
            <a:softEdge rad="112500"/>
          </a:effectLst>
        </p:spPr>
      </p:pic>
      <p:pic>
        <p:nvPicPr>
          <p:cNvPr id="711" name="Shape 711"/>
          <p:cNvPicPr preferRelativeResize="0"/>
          <p:nvPr/>
        </p:nvPicPr>
        <p:blipFill rotWithShape="1">
          <a:blip r:embed="rId5">
            <a:alphaModFix/>
          </a:blip>
          <a:srcRect/>
          <a:stretch/>
        </p:blipFill>
        <p:spPr>
          <a:xfrm>
            <a:off x="228600" y="2971800"/>
            <a:ext cx="5257799" cy="3093340"/>
          </a:xfrm>
          <a:prstGeom prst="rect">
            <a:avLst/>
          </a:prstGeom>
          <a:ln>
            <a:noFill/>
          </a:ln>
          <a:effectLst>
            <a:softEdge rad="112500"/>
          </a:effectLst>
        </p:spPr>
      </p:pic>
      <p:pic>
        <p:nvPicPr>
          <p:cNvPr id="712" name="Shape 712"/>
          <p:cNvPicPr preferRelativeResize="0"/>
          <p:nvPr/>
        </p:nvPicPr>
        <p:blipFill rotWithShape="1">
          <a:blip r:embed="rId6">
            <a:alphaModFix/>
          </a:blip>
          <a:srcRect/>
          <a:stretch/>
        </p:blipFill>
        <p:spPr>
          <a:xfrm>
            <a:off x="4724400" y="685800"/>
            <a:ext cx="3619500" cy="2390775"/>
          </a:xfrm>
          <a:prstGeom prst="rect">
            <a:avLst/>
          </a:prstGeom>
          <a:ln>
            <a:noFill/>
          </a:ln>
          <a:effectLst>
            <a:softEdge rad="112500"/>
          </a:effectLst>
        </p:spPr>
      </p:pic>
      <p:sp>
        <p:nvSpPr>
          <p:cNvPr id="713" name="Shape 713"/>
          <p:cNvSpPr txBox="1"/>
          <p:nvPr/>
        </p:nvSpPr>
        <p:spPr>
          <a:xfrm>
            <a:off x="1062450" y="6134100"/>
            <a:ext cx="7281600" cy="723900"/>
          </a:xfrm>
          <a:prstGeom prst="rect">
            <a:avLst/>
          </a:prstGeom>
          <a:noFill/>
          <a:ln>
            <a:noFill/>
          </a:ln>
        </p:spPr>
        <p:txBody>
          <a:bodyPr lIns="91425" tIns="91425" rIns="91425" bIns="91425" anchor="t" anchorCtr="0">
            <a:noAutofit/>
          </a:bodyPr>
          <a:lstStyle/>
          <a:p>
            <a:pPr>
              <a:spcBef>
                <a:spcPts val="0"/>
              </a:spcBef>
              <a:buNone/>
            </a:pPr>
            <a:r>
              <a:rPr lang="en-US" sz="3000">
                <a:solidFill>
                  <a:srgbClr val="FFFF99"/>
                </a:solidFill>
                <a:latin typeface="Times New Roman"/>
                <a:ea typeface="Times New Roman"/>
                <a:cs typeface="Times New Roman"/>
                <a:sym typeface="Times New Roman"/>
              </a:rPr>
              <a:t>Landfill Refueling Stations</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27"/>
        <p:cNvGrpSpPr/>
        <p:nvPr/>
      </p:nvGrpSpPr>
      <p:grpSpPr>
        <a:xfrm>
          <a:off x="0" y="0"/>
          <a:ext cx="0" cy="0"/>
          <a:chOff x="0" y="0"/>
          <a:chExt cx="0" cy="0"/>
        </a:xfrm>
      </p:grpSpPr>
      <p:sp>
        <p:nvSpPr>
          <p:cNvPr id="728" name="Shape 728"/>
          <p:cNvSpPr txBox="1">
            <a:spLocks noGrp="1"/>
          </p:cNvSpPr>
          <p:nvPr>
            <p:ph type="title"/>
          </p:nvPr>
        </p:nvSpPr>
        <p:spPr>
          <a:xfrm>
            <a:off x="381000" y="0"/>
            <a:ext cx="8534399" cy="32766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8000" b="1" i="0" u="none" strike="noStrike" cap="none" baseline="0">
                <a:solidFill>
                  <a:srgbClr val="FFFF99"/>
                </a:solidFill>
                <a:latin typeface="Times New Roman"/>
                <a:ea typeface="Times New Roman"/>
                <a:cs typeface="Times New Roman"/>
                <a:sym typeface="Times New Roman"/>
              </a:rPr>
              <a:t>Agriculture:  </a:t>
            </a:r>
            <a:r>
              <a:rPr lang="en-US" sz="4400" b="1" i="0" u="none" strike="noStrike" cap="none" baseline="0">
                <a:solidFill>
                  <a:srgbClr val="FFFF99"/>
                </a:solidFill>
                <a:latin typeface="Times New Roman"/>
                <a:ea typeface="Times New Roman"/>
                <a:cs typeface="Times New Roman"/>
                <a:sym typeface="Times New Roman"/>
              </a:rPr>
              <a:t/>
            </a:r>
            <a:br>
              <a:rPr lang="en-US" sz="4400" b="1" i="0" u="none" strike="noStrike" cap="none" baseline="0">
                <a:solidFill>
                  <a:srgbClr val="FFFF99"/>
                </a:solidFill>
                <a:latin typeface="Times New Roman"/>
                <a:ea typeface="Times New Roman"/>
                <a:cs typeface="Times New Roman"/>
                <a:sym typeface="Times New Roman"/>
              </a:rPr>
            </a:br>
            <a:r>
              <a:rPr lang="en-US" sz="4400" b="1" i="0" u="none" strike="noStrike" cap="none" baseline="0">
                <a:solidFill>
                  <a:srgbClr val="FFFF99"/>
                </a:solidFill>
                <a:latin typeface="Times New Roman"/>
                <a:ea typeface="Times New Roman"/>
                <a:cs typeface="Times New Roman"/>
                <a:sym typeface="Times New Roman"/>
              </a:rPr>
              <a:t>The Foundation</a:t>
            </a:r>
            <a:br>
              <a:rPr lang="en-US" sz="4400" b="1" i="0" u="none" strike="noStrike" cap="none" baseline="0">
                <a:solidFill>
                  <a:srgbClr val="FFFF99"/>
                </a:solidFill>
                <a:latin typeface="Times New Roman"/>
                <a:ea typeface="Times New Roman"/>
                <a:cs typeface="Times New Roman"/>
                <a:sym typeface="Times New Roman"/>
              </a:rPr>
            </a:br>
            <a:r>
              <a:rPr lang="en-US" sz="4400" b="1" i="0" u="none" strike="noStrike" cap="none" baseline="0">
                <a:solidFill>
                  <a:srgbClr val="FFFF99"/>
                </a:solidFill>
                <a:latin typeface="Times New Roman"/>
                <a:ea typeface="Times New Roman"/>
                <a:cs typeface="Times New Roman"/>
                <a:sym typeface="Times New Roman"/>
              </a:rPr>
              <a:t>of the Bioeconomy</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729" name="Shape 729"/>
          <p:cNvSpPr/>
          <p:nvPr/>
        </p:nvSpPr>
        <p:spPr>
          <a:xfrm>
            <a:off x="533400" y="3200400"/>
            <a:ext cx="8229600" cy="23923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Feedstocks</a:t>
            </a:r>
          </a:p>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Jobs Related to Feedstocks</a:t>
            </a:r>
          </a:p>
        </p:txBody>
      </p:sp>
      <p:pic>
        <p:nvPicPr>
          <p:cNvPr id="730" name="Shape 730"/>
          <p:cNvPicPr preferRelativeResize="0"/>
          <p:nvPr/>
        </p:nvPicPr>
        <p:blipFill rotWithShape="1">
          <a:blip r:embed="rId3">
            <a:alphaModFix/>
          </a:blip>
          <a:srcRect/>
          <a:stretch/>
        </p:blipFill>
        <p:spPr>
          <a:xfrm>
            <a:off x="228600" y="6019800"/>
            <a:ext cx="1143000" cy="612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Shape 736"/>
          <p:cNvSpPr txBox="1">
            <a:spLocks noGrp="1"/>
          </p:cNvSpPr>
          <p:nvPr>
            <p:ph type="title"/>
          </p:nvPr>
        </p:nvSpPr>
        <p:spPr>
          <a:xfrm>
            <a:off x="457200" y="152400"/>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A Few Types of Jobs Available in Advanced Biofuels Feedstock Development and Production</a:t>
            </a:r>
          </a:p>
        </p:txBody>
      </p:sp>
      <p:sp>
        <p:nvSpPr>
          <p:cNvPr id="737" name="Shape 737"/>
          <p:cNvSpPr txBox="1">
            <a:spLocks noGrp="1"/>
          </p:cNvSpPr>
          <p:nvPr>
            <p:ph type="body" idx="1"/>
          </p:nvPr>
        </p:nvSpPr>
        <p:spPr>
          <a:xfrm>
            <a:off x="267500" y="1404275"/>
            <a:ext cx="4062900" cy="4951500"/>
          </a:xfrm>
          <a:prstGeom prst="rect">
            <a:avLst/>
          </a:prstGeom>
          <a:noFill/>
          <a:ln>
            <a:noFill/>
          </a:ln>
        </p:spPr>
        <p:txBody>
          <a:bodyPr lIns="91425" tIns="45700" rIns="91425" bIns="45700" anchor="t" anchorCtr="0">
            <a:noAutofit/>
          </a:bodyPr>
          <a:lstStyle/>
          <a:p>
            <a:pPr marL="342900" marR="0" lvl="0" indent="-342900" algn="l" rtl="0">
              <a:lnSpc>
                <a:spcPct val="80000"/>
              </a:lnSpc>
              <a:spcBef>
                <a:spcPts val="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Agronomists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Farmers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Farm workers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Farm equipment designers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Biologists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Biologists specializing in genetic research</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Biologists specializing in plant cells</a:t>
            </a:r>
          </a:p>
          <a:p>
            <a:pPr marL="342900" marR="0" lvl="0" indent="-342900" algn="l" rtl="0">
              <a:lnSpc>
                <a:spcPct val="80000"/>
              </a:lnSpc>
              <a:spcBef>
                <a:spcPts val="600"/>
              </a:spcBef>
              <a:spcAft>
                <a:spcPts val="0"/>
              </a:spcAft>
              <a:buClr>
                <a:schemeClr val="lt1"/>
              </a:buClr>
              <a:buSzPct val="97826"/>
              <a:buFont typeface="Arial"/>
              <a:buChar char="•"/>
            </a:pPr>
            <a:r>
              <a:rPr lang="en-US" sz="2250" b="0" i="0" u="none" strike="noStrike" cap="none" baseline="0" dirty="0">
                <a:solidFill>
                  <a:schemeClr val="lt1"/>
                </a:solidFill>
                <a:latin typeface="Arial"/>
                <a:ea typeface="Arial"/>
                <a:cs typeface="Arial"/>
                <a:sym typeface="Arial"/>
              </a:rPr>
              <a:t>Chemists</a:t>
            </a:r>
          </a:p>
          <a:p>
            <a:pPr lvl="0" indent="203200" rtl="0">
              <a:lnSpc>
                <a:spcPct val="80000"/>
              </a:lnSpc>
              <a:spcBef>
                <a:spcPts val="600"/>
              </a:spcBef>
              <a:buClr>
                <a:schemeClr val="lt1"/>
              </a:buClr>
              <a:buSzPct val="97826"/>
              <a:buFont typeface="Arial"/>
              <a:buNone/>
            </a:pPr>
            <a:r>
              <a:rPr lang="en-US" sz="2250" dirty="0">
                <a:solidFill>
                  <a:schemeClr val="lt1"/>
                </a:solidFill>
              </a:rPr>
              <a:t>Chemical engineers</a:t>
            </a:r>
          </a:p>
          <a:p>
            <a:pPr lvl="0" indent="203200" rtl="0">
              <a:lnSpc>
                <a:spcPct val="80000"/>
              </a:lnSpc>
              <a:spcBef>
                <a:spcPts val="600"/>
              </a:spcBef>
              <a:buClr>
                <a:schemeClr val="lt1"/>
              </a:buClr>
              <a:buSzPct val="97826"/>
              <a:buFont typeface="Arial"/>
              <a:buNone/>
            </a:pPr>
            <a:r>
              <a:rPr lang="en-US" sz="2250" dirty="0">
                <a:solidFill>
                  <a:schemeClr val="lt1"/>
                </a:solidFill>
              </a:rPr>
              <a:t>Researchers into </a:t>
            </a:r>
            <a:r>
              <a:rPr lang="en-US" sz="2250" dirty="0" err="1">
                <a:solidFill>
                  <a:schemeClr val="lt1"/>
                </a:solidFill>
              </a:rPr>
              <a:t>bioenergy</a:t>
            </a:r>
            <a:r>
              <a:rPr lang="en-US" sz="2250" dirty="0">
                <a:solidFill>
                  <a:schemeClr val="lt1"/>
                </a:solidFill>
              </a:rPr>
              <a:t> crop development</a:t>
            </a:r>
          </a:p>
        </p:txBody>
      </p:sp>
      <p:pic>
        <p:nvPicPr>
          <p:cNvPr id="738" name="Shape 738"/>
          <p:cNvPicPr preferRelativeResize="0"/>
          <p:nvPr/>
        </p:nvPicPr>
        <p:blipFill rotWithShape="1">
          <a:blip r:embed="rId3">
            <a:alphaModFix/>
          </a:blip>
          <a:srcRect/>
          <a:stretch/>
        </p:blipFill>
        <p:spPr>
          <a:xfrm>
            <a:off x="7162800" y="5867400"/>
            <a:ext cx="1143000" cy="612775"/>
          </a:xfrm>
          <a:prstGeom prst="rect">
            <a:avLst/>
          </a:prstGeom>
          <a:noFill/>
          <a:ln>
            <a:noFill/>
          </a:ln>
        </p:spPr>
      </p:pic>
      <p:sp>
        <p:nvSpPr>
          <p:cNvPr id="739" name="Shape 739"/>
          <p:cNvSpPr txBox="1"/>
          <p:nvPr/>
        </p:nvSpPr>
        <p:spPr>
          <a:xfrm>
            <a:off x="4343400" y="1371600"/>
            <a:ext cx="4624199" cy="4572000"/>
          </a:xfrm>
          <a:prstGeom prst="rect">
            <a:avLst/>
          </a:prstGeom>
          <a:noFill/>
          <a:ln>
            <a:noFill/>
          </a:ln>
        </p:spPr>
        <p:txBody>
          <a:bodyPr lIns="91425" tIns="91425" rIns="91425" bIns="91425" anchor="t" anchorCtr="0">
            <a:noAutofit/>
          </a:bodyPr>
          <a:lstStyle/>
          <a:p>
            <a:pPr lvl="0" rtl="0">
              <a:lnSpc>
                <a:spcPct val="80000"/>
              </a:lnSpc>
              <a:spcBef>
                <a:spcPts val="600"/>
              </a:spcBef>
              <a:buNone/>
            </a:pPr>
            <a:endParaRPr dirty="0">
              <a:solidFill>
                <a:schemeClr val="dk1"/>
              </a:solidFill>
            </a:endParaRPr>
          </a:p>
          <a:p>
            <a:pPr marL="342900" lvl="0" indent="-342900" rtl="0">
              <a:lnSpc>
                <a:spcPct val="80000"/>
              </a:lnSpc>
              <a:spcBef>
                <a:spcPts val="600"/>
              </a:spcBef>
              <a:buClr>
                <a:schemeClr val="lt1"/>
              </a:buClr>
              <a:buSzPct val="97826"/>
              <a:buFont typeface="Arial"/>
              <a:buChar char="•"/>
            </a:pPr>
            <a:r>
              <a:rPr lang="en-US" sz="2250" dirty="0">
                <a:solidFill>
                  <a:schemeClr val="lt1"/>
                </a:solidFill>
              </a:rPr>
              <a:t>Agriculture/horticulture experts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Freight railroad operators, engineers, loaders, </a:t>
            </a:r>
            <a:r>
              <a:rPr lang="en-US" sz="2250" dirty="0" err="1">
                <a:solidFill>
                  <a:schemeClr val="lt1"/>
                </a:solidFill>
              </a:rPr>
              <a:t>unloaders</a:t>
            </a:r>
            <a:endParaRPr lang="en-US" sz="2250" dirty="0">
              <a:solidFill>
                <a:schemeClr val="lt1"/>
              </a:solidFill>
            </a:endParaRPr>
          </a:p>
          <a:p>
            <a:pPr marL="342900" lvl="0" indent="-342900" rtl="0">
              <a:lnSpc>
                <a:spcPct val="80000"/>
              </a:lnSpc>
              <a:spcBef>
                <a:spcPts val="600"/>
              </a:spcBef>
              <a:buClr>
                <a:schemeClr val="lt1"/>
              </a:buClr>
              <a:buSzPct val="97826"/>
              <a:buFont typeface="Arial"/>
              <a:buChar char="•"/>
            </a:pPr>
            <a:r>
              <a:rPr lang="en-US" sz="2250" dirty="0">
                <a:solidFill>
                  <a:schemeClr val="lt1"/>
                </a:solidFill>
              </a:rPr>
              <a:t>Equipment operators, technicians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Farm product purchasers/traders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Agricultural and Forestry Supervisors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Agricultural Inspectors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Computer Software Engineers</a:t>
            </a:r>
          </a:p>
          <a:p>
            <a:pPr marL="342900" lvl="0" indent="-342900" rtl="0">
              <a:lnSpc>
                <a:spcPct val="80000"/>
              </a:lnSpc>
              <a:spcBef>
                <a:spcPts val="600"/>
              </a:spcBef>
              <a:buClr>
                <a:schemeClr val="lt1"/>
              </a:buClr>
              <a:buSzPct val="97826"/>
              <a:buFont typeface="Arial"/>
              <a:buChar char="•"/>
            </a:pPr>
            <a:r>
              <a:rPr lang="en-US" sz="2250" dirty="0">
                <a:solidFill>
                  <a:schemeClr val="lt1"/>
                </a:solidFill>
              </a:rPr>
              <a:t>Others?</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Shape 744"/>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745" name="Shape 745"/>
          <p:cNvSpPr/>
          <p:nvPr/>
        </p:nvSpPr>
        <p:spPr>
          <a:xfrm>
            <a:off x="533400" y="3200400"/>
            <a:ext cx="8229600" cy="23925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How are they made?</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Feedstock</a:t>
            </a:r>
          </a:p>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Logistics</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Technology</a:t>
            </a:r>
          </a:p>
        </p:txBody>
      </p:sp>
      <p:pic>
        <p:nvPicPr>
          <p:cNvPr id="746" name="Shape 746"/>
          <p:cNvPicPr preferRelativeResize="0"/>
          <p:nvPr/>
        </p:nvPicPr>
        <p:blipFill rotWithShape="1">
          <a:blip r:embed="rId3">
            <a:alphaModFix/>
          </a:blip>
          <a:srcRect/>
          <a:stretch/>
        </p:blipFill>
        <p:spPr>
          <a:xfrm>
            <a:off x="228600" y="6019800"/>
            <a:ext cx="1143000" cy="612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Shape 752"/>
          <p:cNvPicPr preferRelativeResize="0"/>
          <p:nvPr/>
        </p:nvPicPr>
        <p:blipFill rotWithShape="1">
          <a:blip r:embed="rId3">
            <a:alphaModFix/>
          </a:blip>
          <a:srcRect/>
          <a:stretch/>
        </p:blipFill>
        <p:spPr>
          <a:xfrm>
            <a:off x="1295400" y="609600"/>
            <a:ext cx="3309899" cy="2971799"/>
          </a:xfrm>
          <a:prstGeom prst="rect">
            <a:avLst/>
          </a:prstGeom>
          <a:noFill/>
          <a:ln>
            <a:noFill/>
          </a:ln>
        </p:spPr>
      </p:pic>
      <p:pic>
        <p:nvPicPr>
          <p:cNvPr id="753" name="Shape 753"/>
          <p:cNvPicPr preferRelativeResize="0"/>
          <p:nvPr/>
        </p:nvPicPr>
        <p:blipFill rotWithShape="1">
          <a:blip r:embed="rId4">
            <a:alphaModFix/>
          </a:blip>
          <a:srcRect/>
          <a:stretch/>
        </p:blipFill>
        <p:spPr>
          <a:xfrm>
            <a:off x="1295400" y="3581400"/>
            <a:ext cx="3308099" cy="2971799"/>
          </a:xfrm>
          <a:prstGeom prst="rect">
            <a:avLst/>
          </a:prstGeom>
          <a:noFill/>
          <a:ln>
            <a:noFill/>
          </a:ln>
        </p:spPr>
      </p:pic>
      <p:pic>
        <p:nvPicPr>
          <p:cNvPr id="754" name="Shape 754"/>
          <p:cNvPicPr preferRelativeResize="0"/>
          <p:nvPr/>
        </p:nvPicPr>
        <p:blipFill rotWithShape="1">
          <a:blip r:embed="rId5">
            <a:alphaModFix/>
          </a:blip>
          <a:srcRect/>
          <a:stretch/>
        </p:blipFill>
        <p:spPr>
          <a:xfrm>
            <a:off x="4953000" y="685800"/>
            <a:ext cx="3276600" cy="2939700"/>
          </a:xfrm>
          <a:prstGeom prst="rect">
            <a:avLst/>
          </a:prstGeom>
          <a:ln>
            <a:noFill/>
          </a:ln>
          <a:effectLst>
            <a:softEdge rad="112500"/>
          </a:effectLst>
        </p:spPr>
      </p:pic>
      <p:pic>
        <p:nvPicPr>
          <p:cNvPr id="755" name="Shape 755"/>
          <p:cNvPicPr preferRelativeResize="0"/>
          <p:nvPr/>
        </p:nvPicPr>
        <p:blipFill rotWithShape="1">
          <a:blip r:embed="rId6">
            <a:alphaModFix/>
          </a:blip>
          <a:srcRect/>
          <a:stretch/>
        </p:blipFill>
        <p:spPr>
          <a:xfrm>
            <a:off x="4953000" y="3581400"/>
            <a:ext cx="3256199" cy="2913299"/>
          </a:xfrm>
          <a:prstGeom prst="rect">
            <a:avLst/>
          </a:prstGeom>
          <a:ln>
            <a:noFill/>
          </a:ln>
          <a:effectLst>
            <a:softEdge rad="112500"/>
          </a:effectLst>
        </p:spPr>
      </p:pic>
      <p:sp>
        <p:nvSpPr>
          <p:cNvPr id="756" name="Shape 756"/>
          <p:cNvSpPr txBox="1"/>
          <p:nvPr/>
        </p:nvSpPr>
        <p:spPr>
          <a:xfrm>
            <a:off x="283125" y="0"/>
            <a:ext cx="8540999" cy="646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Logistics:  Harvest, Storage, Transport</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Shape 762"/>
          <p:cNvPicPr preferRelativeResize="0"/>
          <p:nvPr/>
        </p:nvPicPr>
        <p:blipFill rotWithShape="1">
          <a:blip r:embed="rId3">
            <a:alphaModFix/>
          </a:blip>
          <a:srcRect/>
          <a:stretch/>
        </p:blipFill>
        <p:spPr>
          <a:xfrm>
            <a:off x="1143000" y="533400"/>
            <a:ext cx="3319200" cy="2979600"/>
          </a:xfrm>
          <a:prstGeom prst="rect">
            <a:avLst/>
          </a:prstGeom>
          <a:noFill/>
          <a:ln>
            <a:noFill/>
          </a:ln>
        </p:spPr>
      </p:pic>
      <p:pic>
        <p:nvPicPr>
          <p:cNvPr id="763" name="Shape 763"/>
          <p:cNvPicPr preferRelativeResize="0"/>
          <p:nvPr/>
        </p:nvPicPr>
        <p:blipFill rotWithShape="1">
          <a:blip r:embed="rId4">
            <a:alphaModFix/>
          </a:blip>
          <a:srcRect/>
          <a:stretch/>
        </p:blipFill>
        <p:spPr>
          <a:xfrm>
            <a:off x="1143000" y="3505200"/>
            <a:ext cx="3307199" cy="2971799"/>
          </a:xfrm>
          <a:prstGeom prst="rect">
            <a:avLst/>
          </a:prstGeom>
          <a:noFill/>
          <a:ln>
            <a:noFill/>
          </a:ln>
        </p:spPr>
      </p:pic>
      <p:pic>
        <p:nvPicPr>
          <p:cNvPr id="764" name="Shape 764"/>
          <p:cNvPicPr preferRelativeResize="0"/>
          <p:nvPr/>
        </p:nvPicPr>
        <p:blipFill rotWithShape="1">
          <a:blip r:embed="rId5">
            <a:alphaModFix/>
          </a:blip>
          <a:srcRect/>
          <a:stretch/>
        </p:blipFill>
        <p:spPr>
          <a:xfrm>
            <a:off x="4495800" y="533400"/>
            <a:ext cx="3581399" cy="2981399"/>
          </a:xfrm>
          <a:prstGeom prst="rect">
            <a:avLst/>
          </a:prstGeom>
          <a:ln>
            <a:noFill/>
          </a:ln>
          <a:effectLst>
            <a:softEdge rad="112500"/>
          </a:effectLst>
        </p:spPr>
      </p:pic>
      <p:pic>
        <p:nvPicPr>
          <p:cNvPr id="765" name="Shape 765"/>
          <p:cNvPicPr preferRelativeResize="0"/>
          <p:nvPr/>
        </p:nvPicPr>
        <p:blipFill rotWithShape="1">
          <a:blip r:embed="rId6">
            <a:alphaModFix/>
          </a:blip>
          <a:srcRect/>
          <a:stretch/>
        </p:blipFill>
        <p:spPr>
          <a:xfrm>
            <a:off x="4419600" y="3581400"/>
            <a:ext cx="4061699" cy="2819400"/>
          </a:xfrm>
          <a:prstGeom prst="rect">
            <a:avLst/>
          </a:prstGeom>
          <a:ln>
            <a:noFill/>
          </a:ln>
          <a:effectLst>
            <a:softEdge rad="112500"/>
          </a:effectLst>
        </p:spPr>
      </p:pic>
      <p:sp>
        <p:nvSpPr>
          <p:cNvPr id="766" name="Shape 766"/>
          <p:cNvSpPr/>
          <p:nvPr/>
        </p:nvSpPr>
        <p:spPr>
          <a:xfrm>
            <a:off x="755000" y="0"/>
            <a:ext cx="8163599" cy="646199"/>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3600">
                <a:solidFill>
                  <a:srgbClr val="FFFF99"/>
                </a:solidFill>
                <a:latin typeface="Times New Roman"/>
                <a:ea typeface="Times New Roman"/>
                <a:cs typeface="Times New Roman"/>
                <a:sym typeface="Times New Roman"/>
              </a:rPr>
              <a:t>Logistics:  Harvest, Storage, Transport</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Shape 201"/>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rgbClr val="FFFF99"/>
                </a:solidFill>
                <a:latin typeface="Times New Roman"/>
                <a:ea typeface="Times New Roman"/>
                <a:cs typeface="Times New Roman"/>
                <a:sym typeface="Times New Roman"/>
              </a:rPr>
              <a:t>Advanced Biofuels</a:t>
            </a:r>
            <a:r>
              <a:rPr lang="en-US" sz="4400" b="1" i="0" u="none" strike="noStrike" cap="none" dirty="0" smtClean="0">
                <a:solidFill>
                  <a:srgbClr val="FFFF99"/>
                </a:solidFill>
                <a:latin typeface="Times New Roman"/>
                <a:ea typeface="Times New Roman"/>
                <a:cs typeface="Times New Roman"/>
                <a:sym typeface="Times New Roman"/>
              </a:rPr>
              <a:t> Basics</a:t>
            </a:r>
            <a:r>
              <a:rPr lang="en-US" sz="5400" b="1" i="0" u="none" strike="noStrike" cap="none" baseline="0" dirty="0" smtClean="0">
                <a:solidFill>
                  <a:srgbClr val="005828"/>
                </a:solidFill>
                <a:latin typeface="Times New Roman"/>
                <a:ea typeface="Times New Roman"/>
                <a:cs typeface="Times New Roman"/>
                <a:sym typeface="Times New Roman"/>
              </a:rPr>
              <a:t> </a:t>
            </a:r>
            <a:r>
              <a:rPr lang="en-US" sz="4400" b="1" i="0" u="none" strike="noStrike" cap="none" baseline="0" dirty="0" smtClean="0">
                <a:solidFill>
                  <a:srgbClr val="005828"/>
                </a:solidFill>
                <a:latin typeface="Times New Roman"/>
                <a:ea typeface="Times New Roman"/>
                <a:cs typeface="Times New Roman"/>
                <a:sym typeface="Times New Roman"/>
              </a:rPr>
              <a:t> </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02" name="Shape 202"/>
          <p:cNvSpPr/>
          <p:nvPr/>
        </p:nvSpPr>
        <p:spPr>
          <a:xfrm>
            <a:off x="152400" y="2057400"/>
            <a:ext cx="8839199" cy="42672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800" b="1" i="0" u="none" strike="noStrike" cap="none" baseline="0" dirty="0" smtClean="0">
                <a:solidFill>
                  <a:srgbClr val="FBFCF5"/>
                </a:solidFill>
                <a:latin typeface="Times New Roman"/>
                <a:ea typeface="Times New Roman"/>
                <a:cs typeface="Times New Roman"/>
                <a:sym typeface="Times New Roman"/>
              </a:rPr>
              <a:t>What are they?</a:t>
            </a:r>
          </a:p>
          <a:p>
            <a:pPr marL="0" marR="0" lvl="0" indent="0" algn="ctr" rtl="0">
              <a:spcBef>
                <a:spcPts val="0"/>
              </a:spcBef>
              <a:spcAft>
                <a:spcPts val="0"/>
              </a:spcAft>
              <a:buSzPct val="25000"/>
              <a:buNone/>
            </a:pPr>
            <a:r>
              <a:rPr lang="en-US" sz="3800" b="1" dirty="0" smtClean="0">
                <a:solidFill>
                  <a:srgbClr val="FBFCF5"/>
                </a:solidFill>
                <a:latin typeface="Times New Roman"/>
                <a:ea typeface="Times New Roman"/>
                <a:cs typeface="Times New Roman"/>
                <a:sym typeface="Times New Roman"/>
              </a:rPr>
              <a:t>Why do we need them?</a:t>
            </a:r>
          </a:p>
          <a:p>
            <a:pPr lvl="0" algn="ctr">
              <a:buSzPct val="25000"/>
            </a:pPr>
            <a:r>
              <a:rPr lang="en-US" sz="3800" b="1" dirty="0" smtClean="0">
                <a:solidFill>
                  <a:schemeClr val="tx2"/>
                </a:solidFill>
                <a:latin typeface="Times New Roman"/>
                <a:ea typeface="Times New Roman"/>
                <a:cs typeface="Times New Roman"/>
                <a:sym typeface="Times New Roman"/>
              </a:rPr>
              <a:t>What are they used for</a:t>
            </a:r>
            <a:r>
              <a:rPr lang="en-US" sz="2000" b="1" dirty="0" smtClean="0">
                <a:solidFill>
                  <a:schemeClr val="tx2"/>
                </a:solidFill>
                <a:latin typeface="Times New Roman"/>
                <a:ea typeface="Times New Roman"/>
                <a:cs typeface="Times New Roman"/>
                <a:sym typeface="Times New Roman"/>
              </a:rPr>
              <a:t>? (Yesterday, Today, Tomorrow) </a:t>
            </a:r>
          </a:p>
          <a:p>
            <a:pPr lvl="0" algn="ctr">
              <a:buSzPct val="25000"/>
            </a:pPr>
            <a:r>
              <a:rPr lang="en-US" sz="3800" b="1" dirty="0" smtClean="0">
                <a:solidFill>
                  <a:schemeClr val="tx2"/>
                </a:solidFill>
                <a:latin typeface="Times New Roman"/>
                <a:ea typeface="Times New Roman"/>
                <a:cs typeface="Times New Roman"/>
                <a:sym typeface="Times New Roman"/>
              </a:rPr>
              <a:t>How are they made?</a:t>
            </a:r>
          </a:p>
          <a:p>
            <a:pPr lvl="0" algn="ctr">
              <a:buSzPct val="25000"/>
            </a:pPr>
            <a:r>
              <a:rPr lang="en-US" sz="3800" b="1" dirty="0" smtClean="0">
                <a:solidFill>
                  <a:schemeClr val="accent5">
                    <a:lumMod val="50000"/>
                  </a:schemeClr>
                </a:solidFill>
                <a:latin typeface="Times New Roman"/>
                <a:ea typeface="Times New Roman"/>
                <a:cs typeface="Times New Roman"/>
                <a:sym typeface="Times New Roman"/>
              </a:rPr>
              <a:t>Sustainability</a:t>
            </a:r>
          </a:p>
          <a:p>
            <a:pPr lvl="0" algn="ctr">
              <a:buSzPct val="25000"/>
            </a:pPr>
            <a:r>
              <a:rPr lang="en-US" sz="3800" b="1" dirty="0" smtClean="0">
                <a:solidFill>
                  <a:schemeClr val="accent5">
                    <a:lumMod val="50000"/>
                  </a:schemeClr>
                </a:solidFill>
                <a:latin typeface="Times New Roman"/>
                <a:ea typeface="Times New Roman"/>
                <a:cs typeface="Times New Roman"/>
                <a:sym typeface="Times New Roman"/>
              </a:rPr>
              <a:t>Policy Considerations</a:t>
            </a:r>
          </a:p>
          <a:p>
            <a:pPr lvl="0" algn="ctr">
              <a:buSzPct val="25000"/>
            </a:pPr>
            <a:r>
              <a:rPr lang="en-US" sz="3800" b="1" dirty="0" smtClean="0">
                <a:solidFill>
                  <a:schemeClr val="accent5">
                    <a:lumMod val="50000"/>
                  </a:schemeClr>
                </a:solidFill>
                <a:latin typeface="Times New Roman"/>
                <a:ea typeface="Times New Roman"/>
                <a:cs typeface="Times New Roman"/>
                <a:sym typeface="Times New Roman"/>
              </a:rPr>
              <a:t>Markets</a:t>
            </a:r>
            <a:endParaRPr lang="en-US" sz="3800" b="1" dirty="0">
              <a:solidFill>
                <a:schemeClr val="accent5">
                  <a:lumMod val="50000"/>
                </a:schemeClr>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71"/>
        <p:cNvGrpSpPr/>
        <p:nvPr/>
      </p:nvGrpSpPr>
      <p:grpSpPr>
        <a:xfrm>
          <a:off x="0" y="0"/>
          <a:ext cx="0" cy="0"/>
          <a:chOff x="0" y="0"/>
          <a:chExt cx="0" cy="0"/>
        </a:xfrm>
      </p:grpSpPr>
      <p:sp>
        <p:nvSpPr>
          <p:cNvPr id="772" name="Shape 772"/>
          <p:cNvSpPr txBox="1">
            <a:spLocks noGrp="1"/>
          </p:cNvSpPr>
          <p:nvPr>
            <p:ph type="body" idx="1"/>
          </p:nvPr>
        </p:nvSpPr>
        <p:spPr>
          <a:xfrm>
            <a:off x="487600" y="354900"/>
            <a:ext cx="8199299" cy="950700"/>
          </a:xfrm>
          <a:prstGeom prst="rect">
            <a:avLst/>
          </a:prstGeom>
        </p:spPr>
        <p:txBody>
          <a:bodyPr lIns="91425" tIns="91425" rIns="91425" bIns="91425" anchor="t" anchorCtr="0">
            <a:noAutofit/>
          </a:bodyPr>
          <a:lstStyle/>
          <a:p>
            <a:pPr>
              <a:spcBef>
                <a:spcPts val="0"/>
              </a:spcBef>
              <a:buNone/>
            </a:pPr>
            <a:r>
              <a:rPr lang="en-US" sz="3600">
                <a:solidFill>
                  <a:srgbClr val="FFFF99"/>
                </a:solidFill>
                <a:latin typeface="Times New Roman"/>
                <a:ea typeface="Times New Roman"/>
                <a:cs typeface="Times New Roman"/>
                <a:sym typeface="Times New Roman"/>
              </a:rPr>
              <a:t>Logistics:  Harvest, Storage, Transport</a:t>
            </a:r>
          </a:p>
        </p:txBody>
      </p:sp>
      <p:sp>
        <p:nvSpPr>
          <p:cNvPr id="773" name="Shape 773"/>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60</a:t>
            </a:fld>
            <a:endParaRPr lang="en-US"/>
          </a:p>
        </p:txBody>
      </p:sp>
      <p:pic>
        <p:nvPicPr>
          <p:cNvPr id="774" name="Shape 774"/>
          <p:cNvPicPr preferRelativeResize="0"/>
          <p:nvPr/>
        </p:nvPicPr>
        <p:blipFill>
          <a:blip r:embed="rId3">
            <a:alphaModFix/>
          </a:blip>
          <a:stretch>
            <a:fillRect/>
          </a:stretch>
        </p:blipFill>
        <p:spPr>
          <a:xfrm>
            <a:off x="3507624" y="3007699"/>
            <a:ext cx="5399377" cy="3237526"/>
          </a:xfrm>
          <a:prstGeom prst="rect">
            <a:avLst/>
          </a:prstGeom>
          <a:ln>
            <a:noFill/>
          </a:ln>
          <a:effectLst>
            <a:softEdge rad="112500"/>
          </a:effectLst>
        </p:spPr>
      </p:pic>
      <p:pic>
        <p:nvPicPr>
          <p:cNvPr id="775" name="Shape 775"/>
          <p:cNvPicPr preferRelativeResize="0"/>
          <p:nvPr/>
        </p:nvPicPr>
        <p:blipFill>
          <a:blip r:embed="rId4">
            <a:alphaModFix/>
          </a:blip>
          <a:stretch>
            <a:fillRect/>
          </a:stretch>
        </p:blipFill>
        <p:spPr>
          <a:xfrm>
            <a:off x="361775" y="1675175"/>
            <a:ext cx="4058173" cy="3043624"/>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Shape 781"/>
          <p:cNvSpPr txBox="1">
            <a:spLocks noGrp="1"/>
          </p:cNvSpPr>
          <p:nvPr>
            <p:ph type="title"/>
          </p:nvPr>
        </p:nvSpPr>
        <p:spPr>
          <a:xfrm>
            <a:off x="381000" y="0"/>
            <a:ext cx="8534399" cy="2392363"/>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a:solidFill>
                  <a:srgbClr val="FFFF99"/>
                </a:solidFill>
                <a:latin typeface="Times New Roman"/>
                <a:ea typeface="Times New Roman"/>
                <a:cs typeface="Times New Roman"/>
                <a:sym typeface="Times New Roman"/>
              </a:rPr>
              <a:t>What Are Advanced Biofuels?</a:t>
            </a:r>
            <a:r>
              <a:rPr lang="en-US" sz="5400" b="1" i="0" u="none" strike="noStrike" cap="none" baseline="0">
                <a:solidFill>
                  <a:srgbClr val="005828"/>
                </a:solidFill>
                <a:latin typeface="Times New Roman"/>
                <a:ea typeface="Times New Roman"/>
                <a:cs typeface="Times New Roman"/>
                <a:sym typeface="Times New Roman"/>
              </a:rPr>
              <a:t> </a:t>
            </a:r>
            <a:r>
              <a:rPr lang="en-US" sz="4400" b="1" i="0" u="none" strike="noStrike" cap="none" baseline="0">
                <a:solidFill>
                  <a:srgbClr val="005828"/>
                </a:solidFill>
                <a:latin typeface="Times New Roman"/>
                <a:ea typeface="Times New Roman"/>
                <a:cs typeface="Times New Roman"/>
                <a:sym typeface="Times New Roman"/>
              </a:rPr>
              <a:t> </a:t>
            </a:r>
          </a:p>
        </p:txBody>
      </p:sp>
      <p:sp>
        <p:nvSpPr>
          <p:cNvPr id="782" name="Shape 782"/>
          <p:cNvSpPr/>
          <p:nvPr/>
        </p:nvSpPr>
        <p:spPr>
          <a:xfrm>
            <a:off x="533400" y="3200400"/>
            <a:ext cx="8229600" cy="2392363"/>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How are they made?</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Feedstock</a:t>
            </a:r>
          </a:p>
          <a:p>
            <a:pPr marL="0" marR="0" lvl="0" indent="0" algn="ctr" rtl="0">
              <a:spcBef>
                <a:spcPts val="0"/>
              </a:spcBef>
              <a:spcAft>
                <a:spcPts val="0"/>
              </a:spcAft>
              <a:buSzPct val="25000"/>
              <a:buNone/>
            </a:pPr>
            <a:r>
              <a:rPr lang="en-US" sz="4000" b="1" i="0" u="none" strike="noStrike" cap="none" baseline="0">
                <a:solidFill>
                  <a:srgbClr val="92D050"/>
                </a:solidFill>
                <a:latin typeface="Times New Roman"/>
                <a:ea typeface="Times New Roman"/>
                <a:cs typeface="Times New Roman"/>
                <a:sym typeface="Times New Roman"/>
              </a:rPr>
              <a:t>Logistics</a:t>
            </a:r>
          </a:p>
          <a:p>
            <a:pPr marL="0" marR="0" lvl="0" indent="0" algn="ctr" rtl="0">
              <a:spcBef>
                <a:spcPts val="0"/>
              </a:spcBef>
              <a:spcAft>
                <a:spcPts val="0"/>
              </a:spcAft>
              <a:buSzPct val="25000"/>
              <a:buNone/>
            </a:pPr>
            <a:r>
              <a:rPr lang="en-US" sz="4000" b="1" i="0" u="none" strike="noStrike" cap="none" baseline="0">
                <a:solidFill>
                  <a:srgbClr val="F6F9E9"/>
                </a:solidFill>
                <a:latin typeface="Times New Roman"/>
                <a:ea typeface="Times New Roman"/>
                <a:cs typeface="Times New Roman"/>
                <a:sym typeface="Times New Roman"/>
              </a:rPr>
              <a:t>Technology</a:t>
            </a:r>
          </a:p>
        </p:txBody>
      </p:sp>
      <p:pic>
        <p:nvPicPr>
          <p:cNvPr id="783" name="Shape 783"/>
          <p:cNvPicPr preferRelativeResize="0"/>
          <p:nvPr/>
        </p:nvPicPr>
        <p:blipFill rotWithShape="1">
          <a:blip r:embed="rId3">
            <a:alphaModFix/>
          </a:blip>
          <a:srcRect/>
          <a:stretch/>
        </p:blipFill>
        <p:spPr>
          <a:xfrm>
            <a:off x="228600" y="6019800"/>
            <a:ext cx="1143000" cy="612775"/>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pic>
        <p:nvPicPr>
          <p:cNvPr id="789" name="Shape 789"/>
          <p:cNvPicPr preferRelativeResize="0"/>
          <p:nvPr/>
        </p:nvPicPr>
        <p:blipFill rotWithShape="1">
          <a:blip r:embed="rId3">
            <a:alphaModFix/>
          </a:blip>
          <a:srcRect l="20886" t="50070" b="4260"/>
          <a:stretch/>
        </p:blipFill>
        <p:spPr>
          <a:xfrm>
            <a:off x="2469500" y="4344550"/>
            <a:ext cx="6580799" cy="2192399"/>
          </a:xfrm>
          <a:prstGeom prst="rect">
            <a:avLst/>
          </a:prstGeom>
          <a:ln>
            <a:noFill/>
          </a:ln>
          <a:effectLst>
            <a:softEdge rad="112500"/>
          </a:effectLst>
        </p:spPr>
      </p:pic>
      <p:sp>
        <p:nvSpPr>
          <p:cNvPr id="790" name="Shape 790"/>
          <p:cNvSpPr txBox="1">
            <a:spLocks noGrp="1"/>
          </p:cNvSpPr>
          <p:nvPr>
            <p:ph type="title"/>
          </p:nvPr>
        </p:nvSpPr>
        <p:spPr>
          <a:xfrm>
            <a:off x="228600" y="0"/>
            <a:ext cx="8229600" cy="990599"/>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Processes</a:t>
            </a:r>
          </a:p>
        </p:txBody>
      </p:sp>
      <p:pic>
        <p:nvPicPr>
          <p:cNvPr id="791" name="Shape 791"/>
          <p:cNvPicPr preferRelativeResize="0"/>
          <p:nvPr/>
        </p:nvPicPr>
        <p:blipFill rotWithShape="1">
          <a:blip r:embed="rId4">
            <a:alphaModFix/>
          </a:blip>
          <a:srcRect/>
          <a:stretch/>
        </p:blipFill>
        <p:spPr>
          <a:xfrm>
            <a:off x="152400" y="6096000"/>
            <a:ext cx="1143000" cy="612775"/>
          </a:xfrm>
          <a:prstGeom prst="rect">
            <a:avLst/>
          </a:prstGeom>
          <a:noFill/>
          <a:ln>
            <a:noFill/>
          </a:ln>
        </p:spPr>
      </p:pic>
      <p:sp>
        <p:nvSpPr>
          <p:cNvPr id="792" name="Shape 792"/>
          <p:cNvSpPr txBox="1">
            <a:spLocks noGrp="1"/>
          </p:cNvSpPr>
          <p:nvPr>
            <p:ph type="body" idx="1"/>
          </p:nvPr>
        </p:nvSpPr>
        <p:spPr>
          <a:xfrm>
            <a:off x="152400" y="1711350"/>
            <a:ext cx="3581399" cy="3200399"/>
          </a:xfrm>
          <a:prstGeom prst="rect">
            <a:avLst/>
          </a:prstGeom>
          <a:noFill/>
          <a:ln>
            <a:noFill/>
          </a:ln>
        </p:spPr>
        <p:txBody>
          <a:bodyPr lIns="91425" tIns="45700" rIns="91425" bIns="45700" anchor="t" anchorCtr="0">
            <a:noAutofit/>
          </a:bodyPr>
          <a:lstStyle/>
          <a:p>
            <a:pPr marL="342900" marR="0" lvl="0" indent="-342900" algn="l" rtl="0">
              <a:lnSpc>
                <a:spcPct val="90000"/>
              </a:lnSpc>
              <a:spcBef>
                <a:spcPts val="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Fermentation</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Plant extraction</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Transesterification</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Hydrolysis</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Enzymatic Catalysis</a:t>
            </a:r>
          </a:p>
          <a:p>
            <a:pPr marL="342900" marR="0" lvl="0" indent="-342900" algn="l" rtl="0">
              <a:lnSpc>
                <a:spcPct val="90000"/>
              </a:lnSpc>
              <a:spcBef>
                <a:spcPts val="1200"/>
              </a:spcBef>
              <a:spcAft>
                <a:spcPts val="0"/>
              </a:spcAft>
              <a:buClr>
                <a:srgbClr val="FFF2CC"/>
              </a:buClr>
              <a:buSzPct val="100000"/>
              <a:buFont typeface="Times New Roman"/>
              <a:buChar char="•"/>
            </a:pPr>
            <a:r>
              <a:rPr lang="en-US" sz="2400" b="1">
                <a:solidFill>
                  <a:srgbClr val="FFF2CC"/>
                </a:solidFill>
                <a:latin typeface="Times New Roman"/>
                <a:ea typeface="Times New Roman"/>
                <a:cs typeface="Times New Roman"/>
                <a:sym typeface="Times New Roman"/>
              </a:rPr>
              <a:t>CO2-to-liquid bio-catalytic conversion</a:t>
            </a:r>
          </a:p>
        </p:txBody>
      </p:sp>
      <p:sp>
        <p:nvSpPr>
          <p:cNvPr id="793" name="Shape 793"/>
          <p:cNvSpPr/>
          <p:nvPr/>
        </p:nvSpPr>
        <p:spPr>
          <a:xfrm>
            <a:off x="381000" y="990600"/>
            <a:ext cx="2734500" cy="533400"/>
          </a:xfrm>
          <a:prstGeom prst="flowChartProcess">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None/>
            </a:pPr>
            <a:endParaRPr sz="2400" b="1" i="0" u="none" strike="noStrike" cap="none" baseline="0">
              <a:solidFill>
                <a:schemeClr val="dk1"/>
              </a:solidFill>
              <a:latin typeface="Times New Roman"/>
              <a:ea typeface="Times New Roman"/>
              <a:cs typeface="Times New Roman"/>
              <a:sym typeface="Times New Roman"/>
            </a:endParaRPr>
          </a:p>
          <a:p>
            <a:pPr marL="0" marR="0" lvl="0" indent="0" algn="ctr" rtl="0">
              <a:lnSpc>
                <a:spcPct val="90000"/>
              </a:lnSpc>
              <a:spcBef>
                <a:spcPts val="120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Biochemical</a:t>
            </a:r>
          </a:p>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p:txBody>
      </p:sp>
      <p:sp>
        <p:nvSpPr>
          <p:cNvPr id="794" name="Shape 794"/>
          <p:cNvSpPr/>
          <p:nvPr/>
        </p:nvSpPr>
        <p:spPr>
          <a:xfrm>
            <a:off x="4330325" y="1028700"/>
            <a:ext cx="3975475" cy="457200"/>
          </a:xfrm>
          <a:prstGeom prst="flowChartProcess">
            <a:avLst/>
          </a:prstGeom>
          <a:noFill/>
          <a:ln>
            <a:noFill/>
          </a:ln>
        </p:spPr>
        <p:txBody>
          <a:bodyPr lIns="91425" tIns="45700" rIns="91425" bIns="45700" anchor="ctr" anchorCtr="0">
            <a:noAutofit/>
          </a:bodyPr>
          <a:lstStyle/>
          <a:p>
            <a:pPr marL="0" marR="0" lvl="0" indent="0" algn="ctr" rtl="0">
              <a:lnSpc>
                <a:spcPct val="90000"/>
              </a:lnSpc>
              <a:spcBef>
                <a:spcPts val="0"/>
              </a:spcBef>
              <a:spcAft>
                <a:spcPts val="0"/>
              </a:spcAft>
              <a:buNone/>
            </a:pPr>
            <a:endParaRPr sz="2400" b="1" i="0" u="none" strike="noStrike" cap="none" baseline="0">
              <a:solidFill>
                <a:schemeClr val="dk1"/>
              </a:solidFill>
              <a:latin typeface="Times New Roman"/>
              <a:ea typeface="Times New Roman"/>
              <a:cs typeface="Times New Roman"/>
              <a:sym typeface="Times New Roman"/>
            </a:endParaRPr>
          </a:p>
          <a:p>
            <a:pPr marL="0" marR="0" lvl="0" indent="0" algn="ctr" rtl="0">
              <a:lnSpc>
                <a:spcPct val="90000"/>
              </a:lnSpc>
              <a:spcBef>
                <a:spcPts val="1200"/>
              </a:spcBef>
              <a:spcAft>
                <a:spcPts val="0"/>
              </a:spcAft>
              <a:buSzPct val="25000"/>
              <a:buNone/>
            </a:pPr>
            <a:r>
              <a:rPr lang="en-US" sz="3600" b="1" i="0" u="none" strike="noStrike" cap="none" baseline="0">
                <a:solidFill>
                  <a:srgbClr val="FFFF99"/>
                </a:solidFill>
                <a:latin typeface="Times New Roman"/>
                <a:ea typeface="Times New Roman"/>
                <a:cs typeface="Times New Roman"/>
                <a:sym typeface="Times New Roman"/>
              </a:rPr>
              <a:t>Thermochemical</a:t>
            </a:r>
          </a:p>
          <a:p>
            <a:pPr marL="0" marR="0" lvl="0" indent="0" algn="ctr" rtl="0">
              <a:spcBef>
                <a:spcPts val="0"/>
              </a:spcBef>
              <a:spcAft>
                <a:spcPts val="0"/>
              </a:spcAft>
              <a:buNone/>
            </a:pPr>
            <a:endParaRPr sz="2400" b="0" i="0" u="none" strike="noStrike" cap="none" baseline="0">
              <a:solidFill>
                <a:schemeClr val="dk1"/>
              </a:solidFill>
              <a:latin typeface="Times New Roman"/>
              <a:ea typeface="Times New Roman"/>
              <a:cs typeface="Times New Roman"/>
              <a:sym typeface="Times New Roman"/>
            </a:endParaRPr>
          </a:p>
        </p:txBody>
      </p:sp>
      <p:sp>
        <p:nvSpPr>
          <p:cNvPr id="795" name="Shape 795"/>
          <p:cNvSpPr/>
          <p:nvPr/>
        </p:nvSpPr>
        <p:spPr>
          <a:xfrm>
            <a:off x="4572000" y="1819025"/>
            <a:ext cx="3733800" cy="21923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Gasification</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Plasma arc gasification</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Pyrolysis</a:t>
            </a:r>
          </a:p>
          <a:p>
            <a:pPr marL="0" marR="0" lvl="0" indent="0" algn="l" rtl="0">
              <a:lnSpc>
                <a:spcPct val="90000"/>
              </a:lnSpc>
              <a:spcBef>
                <a:spcPts val="1200"/>
              </a:spcBef>
              <a:spcAft>
                <a:spcPts val="0"/>
              </a:spcAft>
              <a:buClr>
                <a:srgbClr val="FFF2CC"/>
              </a:buClr>
              <a:buSzPct val="100000"/>
              <a:buFont typeface="Times New Roman"/>
              <a:buChar char="•"/>
            </a:pPr>
            <a:r>
              <a:rPr lang="en-US" sz="2400" b="1" i="0" u="none" strike="noStrike" cap="none" baseline="0">
                <a:solidFill>
                  <a:srgbClr val="FFF2CC"/>
                </a:solidFill>
                <a:latin typeface="Times New Roman"/>
                <a:ea typeface="Times New Roman"/>
                <a:cs typeface="Times New Roman"/>
                <a:sym typeface="Times New Roman"/>
              </a:rPr>
              <a:t>Thermochemical</a:t>
            </a:r>
            <a:r>
              <a:rPr lang="en-US" sz="2400" b="1">
                <a:solidFill>
                  <a:srgbClr val="FFF2CC"/>
                </a:solidFill>
                <a:latin typeface="Times New Roman"/>
                <a:ea typeface="Times New Roman"/>
                <a:cs typeface="Times New Roman"/>
                <a:sym typeface="Times New Roman"/>
              </a:rPr>
              <a:t> c</a:t>
            </a:r>
            <a:r>
              <a:rPr lang="en-US" sz="2400" b="1" i="0" u="none" strike="noStrike" cap="none" baseline="0">
                <a:solidFill>
                  <a:srgbClr val="FFF2CC"/>
                </a:solidFill>
                <a:latin typeface="Times New Roman"/>
                <a:ea typeface="Times New Roman"/>
                <a:cs typeface="Times New Roman"/>
                <a:sym typeface="Times New Roman"/>
              </a:rPr>
              <a:t>onversion of sugars</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9"/>
        <p:cNvGrpSpPr/>
        <p:nvPr/>
      </p:nvGrpSpPr>
      <p:grpSpPr>
        <a:xfrm>
          <a:off x="0" y="0"/>
          <a:ext cx="0" cy="0"/>
          <a:chOff x="0" y="0"/>
          <a:chExt cx="0" cy="0"/>
        </a:xfrm>
      </p:grpSpPr>
      <p:pic>
        <p:nvPicPr>
          <p:cNvPr id="800" name="Shape 800"/>
          <p:cNvPicPr preferRelativeResize="0"/>
          <p:nvPr/>
        </p:nvPicPr>
        <p:blipFill rotWithShape="1">
          <a:blip r:embed="rId3">
            <a:alphaModFix amt="21000"/>
          </a:blip>
          <a:srcRect/>
          <a:stretch/>
        </p:blipFill>
        <p:spPr>
          <a:xfrm>
            <a:off x="0" y="195937"/>
            <a:ext cx="9144000" cy="6194400"/>
          </a:xfrm>
          <a:prstGeom prst="rect">
            <a:avLst/>
          </a:prstGeom>
          <a:noFill/>
          <a:ln>
            <a:noFill/>
          </a:ln>
        </p:spPr>
      </p:pic>
      <p:sp>
        <p:nvSpPr>
          <p:cNvPr id="801" name="Shape 801"/>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63</a:t>
            </a:fld>
            <a:endParaRPr lang="en-US"/>
          </a:p>
        </p:txBody>
      </p:sp>
      <p:sp>
        <p:nvSpPr>
          <p:cNvPr id="802" name="Shape 802"/>
          <p:cNvSpPr txBox="1"/>
          <p:nvPr/>
        </p:nvSpPr>
        <p:spPr>
          <a:xfrm>
            <a:off x="1254025" y="195925"/>
            <a:ext cx="11286299" cy="1316699"/>
          </a:xfrm>
          <a:prstGeom prst="rect">
            <a:avLst/>
          </a:prstGeom>
          <a:noFill/>
          <a:ln>
            <a:noFill/>
          </a:ln>
        </p:spPr>
        <p:txBody>
          <a:bodyPr lIns="91425" tIns="91425" rIns="91425" bIns="91425" anchor="t" anchorCtr="0">
            <a:noAutofit/>
          </a:bodyPr>
          <a:lstStyle/>
          <a:p>
            <a:pPr>
              <a:spcBef>
                <a:spcPts val="0"/>
              </a:spcBef>
              <a:buNone/>
            </a:pPr>
            <a:r>
              <a:rPr lang="en-US" sz="4800">
                <a:solidFill>
                  <a:srgbClr val="FFFF99"/>
                </a:solidFill>
              </a:rPr>
              <a:t>Aviation Fuel Processes</a:t>
            </a:r>
          </a:p>
        </p:txBody>
      </p:sp>
      <p:sp>
        <p:nvSpPr>
          <p:cNvPr id="803" name="Shape 803"/>
          <p:cNvSpPr txBox="1"/>
          <p:nvPr/>
        </p:nvSpPr>
        <p:spPr>
          <a:xfrm>
            <a:off x="113700" y="1289725"/>
            <a:ext cx="9030299" cy="5100599"/>
          </a:xfrm>
          <a:prstGeom prst="rect">
            <a:avLst/>
          </a:prstGeom>
          <a:noFill/>
          <a:ln>
            <a:noFill/>
          </a:ln>
        </p:spPr>
        <p:txBody>
          <a:bodyPr lIns="91425" tIns="91425" rIns="91425" bIns="91425" anchor="t" anchorCtr="0">
            <a:noAutofit/>
          </a:bodyPr>
          <a:lstStyle/>
          <a:p>
            <a:pPr marL="457200" lvl="0" indent="-381000" rtl="0">
              <a:lnSpc>
                <a:spcPct val="150000"/>
              </a:lnSpc>
              <a:spcBef>
                <a:spcPts val="0"/>
              </a:spcBef>
              <a:buClr>
                <a:srgbClr val="F6F9E9"/>
              </a:buClr>
              <a:buSzPct val="100000"/>
              <a:buFont typeface="Arial"/>
              <a:buChar char="●"/>
            </a:pPr>
            <a:r>
              <a:rPr lang="en-US" sz="2400" dirty="0">
                <a:solidFill>
                  <a:srgbClr val="F6F9E9"/>
                </a:solidFill>
              </a:rPr>
              <a:t>Alcohol to Jet (ATJ)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Catalytic Conversion of Oil to Jet (CCOTJ)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Catalytic Conversion of Sugar to Jet (CCSTJ)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Catalytic </a:t>
            </a:r>
            <a:r>
              <a:rPr lang="en-US" sz="2400" dirty="0" err="1">
                <a:solidFill>
                  <a:srgbClr val="F6F9E9"/>
                </a:solidFill>
              </a:rPr>
              <a:t>Hydrothermolysis</a:t>
            </a:r>
            <a:r>
              <a:rPr lang="en-US" sz="2400" dirty="0">
                <a:solidFill>
                  <a:srgbClr val="F6F9E9"/>
                </a:solidFill>
              </a:rPr>
              <a:t>, </a:t>
            </a:r>
            <a:r>
              <a:rPr lang="en-US" sz="2400" dirty="0" err="1">
                <a:solidFill>
                  <a:srgbClr val="F6F9E9"/>
                </a:solidFill>
              </a:rPr>
              <a:t>Hydroprocessing</a:t>
            </a:r>
            <a:r>
              <a:rPr lang="en-US" sz="2400" dirty="0">
                <a:solidFill>
                  <a:srgbClr val="F6F9E9"/>
                </a:solidFill>
              </a:rPr>
              <a:t> to Jet (CH-HRJ)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Direct Fermentation of Sugar to Jet (DFSTJ)</a:t>
            </a:r>
          </a:p>
          <a:p>
            <a:pPr marL="457200" lvl="0" indent="-381000" rtl="0">
              <a:lnSpc>
                <a:spcPct val="150000"/>
              </a:lnSpc>
              <a:spcBef>
                <a:spcPts val="0"/>
              </a:spcBef>
              <a:buClr>
                <a:srgbClr val="F6F9E9"/>
              </a:buClr>
              <a:buSzPct val="100000"/>
              <a:buFont typeface="Arial"/>
              <a:buChar char="●"/>
            </a:pPr>
            <a:r>
              <a:rPr lang="en-US" sz="2400" dirty="0">
                <a:solidFill>
                  <a:srgbClr val="F6F9E9"/>
                </a:solidFill>
              </a:rPr>
              <a:t>Fischer-</a:t>
            </a:r>
            <a:r>
              <a:rPr lang="en-US" sz="2400" dirty="0" err="1">
                <a:solidFill>
                  <a:srgbClr val="F6F9E9"/>
                </a:solidFill>
              </a:rPr>
              <a:t>Tropsch</a:t>
            </a:r>
            <a:r>
              <a:rPr lang="en-US" sz="2400" dirty="0">
                <a:solidFill>
                  <a:srgbClr val="F6F9E9"/>
                </a:solidFill>
              </a:rPr>
              <a:t> Synthesized Paraffinic Kerosene (FT-SPK)</a:t>
            </a:r>
          </a:p>
          <a:p>
            <a:pPr marL="457200" lvl="0" indent="-381000" rtl="0">
              <a:lnSpc>
                <a:spcPct val="150000"/>
              </a:lnSpc>
              <a:spcBef>
                <a:spcPts val="0"/>
              </a:spcBef>
              <a:buClr>
                <a:srgbClr val="F6F9E9"/>
              </a:buClr>
              <a:buSzPct val="100000"/>
              <a:buFont typeface="Arial"/>
              <a:buChar char="●"/>
            </a:pPr>
            <a:r>
              <a:rPr lang="en-US" sz="2400" dirty="0" err="1">
                <a:solidFill>
                  <a:srgbClr val="F6F9E9"/>
                </a:solidFill>
              </a:rPr>
              <a:t>Hydrotreated</a:t>
            </a:r>
            <a:r>
              <a:rPr lang="en-US" sz="2400" dirty="0">
                <a:solidFill>
                  <a:srgbClr val="F6F9E9"/>
                </a:solidFill>
              </a:rPr>
              <a:t> </a:t>
            </a:r>
            <a:r>
              <a:rPr lang="en-US" sz="2400" dirty="0" err="1">
                <a:solidFill>
                  <a:srgbClr val="F6F9E9"/>
                </a:solidFill>
              </a:rPr>
              <a:t>Depolymerized</a:t>
            </a:r>
            <a:r>
              <a:rPr lang="en-US" sz="2400" dirty="0">
                <a:solidFill>
                  <a:srgbClr val="F6F9E9"/>
                </a:solidFill>
              </a:rPr>
              <a:t> Cellulosic Jet (HDCJ)</a:t>
            </a:r>
          </a:p>
          <a:p>
            <a:pPr marL="457200" lvl="0" indent="-381000" rtl="0">
              <a:lnSpc>
                <a:spcPct val="150000"/>
              </a:lnSpc>
              <a:spcBef>
                <a:spcPts val="0"/>
              </a:spcBef>
              <a:buClr>
                <a:srgbClr val="F6F9E9"/>
              </a:buClr>
              <a:buSzPct val="100000"/>
              <a:buFont typeface="Arial"/>
              <a:buChar char="●"/>
            </a:pPr>
            <a:r>
              <a:rPr lang="en-US" sz="2400" dirty="0" err="1">
                <a:solidFill>
                  <a:srgbClr val="F6F9E9"/>
                </a:solidFill>
              </a:rPr>
              <a:t>Hydroprocessed</a:t>
            </a:r>
            <a:r>
              <a:rPr lang="en-US" sz="2400" dirty="0">
                <a:solidFill>
                  <a:srgbClr val="F6F9E9"/>
                </a:solidFill>
              </a:rPr>
              <a:t> Esters &amp; Fatty Acids (HEFA)</a:t>
            </a:r>
          </a:p>
          <a:p>
            <a:pPr marL="457200" lvl="0" indent="-381000">
              <a:lnSpc>
                <a:spcPct val="150000"/>
              </a:lnSpc>
              <a:spcBef>
                <a:spcPts val="0"/>
              </a:spcBef>
              <a:buClr>
                <a:srgbClr val="F6F9E9"/>
              </a:buClr>
              <a:buSzPct val="100000"/>
              <a:buFont typeface="Arial"/>
              <a:buChar char="●"/>
            </a:pPr>
            <a:r>
              <a:rPr lang="en-US" sz="2400" dirty="0">
                <a:solidFill>
                  <a:srgbClr val="F6F9E9"/>
                </a:solidFill>
              </a:rPr>
              <a:t>Synthesized </a:t>
            </a:r>
            <a:r>
              <a:rPr lang="en-US" sz="2400" dirty="0" err="1">
                <a:solidFill>
                  <a:srgbClr val="F6F9E9"/>
                </a:solidFill>
              </a:rPr>
              <a:t>Iso</a:t>
            </a:r>
            <a:r>
              <a:rPr lang="en-US" sz="2400" dirty="0">
                <a:solidFill>
                  <a:srgbClr val="F6F9E9"/>
                </a:solidFill>
              </a:rPr>
              <a:t>-Paraffinic Fuel (SIP)</a:t>
            </a: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sp>
        <p:nvSpPr>
          <p:cNvPr id="809" name="Shape 809"/>
          <p:cNvSpPr txBox="1">
            <a:spLocks noGrp="1"/>
          </p:cNvSpPr>
          <p:nvPr>
            <p:ph type="ftr" idx="11"/>
          </p:nvPr>
        </p:nvSpPr>
        <p:spPr>
          <a:xfrm>
            <a:off x="3124200" y="6245225"/>
            <a:ext cx="2895600" cy="476100"/>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400" b="0" i="0" u="none" strike="noStrike" cap="none" baseline="0">
                <a:solidFill>
                  <a:schemeClr val="lt1"/>
                </a:solidFill>
                <a:latin typeface="Arial"/>
                <a:ea typeface="Arial"/>
                <a:cs typeface="Arial"/>
                <a:sym typeface="Arial"/>
              </a:rPr>
              <a:t>Copyright 2014 Advanced Biofuels USA</a:t>
            </a:r>
          </a:p>
        </p:txBody>
      </p:sp>
      <p:sp>
        <p:nvSpPr>
          <p:cNvPr id="810" name="Shape 810"/>
          <p:cNvSpPr txBox="1">
            <a:spLocks noGrp="1"/>
          </p:cNvSpPr>
          <p:nvPr>
            <p:ph type="sldNum" idx="12"/>
          </p:nvPr>
        </p:nvSpPr>
        <p:spPr>
          <a:xfrm>
            <a:off x="6553200" y="6245225"/>
            <a:ext cx="2133599" cy="476100"/>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64</a:t>
            </a:fld>
            <a:endParaRPr lang="en-US" sz="1400" b="0" i="0" u="none" strike="noStrike" cap="none" baseline="0">
              <a:solidFill>
                <a:schemeClr val="lt1"/>
              </a:solidFill>
              <a:latin typeface="Arial"/>
              <a:ea typeface="Arial"/>
              <a:cs typeface="Arial"/>
              <a:sym typeface="Arial"/>
            </a:endParaRPr>
          </a:p>
        </p:txBody>
      </p:sp>
      <p:pic>
        <p:nvPicPr>
          <p:cNvPr id="811" name="Shape 811"/>
          <p:cNvPicPr preferRelativeResize="0"/>
          <p:nvPr/>
        </p:nvPicPr>
        <p:blipFill rotWithShape="1">
          <a:blip r:embed="rId3">
            <a:alphaModFix/>
          </a:blip>
          <a:srcRect/>
          <a:stretch/>
        </p:blipFill>
        <p:spPr>
          <a:xfrm>
            <a:off x="0" y="0"/>
            <a:ext cx="9144000"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37672"/>
            <a:ext cx="8969867" cy="6682937"/>
          </a:xfrm>
          <a:prstGeom prst="rect">
            <a:avLst/>
          </a:prstGeom>
        </p:spPr>
      </p:pic>
    </p:spTree>
    <p:extLst>
      <p:ext uri="{BB962C8B-B14F-4D97-AF65-F5344CB8AC3E}">
        <p14:creationId xmlns:p14="http://schemas.microsoft.com/office/powerpoint/2010/main" val="367550735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Shape 875"/>
          <p:cNvSpPr txBox="1">
            <a:spLocks noGrp="1"/>
          </p:cNvSpPr>
          <p:nvPr>
            <p:ph type="title" idx="4294967295"/>
          </p:nvPr>
        </p:nvSpPr>
        <p:spPr>
          <a:xfrm>
            <a:off x="457200" y="0"/>
            <a:ext cx="8153399" cy="1143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200" b="1" i="0" u="none" strike="noStrike" cap="none" baseline="0">
                <a:solidFill>
                  <a:srgbClr val="FFFF99"/>
                </a:solidFill>
                <a:latin typeface="Times New Roman"/>
                <a:ea typeface="Times New Roman"/>
                <a:cs typeface="Times New Roman"/>
                <a:sym typeface="Times New Roman"/>
              </a:rPr>
              <a:t>A Few Types of Jobs Available in Advanced Biofuels Production</a:t>
            </a:r>
          </a:p>
        </p:txBody>
      </p:sp>
      <p:sp>
        <p:nvSpPr>
          <p:cNvPr id="876" name="Shape 876"/>
          <p:cNvSpPr txBox="1">
            <a:spLocks noGrp="1"/>
          </p:cNvSpPr>
          <p:nvPr>
            <p:ph type="body" idx="4294967295"/>
          </p:nvPr>
        </p:nvSpPr>
        <p:spPr>
          <a:xfrm>
            <a:off x="0" y="1025425"/>
            <a:ext cx="4565400" cy="5333999"/>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Biologists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Biologists specializing in genetic research</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Biologists specializing in plant cells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Chemists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Chemical engineers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Systems engineers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Research assistants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Process Technicians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Lab technicians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Industrial engineers</a:t>
            </a:r>
          </a:p>
          <a:p>
            <a:pPr marL="342900" marR="0" lvl="0" indent="-342900" algn="l" rtl="0">
              <a:spcBef>
                <a:spcPts val="60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Industrial architects</a:t>
            </a:r>
          </a:p>
        </p:txBody>
      </p:sp>
      <p:pic>
        <p:nvPicPr>
          <p:cNvPr id="877" name="Shape 877"/>
          <p:cNvPicPr preferRelativeResize="0"/>
          <p:nvPr/>
        </p:nvPicPr>
        <p:blipFill rotWithShape="1">
          <a:blip r:embed="rId3">
            <a:alphaModFix/>
          </a:blip>
          <a:srcRect/>
          <a:stretch/>
        </p:blipFill>
        <p:spPr>
          <a:xfrm>
            <a:off x="7162800" y="5867400"/>
            <a:ext cx="1143000" cy="612900"/>
          </a:xfrm>
          <a:prstGeom prst="rect">
            <a:avLst/>
          </a:prstGeom>
          <a:noFill/>
          <a:ln>
            <a:noFill/>
          </a:ln>
        </p:spPr>
      </p:pic>
      <p:sp>
        <p:nvSpPr>
          <p:cNvPr id="878" name="Shape 878"/>
          <p:cNvSpPr txBox="1"/>
          <p:nvPr/>
        </p:nvSpPr>
        <p:spPr>
          <a:xfrm>
            <a:off x="4565400" y="1025425"/>
            <a:ext cx="4781100" cy="5333999"/>
          </a:xfrm>
          <a:prstGeom prst="rect">
            <a:avLst/>
          </a:prstGeom>
          <a:noFill/>
          <a:ln>
            <a:noFill/>
          </a:ln>
        </p:spPr>
        <p:txBody>
          <a:bodyPr lIns="91425" tIns="91425" rIns="91425" bIns="91425" anchor="t" anchorCtr="0">
            <a:noAutofit/>
          </a:bodyPr>
          <a:lstStyle/>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Construction workers, Managers</a:t>
            </a: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Truck drivers</a:t>
            </a: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Plant operations managers</a:t>
            </a: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Equipment operators, technicians</a:t>
            </a: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Computer Software Engineers</a:t>
            </a: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Refinery Equipment Manufacturers</a:t>
            </a: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Welders</a:t>
            </a: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Boilermakers</a:t>
            </a: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Pipe Fitters</a:t>
            </a:r>
          </a:p>
          <a:p>
            <a:pPr marL="342900" marR="0" lvl="0" indent="-342900" algn="l" defTabSz="914400" rtl="0" eaLnBrk="1" fontAlgn="auto" latinLnBrk="0" hangingPunct="1">
              <a:lnSpc>
                <a:spcPct val="100000"/>
              </a:lnSpc>
              <a:spcBef>
                <a:spcPts val="600"/>
              </a:spcBef>
              <a:spcAft>
                <a:spcPts val="0"/>
              </a:spcAft>
              <a:buClr>
                <a:srgbClr val="FFFFFF"/>
              </a:buClr>
              <a:buSzPct val="100000"/>
              <a:buFont typeface="Arial"/>
              <a:buChar char="•"/>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Others?</a:t>
            </a:r>
          </a:p>
        </p:txBody>
      </p:sp>
    </p:spTree>
    <p:extLst>
      <p:ext uri="{BB962C8B-B14F-4D97-AF65-F5344CB8AC3E}">
        <p14:creationId xmlns:p14="http://schemas.microsoft.com/office/powerpoint/2010/main" val="44999659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Pct val="25000"/>
              <a:buFontTx/>
              <a:buNone/>
              <a:tabLst/>
              <a:defRPr/>
            </a:pPr>
            <a:endParaRPr kumimoji="0" lang="en-US" sz="3800" b="1" i="0" u="none" strike="noStrike" kern="0" cap="none" spc="0" normalizeH="0" baseline="0" noProof="0" dirty="0">
              <a:ln>
                <a:noFill/>
              </a:ln>
              <a:solidFill>
                <a:srgbClr val="FBFCF5"/>
              </a:solidFill>
              <a:effectLst/>
              <a:uLnTx/>
              <a:uFillTx/>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
        <p:nvSpPr>
          <p:cNvPr id="2" name="TextBox 1"/>
          <p:cNvSpPr txBox="1"/>
          <p:nvPr/>
        </p:nvSpPr>
        <p:spPr>
          <a:xfrm>
            <a:off x="533400" y="381000"/>
            <a:ext cx="8305800" cy="609397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FFC000"/>
                </a:solidFill>
                <a:effectLst/>
                <a:uLnTx/>
                <a:uFillTx/>
                <a:latin typeface="Times New Roman"/>
                <a:ea typeface="Times New Roman"/>
                <a:cs typeface="Times New Roman"/>
                <a:sym typeface="Times New Roman"/>
              </a:rPr>
              <a:t>“</a:t>
            </a:r>
            <a:r>
              <a:rPr kumimoji="0" lang="en-US" sz="3600" b="1" i="0" u="none" strike="noStrike" kern="0" cap="none" spc="0" normalizeH="0" baseline="0" noProof="0" dirty="0">
                <a:ln>
                  <a:noFill/>
                </a:ln>
                <a:solidFill>
                  <a:srgbClr val="FFC000"/>
                </a:solidFill>
                <a:effectLst/>
                <a:uLnTx/>
                <a:uFillTx/>
                <a:latin typeface="Times New Roman"/>
                <a:ea typeface="Times New Roman"/>
                <a:cs typeface="Times New Roman"/>
                <a:sym typeface="Times New Roman"/>
              </a:rPr>
              <a:t>Advanced Biofuels: Transportation, Cooking and Energy Storage”</a:t>
            </a:r>
            <a:br>
              <a:rPr kumimoji="0" lang="en-US" sz="3600" b="1" i="0" u="none" strike="noStrike" kern="0" cap="none" spc="0" normalizeH="0" baseline="0" noProof="0" dirty="0">
                <a:ln>
                  <a:noFill/>
                </a:ln>
                <a:solidFill>
                  <a:srgbClr val="FFC000"/>
                </a:solidFill>
                <a:effectLst/>
                <a:uLnTx/>
                <a:uFillTx/>
                <a:latin typeface="Times New Roman"/>
                <a:ea typeface="Times New Roman"/>
                <a:cs typeface="Times New Roman"/>
                <a:sym typeface="Times New Roman"/>
              </a:rPr>
            </a:br>
            <a:r>
              <a:rPr kumimoji="0" lang="en-US" sz="3600" b="1" i="0" u="none" strike="noStrike" kern="0" cap="none" spc="0" normalizeH="0" baseline="0" noProof="0" dirty="0">
                <a:ln>
                  <a:noFill/>
                </a:ln>
                <a:solidFill>
                  <a:srgbClr val="FFC000"/>
                </a:solidFill>
                <a:effectLst/>
                <a:uLnTx/>
                <a:uFillTx/>
                <a:latin typeface="Times New Roman"/>
                <a:ea typeface="Times New Roman"/>
                <a:cs typeface="Times New Roman"/>
                <a:sym typeface="Times New Roman"/>
              </a:rPr>
              <a:t/>
            </a:r>
            <a:br>
              <a:rPr kumimoji="0" lang="en-US" sz="3600" b="1" i="0" u="none" strike="noStrike" kern="0" cap="none" spc="0" normalizeH="0" baseline="0" noProof="0" dirty="0">
                <a:ln>
                  <a:noFill/>
                </a:ln>
                <a:solidFill>
                  <a:srgbClr val="FFC000"/>
                </a:solidFill>
                <a:effectLst/>
                <a:uLnTx/>
                <a:uFillTx/>
                <a:latin typeface="Times New Roman"/>
                <a:ea typeface="Times New Roman"/>
                <a:cs typeface="Times New Roman"/>
                <a:sym typeface="Times New Roman"/>
              </a:rPr>
            </a:br>
            <a:r>
              <a:rPr kumimoji="0" lang="en-US" sz="3600" b="1" i="1" u="none" strike="noStrike" kern="0" cap="none" spc="0" normalizeH="0" baseline="0" noProof="0" dirty="0" smtClean="0">
                <a:ln>
                  <a:noFill/>
                </a:ln>
                <a:solidFill>
                  <a:srgbClr val="FFC000"/>
                </a:solidFill>
                <a:effectLst/>
                <a:uLnTx/>
                <a:uFillTx/>
                <a:latin typeface="Times New Roman"/>
                <a:ea typeface="Times New Roman"/>
                <a:cs typeface="Times New Roman"/>
                <a:sym typeface="Times New Roman"/>
              </a:rPr>
              <a:t>Overview</a:t>
            </a:r>
          </a:p>
          <a:p>
            <a:pPr marL="571500" marR="0" lvl="3"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a:ln>
                  <a:noFill/>
                </a:ln>
                <a:solidFill>
                  <a:schemeClr val="accent1">
                    <a:lumMod val="75000"/>
                  </a:schemeClr>
                </a:solidFill>
                <a:effectLst/>
                <a:uLnTx/>
                <a:uFillTx/>
                <a:latin typeface="Times New Roman"/>
                <a:ea typeface="Times New Roman"/>
                <a:cs typeface="Times New Roman"/>
                <a:sym typeface="Times New Roman"/>
              </a:rPr>
              <a:t>Advanced Biofuels Basics</a:t>
            </a:r>
            <a:br>
              <a:rPr kumimoji="0" lang="en-US" sz="3200" b="1" i="0" u="none" strike="noStrike" kern="0" cap="none" spc="0" normalizeH="0" baseline="0" noProof="0" dirty="0">
                <a:ln>
                  <a:noFill/>
                </a:ln>
                <a:solidFill>
                  <a:schemeClr val="accent1">
                    <a:lumMod val="75000"/>
                  </a:schemeClr>
                </a:solidFill>
                <a:effectLst/>
                <a:uLnTx/>
                <a:uFillTx/>
                <a:latin typeface="Times New Roman"/>
                <a:ea typeface="Times New Roman"/>
                <a:cs typeface="Times New Roman"/>
                <a:sym typeface="Times New Roman"/>
              </a:rPr>
            </a:br>
            <a:endParaRPr kumimoji="0" lang="en-US" sz="3200" b="1" i="0" u="none" strike="noStrike" kern="0" cap="none" spc="0" normalizeH="0" baseline="0" noProof="0" dirty="0" smtClean="0">
              <a:ln>
                <a:noFill/>
              </a:ln>
              <a:solidFill>
                <a:schemeClr val="accent1">
                  <a:lumMod val="75000"/>
                </a:schemeClr>
              </a:solidFill>
              <a:effectLst/>
              <a:uLnTx/>
              <a:uFillTx/>
              <a:latin typeface="Times New Roman"/>
              <a:ea typeface="Times New Roman"/>
              <a:cs typeface="Times New Roman"/>
              <a:sym typeface="Times New Roman"/>
            </a:endParaRPr>
          </a:p>
          <a:p>
            <a:pPr marL="571500" marR="0" lvl="3"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smtClean="0">
                <a:ln>
                  <a:noFill/>
                </a:ln>
                <a:solidFill>
                  <a:srgbClr val="FFFF99"/>
                </a:solidFill>
                <a:effectLst/>
                <a:uLnTx/>
                <a:uFillTx/>
                <a:latin typeface="Times New Roman"/>
                <a:ea typeface="Times New Roman"/>
                <a:cs typeface="Times New Roman"/>
                <a:sym typeface="Times New Roman"/>
              </a:rPr>
              <a:t>Renewable </a:t>
            </a:r>
            <a:r>
              <a:rPr kumimoji="0" lang="en-US" sz="3200" b="1" i="0" u="none" strike="noStrike" kern="0" cap="none" spc="0" normalizeH="0" baseline="0" noProof="0" dirty="0">
                <a:ln>
                  <a:noFill/>
                </a:ln>
                <a:solidFill>
                  <a:srgbClr val="FFFF99"/>
                </a:solidFill>
                <a:effectLst/>
                <a:uLnTx/>
                <a:uFillTx/>
                <a:latin typeface="Times New Roman"/>
                <a:ea typeface="Times New Roman"/>
                <a:cs typeface="Times New Roman"/>
                <a:sym typeface="Times New Roman"/>
              </a:rPr>
              <a:t>Cooking Fuel</a:t>
            </a:r>
            <a:br>
              <a:rPr kumimoji="0" lang="en-US" sz="3200" b="1" i="0" u="none" strike="noStrike" kern="0" cap="none" spc="0" normalizeH="0" baseline="0" noProof="0" dirty="0">
                <a:ln>
                  <a:noFill/>
                </a:ln>
                <a:solidFill>
                  <a:srgbClr val="FFFF99"/>
                </a:solidFill>
                <a:effectLst/>
                <a:uLnTx/>
                <a:uFillTx/>
                <a:latin typeface="Times New Roman"/>
                <a:ea typeface="Times New Roman"/>
                <a:cs typeface="Times New Roman"/>
                <a:sym typeface="Times New Roman"/>
              </a:rPr>
            </a:br>
            <a:endParaRPr kumimoji="0" lang="en-US" sz="3200" b="1" i="0" u="none" strike="noStrike" kern="0" cap="none" spc="0" normalizeH="0" baseline="0" noProof="0" dirty="0" smtClean="0">
              <a:ln>
                <a:noFill/>
              </a:ln>
              <a:solidFill>
                <a:srgbClr val="FFFF99"/>
              </a:solidFill>
              <a:effectLst/>
              <a:uLnTx/>
              <a:uFillTx/>
              <a:latin typeface="Times New Roman"/>
              <a:ea typeface="Times New Roman"/>
              <a:cs typeface="Times New Roman"/>
              <a:sym typeface="Times New Roman"/>
            </a:endParaRPr>
          </a:p>
          <a:p>
            <a:pPr marL="571500" marR="0" lvl="3"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smtClean="0">
                <a:ln>
                  <a:noFill/>
                </a:ln>
                <a:solidFill>
                  <a:schemeClr val="accent1">
                    <a:lumMod val="75000"/>
                  </a:schemeClr>
                </a:solidFill>
                <a:effectLst/>
                <a:uLnTx/>
                <a:uFillTx/>
                <a:latin typeface="Times New Roman"/>
                <a:ea typeface="Times New Roman"/>
                <a:cs typeface="Times New Roman"/>
                <a:sym typeface="Times New Roman"/>
              </a:rPr>
              <a:t>New </a:t>
            </a:r>
            <a:r>
              <a:rPr kumimoji="0" lang="en-US" sz="3200" b="1" i="0" u="none" strike="noStrike" kern="0" cap="none" spc="0" normalizeH="0" baseline="0" noProof="0" dirty="0">
                <a:ln>
                  <a:noFill/>
                </a:ln>
                <a:solidFill>
                  <a:schemeClr val="accent1">
                    <a:lumMod val="75000"/>
                  </a:schemeClr>
                </a:solidFill>
                <a:effectLst/>
                <a:uLnTx/>
                <a:uFillTx/>
                <a:latin typeface="Times New Roman"/>
                <a:ea typeface="Times New Roman"/>
                <a:cs typeface="Times New Roman"/>
                <a:sym typeface="Times New Roman"/>
              </a:rPr>
              <a:t>Research on Liquid Energy Storage</a:t>
            </a:r>
            <a:br>
              <a:rPr kumimoji="0" lang="en-US" sz="3200" b="1" i="0" u="none" strike="noStrike" kern="0" cap="none" spc="0" normalizeH="0" baseline="0" noProof="0" dirty="0">
                <a:ln>
                  <a:noFill/>
                </a:ln>
                <a:solidFill>
                  <a:schemeClr val="accent1">
                    <a:lumMod val="75000"/>
                  </a:schemeClr>
                </a:solidFill>
                <a:effectLst/>
                <a:uLnTx/>
                <a:uFillTx/>
                <a:latin typeface="Times New Roman"/>
                <a:ea typeface="Times New Roman"/>
                <a:cs typeface="Times New Roman"/>
                <a:sym typeface="Times New Roman"/>
              </a:rPr>
            </a:br>
            <a:endParaRPr kumimoji="0" lang="en-US" sz="3200" b="1" i="0" u="none" strike="noStrike" kern="0" cap="none" spc="0" normalizeH="0" baseline="0" noProof="0" dirty="0" smtClean="0">
              <a:ln>
                <a:noFill/>
              </a:ln>
              <a:solidFill>
                <a:schemeClr val="accent1">
                  <a:lumMod val="75000"/>
                </a:schemeClr>
              </a:solidFill>
              <a:effectLst/>
              <a:uLnTx/>
              <a:uFillTx/>
              <a:latin typeface="Times New Roman"/>
              <a:ea typeface="Times New Roman"/>
              <a:cs typeface="Times New Roman"/>
              <a:sym typeface="Times New Roman"/>
            </a:endParaRPr>
          </a:p>
          <a:p>
            <a:pPr marL="571500" marR="0" lvl="3"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0" u="none" strike="noStrike" kern="0" cap="none" spc="0" normalizeH="0" baseline="0" noProof="0" dirty="0" smtClean="0">
                <a:ln>
                  <a:noFill/>
                </a:ln>
                <a:solidFill>
                  <a:schemeClr val="accent1">
                    <a:lumMod val="75000"/>
                  </a:schemeClr>
                </a:solidFill>
                <a:effectLst/>
                <a:uLnTx/>
                <a:uFillTx/>
                <a:latin typeface="Times New Roman"/>
                <a:ea typeface="Times New Roman"/>
                <a:cs typeface="Times New Roman"/>
                <a:sym typeface="Times New Roman"/>
              </a:rPr>
              <a:t>Q&amp;A throughout</a:t>
            </a:r>
            <a:endParaRPr kumimoji="0" lang="en-US" sz="3200" b="1" i="0" u="none" strike="noStrike" kern="0" cap="none" spc="0" normalizeH="0" baseline="0" noProof="0" dirty="0">
              <a:ln>
                <a:noFill/>
              </a:ln>
              <a:solidFill>
                <a:schemeClr val="accent1">
                  <a:lumMod val="75000"/>
                </a:schemeClr>
              </a:solidFill>
              <a:effectLst/>
              <a:uLnTx/>
              <a:uFillTx/>
              <a:latin typeface="Times New Roman"/>
              <a:cs typeface="Times New Roman"/>
              <a:sym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3688694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68</a:t>
            </a:fld>
            <a:endParaRPr lang="en-US"/>
          </a:p>
        </p:txBody>
      </p:sp>
      <p:pic>
        <p:nvPicPr>
          <p:cNvPr id="456" name="Shape 456"/>
          <p:cNvPicPr preferRelativeResize="0"/>
          <p:nvPr/>
        </p:nvPicPr>
        <p:blipFill>
          <a:blip r:embed="rId3">
            <a:alphaModFix/>
          </a:blip>
          <a:stretch>
            <a:fillRect/>
          </a:stretch>
        </p:blipFill>
        <p:spPr>
          <a:xfrm>
            <a:off x="2745625" y="792350"/>
            <a:ext cx="5814292" cy="2642849"/>
          </a:xfrm>
          <a:prstGeom prst="rect">
            <a:avLst/>
          </a:prstGeom>
          <a:ln>
            <a:noFill/>
          </a:ln>
          <a:effectLst>
            <a:softEdge rad="112500"/>
          </a:effectLst>
        </p:spPr>
      </p:pic>
      <p:sp>
        <p:nvSpPr>
          <p:cNvPr id="457" name="Shape 457"/>
          <p:cNvSpPr txBox="1"/>
          <p:nvPr/>
        </p:nvSpPr>
        <p:spPr>
          <a:xfrm>
            <a:off x="287594" y="-76200"/>
            <a:ext cx="8761199" cy="1131302"/>
          </a:xfrm>
          <a:prstGeom prst="rect">
            <a:avLst/>
          </a:prstGeom>
          <a:noFill/>
          <a:ln>
            <a:noFill/>
          </a:ln>
        </p:spPr>
        <p:txBody>
          <a:bodyPr lIns="91425" tIns="91425" rIns="91425" bIns="91425" anchor="ctr" anchorCtr="0">
            <a:noAutofit/>
          </a:bodyPr>
          <a:lstStyle/>
          <a:p>
            <a:pPr lvl="0"/>
            <a:r>
              <a:rPr lang="en-US" sz="3200" b="1" dirty="0">
                <a:solidFill>
                  <a:srgbClr val="FFFF00"/>
                </a:solidFill>
              </a:rPr>
              <a:t>Project Gaia---based in Gettysburg, PA</a:t>
            </a:r>
          </a:p>
        </p:txBody>
      </p:sp>
      <p:pic>
        <p:nvPicPr>
          <p:cNvPr id="458" name="Shape 458"/>
          <p:cNvPicPr preferRelativeResize="0"/>
          <p:nvPr/>
        </p:nvPicPr>
        <p:blipFill>
          <a:blip r:embed="rId4">
            <a:alphaModFix/>
          </a:blip>
          <a:stretch>
            <a:fillRect/>
          </a:stretch>
        </p:blipFill>
        <p:spPr>
          <a:xfrm>
            <a:off x="285136" y="1700278"/>
            <a:ext cx="2954125" cy="2642849"/>
          </a:xfrm>
          <a:prstGeom prst="rect">
            <a:avLst/>
          </a:prstGeom>
          <a:ln>
            <a:noFill/>
          </a:ln>
          <a:effectLst>
            <a:softEdge rad="112500"/>
          </a:effectLst>
        </p:spPr>
      </p:pic>
      <p:pic>
        <p:nvPicPr>
          <p:cNvPr id="459" name="Shape 459"/>
          <p:cNvPicPr preferRelativeResize="0"/>
          <p:nvPr/>
        </p:nvPicPr>
        <p:blipFill>
          <a:blip r:embed="rId5">
            <a:alphaModFix/>
          </a:blip>
          <a:stretch>
            <a:fillRect/>
          </a:stretch>
        </p:blipFill>
        <p:spPr>
          <a:xfrm>
            <a:off x="3089700" y="3498155"/>
            <a:ext cx="6043600" cy="2747068"/>
          </a:xfrm>
          <a:prstGeom prst="rect">
            <a:avLst/>
          </a:prstGeom>
          <a:ln>
            <a:noFill/>
          </a:ln>
          <a:effectLst>
            <a:softEdge rad="112500"/>
          </a:effectLst>
        </p:spPr>
      </p:pic>
      <p:sp>
        <p:nvSpPr>
          <p:cNvPr id="460" name="Shape 460"/>
          <p:cNvSpPr txBox="1"/>
          <p:nvPr/>
        </p:nvSpPr>
        <p:spPr>
          <a:xfrm>
            <a:off x="285136" y="4621552"/>
            <a:ext cx="3089699" cy="1256700"/>
          </a:xfrm>
          <a:prstGeom prst="rect">
            <a:avLst/>
          </a:prstGeom>
          <a:noFill/>
          <a:ln>
            <a:noFill/>
          </a:ln>
        </p:spPr>
        <p:txBody>
          <a:bodyPr lIns="91425" tIns="91425" rIns="91425" bIns="91425" anchor="t" anchorCtr="0">
            <a:noAutofit/>
          </a:bodyPr>
          <a:lstStyle/>
          <a:p>
            <a:pPr rtl="0">
              <a:spcBef>
                <a:spcPts val="0"/>
              </a:spcBef>
              <a:buNone/>
            </a:pPr>
            <a:r>
              <a:rPr lang="en-US" sz="2400" dirty="0">
                <a:solidFill>
                  <a:srgbClr val="FBFCF5"/>
                </a:solidFill>
                <a:latin typeface="Times New Roman"/>
                <a:ea typeface="Times New Roman"/>
                <a:cs typeface="Times New Roman"/>
                <a:sym typeface="Times New Roman"/>
              </a:rPr>
              <a:t>Ethanol Cook Stoves</a:t>
            </a:r>
          </a:p>
          <a:p>
            <a:pPr>
              <a:spcBef>
                <a:spcPts val="0"/>
              </a:spcBef>
              <a:buNone/>
            </a:pPr>
            <a:r>
              <a:rPr lang="en-US" sz="2400" dirty="0">
                <a:solidFill>
                  <a:srgbClr val="FBFCF5"/>
                </a:solidFill>
                <a:latin typeface="Times New Roman"/>
                <a:ea typeface="Times New Roman"/>
                <a:cs typeface="Times New Roman"/>
                <a:sym typeface="Times New Roman"/>
              </a:rPr>
              <a:t>Project Gaia: Nigeria, Ethiopia, </a:t>
            </a:r>
            <a:r>
              <a:rPr lang="en-US" sz="2400" dirty="0" err="1">
                <a:solidFill>
                  <a:srgbClr val="FBFCF5"/>
                </a:solidFill>
                <a:latin typeface="Times New Roman"/>
                <a:ea typeface="Times New Roman"/>
                <a:cs typeface="Times New Roman"/>
                <a:sym typeface="Times New Roman"/>
              </a:rPr>
              <a:t>Haita</a:t>
            </a:r>
            <a:r>
              <a:rPr lang="en-US" sz="2400" dirty="0">
                <a:solidFill>
                  <a:srgbClr val="FBFCF5"/>
                </a:solidFill>
                <a:latin typeface="Times New Roman"/>
                <a:ea typeface="Times New Roman"/>
                <a:cs typeface="Times New Roman"/>
                <a:sym typeface="Times New Roman"/>
              </a:rPr>
              <a:t>, Brazil</a:t>
            </a:r>
          </a:p>
        </p:txBody>
      </p:sp>
    </p:spTree>
    <p:extLst>
      <p:ext uri="{BB962C8B-B14F-4D97-AF65-F5344CB8AC3E}">
        <p14:creationId xmlns:p14="http://schemas.microsoft.com/office/powerpoint/2010/main" val="2017850241"/>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a:spLocks noGrp="1"/>
          </p:cNvSpPr>
          <p:nvPr>
            <p:ph type="sldNum" idx="12"/>
          </p:nvPr>
        </p:nvSpPr>
        <p:spPr>
          <a:xfrm>
            <a:off x="6553200" y="6245225"/>
            <a:ext cx="2133599" cy="476100"/>
          </a:xfrm>
          <a:prstGeom prst="rect">
            <a:avLst/>
          </a:prstGeom>
        </p:spPr>
        <p:txBody>
          <a:bodyPr lIns="91425" tIns="45700" rIns="91425" bIns="45700" anchor="t" anchorCtr="0">
            <a:noAutofit/>
          </a:bodyPr>
          <a:lstStyle/>
          <a:p>
            <a:pPr lvl="0">
              <a:spcBef>
                <a:spcPts val="0"/>
              </a:spcBef>
              <a:buClr>
                <a:srgbClr val="000000"/>
              </a:buClr>
              <a:buSzPct val="25000"/>
              <a:buFont typeface="Arial"/>
              <a:buNone/>
            </a:pPr>
            <a:fld id="{00000000-1234-1234-1234-123412341234}" type="slidenum">
              <a:rPr lang="en-US"/>
              <a:pPr lvl="0">
                <a:spcBef>
                  <a:spcPts val="0"/>
                </a:spcBef>
                <a:buClr>
                  <a:srgbClr val="000000"/>
                </a:buClr>
                <a:buSzPct val="25000"/>
                <a:buFont typeface="Arial"/>
                <a:buNone/>
              </a:pPr>
              <a:t>69</a:t>
            </a:fld>
            <a:endParaRPr lang="en-US"/>
          </a:p>
        </p:txBody>
      </p:sp>
      <p:sp>
        <p:nvSpPr>
          <p:cNvPr id="467" name="Shape 467"/>
          <p:cNvSpPr txBox="1"/>
          <p:nvPr/>
        </p:nvSpPr>
        <p:spPr>
          <a:xfrm>
            <a:off x="416550" y="299125"/>
            <a:ext cx="8310899" cy="1316699"/>
          </a:xfrm>
          <a:prstGeom prst="rect">
            <a:avLst/>
          </a:prstGeom>
          <a:noFill/>
          <a:ln>
            <a:noFill/>
          </a:ln>
        </p:spPr>
        <p:txBody>
          <a:bodyPr lIns="91425" tIns="91425" rIns="91425" bIns="91425" anchor="t" anchorCtr="0">
            <a:noAutofit/>
          </a:bodyPr>
          <a:lstStyle/>
          <a:p>
            <a:pPr>
              <a:spcBef>
                <a:spcPts val="0"/>
              </a:spcBef>
              <a:buNone/>
            </a:pPr>
            <a:endParaRPr lang="en-US" sz="3600" b="1" dirty="0">
              <a:solidFill>
                <a:srgbClr val="FFFFCC"/>
              </a:solidFill>
              <a:latin typeface="Times New Roman"/>
              <a:ea typeface="Times New Roman"/>
              <a:cs typeface="Times New Roman"/>
              <a:sym typeface="Times New Roman"/>
            </a:endParaRPr>
          </a:p>
        </p:txBody>
      </p:sp>
      <p:pic>
        <p:nvPicPr>
          <p:cNvPr id="468" name="Shape 468"/>
          <p:cNvPicPr preferRelativeResize="0"/>
          <p:nvPr/>
        </p:nvPicPr>
        <p:blipFill>
          <a:blip r:embed="rId3">
            <a:alphaModFix/>
          </a:blip>
          <a:stretch>
            <a:fillRect/>
          </a:stretch>
        </p:blipFill>
        <p:spPr>
          <a:xfrm>
            <a:off x="4383050" y="936224"/>
            <a:ext cx="4344398" cy="4600522"/>
          </a:xfrm>
          <a:prstGeom prst="rect">
            <a:avLst/>
          </a:prstGeom>
          <a:ln>
            <a:noFill/>
          </a:ln>
          <a:effectLst>
            <a:softEdge rad="112500"/>
          </a:effectLst>
        </p:spPr>
      </p:pic>
      <p:pic>
        <p:nvPicPr>
          <p:cNvPr id="469" name="Shape 469"/>
          <p:cNvPicPr preferRelativeResize="0"/>
          <p:nvPr/>
        </p:nvPicPr>
        <p:blipFill>
          <a:blip r:embed="rId4">
            <a:alphaModFix/>
          </a:blip>
          <a:stretch>
            <a:fillRect/>
          </a:stretch>
        </p:blipFill>
        <p:spPr>
          <a:xfrm>
            <a:off x="1850411" y="1752600"/>
            <a:ext cx="2970674" cy="3429001"/>
          </a:xfrm>
          <a:prstGeom prst="rect">
            <a:avLst/>
          </a:prstGeom>
          <a:ln>
            <a:noFill/>
          </a:ln>
          <a:effectLst>
            <a:softEdge rad="112500"/>
          </a:effectLst>
        </p:spPr>
      </p:pic>
      <p:pic>
        <p:nvPicPr>
          <p:cNvPr id="470" name="Shape 470"/>
          <p:cNvPicPr preferRelativeResize="0"/>
          <p:nvPr/>
        </p:nvPicPr>
        <p:blipFill>
          <a:blip r:embed="rId5">
            <a:alphaModFix/>
          </a:blip>
          <a:stretch>
            <a:fillRect/>
          </a:stretch>
        </p:blipFill>
        <p:spPr>
          <a:xfrm>
            <a:off x="221330" y="1465478"/>
            <a:ext cx="2133598" cy="2970198"/>
          </a:xfrm>
          <a:prstGeom prst="rect">
            <a:avLst/>
          </a:prstGeom>
          <a:ln>
            <a:noFill/>
          </a:ln>
          <a:effectLst>
            <a:softEdge rad="112500"/>
          </a:effectLst>
        </p:spPr>
      </p:pic>
      <p:sp>
        <p:nvSpPr>
          <p:cNvPr id="471" name="Shape 471"/>
          <p:cNvSpPr txBox="1"/>
          <p:nvPr/>
        </p:nvSpPr>
        <p:spPr>
          <a:xfrm>
            <a:off x="4840750" y="5678300"/>
            <a:ext cx="3429000" cy="786599"/>
          </a:xfrm>
          <a:prstGeom prst="rect">
            <a:avLst/>
          </a:prstGeom>
          <a:noFill/>
          <a:ln>
            <a:noFill/>
          </a:ln>
        </p:spPr>
        <p:txBody>
          <a:bodyPr lIns="91425" tIns="91425" rIns="91425" bIns="91425" anchor="t" anchorCtr="0">
            <a:noAutofit/>
          </a:bodyPr>
          <a:lstStyle/>
          <a:p>
            <a:pPr>
              <a:spcBef>
                <a:spcPts val="0"/>
              </a:spcBef>
              <a:buNone/>
            </a:pPr>
            <a:r>
              <a:rPr lang="en-US" sz="3000">
                <a:solidFill>
                  <a:srgbClr val="FBFCF5"/>
                </a:solidFill>
                <a:latin typeface="Times New Roman"/>
                <a:ea typeface="Times New Roman"/>
                <a:cs typeface="Times New Roman"/>
                <a:sym typeface="Times New Roman"/>
              </a:rPr>
              <a:t>Ethanol cook stoves</a:t>
            </a:r>
          </a:p>
        </p:txBody>
      </p:sp>
      <p:sp>
        <p:nvSpPr>
          <p:cNvPr id="2" name="TextBox 1"/>
          <p:cNvSpPr txBox="1"/>
          <p:nvPr/>
        </p:nvSpPr>
        <p:spPr>
          <a:xfrm>
            <a:off x="533400" y="5072775"/>
            <a:ext cx="4191000" cy="523220"/>
          </a:xfrm>
          <a:prstGeom prst="rect">
            <a:avLst/>
          </a:prstGeom>
          <a:noFill/>
        </p:spPr>
        <p:txBody>
          <a:bodyPr wrap="square" rtlCol="0">
            <a:spAutoFit/>
          </a:bodyPr>
          <a:lstStyle/>
          <a:p>
            <a:r>
              <a:rPr lang="en-US" b="1"/>
              <a:t>Eradicating Energy Poverty by Increasing Access to Sustainable Cooking Fuels</a:t>
            </a:r>
          </a:p>
        </p:txBody>
      </p:sp>
    </p:spTree>
    <p:extLst>
      <p:ext uri="{BB962C8B-B14F-4D97-AF65-F5344CB8AC3E}">
        <p14:creationId xmlns:p14="http://schemas.microsoft.com/office/powerpoint/2010/main" val="1125132315"/>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Shape 210"/>
          <p:cNvSpPr txBox="1">
            <a:spLocks noGrp="1"/>
          </p:cNvSpPr>
          <p:nvPr>
            <p:ph type="title"/>
          </p:nvPr>
        </p:nvSpPr>
        <p:spPr>
          <a:xfrm>
            <a:off x="381000" y="0"/>
            <a:ext cx="8534399" cy="2392500"/>
          </a:xfrm>
          <a:prstGeom prst="rect">
            <a:avLst/>
          </a:prstGeom>
          <a:noFill/>
          <a:ln>
            <a:noFill/>
          </a:ln>
        </p:spPr>
        <p:txBody>
          <a:bodyPr lIns="91425" tIns="45700" rIns="91425" bIns="45700" anchor="ctr" anchorCtr="0">
            <a:noAutofit/>
          </a:bodyPr>
          <a:lstStyle/>
          <a:p>
            <a:pPr marL="0" marR="0" lvl="0" indent="0" algn="l" rtl="0">
              <a:spcBef>
                <a:spcPts val="0"/>
              </a:spcBef>
              <a:spcAft>
                <a:spcPts val="0"/>
              </a:spcAft>
              <a:buSzPct val="25000"/>
              <a:buNone/>
            </a:pPr>
            <a:r>
              <a:rPr lang="en-US" sz="4400" b="1" i="0" u="none" strike="noStrike" cap="none" baseline="0" dirty="0" smtClean="0">
                <a:solidFill>
                  <a:srgbClr val="FFFF99"/>
                </a:solidFill>
                <a:latin typeface="Times New Roman"/>
                <a:ea typeface="Times New Roman"/>
                <a:cs typeface="Times New Roman"/>
                <a:sym typeface="Times New Roman"/>
              </a:rPr>
              <a:t>Advanced Biofuels</a:t>
            </a:r>
            <a:r>
              <a:rPr lang="en-US" sz="4400" b="1" i="0" u="none" strike="noStrike" cap="none" dirty="0" smtClean="0">
                <a:solidFill>
                  <a:srgbClr val="FFFF99"/>
                </a:solidFill>
                <a:latin typeface="Times New Roman"/>
                <a:ea typeface="Times New Roman"/>
                <a:cs typeface="Times New Roman"/>
                <a:sym typeface="Times New Roman"/>
              </a:rPr>
              <a:t> Basics</a:t>
            </a:r>
            <a:r>
              <a:rPr lang="en-US" sz="5400" b="1" i="0" u="none" strike="noStrike" cap="none" baseline="0" dirty="0" smtClean="0">
                <a:solidFill>
                  <a:srgbClr val="005828"/>
                </a:solidFill>
                <a:latin typeface="Times New Roman"/>
                <a:ea typeface="Times New Roman"/>
                <a:cs typeface="Times New Roman"/>
                <a:sym typeface="Times New Roman"/>
              </a:rPr>
              <a:t> </a:t>
            </a:r>
            <a:r>
              <a:rPr lang="en-US" sz="4400" b="1" i="0" u="none" strike="noStrike" cap="none" baseline="0" dirty="0" smtClean="0">
                <a:solidFill>
                  <a:srgbClr val="005828"/>
                </a:solidFill>
                <a:latin typeface="Times New Roman"/>
                <a:ea typeface="Times New Roman"/>
                <a:cs typeface="Times New Roman"/>
                <a:sym typeface="Times New Roman"/>
              </a:rPr>
              <a:t> </a:t>
            </a:r>
            <a:endParaRPr lang="en-US" sz="4400" b="1" i="0" u="none" strike="noStrike" cap="none" baseline="0" dirty="0">
              <a:solidFill>
                <a:srgbClr val="005828"/>
              </a:solidFill>
              <a:latin typeface="Times New Roman"/>
              <a:ea typeface="Times New Roman"/>
              <a:cs typeface="Times New Roman"/>
              <a:sym typeface="Times New Roman"/>
            </a:endParaRPr>
          </a:p>
        </p:txBody>
      </p:sp>
      <p:sp>
        <p:nvSpPr>
          <p:cNvPr id="211" name="Shape 211"/>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r>
              <a:rPr lang="en-US" sz="3800" b="1" i="0" u="none" strike="noStrike" cap="none" baseline="0" dirty="0">
                <a:solidFill>
                  <a:srgbClr val="F6F9E9"/>
                </a:solidFill>
                <a:latin typeface="Times New Roman"/>
                <a:ea typeface="Times New Roman"/>
                <a:cs typeface="Times New Roman"/>
                <a:sym typeface="Times New Roman"/>
              </a:rPr>
              <a:t>What are they?</a:t>
            </a:r>
          </a:p>
          <a:p>
            <a:pPr lvl="0" algn="ctr">
              <a:buSzPct val="25000"/>
            </a:pPr>
            <a:r>
              <a:rPr lang="en-US" sz="3800" b="1" dirty="0" smtClean="0">
                <a:solidFill>
                  <a:srgbClr val="92D050"/>
                </a:solidFill>
                <a:latin typeface="Times New Roman"/>
                <a:ea typeface="Times New Roman"/>
                <a:cs typeface="Times New Roman"/>
                <a:sym typeface="Times New Roman"/>
              </a:rPr>
              <a:t>Why do we need them?</a:t>
            </a:r>
          </a:p>
          <a:p>
            <a:pPr lvl="0" algn="ctr">
              <a:buSzPct val="25000"/>
            </a:pPr>
            <a:r>
              <a:rPr lang="en-US" sz="3800" b="1" dirty="0" smtClean="0">
                <a:solidFill>
                  <a:srgbClr val="92D050"/>
                </a:solidFill>
                <a:latin typeface="Times New Roman"/>
                <a:ea typeface="Times New Roman"/>
                <a:cs typeface="Times New Roman"/>
                <a:sym typeface="Times New Roman"/>
              </a:rPr>
              <a:t>What are they used for</a:t>
            </a:r>
            <a:r>
              <a:rPr lang="en-US" sz="2000" b="1" dirty="0" smtClean="0">
                <a:solidFill>
                  <a:srgbClr val="92D050"/>
                </a:solidFill>
                <a:latin typeface="Times New Roman"/>
                <a:ea typeface="Times New Roman"/>
                <a:cs typeface="Times New Roman"/>
                <a:sym typeface="Times New Roman"/>
              </a:rPr>
              <a:t>? (Yesterday, Today, Tomorrow) </a:t>
            </a:r>
          </a:p>
          <a:p>
            <a:pPr lvl="0" algn="ctr">
              <a:buSzPct val="25000"/>
            </a:pPr>
            <a:r>
              <a:rPr lang="en-US" sz="3800" b="1" dirty="0" smtClean="0">
                <a:solidFill>
                  <a:srgbClr val="92D050"/>
                </a:solidFill>
                <a:latin typeface="Times New Roman"/>
                <a:ea typeface="Times New Roman"/>
                <a:cs typeface="Times New Roman"/>
                <a:sym typeface="Times New Roman"/>
              </a:rPr>
              <a:t>How are they made?</a:t>
            </a:r>
          </a:p>
          <a:p>
            <a:pPr lvl="0" algn="ctr">
              <a:buSzPct val="25000"/>
            </a:pPr>
            <a:endParaRPr lang="en-US" sz="3800" b="1" dirty="0">
              <a:solidFill>
                <a:srgbClr val="92D050"/>
              </a:solidFill>
              <a:latin typeface="Times New Roman"/>
              <a:ea typeface="Times New Roman"/>
              <a:cs typeface="Times New Roman"/>
              <a:sym typeface="Times New Roman"/>
            </a:endParaRPr>
          </a:p>
        </p:txBody>
      </p:sp>
      <p:pic>
        <p:nvPicPr>
          <p:cNvPr id="212" name="Shape 212"/>
          <p:cNvPicPr preferRelativeResize="0"/>
          <p:nvPr/>
        </p:nvPicPr>
        <p:blipFill rotWithShape="1">
          <a:blip r:embed="rId3">
            <a:alphaModFix/>
          </a:blip>
          <a:srcRect/>
          <a:stretch/>
        </p:blipFill>
        <p:spPr>
          <a:xfrm>
            <a:off x="152400" y="6019800"/>
            <a:ext cx="1143000" cy="6129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76200" y="423197"/>
            <a:ext cx="8943974" cy="5851525"/>
          </a:xfrm>
        </p:spPr>
        <p:txBody>
          <a:bodyPr/>
          <a:lstStyle/>
          <a:p>
            <a:pPr marL="152400" indent="0" fontAlgn="base">
              <a:buNone/>
            </a:pPr>
            <a:r>
              <a:rPr lang="en-US" sz="1800" b="1" dirty="0">
                <a:solidFill>
                  <a:srgbClr val="FFFF00"/>
                </a:solidFill>
                <a:latin typeface="Arial" panose="020B0604020202020204" pitchFamily="34" charset="0"/>
              </a:rPr>
              <a:t>Articles </a:t>
            </a:r>
            <a:r>
              <a:rPr lang="en-US" sz="1800" b="1" dirty="0" smtClean="0">
                <a:solidFill>
                  <a:srgbClr val="FFFF00"/>
                </a:solidFill>
                <a:latin typeface="Arial" panose="020B0604020202020204" pitchFamily="34" charset="0"/>
              </a:rPr>
              <a:t>in Category:</a:t>
            </a:r>
            <a:r>
              <a:rPr lang="en-US" sz="1800" b="1" dirty="0">
                <a:solidFill>
                  <a:srgbClr val="FFFF00"/>
                </a:solidFill>
                <a:latin typeface="Arial" panose="020B0604020202020204" pitchFamily="34" charset="0"/>
              </a:rPr>
              <a:t> </a:t>
            </a:r>
            <a:r>
              <a:rPr lang="en-US" sz="1800" b="1" dirty="0">
                <a:solidFill>
                  <a:srgbClr val="FFFF00"/>
                </a:solidFill>
                <a:latin typeface="inherit"/>
              </a:rPr>
              <a:t>Cooking Fuel</a:t>
            </a:r>
            <a:endParaRPr lang="en-US" sz="1800" b="1" dirty="0">
              <a:solidFill>
                <a:srgbClr val="FFFF00"/>
              </a:solidFill>
              <a:latin typeface="Arial" panose="020B0604020202020204" pitchFamily="34" charset="0"/>
            </a:endParaRPr>
          </a:p>
          <a:p>
            <a:pPr fontAlgn="base"/>
            <a:r>
              <a:rPr lang="en-US" b="1" dirty="0">
                <a:solidFill>
                  <a:srgbClr val="47AB49"/>
                </a:solidFill>
                <a:latin typeface="Arial" panose="020B0604020202020204" pitchFamily="34" charset="0"/>
                <a:hlinkClick r:id="rId2" tooltip="Vivo Energy Kenya and Koko Networks Form Ethanol Cooking Fuel Partnership"/>
              </a:rPr>
              <a:t>Vivo Energy Kenya and Koko Networks Form Ethanol Cooking Fuel </a:t>
            </a:r>
            <a:r>
              <a:rPr lang="en-US" b="1" dirty="0" err="1">
                <a:solidFill>
                  <a:srgbClr val="47AB49"/>
                </a:solidFill>
                <a:latin typeface="Arial" panose="020B0604020202020204" pitchFamily="34" charset="0"/>
                <a:hlinkClick r:id="rId2" tooltip="Vivo Energy Kenya and Koko Networks Form Ethanol Cooking Fuel Partnership"/>
              </a:rPr>
              <a:t>Partnership</a:t>
            </a:r>
            <a:r>
              <a:rPr lang="en-US" b="1" dirty="0" err="1">
                <a:solidFill>
                  <a:srgbClr val="333333"/>
                </a:solidFill>
                <a:latin typeface="inherit"/>
              </a:rPr>
              <a:t>July</a:t>
            </a:r>
            <a:r>
              <a:rPr lang="en-US" b="1" dirty="0">
                <a:solidFill>
                  <a:srgbClr val="333333"/>
                </a:solidFill>
                <a:latin typeface="inherit"/>
              </a:rPr>
              <a:t> 3, 2018 – </a:t>
            </a:r>
            <a:r>
              <a:rPr lang="en-US" dirty="0" smtClean="0">
                <a:solidFill>
                  <a:srgbClr val="384741"/>
                </a:solidFill>
                <a:latin typeface="inherit"/>
              </a:rPr>
              <a:t>(</a:t>
            </a:r>
            <a:r>
              <a:rPr lang="en-US" dirty="0">
                <a:solidFill>
                  <a:srgbClr val="384741"/>
                </a:solidFill>
                <a:latin typeface="inherit"/>
              </a:rPr>
              <a:t>Koko Networks)  Vivo Energy becomes first multinational fuels company to enter Kenyan market for ethanol cooking fuel, using KOKO technology to enable affordable mass-market access.  </a:t>
            </a:r>
            <a:br>
              <a:rPr lang="en-US" dirty="0">
                <a:solidFill>
                  <a:srgbClr val="384741"/>
                </a:solidFill>
                <a:latin typeface="inherit"/>
              </a:rPr>
            </a:br>
            <a:r>
              <a:rPr lang="en-US" dirty="0">
                <a:solidFill>
                  <a:srgbClr val="384741"/>
                </a:solidFill>
                <a:latin typeface="inherit"/>
              </a:rPr>
              <a:t>Vivo Energy Kenya today announces a partnership with KOKO Networks (“KOKO”) that …</a:t>
            </a:r>
          </a:p>
          <a:p>
            <a:pPr fontAlgn="base"/>
            <a:r>
              <a:rPr lang="en-US" b="1" dirty="0" err="1">
                <a:solidFill>
                  <a:srgbClr val="47AB49"/>
                </a:solidFill>
                <a:latin typeface="Arial" panose="020B0604020202020204" pitchFamily="34" charset="0"/>
                <a:hlinkClick r:id="rId3" tooltip="Cenergy Launches Global Biogas Capture and Utilization Program"/>
              </a:rPr>
              <a:t>Cenergy</a:t>
            </a:r>
            <a:r>
              <a:rPr lang="en-US" b="1" dirty="0">
                <a:solidFill>
                  <a:srgbClr val="47AB49"/>
                </a:solidFill>
                <a:latin typeface="Arial" panose="020B0604020202020204" pitchFamily="34" charset="0"/>
                <a:hlinkClick r:id="rId3" tooltip="Cenergy Launches Global Biogas Capture and Utilization Program"/>
              </a:rPr>
              <a:t> Launches Global Biogas Capture and Utilization </a:t>
            </a:r>
            <a:r>
              <a:rPr lang="en-US" b="1" dirty="0" err="1">
                <a:solidFill>
                  <a:srgbClr val="47AB49"/>
                </a:solidFill>
                <a:latin typeface="Arial" panose="020B0604020202020204" pitchFamily="34" charset="0"/>
                <a:hlinkClick r:id="rId3" tooltip="Cenergy Launches Global Biogas Capture and Utilization Program"/>
              </a:rPr>
              <a:t>Program</a:t>
            </a:r>
            <a:r>
              <a:rPr lang="en-US" b="1" dirty="0" err="1">
                <a:solidFill>
                  <a:srgbClr val="333333"/>
                </a:solidFill>
                <a:latin typeface="inherit"/>
              </a:rPr>
              <a:t>June</a:t>
            </a:r>
            <a:r>
              <a:rPr lang="en-US" b="1" dirty="0">
                <a:solidFill>
                  <a:srgbClr val="333333"/>
                </a:solidFill>
                <a:latin typeface="inherit"/>
              </a:rPr>
              <a:t> 15, 2018 – </a:t>
            </a:r>
            <a:r>
              <a:rPr lang="en-US" dirty="0" smtClean="0">
                <a:solidFill>
                  <a:srgbClr val="384741"/>
                </a:solidFill>
                <a:latin typeface="inherit"/>
              </a:rPr>
              <a:t>(</a:t>
            </a:r>
            <a:r>
              <a:rPr lang="en-US" dirty="0" err="1">
                <a:solidFill>
                  <a:srgbClr val="384741"/>
                </a:solidFill>
                <a:latin typeface="inherit"/>
              </a:rPr>
              <a:t>Cenergy</a:t>
            </a:r>
            <a:r>
              <a:rPr lang="en-US" dirty="0">
                <a:solidFill>
                  <a:srgbClr val="384741"/>
                </a:solidFill>
                <a:latin typeface="inherit"/>
              </a:rPr>
              <a:t> Solutions/NGV Journal)  </a:t>
            </a:r>
            <a:r>
              <a:rPr lang="en-US" dirty="0" err="1">
                <a:solidFill>
                  <a:srgbClr val="384741"/>
                </a:solidFill>
                <a:latin typeface="inherit"/>
              </a:rPr>
              <a:t>Cenergy</a:t>
            </a:r>
            <a:r>
              <a:rPr lang="en-US" dirty="0">
                <a:solidFill>
                  <a:srgbClr val="384741"/>
                </a:solidFill>
                <a:latin typeface="inherit"/>
              </a:rPr>
              <a:t> Solutions has a Biogas Capture and Utilization System (BCU System) to help farms and communities around the world economically store and use their biogas instead of venting or flaring it. It is …</a:t>
            </a:r>
          </a:p>
          <a:p>
            <a:pPr fontAlgn="base"/>
            <a:r>
              <a:rPr lang="en-US" b="1" dirty="0" smtClean="0">
                <a:solidFill>
                  <a:srgbClr val="47AB49"/>
                </a:solidFill>
                <a:latin typeface="Arial" panose="020B0604020202020204" pitchFamily="34" charset="0"/>
                <a:hlinkClick r:id="rId4" tooltip="‘Biogas Backpack’ Successfully Tested in Uganda"/>
              </a:rPr>
              <a:t>‘</a:t>
            </a:r>
            <a:r>
              <a:rPr lang="en-US" b="1" dirty="0">
                <a:solidFill>
                  <a:srgbClr val="47AB49"/>
                </a:solidFill>
                <a:latin typeface="Arial" panose="020B0604020202020204" pitchFamily="34" charset="0"/>
                <a:hlinkClick r:id="rId4" tooltip="‘Biogas Backpack’ Successfully Tested in Uganda"/>
              </a:rPr>
              <a:t>Biogas Backpack’ Successfully Tested in </a:t>
            </a:r>
            <a:r>
              <a:rPr lang="en-US" b="1" dirty="0" err="1">
                <a:solidFill>
                  <a:srgbClr val="47AB49"/>
                </a:solidFill>
                <a:latin typeface="Arial" panose="020B0604020202020204" pitchFamily="34" charset="0"/>
                <a:hlinkClick r:id="rId4" tooltip="‘Biogas Backpack’ Successfully Tested in Uganda"/>
              </a:rPr>
              <a:t>Uganda</a:t>
            </a:r>
            <a:r>
              <a:rPr lang="en-US" b="1" dirty="0" err="1">
                <a:solidFill>
                  <a:srgbClr val="333333"/>
                </a:solidFill>
                <a:latin typeface="inherit"/>
              </a:rPr>
              <a:t>May</a:t>
            </a:r>
            <a:r>
              <a:rPr lang="en-US" b="1" dirty="0">
                <a:solidFill>
                  <a:srgbClr val="333333"/>
                </a:solidFill>
                <a:latin typeface="inherit"/>
              </a:rPr>
              <a:t> 15, 2018 – </a:t>
            </a:r>
            <a:r>
              <a:rPr lang="en-US" dirty="0" smtClean="0">
                <a:solidFill>
                  <a:srgbClr val="384741"/>
                </a:solidFill>
                <a:latin typeface="inherit"/>
              </a:rPr>
              <a:t>(</a:t>
            </a:r>
            <a:r>
              <a:rPr lang="en-US" dirty="0">
                <a:solidFill>
                  <a:srgbClr val="384741"/>
                </a:solidFill>
                <a:latin typeface="inherit"/>
              </a:rPr>
              <a:t>Bioenergy Insight)  A Ugandan and German team called ‘</a:t>
            </a:r>
            <a:r>
              <a:rPr lang="en-US" dirty="0" err="1">
                <a:solidFill>
                  <a:srgbClr val="384741"/>
                </a:solidFill>
                <a:latin typeface="inherit"/>
              </a:rPr>
              <a:t>Agali</a:t>
            </a:r>
            <a:r>
              <a:rPr lang="en-US" dirty="0">
                <a:solidFill>
                  <a:srgbClr val="384741"/>
                </a:solidFill>
                <a:latin typeface="inherit"/>
              </a:rPr>
              <a:t> </a:t>
            </a:r>
            <a:r>
              <a:rPr lang="en-US" dirty="0" err="1">
                <a:solidFill>
                  <a:srgbClr val="384741"/>
                </a:solidFill>
                <a:latin typeface="inherit"/>
              </a:rPr>
              <a:t>Awamu</a:t>
            </a:r>
            <a:r>
              <a:rPr lang="en-US" dirty="0">
                <a:solidFill>
                  <a:srgbClr val="384741"/>
                </a:solidFill>
                <a:latin typeface="inherit"/>
              </a:rPr>
              <a:t>’ has developed an ‘innovative and feasible’ solution for electricity and biogas supply in Uganda.</a:t>
            </a:r>
            <a:br>
              <a:rPr lang="en-US" dirty="0">
                <a:solidFill>
                  <a:srgbClr val="384741"/>
                </a:solidFill>
                <a:latin typeface="inherit"/>
              </a:rPr>
            </a:br>
            <a:r>
              <a:rPr lang="en-US" dirty="0">
                <a:solidFill>
                  <a:srgbClr val="384741"/>
                </a:solidFill>
                <a:latin typeface="inherit"/>
              </a:rPr>
              <a:t>The project was facilitated by the lab of tomorrow, an </a:t>
            </a:r>
            <a:r>
              <a:rPr lang="en-US" dirty="0" err="1">
                <a:solidFill>
                  <a:srgbClr val="384741"/>
                </a:solidFill>
                <a:latin typeface="inherit"/>
              </a:rPr>
              <a:t>organisation</a:t>
            </a:r>
            <a:r>
              <a:rPr lang="en-US" dirty="0">
                <a:solidFill>
                  <a:srgbClr val="384741"/>
                </a:solidFill>
                <a:latin typeface="inherit"/>
              </a:rPr>
              <a:t> run by the …</a:t>
            </a:r>
          </a:p>
          <a:p>
            <a:pPr fontAlgn="base"/>
            <a:r>
              <a:rPr lang="en-US" b="1" dirty="0">
                <a:solidFill>
                  <a:srgbClr val="47AB49"/>
                </a:solidFill>
                <a:latin typeface="Arial" panose="020B0604020202020204" pitchFamily="34" charset="0"/>
                <a:hlinkClick r:id="rId5" tooltip="Burning of Biofuels, Suspended Dust Emit 48% of Total Pollution in Mumbai"/>
              </a:rPr>
              <a:t>Burning of Biofuels, Suspended Dust Emit 48% of Total Pollution in </a:t>
            </a:r>
            <a:r>
              <a:rPr lang="en-US" b="1" dirty="0" err="1">
                <a:solidFill>
                  <a:srgbClr val="47AB49"/>
                </a:solidFill>
                <a:latin typeface="Arial" panose="020B0604020202020204" pitchFamily="34" charset="0"/>
                <a:hlinkClick r:id="rId5" tooltip="Burning of Biofuels, Suspended Dust Emit 48% of Total Pollution in Mumbai"/>
              </a:rPr>
              <a:t>Mumbai</a:t>
            </a:r>
            <a:r>
              <a:rPr lang="en-US" b="1" dirty="0" err="1">
                <a:solidFill>
                  <a:srgbClr val="333333"/>
                </a:solidFill>
                <a:latin typeface="inherit"/>
              </a:rPr>
              <a:t>May</a:t>
            </a:r>
            <a:r>
              <a:rPr lang="en-US" b="1" dirty="0">
                <a:solidFill>
                  <a:srgbClr val="333333"/>
                </a:solidFill>
                <a:latin typeface="inherit"/>
              </a:rPr>
              <a:t> 7, 2018 </a:t>
            </a:r>
            <a:r>
              <a:rPr lang="en-US" dirty="0" smtClean="0">
                <a:solidFill>
                  <a:srgbClr val="384741"/>
                </a:solidFill>
                <a:latin typeface="inherit"/>
              </a:rPr>
              <a:t>by </a:t>
            </a:r>
            <a:r>
              <a:rPr lang="en-US" dirty="0" err="1">
                <a:solidFill>
                  <a:srgbClr val="384741"/>
                </a:solidFill>
                <a:latin typeface="inherit"/>
              </a:rPr>
              <a:t>Virat</a:t>
            </a:r>
            <a:r>
              <a:rPr lang="en-US" dirty="0">
                <a:solidFill>
                  <a:srgbClr val="384741"/>
                </a:solidFill>
                <a:latin typeface="inherit"/>
              </a:rPr>
              <a:t> A Singh (Daily News and Analysis India)  … “The sector-wise figures would not have changed substantially though its a 2016 study and one has to understand that apart from industries, the main contributor …</a:t>
            </a:r>
          </a:p>
          <a:p>
            <a:pPr fontAlgn="base"/>
            <a:r>
              <a:rPr lang="en-US" b="1" dirty="0">
                <a:solidFill>
                  <a:srgbClr val="47AB49"/>
                </a:solidFill>
                <a:latin typeface="Arial" panose="020B0604020202020204" pitchFamily="34" charset="0"/>
                <a:hlinkClick r:id="rId6" tooltip="New Research Shows the Health Benefits of Ethanol-Fueled Cookstoves"/>
              </a:rPr>
              <a:t>New Research Shows the Health Benefits of Ethanol-Fueled </a:t>
            </a:r>
            <a:r>
              <a:rPr lang="en-US" b="1" dirty="0" err="1">
                <a:solidFill>
                  <a:srgbClr val="47AB49"/>
                </a:solidFill>
                <a:latin typeface="Arial" panose="020B0604020202020204" pitchFamily="34" charset="0"/>
                <a:hlinkClick r:id="rId6" tooltip="New Research Shows the Health Benefits of Ethanol-Fueled Cookstoves"/>
              </a:rPr>
              <a:t>Cookstoves</a:t>
            </a:r>
            <a:r>
              <a:rPr lang="en-US" b="1" dirty="0" err="1">
                <a:solidFill>
                  <a:srgbClr val="333333"/>
                </a:solidFill>
                <a:latin typeface="inherit"/>
              </a:rPr>
              <a:t>May</a:t>
            </a:r>
            <a:r>
              <a:rPr lang="en-US" b="1" dirty="0">
                <a:solidFill>
                  <a:srgbClr val="333333"/>
                </a:solidFill>
                <a:latin typeface="inherit"/>
              </a:rPr>
              <a:t> 7, 2018 </a:t>
            </a:r>
            <a:r>
              <a:rPr lang="en-US" b="1" dirty="0" smtClean="0">
                <a:solidFill>
                  <a:srgbClr val="333333"/>
                </a:solidFill>
                <a:latin typeface="inherit"/>
              </a:rPr>
              <a:t>–</a:t>
            </a:r>
            <a:r>
              <a:rPr lang="en-US" dirty="0" smtClean="0">
                <a:solidFill>
                  <a:srgbClr val="384741"/>
                </a:solidFill>
                <a:latin typeface="inherit"/>
              </a:rPr>
              <a:t>by </a:t>
            </a:r>
            <a:r>
              <a:rPr lang="en-US" dirty="0" err="1">
                <a:solidFill>
                  <a:srgbClr val="384741"/>
                </a:solidFill>
                <a:latin typeface="inherit"/>
              </a:rPr>
              <a:t>Jieyi</a:t>
            </a:r>
            <a:r>
              <a:rPr lang="en-US" dirty="0">
                <a:solidFill>
                  <a:srgbClr val="384741"/>
                </a:solidFill>
                <a:latin typeface="inherit"/>
              </a:rPr>
              <a:t> Lu (Environmental and Energy Study Institute)  Today, about three billion people still cook and heat their homes with traditional stoves and solid fuels worldwide. These fuels and stoves are major contributors to household air …</a:t>
            </a:r>
          </a:p>
          <a:p>
            <a:pPr fontAlgn="base"/>
            <a:r>
              <a:rPr lang="en-US" b="1" dirty="0">
                <a:solidFill>
                  <a:srgbClr val="47AB49"/>
                </a:solidFill>
                <a:latin typeface="Arial" panose="020B0604020202020204" pitchFamily="34" charset="0"/>
                <a:hlinkClick r:id="rId7" tooltip="New Fuels Project in China Targets Cooking in the Commercial Sector"/>
              </a:rPr>
              <a:t>New Fuels Project in China Targets Cooking in the Commercial </a:t>
            </a:r>
            <a:r>
              <a:rPr lang="en-US" b="1" dirty="0" err="1">
                <a:solidFill>
                  <a:srgbClr val="47AB49"/>
                </a:solidFill>
                <a:latin typeface="Arial" panose="020B0604020202020204" pitchFamily="34" charset="0"/>
                <a:hlinkClick r:id="rId7" tooltip="New Fuels Project in China Targets Cooking in the Commercial Sector"/>
              </a:rPr>
              <a:t>Sector</a:t>
            </a:r>
            <a:r>
              <a:rPr lang="en-US" b="1" dirty="0" err="1">
                <a:solidFill>
                  <a:srgbClr val="333333"/>
                </a:solidFill>
                <a:latin typeface="inherit"/>
              </a:rPr>
              <a:t>May</a:t>
            </a:r>
            <a:r>
              <a:rPr lang="en-US" b="1" dirty="0">
                <a:solidFill>
                  <a:srgbClr val="333333"/>
                </a:solidFill>
                <a:latin typeface="inherit"/>
              </a:rPr>
              <a:t> 3, 2018 – 3:54 pm </a:t>
            </a:r>
            <a:r>
              <a:rPr lang="en-US" dirty="0" smtClean="0">
                <a:solidFill>
                  <a:srgbClr val="384741"/>
                </a:solidFill>
                <a:latin typeface="inherit"/>
              </a:rPr>
              <a:t>(</a:t>
            </a:r>
            <a:r>
              <a:rPr lang="en-US" dirty="0">
                <a:solidFill>
                  <a:srgbClr val="384741"/>
                </a:solidFill>
                <a:latin typeface="inherit"/>
              </a:rPr>
              <a:t>Global Alliance for Clean </a:t>
            </a:r>
            <a:r>
              <a:rPr lang="en-US" dirty="0" err="1">
                <a:solidFill>
                  <a:srgbClr val="384741"/>
                </a:solidFill>
                <a:latin typeface="inherit"/>
              </a:rPr>
              <a:t>Cookstoves</a:t>
            </a:r>
            <a:r>
              <a:rPr lang="en-US" dirty="0">
                <a:solidFill>
                  <a:srgbClr val="384741"/>
                </a:solidFill>
                <a:latin typeface="inherit"/>
              </a:rPr>
              <a:t>)  The Alliance partnered with China’s Ministry of Agriculture, Shell, local governments, and SSM to develop and launch a new clean cooking project in Zhejiang province of China. The project aims to …</a:t>
            </a:r>
          </a:p>
          <a:p>
            <a:endParaRPr lang="en-US" dirty="0"/>
          </a:p>
        </p:txBody>
      </p:sp>
      <p:sp>
        <p:nvSpPr>
          <p:cNvPr id="3" name="Slide Number Placeholder 2"/>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70</a:t>
            </a:fld>
            <a:endParaRPr lang="en-US"/>
          </a:p>
        </p:txBody>
      </p:sp>
    </p:spTree>
    <p:extLst>
      <p:ext uri="{BB962C8B-B14F-4D97-AF65-F5344CB8AC3E}">
        <p14:creationId xmlns:p14="http://schemas.microsoft.com/office/powerpoint/2010/main" val="91559744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71</a:t>
            </a:fld>
            <a:endParaRPr lang="en-US"/>
          </a:p>
        </p:txBody>
      </p:sp>
      <p:sp>
        <p:nvSpPr>
          <p:cNvPr id="4" name="Text Placeholder 1"/>
          <p:cNvSpPr>
            <a:spLocks noGrp="1"/>
          </p:cNvSpPr>
          <p:nvPr>
            <p:ph type="body" idx="1"/>
          </p:nvPr>
        </p:nvSpPr>
        <p:spPr>
          <a:xfrm>
            <a:off x="381000" y="274637"/>
            <a:ext cx="8639174" cy="944563"/>
          </a:xfrm>
        </p:spPr>
        <p:txBody>
          <a:bodyPr/>
          <a:lstStyle/>
          <a:p>
            <a:pPr marL="0" lvl="0" indent="0">
              <a:spcBef>
                <a:spcPts val="0"/>
              </a:spcBef>
              <a:buClrTx/>
              <a:buNone/>
            </a:pPr>
            <a:r>
              <a:rPr lang="en-US" sz="2400" b="1" dirty="0">
                <a:solidFill>
                  <a:srgbClr val="FFFF00"/>
                </a:solidFill>
              </a:rPr>
              <a:t>Project Gaia---based in Gettysburg, </a:t>
            </a:r>
            <a:r>
              <a:rPr lang="en-US" sz="2400" b="1" dirty="0" smtClean="0">
                <a:solidFill>
                  <a:srgbClr val="FFFF00"/>
                </a:solidFill>
              </a:rPr>
              <a:t>PA</a:t>
            </a:r>
          </a:p>
          <a:p>
            <a:pPr marL="0" lvl="0" indent="0">
              <a:spcBef>
                <a:spcPts val="0"/>
              </a:spcBef>
              <a:buClrTx/>
              <a:buNone/>
            </a:pPr>
            <a:r>
              <a:rPr lang="en-US" sz="2400" b="1" dirty="0" smtClean="0">
                <a:solidFill>
                  <a:srgbClr val="FFFF00"/>
                </a:solidFill>
              </a:rPr>
              <a:t>Humanitarian Assistance, Refugee Camps</a:t>
            </a:r>
            <a:endParaRPr lang="en-US" sz="2400" b="1" dirty="0">
              <a:solidFill>
                <a:srgbClr val="FFFF00"/>
              </a:solidFill>
            </a:endParaRPr>
          </a:p>
          <a:p>
            <a:endParaRPr lang="en-US" dirty="0"/>
          </a:p>
        </p:txBody>
      </p:sp>
      <p:pic>
        <p:nvPicPr>
          <p:cNvPr id="1026" name="Picture 2" descr="https://projectgaia.com/wp-content/uploads/2013/06/WEBwoodH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447800"/>
            <a:ext cx="9067800" cy="412172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4905592"/>
            <a:ext cx="9067800" cy="1815882"/>
          </a:xfrm>
          <a:prstGeom prst="rect">
            <a:avLst/>
          </a:prstGeom>
          <a:noFill/>
        </p:spPr>
        <p:txBody>
          <a:bodyPr wrap="square" rtlCol="0">
            <a:spAutoFit/>
          </a:bodyPr>
          <a:lstStyle/>
          <a:p>
            <a:r>
              <a:rPr lang="en-US" b="1" dirty="0">
                <a:solidFill>
                  <a:srgbClr val="FFFF00"/>
                </a:solidFill>
              </a:rPr>
              <a:t>Families living in </a:t>
            </a:r>
            <a:r>
              <a:rPr lang="en-US" b="1" dirty="0" smtClean="0">
                <a:solidFill>
                  <a:srgbClr val="FFFF00"/>
                </a:solidFill>
              </a:rPr>
              <a:t>refugee </a:t>
            </a:r>
            <a:r>
              <a:rPr lang="en-US" b="1" dirty="0">
                <a:solidFill>
                  <a:srgbClr val="FFFF00"/>
                </a:solidFill>
              </a:rPr>
              <a:t>camps suffer from energy poverty at its most extreme. Already high levels of environmental degradation are exacerbated by fuelwood collection. Increasing deforestation forces refugee women and girls to travel greater and greater distances in search of already scarce resources, leaving them vulnerable to violence and injury.</a:t>
            </a:r>
          </a:p>
          <a:p>
            <a:endParaRPr lang="en-US" b="1" dirty="0" smtClean="0">
              <a:solidFill>
                <a:srgbClr val="FFFF00"/>
              </a:solidFill>
            </a:endParaRPr>
          </a:p>
          <a:p>
            <a:r>
              <a:rPr lang="en-US" b="1" dirty="0" smtClean="0">
                <a:solidFill>
                  <a:srgbClr val="FFFF00"/>
                </a:solidFill>
              </a:rPr>
              <a:t>Project Gaia </a:t>
            </a:r>
            <a:r>
              <a:rPr lang="en-US" b="1" dirty="0">
                <a:solidFill>
                  <a:srgbClr val="FFFF00"/>
                </a:solidFill>
              </a:rPr>
              <a:t>became an official implementing partner of the United Nations High Commissioner for Refugees (UNHCR) in 2005 and administers the organization’s Safe and Clean Household Energy Program</a:t>
            </a:r>
            <a:r>
              <a:rPr lang="en-US" dirty="0"/>
              <a:t>. </a:t>
            </a:r>
          </a:p>
        </p:txBody>
      </p:sp>
    </p:spTree>
    <p:extLst>
      <p:ext uri="{BB962C8B-B14F-4D97-AF65-F5344CB8AC3E}">
        <p14:creationId xmlns:p14="http://schemas.microsoft.com/office/powerpoint/2010/main" val="353758524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907197"/>
            <a:ext cx="6934200" cy="5200650"/>
          </a:xfrm>
          <a:prstGeom prst="rect">
            <a:avLst/>
          </a:prstGeom>
        </p:spPr>
      </p:pic>
      <p:sp>
        <p:nvSpPr>
          <p:cNvPr id="3" name="TextBox 2"/>
          <p:cNvSpPr txBox="1"/>
          <p:nvPr/>
        </p:nvSpPr>
        <p:spPr>
          <a:xfrm>
            <a:off x="1447800" y="76200"/>
            <a:ext cx="6629400" cy="830997"/>
          </a:xfrm>
          <a:prstGeom prst="rect">
            <a:avLst/>
          </a:prstGeom>
          <a:noFill/>
        </p:spPr>
        <p:txBody>
          <a:bodyPr wrap="square" rtlCol="0">
            <a:spAutoFit/>
          </a:bodyPr>
          <a:lstStyle/>
          <a:p>
            <a:pPr lvl="0"/>
            <a:r>
              <a:rPr lang="en-US" sz="2400" b="1" dirty="0">
                <a:solidFill>
                  <a:srgbClr val="FFFF00"/>
                </a:solidFill>
              </a:rPr>
              <a:t>Project Gaia---based in Gettysburg, </a:t>
            </a:r>
            <a:r>
              <a:rPr lang="en-US" sz="2400" b="1" dirty="0" smtClean="0">
                <a:solidFill>
                  <a:srgbClr val="FFFF00"/>
                </a:solidFill>
              </a:rPr>
              <a:t>PA</a:t>
            </a:r>
          </a:p>
          <a:p>
            <a:pPr lvl="0"/>
            <a:r>
              <a:rPr lang="en-US" sz="2400" b="1" dirty="0">
                <a:solidFill>
                  <a:srgbClr val="FFFF00"/>
                </a:solidFill>
              </a:rPr>
              <a:t>r</a:t>
            </a:r>
            <a:r>
              <a:rPr lang="en-US" sz="2400" b="1" dirty="0" smtClean="0">
                <a:solidFill>
                  <a:srgbClr val="FFFF00"/>
                </a:solidFill>
              </a:rPr>
              <a:t>efugee </a:t>
            </a:r>
            <a:r>
              <a:rPr lang="en-US" sz="2400" b="1" dirty="0">
                <a:solidFill>
                  <a:srgbClr val="FFFF00"/>
                </a:solidFill>
              </a:rPr>
              <a:t>c</a:t>
            </a:r>
            <a:r>
              <a:rPr lang="en-US" sz="2400" b="1" dirty="0" smtClean="0">
                <a:solidFill>
                  <a:srgbClr val="FFFF00"/>
                </a:solidFill>
              </a:rPr>
              <a:t>amp project</a:t>
            </a:r>
            <a:endParaRPr lang="en-US" sz="2400" b="1" dirty="0">
              <a:solidFill>
                <a:srgbClr val="FFFF00"/>
              </a:solidFill>
            </a:endParaRPr>
          </a:p>
        </p:txBody>
      </p:sp>
      <p:sp>
        <p:nvSpPr>
          <p:cNvPr id="4" name="TextBox 3"/>
          <p:cNvSpPr txBox="1"/>
          <p:nvPr/>
        </p:nvSpPr>
        <p:spPr>
          <a:xfrm>
            <a:off x="533400" y="6248400"/>
            <a:ext cx="8153400" cy="307777"/>
          </a:xfrm>
          <a:prstGeom prst="rect">
            <a:avLst/>
          </a:prstGeom>
          <a:noFill/>
        </p:spPr>
        <p:txBody>
          <a:bodyPr wrap="square" rtlCol="0">
            <a:spAutoFit/>
          </a:bodyPr>
          <a:lstStyle/>
          <a:p>
            <a:r>
              <a:rPr lang="en-US" dirty="0" smtClean="0"/>
              <a:t>Other projects:  </a:t>
            </a:r>
            <a:endParaRPr lang="en-US" dirty="0"/>
          </a:p>
        </p:txBody>
      </p:sp>
    </p:spTree>
    <p:extLst>
      <p:ext uri="{BB962C8B-B14F-4D97-AF65-F5344CB8AC3E}">
        <p14:creationId xmlns:p14="http://schemas.microsoft.com/office/powerpoint/2010/main" val="370381910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17812"/>
            <a:ext cx="8428277" cy="4229100"/>
          </a:xfrm>
          <a:prstGeom prst="rect">
            <a:avLst/>
          </a:prstGeom>
        </p:spPr>
      </p:pic>
      <p:sp>
        <p:nvSpPr>
          <p:cNvPr id="6" name="TextBox 5"/>
          <p:cNvSpPr txBox="1"/>
          <p:nvPr/>
        </p:nvSpPr>
        <p:spPr>
          <a:xfrm>
            <a:off x="914400" y="5029200"/>
            <a:ext cx="7239000" cy="1477328"/>
          </a:xfrm>
          <a:prstGeom prst="rect">
            <a:avLst/>
          </a:prstGeom>
          <a:noFill/>
        </p:spPr>
        <p:txBody>
          <a:bodyPr wrap="square" rtlCol="0">
            <a:spAutoFit/>
          </a:bodyPr>
          <a:lstStyle/>
          <a:p>
            <a:r>
              <a:rPr lang="en-US" sz="1800" dirty="0">
                <a:solidFill>
                  <a:srgbClr val="FFFF00"/>
                </a:solidFill>
              </a:rPr>
              <a:t>Less than 2% of Haiti’s forest cover remains — but Haitians continue to depend on charcoal and firewood, both polluting fuels that have devastated the environment of both Haiti and the Dominican Republic. Haiti is a case of extreme energy poverty – one which calls for sustainable &amp; domestic fuel solutions.</a:t>
            </a:r>
          </a:p>
        </p:txBody>
      </p:sp>
      <p:sp>
        <p:nvSpPr>
          <p:cNvPr id="7" name="TextBox 6"/>
          <p:cNvSpPr txBox="1"/>
          <p:nvPr/>
        </p:nvSpPr>
        <p:spPr>
          <a:xfrm>
            <a:off x="1487129" y="90560"/>
            <a:ext cx="6629400" cy="461665"/>
          </a:xfrm>
          <a:prstGeom prst="rect">
            <a:avLst/>
          </a:prstGeom>
          <a:noFill/>
        </p:spPr>
        <p:txBody>
          <a:bodyPr wrap="square" rtlCol="0">
            <a:spAutoFit/>
          </a:bodyPr>
          <a:lstStyle/>
          <a:p>
            <a:r>
              <a:rPr lang="en-US" sz="2400" b="1" dirty="0" smtClean="0">
                <a:solidFill>
                  <a:srgbClr val="FFFF00"/>
                </a:solidFill>
              </a:rPr>
              <a:t>Project Gaia---based in Gettysburg, PA</a:t>
            </a:r>
            <a:endParaRPr lang="en-US" sz="2400" b="1" dirty="0">
              <a:solidFill>
                <a:srgbClr val="FFFF00"/>
              </a:solidFill>
            </a:endParaRPr>
          </a:p>
        </p:txBody>
      </p:sp>
    </p:spTree>
    <p:extLst>
      <p:ext uri="{BB962C8B-B14F-4D97-AF65-F5344CB8AC3E}">
        <p14:creationId xmlns:p14="http://schemas.microsoft.com/office/powerpoint/2010/main" val="371068789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1000" y="304800"/>
            <a:ext cx="8229600" cy="3740727"/>
          </a:xfrm>
          <a:prstGeom prst="rect">
            <a:avLst/>
          </a:prstGeom>
        </p:spPr>
      </p:pic>
      <p:sp>
        <p:nvSpPr>
          <p:cNvPr id="3" name="TextBox 2"/>
          <p:cNvSpPr txBox="1"/>
          <p:nvPr/>
        </p:nvSpPr>
        <p:spPr>
          <a:xfrm>
            <a:off x="152400" y="4045528"/>
            <a:ext cx="8915400" cy="2462213"/>
          </a:xfrm>
          <a:prstGeom prst="rect">
            <a:avLst/>
          </a:prstGeom>
          <a:noFill/>
        </p:spPr>
        <p:txBody>
          <a:bodyPr wrap="square" rtlCol="0">
            <a:spAutoFit/>
          </a:bodyPr>
          <a:lstStyle/>
          <a:p>
            <a:r>
              <a:rPr lang="en-US" dirty="0">
                <a:solidFill>
                  <a:srgbClr val="FFFF00"/>
                </a:solidFill>
              </a:rPr>
              <a:t>Haiti was once a leading alcohol-producing nation but currently produces only a fraction of its potential. Project Gaia believes that sugarcane mills and alcohol distilleries represent a ready infrastructure for a clean energy future</a:t>
            </a:r>
            <a:r>
              <a:rPr lang="en-US" dirty="0" smtClean="0">
                <a:solidFill>
                  <a:srgbClr val="FFFF00"/>
                </a:solidFill>
              </a:rPr>
              <a:t>.</a:t>
            </a:r>
          </a:p>
          <a:p>
            <a:endParaRPr lang="en-US" dirty="0">
              <a:solidFill>
                <a:srgbClr val="FFFF00"/>
              </a:solidFill>
            </a:endParaRPr>
          </a:p>
          <a:p>
            <a:r>
              <a:rPr lang="en-US" dirty="0">
                <a:solidFill>
                  <a:srgbClr val="FFFF00"/>
                </a:solidFill>
                <a:latin typeface="Source Sans Pro"/>
              </a:rPr>
              <a:t>Project Gaia and partners are working to commercialize the stove and fuel, revitalize local agriculture, diversify crops, build industry, and lay the groundwork for a sustainable supply of fuel production both internationally and locally. We are working closely with the Haitian company </a:t>
            </a:r>
            <a:r>
              <a:rPr lang="en-US" dirty="0" err="1">
                <a:solidFill>
                  <a:srgbClr val="FFFF00"/>
                </a:solidFill>
                <a:latin typeface="Source Sans Pro"/>
                <a:hlinkClick r:id="rId4"/>
              </a:rPr>
              <a:t>Novogaz</a:t>
            </a:r>
            <a:r>
              <a:rPr lang="en-US" dirty="0">
                <a:solidFill>
                  <a:srgbClr val="FFFF00"/>
                </a:solidFill>
                <a:latin typeface="Source Sans Pro"/>
              </a:rPr>
              <a:t>, as our local partner on the ground, for the dissemination of clean ethanol stoves and fuel. The US ethanol producer, </a:t>
            </a:r>
            <a:r>
              <a:rPr lang="en-US" dirty="0">
                <a:solidFill>
                  <a:srgbClr val="FFFF00"/>
                </a:solidFill>
                <a:latin typeface="Source Sans Pro"/>
                <a:hlinkClick r:id="rId5"/>
              </a:rPr>
              <a:t>POET</a:t>
            </a:r>
            <a:r>
              <a:rPr lang="en-US" dirty="0">
                <a:solidFill>
                  <a:srgbClr val="FFFF00"/>
                </a:solidFill>
                <a:latin typeface="Source Sans Pro"/>
              </a:rPr>
              <a:t>, one of the world’s largest ethanol producers has helped to catalyze the Haitian market with the first batch of donated ethanol. POET is continuing to provide technical support to all partners and actively engage in seeing the market for clean fuel in Haiti become a commercial success. The first rollout of stoves and fuel began in early 2015.</a:t>
            </a:r>
            <a:endParaRPr lang="en-US" dirty="0">
              <a:solidFill>
                <a:srgbClr val="FFFF00"/>
              </a:solidFill>
            </a:endParaRPr>
          </a:p>
        </p:txBody>
      </p:sp>
    </p:spTree>
    <p:extLst>
      <p:ext uri="{BB962C8B-B14F-4D97-AF65-F5344CB8AC3E}">
        <p14:creationId xmlns:p14="http://schemas.microsoft.com/office/powerpoint/2010/main" val="396173487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0" y="685800"/>
            <a:ext cx="4572000" cy="5693866"/>
          </a:xfrm>
          <a:prstGeom prst="rect">
            <a:avLst/>
          </a:prstGeom>
        </p:spPr>
        <p:txBody>
          <a:bodyPr>
            <a:spAutoFit/>
          </a:bodyPr>
          <a:lstStyle/>
          <a:p>
            <a:r>
              <a:rPr lang="en-US" b="1" dirty="0">
                <a:solidFill>
                  <a:srgbClr val="262262"/>
                </a:solidFill>
                <a:latin typeface="Oxygen"/>
              </a:rPr>
              <a:t>A Gendered Problem</a:t>
            </a:r>
          </a:p>
          <a:p>
            <a:r>
              <a:rPr lang="en-US" b="1" dirty="0">
                <a:solidFill>
                  <a:srgbClr val="FFFF00"/>
                </a:solidFill>
                <a:latin typeface="Source Sans Pro"/>
              </a:rPr>
              <a:t>Approximately 400 million people in India are exposed to </a:t>
            </a:r>
            <a:r>
              <a:rPr lang="en-US" b="1" dirty="0">
                <a:solidFill>
                  <a:srgbClr val="FFFF99"/>
                </a:solidFill>
                <a:latin typeface="Source Sans Pro"/>
              </a:rPr>
              <a:t>indoor air pollution </a:t>
            </a:r>
            <a:r>
              <a:rPr lang="en-US" b="1" dirty="0">
                <a:solidFill>
                  <a:srgbClr val="FFFF00"/>
                </a:solidFill>
                <a:latin typeface="Source Sans Pro"/>
              </a:rPr>
              <a:t>from cooking fires and subsequently suffer from a number of directly-related ailments, including respiratory and pulmonary disease, cataracts, and premature death. As is the case around the world, </a:t>
            </a:r>
            <a:r>
              <a:rPr lang="en-US" b="1" dirty="0">
                <a:solidFill>
                  <a:srgbClr val="FFFF99"/>
                </a:solidFill>
                <a:latin typeface="Source Sans Pro"/>
              </a:rPr>
              <a:t>women are disproportionately affected. </a:t>
            </a:r>
            <a:r>
              <a:rPr lang="en-US" b="1" dirty="0">
                <a:solidFill>
                  <a:srgbClr val="FFFF00"/>
                </a:solidFill>
                <a:latin typeface="Source Sans Pro"/>
              </a:rPr>
              <a:t>Being the primary preparers of food, women comprise nearly 90% of those most extensively exposed in India. Beyond exposure to indoor air pollution, Indian women must spend </a:t>
            </a:r>
            <a:r>
              <a:rPr lang="en-US" b="1" dirty="0">
                <a:solidFill>
                  <a:srgbClr val="FFFF99"/>
                </a:solidFill>
                <a:latin typeface="Source Sans Pro"/>
              </a:rPr>
              <a:t>five to eight hours each day on cooking-related activities when using traditional solid fuels, with 20% of that time spent on fuel collection</a:t>
            </a:r>
            <a:r>
              <a:rPr lang="en-US" b="1" dirty="0" smtClean="0">
                <a:solidFill>
                  <a:srgbClr val="FFFF99"/>
                </a:solidFill>
                <a:latin typeface="Source Sans Pro"/>
              </a:rPr>
              <a:t>.</a:t>
            </a:r>
          </a:p>
          <a:p>
            <a:endParaRPr lang="en-US" b="1" dirty="0">
              <a:solidFill>
                <a:srgbClr val="FFFF00"/>
              </a:solidFill>
              <a:latin typeface="Source Sans Pro"/>
            </a:endParaRPr>
          </a:p>
          <a:p>
            <a:r>
              <a:rPr lang="en-US" b="1" dirty="0">
                <a:solidFill>
                  <a:srgbClr val="262262"/>
                </a:solidFill>
                <a:latin typeface="Oxygen"/>
              </a:rPr>
              <a:t>Beyond the Household Level: Effect of </a:t>
            </a:r>
            <a:r>
              <a:rPr lang="en-US" b="1" dirty="0" err="1">
                <a:solidFill>
                  <a:srgbClr val="262262"/>
                </a:solidFill>
                <a:latin typeface="Oxygen"/>
              </a:rPr>
              <a:t>Cookstove</a:t>
            </a:r>
            <a:r>
              <a:rPr lang="en-US" b="1" dirty="0">
                <a:solidFill>
                  <a:srgbClr val="262262"/>
                </a:solidFill>
                <a:latin typeface="Oxygen"/>
              </a:rPr>
              <a:t> Smoke on the Himalayas</a:t>
            </a:r>
          </a:p>
          <a:p>
            <a:r>
              <a:rPr lang="en-US" b="1" dirty="0">
                <a:solidFill>
                  <a:srgbClr val="FFFF00"/>
                </a:solidFill>
                <a:latin typeface="Source Sans Pro"/>
              </a:rPr>
              <a:t>The negative effects of solid fuel use are not confined to the household level; indeed, they have a much larger impact. The incomplete combustion of biomass produces </a:t>
            </a:r>
            <a:r>
              <a:rPr lang="en-US" b="1" dirty="0">
                <a:solidFill>
                  <a:srgbClr val="FFFF99"/>
                </a:solidFill>
                <a:latin typeface="Source Sans Pro"/>
              </a:rPr>
              <a:t>black carbon</a:t>
            </a:r>
            <a:r>
              <a:rPr lang="en-US" b="1" dirty="0">
                <a:solidFill>
                  <a:srgbClr val="FFFF00"/>
                </a:solidFill>
                <a:latin typeface="Source Sans Pro"/>
              </a:rPr>
              <a:t>, the second most </a:t>
            </a:r>
            <a:r>
              <a:rPr lang="en-US" b="1" dirty="0">
                <a:solidFill>
                  <a:srgbClr val="FFFF99"/>
                </a:solidFill>
                <a:latin typeface="Source Sans Pro"/>
              </a:rPr>
              <a:t>heat-trapping</a:t>
            </a:r>
            <a:r>
              <a:rPr lang="en-US" b="1" dirty="0">
                <a:solidFill>
                  <a:srgbClr val="FFFF00"/>
                </a:solidFill>
                <a:latin typeface="Source Sans Pro"/>
              </a:rPr>
              <a:t> pollutant in our atmosphere after CO2. This black carbon </a:t>
            </a:r>
            <a:r>
              <a:rPr lang="en-US" b="1" dirty="0">
                <a:solidFill>
                  <a:srgbClr val="FFFF99"/>
                </a:solidFill>
                <a:latin typeface="Source Sans Pro"/>
              </a:rPr>
              <a:t>settles on Himalayan </a:t>
            </a:r>
            <a:r>
              <a:rPr lang="en-US" b="1" dirty="0">
                <a:solidFill>
                  <a:srgbClr val="FFFF00"/>
                </a:solidFill>
                <a:latin typeface="Source Sans Pro"/>
              </a:rPr>
              <a:t>glaciers, accelerating the melting process and consequently threatening India’s water supply.</a:t>
            </a:r>
          </a:p>
        </p:txBody>
      </p:sp>
      <p:sp>
        <p:nvSpPr>
          <p:cNvPr id="4" name="TextBox 3"/>
          <p:cNvSpPr txBox="1"/>
          <p:nvPr/>
        </p:nvSpPr>
        <p:spPr>
          <a:xfrm>
            <a:off x="381000" y="120154"/>
            <a:ext cx="8245930" cy="461665"/>
          </a:xfrm>
          <a:prstGeom prst="rect">
            <a:avLst/>
          </a:prstGeom>
          <a:noFill/>
        </p:spPr>
        <p:txBody>
          <a:bodyPr wrap="square" rtlCol="0">
            <a:spAutoFit/>
          </a:bodyPr>
          <a:lstStyle/>
          <a:p>
            <a:pPr lvl="0"/>
            <a:r>
              <a:rPr lang="en-US" sz="2400" b="1" dirty="0">
                <a:solidFill>
                  <a:srgbClr val="FFFF00"/>
                </a:solidFill>
              </a:rPr>
              <a:t>Project Gaia---based in Gettysburg, </a:t>
            </a:r>
            <a:r>
              <a:rPr lang="en-US" sz="2400" b="1" dirty="0" smtClean="0">
                <a:solidFill>
                  <a:srgbClr val="FFFF00"/>
                </a:solidFill>
              </a:rPr>
              <a:t>PA  -- INDIA Project</a:t>
            </a:r>
            <a:endParaRPr lang="en-US" sz="2400" b="1" dirty="0">
              <a:solidFill>
                <a:srgbClr val="FFFF00"/>
              </a:solidFill>
            </a:endParaRPr>
          </a:p>
        </p:txBody>
      </p:sp>
      <p:pic>
        <p:nvPicPr>
          <p:cNvPr id="2050" name="Picture 2" descr="https://projectgaia.com/wp-content/uploads/2016/08/India-Cooking-1024x8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685800"/>
            <a:ext cx="3646187" cy="29162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283900" y="3810000"/>
            <a:ext cx="3620384" cy="2895600"/>
          </a:xfrm>
          <a:prstGeom prst="rect">
            <a:avLst/>
          </a:prstGeom>
        </p:spPr>
      </p:pic>
    </p:spTree>
    <p:extLst>
      <p:ext uri="{BB962C8B-B14F-4D97-AF65-F5344CB8AC3E}">
        <p14:creationId xmlns:p14="http://schemas.microsoft.com/office/powerpoint/2010/main" val="106756305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76</a:t>
            </a:fld>
            <a:endParaRPr lang="en-US"/>
          </a:p>
        </p:txBody>
      </p:sp>
      <p:pic>
        <p:nvPicPr>
          <p:cNvPr id="6" name="Picture 5" descr="Ethanol Cookstove emissions comparison from GACC.jpg"/>
          <p:cNvPicPr>
            <a:picLocks noChangeAspect="1"/>
          </p:cNvPicPr>
          <p:nvPr/>
        </p:nvPicPr>
        <p:blipFill>
          <a:blip r:embed="rId2"/>
          <a:stretch>
            <a:fillRect/>
          </a:stretch>
        </p:blipFill>
        <p:spPr>
          <a:xfrm>
            <a:off x="1172635" y="990600"/>
            <a:ext cx="7641165" cy="5730874"/>
          </a:xfrm>
          <a:prstGeom prst="rect">
            <a:avLst/>
          </a:prstGeom>
        </p:spPr>
      </p:pic>
      <p:sp>
        <p:nvSpPr>
          <p:cNvPr id="7" name="TextBox 6"/>
          <p:cNvSpPr txBox="1"/>
          <p:nvPr/>
        </p:nvSpPr>
        <p:spPr>
          <a:xfrm>
            <a:off x="533400" y="228600"/>
            <a:ext cx="8305800" cy="584775"/>
          </a:xfrm>
          <a:prstGeom prst="rect">
            <a:avLst/>
          </a:prstGeom>
          <a:noFill/>
        </p:spPr>
        <p:txBody>
          <a:bodyPr wrap="square" rtlCol="0">
            <a:spAutoFit/>
          </a:bodyPr>
          <a:lstStyle/>
          <a:p>
            <a:r>
              <a:rPr lang="en-US" sz="3200" b="1" dirty="0" smtClean="0">
                <a:solidFill>
                  <a:srgbClr val="FFFF99"/>
                </a:solidFill>
                <a:latin typeface="Times New Roman"/>
                <a:ea typeface="Times New Roman"/>
                <a:cs typeface="Times New Roman"/>
                <a:sym typeface="Times New Roman"/>
              </a:rPr>
              <a:t>Renewable Cooking Fuel—India Study</a:t>
            </a:r>
            <a:endParaRPr lang="en-US" sz="3200" b="1" dirty="0">
              <a:solidFill>
                <a:srgbClr val="FFFFCC"/>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62250630"/>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Shape 202"/>
          <p:cNvSpPr/>
          <p:nvPr/>
        </p:nvSpPr>
        <p:spPr>
          <a:xfrm>
            <a:off x="152400" y="2438400"/>
            <a:ext cx="8839199" cy="3429000"/>
          </a:xfrm>
          <a:prstGeom prst="rect">
            <a:avLst/>
          </a:prstGeom>
          <a:noFill/>
          <a:ln>
            <a:noFill/>
          </a:ln>
        </p:spPr>
        <p:txBody>
          <a:bodyPr lIns="91425" tIns="45700" rIns="91425" bIns="45700" anchor="ctr" anchorCtr="0">
            <a:noAutofit/>
          </a:bodyPr>
          <a:lstStyle/>
          <a:p>
            <a:pPr marL="0" marR="0" lvl="0" indent="0" algn="ctr" rtl="0">
              <a:spcBef>
                <a:spcPts val="0"/>
              </a:spcBef>
              <a:spcAft>
                <a:spcPts val="0"/>
              </a:spcAft>
              <a:buSzPct val="25000"/>
              <a:buNone/>
            </a:pPr>
            <a:endParaRPr lang="en-US" sz="3800" b="1" dirty="0">
              <a:solidFill>
                <a:srgbClr val="FBFCF5"/>
              </a:solidFill>
              <a:latin typeface="Times New Roman"/>
              <a:ea typeface="Times New Roman"/>
              <a:cs typeface="Times New Roman"/>
              <a:sym typeface="Times New Roman"/>
            </a:endParaRPr>
          </a:p>
        </p:txBody>
      </p:sp>
      <p:pic>
        <p:nvPicPr>
          <p:cNvPr id="203" name="Shape 203"/>
          <p:cNvPicPr preferRelativeResize="0"/>
          <p:nvPr/>
        </p:nvPicPr>
        <p:blipFill rotWithShape="1">
          <a:blip r:embed="rId3">
            <a:alphaModFix/>
          </a:blip>
          <a:srcRect/>
          <a:stretch/>
        </p:blipFill>
        <p:spPr>
          <a:xfrm>
            <a:off x="152400" y="6019800"/>
            <a:ext cx="1143000" cy="612900"/>
          </a:xfrm>
          <a:prstGeom prst="rect">
            <a:avLst/>
          </a:prstGeom>
          <a:noFill/>
          <a:ln>
            <a:noFill/>
          </a:ln>
        </p:spPr>
      </p:pic>
      <p:sp>
        <p:nvSpPr>
          <p:cNvPr id="2" name="TextBox 1"/>
          <p:cNvSpPr txBox="1"/>
          <p:nvPr/>
        </p:nvSpPr>
        <p:spPr>
          <a:xfrm>
            <a:off x="533400" y="381000"/>
            <a:ext cx="8305800" cy="6093976"/>
          </a:xfrm>
          <a:prstGeom prst="rect">
            <a:avLst/>
          </a:prstGeom>
          <a:noFill/>
        </p:spPr>
        <p:txBody>
          <a:bodyPr wrap="square" rtlCol="0">
            <a:spAutoFit/>
          </a:bodyPr>
          <a:lstStyle/>
          <a:p>
            <a:r>
              <a:rPr lang="en-US" sz="4400" b="1" dirty="0">
                <a:solidFill>
                  <a:srgbClr val="FFC000"/>
                </a:solidFill>
                <a:latin typeface="Times New Roman"/>
                <a:ea typeface="Times New Roman"/>
                <a:cs typeface="Times New Roman"/>
                <a:sym typeface="Times New Roman"/>
              </a:rPr>
              <a:t>“</a:t>
            </a:r>
            <a:r>
              <a:rPr lang="en-US" sz="3600" b="1" dirty="0">
                <a:solidFill>
                  <a:srgbClr val="FFC000"/>
                </a:solidFill>
                <a:latin typeface="Times New Roman"/>
                <a:ea typeface="Times New Roman"/>
                <a:cs typeface="Times New Roman"/>
                <a:sym typeface="Times New Roman"/>
              </a:rPr>
              <a:t>Advanced Biofuels: Transportation, Cooking and Energy Storage”</a:t>
            </a:r>
            <a:br>
              <a:rPr lang="en-US" sz="3600" b="1" dirty="0">
                <a:solidFill>
                  <a:srgbClr val="FFC000"/>
                </a:solidFill>
                <a:latin typeface="Times New Roman"/>
                <a:ea typeface="Times New Roman"/>
                <a:cs typeface="Times New Roman"/>
                <a:sym typeface="Times New Roman"/>
              </a:rPr>
            </a:br>
            <a:r>
              <a:rPr lang="en-US" sz="3600" b="1" dirty="0">
                <a:solidFill>
                  <a:srgbClr val="FFC000"/>
                </a:solidFill>
                <a:latin typeface="Times New Roman"/>
                <a:ea typeface="Times New Roman"/>
                <a:cs typeface="Times New Roman"/>
                <a:sym typeface="Times New Roman"/>
              </a:rPr>
              <a:t/>
            </a:r>
            <a:br>
              <a:rPr lang="en-US" sz="3600" b="1" dirty="0">
                <a:solidFill>
                  <a:srgbClr val="FFC000"/>
                </a:solidFill>
                <a:latin typeface="Times New Roman"/>
                <a:ea typeface="Times New Roman"/>
                <a:cs typeface="Times New Roman"/>
                <a:sym typeface="Times New Roman"/>
              </a:rPr>
            </a:br>
            <a:r>
              <a:rPr lang="en-US" sz="3600" b="1" i="1" dirty="0" smtClean="0">
                <a:solidFill>
                  <a:srgbClr val="FFC000"/>
                </a:solidFill>
                <a:latin typeface="Times New Roman"/>
                <a:ea typeface="Times New Roman"/>
                <a:cs typeface="Times New Roman"/>
                <a:sym typeface="Times New Roman"/>
              </a:rPr>
              <a:t>Overview</a:t>
            </a:r>
          </a:p>
          <a:p>
            <a:pPr marL="571500" lvl="3" indent="-571500">
              <a:buFont typeface="Arial" panose="020B0604020202020204" pitchFamily="34" charset="0"/>
              <a:buChar char="•"/>
            </a:pPr>
            <a:r>
              <a:rPr lang="en-US" sz="3200" b="1" dirty="0">
                <a:solidFill>
                  <a:schemeClr val="accent1">
                    <a:lumMod val="75000"/>
                  </a:schemeClr>
                </a:solidFill>
                <a:latin typeface="Times New Roman"/>
                <a:ea typeface="Times New Roman"/>
                <a:cs typeface="Times New Roman"/>
                <a:sym typeface="Times New Roman"/>
              </a:rPr>
              <a:t>Advanced Biofuels </a:t>
            </a:r>
            <a:r>
              <a:rPr lang="en-US" sz="3200" b="1" dirty="0" smtClean="0">
                <a:solidFill>
                  <a:schemeClr val="accent1">
                    <a:lumMod val="75000"/>
                  </a:schemeClr>
                </a:solidFill>
                <a:latin typeface="Times New Roman"/>
                <a:ea typeface="Times New Roman"/>
                <a:cs typeface="Times New Roman"/>
                <a:sym typeface="Times New Roman"/>
              </a:rPr>
              <a:t>Basics</a:t>
            </a:r>
            <a:br>
              <a:rPr lang="en-US" sz="3200" b="1" dirty="0" smtClean="0">
                <a:solidFill>
                  <a:schemeClr val="accent1">
                    <a:lumMod val="75000"/>
                  </a:schemeClr>
                </a:solidFill>
                <a:latin typeface="Times New Roman"/>
                <a:ea typeface="Times New Roman"/>
                <a:cs typeface="Times New Roman"/>
                <a:sym typeface="Times New Roman"/>
              </a:rPr>
            </a:br>
            <a:endParaRPr lang="en-US" sz="3200" b="1" dirty="0" smtClean="0">
              <a:solidFill>
                <a:schemeClr val="accent1">
                  <a:lumMod val="75000"/>
                </a:schemeClr>
              </a:solidFill>
              <a:latin typeface="Times New Roman"/>
              <a:ea typeface="Times New Roman"/>
              <a:cs typeface="Times New Roman"/>
              <a:sym typeface="Times New Roman"/>
            </a:endParaRPr>
          </a:p>
          <a:p>
            <a:pPr marL="571500" lvl="3" indent="-571500">
              <a:buFont typeface="Arial" panose="020B0604020202020204" pitchFamily="34" charset="0"/>
              <a:buChar char="•"/>
            </a:pPr>
            <a:r>
              <a:rPr lang="en-US" sz="3200" b="1" dirty="0" smtClean="0">
                <a:solidFill>
                  <a:schemeClr val="accent1">
                    <a:lumMod val="75000"/>
                  </a:schemeClr>
                </a:solidFill>
                <a:latin typeface="Times New Roman"/>
                <a:ea typeface="Times New Roman"/>
                <a:cs typeface="Times New Roman"/>
                <a:sym typeface="Times New Roman"/>
              </a:rPr>
              <a:t>Renewable </a:t>
            </a:r>
            <a:r>
              <a:rPr lang="en-US" sz="3200" b="1" dirty="0">
                <a:solidFill>
                  <a:schemeClr val="accent1">
                    <a:lumMod val="75000"/>
                  </a:schemeClr>
                </a:solidFill>
                <a:latin typeface="Times New Roman"/>
                <a:ea typeface="Times New Roman"/>
                <a:cs typeface="Times New Roman"/>
                <a:sym typeface="Times New Roman"/>
              </a:rPr>
              <a:t>Cooking </a:t>
            </a:r>
            <a:r>
              <a:rPr lang="en-US" sz="3200" b="1" dirty="0" smtClean="0">
                <a:solidFill>
                  <a:schemeClr val="accent1">
                    <a:lumMod val="75000"/>
                  </a:schemeClr>
                </a:solidFill>
                <a:latin typeface="Times New Roman"/>
                <a:ea typeface="Times New Roman"/>
                <a:cs typeface="Times New Roman"/>
                <a:sym typeface="Times New Roman"/>
              </a:rPr>
              <a:t>Fuel</a:t>
            </a:r>
            <a:br>
              <a:rPr lang="en-US" sz="3200" b="1" dirty="0" smtClean="0">
                <a:solidFill>
                  <a:schemeClr val="accent1">
                    <a:lumMod val="75000"/>
                  </a:schemeClr>
                </a:solidFill>
                <a:latin typeface="Times New Roman"/>
                <a:ea typeface="Times New Roman"/>
                <a:cs typeface="Times New Roman"/>
                <a:sym typeface="Times New Roman"/>
              </a:rPr>
            </a:br>
            <a:endParaRPr lang="en-US" sz="3200" b="1" dirty="0" smtClean="0">
              <a:solidFill>
                <a:schemeClr val="accent1">
                  <a:lumMod val="75000"/>
                </a:schemeClr>
              </a:solidFill>
              <a:latin typeface="Times New Roman"/>
              <a:ea typeface="Times New Roman"/>
              <a:cs typeface="Times New Roman"/>
              <a:sym typeface="Times New Roman"/>
            </a:endParaRPr>
          </a:p>
          <a:p>
            <a:pPr marL="571500" lvl="3" indent="-571500">
              <a:buFont typeface="Arial" panose="020B0604020202020204" pitchFamily="34" charset="0"/>
              <a:buChar char="•"/>
            </a:pPr>
            <a:r>
              <a:rPr lang="en-US" sz="3200" b="1" dirty="0" smtClean="0">
                <a:solidFill>
                  <a:srgbClr val="FFFF99"/>
                </a:solidFill>
                <a:latin typeface="Times New Roman"/>
                <a:ea typeface="Times New Roman"/>
                <a:cs typeface="Times New Roman"/>
                <a:sym typeface="Times New Roman"/>
              </a:rPr>
              <a:t>New </a:t>
            </a:r>
            <a:r>
              <a:rPr lang="en-US" sz="3200" b="1" dirty="0">
                <a:solidFill>
                  <a:srgbClr val="FFFF99"/>
                </a:solidFill>
                <a:latin typeface="Times New Roman"/>
                <a:ea typeface="Times New Roman"/>
                <a:cs typeface="Times New Roman"/>
                <a:sym typeface="Times New Roman"/>
              </a:rPr>
              <a:t>Research on Liquid Energy </a:t>
            </a:r>
            <a:r>
              <a:rPr lang="en-US" sz="3200" b="1" dirty="0" smtClean="0">
                <a:solidFill>
                  <a:srgbClr val="FFFF99"/>
                </a:solidFill>
                <a:latin typeface="Times New Roman"/>
                <a:ea typeface="Times New Roman"/>
                <a:cs typeface="Times New Roman"/>
                <a:sym typeface="Times New Roman"/>
              </a:rPr>
              <a:t>Storage</a:t>
            </a:r>
            <a:br>
              <a:rPr lang="en-US" sz="3200" b="1" dirty="0" smtClean="0">
                <a:solidFill>
                  <a:srgbClr val="FFFF99"/>
                </a:solidFill>
                <a:latin typeface="Times New Roman"/>
                <a:ea typeface="Times New Roman"/>
                <a:cs typeface="Times New Roman"/>
                <a:sym typeface="Times New Roman"/>
              </a:rPr>
            </a:br>
            <a:endParaRPr lang="en-US" sz="3200" b="1" dirty="0" smtClean="0">
              <a:solidFill>
                <a:srgbClr val="FFFF99"/>
              </a:solidFill>
              <a:latin typeface="Times New Roman"/>
              <a:ea typeface="Times New Roman"/>
              <a:cs typeface="Times New Roman"/>
              <a:sym typeface="Times New Roman"/>
            </a:endParaRPr>
          </a:p>
          <a:p>
            <a:pPr marL="571500" lvl="3" indent="-571500">
              <a:buFont typeface="Arial" panose="020B0604020202020204" pitchFamily="34" charset="0"/>
              <a:buChar char="•"/>
            </a:pPr>
            <a:r>
              <a:rPr lang="en-US" sz="3200" b="1" dirty="0" smtClean="0">
                <a:solidFill>
                  <a:schemeClr val="accent1">
                    <a:lumMod val="75000"/>
                  </a:schemeClr>
                </a:solidFill>
                <a:latin typeface="Times New Roman"/>
                <a:ea typeface="Times New Roman"/>
                <a:cs typeface="Times New Roman"/>
                <a:sym typeface="Times New Roman"/>
              </a:rPr>
              <a:t>Q&amp;A throughout</a:t>
            </a:r>
            <a:endParaRPr lang="en-US" sz="3200" b="1" dirty="0">
              <a:solidFill>
                <a:schemeClr val="accent1">
                  <a:lumMod val="75000"/>
                </a:schemeClr>
              </a:solidFill>
              <a:latin typeface="Times New Roman"/>
              <a:cs typeface="Times New Roman"/>
              <a:sym typeface="Times New Roman"/>
            </a:endParaRPr>
          </a:p>
          <a:p>
            <a:endParaRPr lang="en-US" dirty="0"/>
          </a:p>
        </p:txBody>
      </p:sp>
    </p:spTree>
    <p:extLst>
      <p:ext uri="{BB962C8B-B14F-4D97-AF65-F5344CB8AC3E}">
        <p14:creationId xmlns:p14="http://schemas.microsoft.com/office/powerpoint/2010/main" val="2696691902"/>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52400"/>
            <a:ext cx="7924800" cy="7048083"/>
          </a:xfrm>
          <a:prstGeom prst="rect">
            <a:avLst/>
          </a:prstGeom>
          <a:noFill/>
        </p:spPr>
        <p:txBody>
          <a:bodyPr wrap="square" rtlCol="0">
            <a:spAutoFit/>
          </a:bodyPr>
          <a:lstStyle/>
          <a:p>
            <a:pPr fontAlgn="base"/>
            <a:r>
              <a:rPr lang="en-US" sz="1800" b="1" dirty="0">
                <a:solidFill>
                  <a:srgbClr val="FFFF00"/>
                </a:solidFill>
              </a:rPr>
              <a:t>Articles tagged with: energy </a:t>
            </a:r>
            <a:r>
              <a:rPr lang="en-US" sz="1800" b="1" dirty="0" smtClean="0">
                <a:solidFill>
                  <a:srgbClr val="FFFF00"/>
                </a:solidFill>
              </a:rPr>
              <a:t>storage</a:t>
            </a:r>
          </a:p>
          <a:p>
            <a:pPr fontAlgn="base"/>
            <a:endParaRPr lang="en-US" sz="1800" b="1" dirty="0">
              <a:solidFill>
                <a:srgbClr val="FFFF00"/>
              </a:solidFill>
            </a:endParaRPr>
          </a:p>
          <a:p>
            <a:pPr fontAlgn="base"/>
            <a:r>
              <a:rPr lang="en-US" sz="1600" b="1" dirty="0">
                <a:hlinkClick r:id="rId2" tooltip="Compound Could Transform Energy Storage for Large Grids"/>
              </a:rPr>
              <a:t>Compound Could Transform Energy Storage for Large </a:t>
            </a:r>
            <a:r>
              <a:rPr lang="en-US" sz="1600" b="1" dirty="0" err="1">
                <a:hlinkClick r:id="rId2" tooltip="Compound Could Transform Energy Storage for Large Grids"/>
              </a:rPr>
              <a:t>Grids</a:t>
            </a:r>
            <a:r>
              <a:rPr lang="en-US" sz="1600" b="1" dirty="0" err="1"/>
              <a:t>February</a:t>
            </a:r>
            <a:r>
              <a:rPr lang="en-US" sz="1600" b="1" dirty="0"/>
              <a:t> 7, 2018 </a:t>
            </a:r>
            <a:r>
              <a:rPr lang="en-US" sz="1600" dirty="0" smtClean="0"/>
              <a:t>(</a:t>
            </a:r>
            <a:r>
              <a:rPr lang="en-US" sz="1600" dirty="0" err="1"/>
              <a:t>Phys.Org</a:t>
            </a:r>
            <a:r>
              <a:rPr lang="en-US" sz="1600" dirty="0"/>
              <a:t>/University of Rochester)   In order to power entire communities with clean energy, such as solar and wind power, a reliable backup storage system is needed to provide energy when the sun isn’t shining and the …</a:t>
            </a:r>
          </a:p>
          <a:p>
            <a:pPr fontAlgn="base"/>
            <a:r>
              <a:rPr lang="en-US" sz="1600" b="1" dirty="0">
                <a:hlinkClick r:id="rId3" tooltip="Ethanol’s Next Breakthrough? Turning Greenhouse Gas into Fuel."/>
              </a:rPr>
              <a:t>Ethanol’s Next Breakthrough? Turning Greenhouse Gas into </a:t>
            </a:r>
            <a:r>
              <a:rPr lang="en-US" sz="1600" b="1" dirty="0" err="1">
                <a:hlinkClick r:id="rId3" tooltip="Ethanol’s Next Breakthrough? Turning Greenhouse Gas into Fuel."/>
              </a:rPr>
              <a:t>Fuel.</a:t>
            </a:r>
            <a:r>
              <a:rPr lang="en-US" sz="1600" b="1" dirty="0" err="1"/>
              <a:t>February</a:t>
            </a:r>
            <a:r>
              <a:rPr lang="en-US" sz="1600" b="1" dirty="0"/>
              <a:t> 5, 2018 </a:t>
            </a:r>
            <a:r>
              <a:rPr lang="en-US" sz="1600" dirty="0" smtClean="0"/>
              <a:t>by </a:t>
            </a:r>
            <a:r>
              <a:rPr lang="en-US" sz="1600" dirty="0"/>
              <a:t>Kevin Hardy (Des Moines Register)  … Scientists at Oak Ridge National Laboratory unintentionally uncovered a process that uses tiny bits of carbon and copper to convert the greenhouse gas carbon dioxide into ethanol fuel.</a:t>
            </a:r>
            <a:br>
              <a:rPr lang="en-US" sz="1600" dirty="0"/>
            </a:br>
            <a:r>
              <a:rPr lang="en-US" sz="1600" dirty="0"/>
              <a:t>While the research remains in …</a:t>
            </a:r>
          </a:p>
          <a:p>
            <a:pPr fontAlgn="base"/>
            <a:r>
              <a:rPr lang="en-US" sz="1600" b="1" dirty="0">
                <a:hlinkClick r:id="rId4" tooltip="What is Renewable Methane?"/>
              </a:rPr>
              <a:t>What is Renewable </a:t>
            </a:r>
            <a:r>
              <a:rPr lang="en-US" sz="1600" b="1" dirty="0" err="1">
                <a:hlinkClick r:id="rId4" tooltip="What is Renewable Methane?"/>
              </a:rPr>
              <a:t>Methane?</a:t>
            </a:r>
            <a:r>
              <a:rPr lang="en-US" sz="1600" b="1" dirty="0" err="1"/>
              <a:t>December</a:t>
            </a:r>
            <a:r>
              <a:rPr lang="en-US" sz="1600" b="1" dirty="0"/>
              <a:t> 14, 2017 </a:t>
            </a:r>
            <a:r>
              <a:rPr lang="en-US" sz="1600" b="1" dirty="0" smtClean="0"/>
              <a:t>–</a:t>
            </a:r>
            <a:r>
              <a:rPr lang="en-US" sz="1600" dirty="0" smtClean="0"/>
              <a:t>by</a:t>
            </a:r>
            <a:r>
              <a:rPr lang="en-US" sz="1600" dirty="0"/>
              <a:t> Cliff </a:t>
            </a:r>
            <a:r>
              <a:rPr lang="en-US" sz="1600" dirty="0" err="1"/>
              <a:t>Gladstein</a:t>
            </a:r>
            <a:r>
              <a:rPr lang="en-US" sz="1600" dirty="0"/>
              <a:t> (ACT News)  … Attitudes toward the utility of natural gas as the environmentally preferred fuel began to change when technologies to effectively extract natural gas from local shale formations—a process called hydraulic fracturing, or …</a:t>
            </a:r>
          </a:p>
          <a:p>
            <a:pPr fontAlgn="base"/>
            <a:r>
              <a:rPr lang="en-US" sz="1600" b="1" dirty="0" err="1">
                <a:hlinkClick r:id="rId5" tooltip="SoCalGas Model Energy Design Includes RNG Focus"/>
              </a:rPr>
              <a:t>SoCalGas</a:t>
            </a:r>
            <a:r>
              <a:rPr lang="en-US" sz="1600" b="1" dirty="0">
                <a:hlinkClick r:id="rId5" tooltip="SoCalGas Model Energy Design Includes RNG Focus"/>
              </a:rPr>
              <a:t> Model Energy Design Includes RNG </a:t>
            </a:r>
            <a:r>
              <a:rPr lang="en-US" sz="1600" b="1" dirty="0" err="1">
                <a:hlinkClick r:id="rId5" tooltip="SoCalGas Model Energy Design Includes RNG Focus"/>
              </a:rPr>
              <a:t>Focus</a:t>
            </a:r>
            <a:r>
              <a:rPr lang="en-US" sz="1600" b="1" dirty="0" err="1"/>
              <a:t>December</a:t>
            </a:r>
            <a:r>
              <a:rPr lang="en-US" sz="1600" b="1" dirty="0"/>
              <a:t> 14, 2017 </a:t>
            </a:r>
            <a:r>
              <a:rPr lang="en-US" sz="1600" b="1" dirty="0" smtClean="0"/>
              <a:t>–</a:t>
            </a:r>
            <a:r>
              <a:rPr lang="en-US" sz="1600" dirty="0" smtClean="0"/>
              <a:t>by </a:t>
            </a:r>
            <a:r>
              <a:rPr lang="en-US" sz="1600" dirty="0"/>
              <a:t>Betsy Lillian (NGT News) Southern California Gas Co. (</a:t>
            </a:r>
            <a:r>
              <a:rPr lang="en-US" sz="1600" dirty="0" err="1"/>
              <a:t>SoCalGas</a:t>
            </a:r>
            <a:r>
              <a:rPr lang="en-US" sz="1600" dirty="0"/>
              <a:t>) is partnering with the University of California-Irvine’s Advanced Power &amp; Energy Program to design an “Advanced Energy Community” in an underserved neighborhood in Huntington Beach.</a:t>
            </a:r>
            <a:br>
              <a:rPr lang="en-US" sz="1600" dirty="0"/>
            </a:br>
            <a:r>
              <a:rPr lang="en-US" sz="1600" dirty="0"/>
              <a:t>The community </a:t>
            </a:r>
            <a:r>
              <a:rPr lang="en-US" sz="1600" dirty="0" smtClean="0"/>
              <a:t>…</a:t>
            </a:r>
          </a:p>
          <a:p>
            <a:pPr fontAlgn="base"/>
            <a:r>
              <a:rPr lang="en-US" sz="1600" b="1" dirty="0">
                <a:solidFill>
                  <a:srgbClr val="47AB49"/>
                </a:solidFill>
                <a:latin typeface="Arial" panose="020B0604020202020204" pitchFamily="34" charset="0"/>
                <a:hlinkClick r:id="rId6" tooltip="Turning Brewery Wastewater into Battery Power"/>
              </a:rPr>
              <a:t>Turning Brewery Wastewater into Battery </a:t>
            </a:r>
            <a:r>
              <a:rPr lang="en-US" sz="1600" b="1" dirty="0" err="1">
                <a:solidFill>
                  <a:srgbClr val="47AB49"/>
                </a:solidFill>
                <a:latin typeface="Arial" panose="020B0604020202020204" pitchFamily="34" charset="0"/>
                <a:hlinkClick r:id="rId6" tooltip="Turning Brewery Wastewater into Battery Power"/>
              </a:rPr>
              <a:t>Power</a:t>
            </a:r>
            <a:r>
              <a:rPr lang="en-US" sz="1600" b="1" dirty="0" err="1">
                <a:solidFill>
                  <a:srgbClr val="333333"/>
                </a:solidFill>
                <a:latin typeface="inherit"/>
              </a:rPr>
              <a:t>October</a:t>
            </a:r>
            <a:r>
              <a:rPr lang="en-US" sz="1600" b="1" dirty="0">
                <a:solidFill>
                  <a:srgbClr val="333333"/>
                </a:solidFill>
                <a:latin typeface="inherit"/>
              </a:rPr>
              <a:t> 12, 2016 – </a:t>
            </a:r>
            <a:r>
              <a:rPr lang="en-US" sz="1600" dirty="0" smtClean="0">
                <a:solidFill>
                  <a:srgbClr val="384741"/>
                </a:solidFill>
                <a:latin typeface="inherit"/>
              </a:rPr>
              <a:t>(</a:t>
            </a:r>
            <a:r>
              <a:rPr lang="en-US" sz="1600" dirty="0">
                <a:solidFill>
                  <a:srgbClr val="384741"/>
                </a:solidFill>
                <a:latin typeface="inherit"/>
              </a:rPr>
              <a:t>University of Colorado Boulder)  CU Boulder engineers have developed an innovative bio-manufacturing process that uses a biological organism cultivated in brewery wastewater to create the carbon-based materials needed to make energy storage cells.</a:t>
            </a:r>
            <a:br>
              <a:rPr lang="en-US" sz="1600" dirty="0">
                <a:solidFill>
                  <a:srgbClr val="384741"/>
                </a:solidFill>
                <a:latin typeface="inherit"/>
              </a:rPr>
            </a:br>
            <a:endParaRPr lang="en-US" sz="1600" dirty="0"/>
          </a:p>
        </p:txBody>
      </p:sp>
    </p:spTree>
    <p:extLst>
      <p:ext uri="{BB962C8B-B14F-4D97-AF65-F5344CB8AC3E}">
        <p14:creationId xmlns:p14="http://schemas.microsoft.com/office/powerpoint/2010/main" val="2730796734"/>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074452" cy="1162049"/>
          </a:xfrm>
        </p:spPr>
        <p:txBody>
          <a:bodyPr/>
          <a:lstStyle/>
          <a:p>
            <a:r>
              <a:rPr lang="en-US" sz="2000" b="1" dirty="0" smtClean="0">
                <a:solidFill>
                  <a:schemeClr val="accent1">
                    <a:lumMod val="20000"/>
                    <a:lumOff val="80000"/>
                  </a:schemeClr>
                </a:solidFill>
              </a:rPr>
              <a:t>Ethanol and Methanol derived compounds as energy storage for Redox Flow Battery</a:t>
            </a:r>
            <a:endParaRPr lang="en-US" sz="2000" b="1" dirty="0">
              <a:solidFill>
                <a:schemeClr val="accent1">
                  <a:lumMod val="20000"/>
                  <a:lumOff val="80000"/>
                </a:schemeClr>
              </a:solidFill>
            </a:endParaRPr>
          </a:p>
        </p:txBody>
      </p:sp>
      <p:sp>
        <p:nvSpPr>
          <p:cNvPr id="3" name="Text Placeholder 2"/>
          <p:cNvSpPr>
            <a:spLocks noGrp="1"/>
          </p:cNvSpPr>
          <p:nvPr>
            <p:ph type="body" idx="1"/>
          </p:nvPr>
        </p:nvSpPr>
        <p:spPr>
          <a:xfrm>
            <a:off x="3885586" y="3370068"/>
            <a:ext cx="5029814" cy="3351405"/>
          </a:xfrm>
        </p:spPr>
        <p:txBody>
          <a:bodyPr/>
          <a:lstStyle/>
          <a:p>
            <a:r>
              <a:rPr lang="en-US" sz="1600" dirty="0">
                <a:solidFill>
                  <a:schemeClr val="accent1">
                    <a:lumMod val="20000"/>
                    <a:lumOff val="80000"/>
                  </a:schemeClr>
                </a:solidFill>
              </a:rPr>
              <a:t>The key to this technology, called a redox flow battery, is finding chemicals that can not only "carry" sufficient charge, but also be stored without degrading for long periods, thereby maximizing power generation and minimizing the costs of replenishing the </a:t>
            </a:r>
            <a:r>
              <a:rPr lang="en-US" sz="1600" dirty="0" smtClean="0">
                <a:solidFill>
                  <a:schemeClr val="accent1">
                    <a:lumMod val="20000"/>
                    <a:lumOff val="80000"/>
                  </a:schemeClr>
                </a:solidFill>
              </a:rPr>
              <a:t>system.</a:t>
            </a:r>
          </a:p>
          <a:p>
            <a:r>
              <a:rPr lang="en-US" sz="1600" dirty="0">
                <a:solidFill>
                  <a:schemeClr val="accent1">
                    <a:lumMod val="20000"/>
                    <a:lumOff val="80000"/>
                  </a:schemeClr>
                </a:solidFill>
              </a:rPr>
              <a:t>R</a:t>
            </a:r>
            <a:r>
              <a:rPr lang="en-US" sz="1600" dirty="0" smtClean="0">
                <a:solidFill>
                  <a:schemeClr val="accent1">
                    <a:lumMod val="20000"/>
                    <a:lumOff val="80000"/>
                  </a:schemeClr>
                </a:solidFill>
              </a:rPr>
              <a:t>eplacing </a:t>
            </a:r>
            <a:r>
              <a:rPr lang="en-US" sz="1600" dirty="0">
                <a:solidFill>
                  <a:schemeClr val="accent1">
                    <a:lumMod val="20000"/>
                    <a:lumOff val="80000"/>
                  </a:schemeClr>
                </a:solidFill>
              </a:rPr>
              <a:t>the compound's methanol-derived methoxide groups with ethanol-based </a:t>
            </a:r>
            <a:r>
              <a:rPr lang="en-US" sz="1600" dirty="0" err="1">
                <a:solidFill>
                  <a:schemeClr val="accent1">
                    <a:lumMod val="20000"/>
                    <a:lumOff val="80000"/>
                  </a:schemeClr>
                </a:solidFill>
              </a:rPr>
              <a:t>ethoxide</a:t>
            </a:r>
            <a:r>
              <a:rPr lang="en-US" sz="1600" dirty="0">
                <a:solidFill>
                  <a:schemeClr val="accent1">
                    <a:lumMod val="20000"/>
                    <a:lumOff val="80000"/>
                  </a:schemeClr>
                </a:solidFill>
              </a:rPr>
              <a:t> ligands—the team was able to expand the potential window during which the cluster was stable, doubling the amount of electrical </a:t>
            </a:r>
            <a:r>
              <a:rPr lang="en-US" sz="1600" dirty="0">
                <a:solidFill>
                  <a:schemeClr val="accent1">
                    <a:lumMod val="20000"/>
                    <a:lumOff val="80000"/>
                  </a:schemeClr>
                </a:solidFill>
                <a:hlinkClick r:id="rId3"/>
              </a:rPr>
              <a:t>energy</a:t>
            </a:r>
            <a:r>
              <a:rPr lang="en-US" sz="1600" dirty="0">
                <a:solidFill>
                  <a:schemeClr val="accent1">
                    <a:lumMod val="20000"/>
                    <a:lumOff val="80000"/>
                  </a:schemeClr>
                </a:solidFill>
              </a:rPr>
              <a:t> that could be stored in the battery.</a:t>
            </a:r>
            <a:r>
              <a:rPr lang="en-US" dirty="0"/>
              <a:t/>
            </a:r>
            <a:br>
              <a:rPr lang="en-US" dirty="0"/>
            </a:br>
            <a:r>
              <a:rPr lang="en-US" dirty="0"/>
              <a:t/>
            </a:r>
            <a:br>
              <a:rPr lang="en-US" dirty="0"/>
            </a:br>
            <a:endParaRPr lang="en-US" dirty="0" smtClean="0"/>
          </a:p>
          <a:p>
            <a:endParaRPr lang="en-US" dirty="0"/>
          </a:p>
        </p:txBody>
      </p:sp>
      <p:sp>
        <p:nvSpPr>
          <p:cNvPr id="4" name="Text Placeholder 3"/>
          <p:cNvSpPr>
            <a:spLocks noGrp="1"/>
          </p:cNvSpPr>
          <p:nvPr>
            <p:ph type="body" idx="2"/>
          </p:nvPr>
        </p:nvSpPr>
        <p:spPr/>
        <p:txBody>
          <a:bodyPr/>
          <a:lstStyle/>
          <a:p>
            <a:endParaRPr lang="en-US"/>
          </a:p>
        </p:txBody>
      </p:sp>
      <p:sp>
        <p:nvSpPr>
          <p:cNvPr id="5" name="Slide Number Placeholder 4"/>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79</a:t>
            </a:fld>
            <a:endParaRPr lang="en-US"/>
          </a:p>
        </p:txBody>
      </p:sp>
      <p:pic>
        <p:nvPicPr>
          <p:cNvPr id="1026" name="Picture 2" descr="Compound could transform energy storage for large gri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377" y="1524000"/>
            <a:ext cx="3134136" cy="18804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https://3c1703fe8d.site.internapcdn.net/newman/gfx/news/2018/1-compoundcou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1652" y="184259"/>
            <a:ext cx="3198546" cy="329450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28600" y="3459097"/>
            <a:ext cx="3664360" cy="2939266"/>
          </a:xfrm>
          <a:prstGeom prst="rect">
            <a:avLst/>
          </a:prstGeom>
          <a:noFill/>
        </p:spPr>
        <p:txBody>
          <a:bodyPr wrap="square" rtlCol="0">
            <a:spAutoFit/>
          </a:bodyPr>
          <a:lstStyle/>
          <a:p>
            <a:r>
              <a:rPr lang="en-US" sz="1800" dirty="0">
                <a:solidFill>
                  <a:srgbClr val="FFFF00"/>
                </a:solidFill>
              </a:rPr>
              <a:t>Ellen Matson, left, assistant professor of chemistry, and PhD student Lauren </a:t>
            </a:r>
            <a:r>
              <a:rPr lang="en-US" sz="1800" dirty="0" err="1">
                <a:solidFill>
                  <a:srgbClr val="FFFF00"/>
                </a:solidFill>
              </a:rPr>
              <a:t>VanGelder</a:t>
            </a:r>
            <a:r>
              <a:rPr lang="en-US" sz="1800" dirty="0">
                <a:solidFill>
                  <a:srgbClr val="FFFF00"/>
                </a:solidFill>
              </a:rPr>
              <a:t> at work in Matson's lab. </a:t>
            </a:r>
            <a:r>
              <a:rPr lang="en-US" sz="1800" dirty="0" err="1">
                <a:solidFill>
                  <a:srgbClr val="FFFF00"/>
                </a:solidFill>
              </a:rPr>
              <a:t>VanGelder</a:t>
            </a:r>
            <a:r>
              <a:rPr lang="en-US" sz="1800" dirty="0">
                <a:solidFill>
                  <a:srgbClr val="FFFF00"/>
                </a:solidFill>
              </a:rPr>
              <a:t> is lead author on a paper describing modifications to a redox flow battery that make it nearly twice as effective for electrochemical energy storage</a:t>
            </a:r>
            <a:r>
              <a:rPr lang="en-US" sz="900" dirty="0">
                <a:solidFill>
                  <a:srgbClr val="FFFF00"/>
                </a:solidFill>
              </a:rPr>
              <a:t>. </a:t>
            </a:r>
            <a:endParaRPr lang="en-US" sz="900" dirty="0" smtClean="0">
              <a:solidFill>
                <a:srgbClr val="FFFF00"/>
              </a:solidFill>
            </a:endParaRPr>
          </a:p>
          <a:p>
            <a:r>
              <a:rPr lang="en-US" sz="900" dirty="0" smtClean="0">
                <a:solidFill>
                  <a:srgbClr val="FFFF00"/>
                </a:solidFill>
              </a:rPr>
              <a:t>Credit</a:t>
            </a:r>
            <a:r>
              <a:rPr lang="en-US" sz="900" dirty="0">
                <a:solidFill>
                  <a:srgbClr val="FFFF00"/>
                </a:solidFill>
              </a:rPr>
              <a:t>: University of Rochester photo / Matson Lab</a:t>
            </a:r>
          </a:p>
          <a:p>
            <a:endParaRPr lang="en-US" dirty="0"/>
          </a:p>
        </p:txBody>
      </p:sp>
    </p:spTree>
    <p:extLst>
      <p:ext uri="{BB962C8B-B14F-4D97-AF65-F5344CB8AC3E}">
        <p14:creationId xmlns:p14="http://schemas.microsoft.com/office/powerpoint/2010/main" val="3707151577"/>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Shape 218"/>
          <p:cNvPicPr preferRelativeResize="0"/>
          <p:nvPr/>
        </p:nvPicPr>
        <p:blipFill rotWithShape="1">
          <a:blip r:embed="rId3">
            <a:alphaModFix/>
          </a:blip>
          <a:srcRect/>
          <a:stretch/>
        </p:blipFill>
        <p:spPr>
          <a:xfrm>
            <a:off x="3733800" y="2209800"/>
            <a:ext cx="3124199" cy="4165600"/>
          </a:xfrm>
          <a:prstGeom prst="rect">
            <a:avLst/>
          </a:prstGeom>
          <a:ln>
            <a:noFill/>
          </a:ln>
          <a:effectLst>
            <a:softEdge rad="112500"/>
          </a:effectLst>
        </p:spPr>
      </p:pic>
      <p:sp>
        <p:nvSpPr>
          <p:cNvPr id="219" name="Shape 219"/>
          <p:cNvSpPr txBox="1">
            <a:spLocks noGrp="1"/>
          </p:cNvSpPr>
          <p:nvPr>
            <p:ph type="title"/>
          </p:nvPr>
        </p:nvSpPr>
        <p:spPr>
          <a:xfrm>
            <a:off x="228600" y="914400"/>
            <a:ext cx="5791200" cy="52577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3200" b="0" i="0" u="none" strike="noStrike" cap="none" baseline="0" dirty="0">
                <a:solidFill>
                  <a:schemeClr val="lt1"/>
                </a:solidFill>
                <a:latin typeface="Arial"/>
                <a:ea typeface="Arial"/>
                <a:cs typeface="Arial"/>
                <a:sym typeface="Arial"/>
              </a:rPr>
              <a:t>Ethanol is </a:t>
            </a:r>
            <a:r>
              <a:rPr lang="en-US" sz="3200" b="0" i="0" u="none" strike="noStrike" cap="none" baseline="0" dirty="0">
                <a:solidFill>
                  <a:srgbClr val="FF99FF"/>
                </a:solidFill>
                <a:latin typeface="Arial"/>
                <a:ea typeface="Arial"/>
                <a:cs typeface="Arial"/>
                <a:sym typeface="Arial"/>
              </a:rPr>
              <a:t>a</a:t>
            </a:r>
            <a:r>
              <a:rPr lang="en-US" sz="3200" b="0" i="0" u="none" strike="noStrike" cap="none" baseline="0" dirty="0">
                <a:solidFill>
                  <a:schemeClr val="lt1"/>
                </a:solidFill>
                <a:latin typeface="Arial"/>
                <a:ea typeface="Arial"/>
                <a:cs typeface="Arial"/>
                <a:sym typeface="Arial"/>
              </a:rPr>
              <a:t> </a:t>
            </a:r>
            <a:r>
              <a:rPr lang="en-US" sz="3200" b="0" i="0" u="none" strike="noStrike" cap="none" baseline="0" dirty="0" err="1">
                <a:solidFill>
                  <a:schemeClr val="lt1"/>
                </a:solidFill>
                <a:latin typeface="Arial"/>
                <a:ea typeface="Arial"/>
                <a:cs typeface="Arial"/>
                <a:sym typeface="Arial"/>
              </a:rPr>
              <a:t>biofuel</a:t>
            </a:r>
            <a:r>
              <a:rPr lang="en-US" sz="3200" b="0" i="0" u="none" strike="noStrike" cap="none" baseline="0" dirty="0">
                <a:solidFill>
                  <a:schemeClr val="lt1"/>
                </a:solidFill>
                <a:latin typeface="Arial"/>
                <a:ea typeface="Arial"/>
                <a:cs typeface="Arial"/>
                <a:sym typeface="Arial"/>
              </a:rPr>
              <a:t>, not the only </a:t>
            </a:r>
            <a:r>
              <a:rPr lang="en-US" sz="3200" b="0" i="0" u="none" strike="noStrike" cap="none" baseline="0" dirty="0" err="1">
                <a:solidFill>
                  <a:schemeClr val="lt1"/>
                </a:solidFill>
                <a:latin typeface="Arial"/>
                <a:ea typeface="Arial"/>
                <a:cs typeface="Arial"/>
                <a:sym typeface="Arial"/>
              </a:rPr>
              <a:t>biofuel</a:t>
            </a:r>
            <a:r>
              <a:rPr lang="en-US" sz="3200" b="0" i="0" u="none" strike="noStrike" cap="none" baseline="0" dirty="0">
                <a:solidFill>
                  <a:schemeClr val="lt1"/>
                </a:solidFill>
                <a:latin typeface="Arial"/>
                <a:ea typeface="Arial"/>
                <a:cs typeface="Arial"/>
                <a:sym typeface="Arial"/>
              </a:rPr>
              <a:t>.  </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Biodiesel</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Renewable Diesel</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err="1">
                <a:solidFill>
                  <a:schemeClr val="lt1"/>
                </a:solidFill>
                <a:latin typeface="Arial"/>
                <a:ea typeface="Arial"/>
                <a:cs typeface="Arial"/>
                <a:sym typeface="Arial"/>
              </a:rPr>
              <a:t>Biojet</a:t>
            </a:r>
            <a:r>
              <a:rPr lang="en-US" sz="3200" b="0" i="0" u="none" strike="noStrike" cap="none" baseline="0" dirty="0">
                <a:solidFill>
                  <a:schemeClr val="lt1"/>
                </a:solidFill>
                <a:latin typeface="Arial"/>
                <a:ea typeface="Arial"/>
                <a:cs typeface="Arial"/>
                <a:sym typeface="Arial"/>
              </a:rPr>
              <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err="1">
                <a:solidFill>
                  <a:schemeClr val="lt1"/>
                </a:solidFill>
                <a:latin typeface="Arial"/>
                <a:ea typeface="Arial"/>
                <a:cs typeface="Arial"/>
                <a:sym typeface="Arial"/>
              </a:rPr>
              <a:t>Biobutanol</a:t>
            </a:r>
            <a:r>
              <a:rPr lang="en-US" sz="3200" b="0" i="0" u="none" strike="noStrike" cap="none" baseline="0" dirty="0">
                <a:solidFill>
                  <a:schemeClr val="lt1"/>
                </a:solidFill>
                <a:latin typeface="Arial"/>
                <a:ea typeface="Arial"/>
                <a:cs typeface="Arial"/>
                <a:sym typeface="Arial"/>
              </a:rPr>
              <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Drop-in Hydrocarbons</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a:solidFill>
                  <a:schemeClr val="lt1"/>
                </a:solidFill>
                <a:latin typeface="Arial"/>
                <a:ea typeface="Arial"/>
                <a:cs typeface="Arial"/>
                <a:sym typeface="Arial"/>
              </a:rPr>
              <a:t>Rocket Fuel</a:t>
            </a:r>
            <a:br>
              <a:rPr lang="en-US" sz="3200" b="0" i="0" u="none" strike="noStrike" cap="none" baseline="0" dirty="0">
                <a:solidFill>
                  <a:schemeClr val="lt1"/>
                </a:solidFill>
                <a:latin typeface="Arial"/>
                <a:ea typeface="Arial"/>
                <a:cs typeface="Arial"/>
                <a:sym typeface="Arial"/>
              </a:rPr>
            </a:br>
            <a:r>
              <a:rPr lang="en-US" sz="3200" b="0" i="0" u="none" strike="noStrike" cap="none" baseline="0" dirty="0" err="1">
                <a:solidFill>
                  <a:schemeClr val="lt1"/>
                </a:solidFill>
                <a:latin typeface="Arial"/>
                <a:ea typeface="Arial"/>
                <a:cs typeface="Arial"/>
                <a:sym typeface="Arial"/>
              </a:rPr>
              <a:t>BioHeat</a:t>
            </a:r>
            <a:r>
              <a:rPr lang="en-US" sz="3200" b="0" i="0" u="none" strike="noStrike" cap="none" baseline="0" dirty="0">
                <a:solidFill>
                  <a:schemeClr val="lt1"/>
                </a:solidFill>
                <a:latin typeface="Arial"/>
                <a:ea typeface="Arial"/>
                <a:cs typeface="Arial"/>
                <a:sym typeface="Arial"/>
              </a:rPr>
              <a:t> ®</a:t>
            </a:r>
          </a:p>
        </p:txBody>
      </p:sp>
      <p:sp>
        <p:nvSpPr>
          <p:cNvPr id="220" name="Shape 220"/>
          <p:cNvSpPr txBox="1"/>
          <p:nvPr/>
        </p:nvSpPr>
        <p:spPr>
          <a:xfrm>
            <a:off x="152400" y="0"/>
            <a:ext cx="8763000" cy="830996"/>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SzPct val="25000"/>
              <a:buNone/>
            </a:pPr>
            <a:r>
              <a:rPr lang="en-US" sz="4800" b="1" i="0" u="none" strike="noStrike" cap="none" baseline="0">
                <a:solidFill>
                  <a:srgbClr val="FFFF99"/>
                </a:solidFill>
                <a:latin typeface="Times New Roman"/>
                <a:ea typeface="Times New Roman"/>
                <a:cs typeface="Times New Roman"/>
                <a:sym typeface="Times New Roman"/>
              </a:rPr>
              <a:t>What Are Advanced Biofuels?</a:t>
            </a:r>
            <a:r>
              <a:rPr lang="en-US" sz="4800" b="1" i="0" u="none" strike="noStrike" cap="none" baseline="0">
                <a:solidFill>
                  <a:srgbClr val="005828"/>
                </a:solidFill>
                <a:latin typeface="Times New Roman"/>
                <a:ea typeface="Times New Roman"/>
                <a:cs typeface="Times New Roman"/>
                <a:sym typeface="Times New Roman"/>
              </a:rPr>
              <a:t> </a:t>
            </a:r>
          </a:p>
        </p:txBody>
      </p:sp>
      <p:pic>
        <p:nvPicPr>
          <p:cNvPr id="221" name="Shape 221"/>
          <p:cNvPicPr preferRelativeResize="0"/>
          <p:nvPr/>
        </p:nvPicPr>
        <p:blipFill rotWithShape="1">
          <a:blip r:embed="rId4">
            <a:alphaModFix/>
          </a:blip>
          <a:srcRect/>
          <a:stretch/>
        </p:blipFill>
        <p:spPr>
          <a:xfrm>
            <a:off x="152400" y="6096000"/>
            <a:ext cx="1143000" cy="612775"/>
          </a:xfrm>
          <a:prstGeom prst="rect">
            <a:avLst/>
          </a:prstGeom>
          <a:noFill/>
          <a:ln>
            <a:noFill/>
          </a:ln>
        </p:spPr>
      </p:pic>
      <p:pic>
        <p:nvPicPr>
          <p:cNvPr id="222" name="Shape 222"/>
          <p:cNvPicPr preferRelativeResize="0"/>
          <p:nvPr/>
        </p:nvPicPr>
        <p:blipFill rotWithShape="1">
          <a:blip r:embed="rId5">
            <a:alphaModFix/>
          </a:blip>
          <a:srcRect/>
          <a:stretch/>
        </p:blipFill>
        <p:spPr>
          <a:xfrm>
            <a:off x="6324600" y="762000"/>
            <a:ext cx="2819400" cy="3568699"/>
          </a:xfrm>
          <a:prstGeom prst="rect">
            <a:avLst/>
          </a:prstGeom>
          <a:ln>
            <a:noFill/>
          </a:ln>
          <a:effectLst>
            <a:softEdge rad="112500"/>
          </a:effectLst>
        </p:spPr>
      </p:pic>
      <p:pic>
        <p:nvPicPr>
          <p:cNvPr id="223" name="Shape 223"/>
          <p:cNvPicPr preferRelativeResize="0"/>
          <p:nvPr/>
        </p:nvPicPr>
        <p:blipFill rotWithShape="1">
          <a:blip r:embed="rId6">
            <a:alphaModFix/>
          </a:blip>
          <a:srcRect/>
          <a:stretch/>
        </p:blipFill>
        <p:spPr>
          <a:xfrm>
            <a:off x="6096000" y="4572000"/>
            <a:ext cx="3048000" cy="1587499"/>
          </a:xfrm>
          <a:prstGeom prst="rect">
            <a:avLst/>
          </a:prstGeom>
          <a:ln>
            <a:noFill/>
          </a:ln>
          <a:effectLst>
            <a:softEdge rad="112500"/>
          </a:effectLst>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914400"/>
            <a:ext cx="5638800" cy="1325563"/>
          </a:xfrm>
        </p:spPr>
        <p:txBody>
          <a:bodyPr/>
          <a:lstStyle/>
          <a:p>
            <a:r>
              <a:rPr lang="en-US" sz="3600" b="1" dirty="0">
                <a:solidFill>
                  <a:srgbClr val="FFDE75"/>
                </a:solidFill>
              </a:rPr>
              <a:t>Nano-spike catalysts convert carbon dioxide directly into ethanol</a:t>
            </a:r>
            <a:r>
              <a:rPr lang="en-US" dirty="0"/>
              <a:t/>
            </a:r>
            <a:br>
              <a:rPr lang="en-US" dirty="0"/>
            </a:br>
            <a:endParaRPr lang="en-US" dirty="0"/>
          </a:p>
        </p:txBody>
      </p:sp>
      <p:sp>
        <p:nvSpPr>
          <p:cNvPr id="3" name="Text Placeholder 2"/>
          <p:cNvSpPr>
            <a:spLocks noGrp="1"/>
          </p:cNvSpPr>
          <p:nvPr>
            <p:ph type="body" idx="1"/>
          </p:nvPr>
        </p:nvSpPr>
        <p:spPr>
          <a:xfrm>
            <a:off x="0" y="2522536"/>
            <a:ext cx="8791574" cy="4525963"/>
          </a:xfrm>
        </p:spPr>
        <p:txBody>
          <a:bodyPr/>
          <a:lstStyle/>
          <a:p>
            <a:r>
              <a:rPr lang="en-US" sz="2400" dirty="0">
                <a:solidFill>
                  <a:srgbClr val="FFFF99"/>
                </a:solidFill>
              </a:rPr>
              <a:t>Oak Ridge National Laboratory have developed an electrochemical process that uses tiny spikes of carbon and copper to turn carbon dioxide, a greenhouse gas, into ethanol. </a:t>
            </a:r>
            <a:endParaRPr lang="en-US" sz="2400" dirty="0" smtClean="0">
              <a:solidFill>
                <a:srgbClr val="FFFF99"/>
              </a:solidFill>
            </a:endParaRPr>
          </a:p>
          <a:p>
            <a:r>
              <a:rPr lang="en-US" sz="2400" dirty="0">
                <a:solidFill>
                  <a:srgbClr val="FFFF99"/>
                </a:solidFill>
              </a:rPr>
              <a:t>The team used a catalyst made of carbon, copper and nitrogen and applied voltage to trigger a complicated chemical reaction that essentially reverses the combustion process. </a:t>
            </a:r>
            <a:endParaRPr lang="en-US" sz="2400" dirty="0" smtClean="0">
              <a:solidFill>
                <a:srgbClr val="FFFF99"/>
              </a:solidFill>
            </a:endParaRPr>
          </a:p>
          <a:p>
            <a:r>
              <a:rPr lang="en-US" sz="2400" dirty="0" smtClean="0">
                <a:solidFill>
                  <a:srgbClr val="FFFF99"/>
                </a:solidFill>
              </a:rPr>
              <a:t>The </a:t>
            </a:r>
            <a:r>
              <a:rPr lang="en-US" sz="2400" dirty="0">
                <a:solidFill>
                  <a:srgbClr val="FFFF99"/>
                </a:solidFill>
              </a:rPr>
              <a:t>solution of carbon dioxide dissolved in water turned into ethanol with a yield of 63 percent.</a:t>
            </a:r>
          </a:p>
        </p:txBody>
      </p:sp>
      <p:sp>
        <p:nvSpPr>
          <p:cNvPr id="4" name="Slide Number Placeholder 3"/>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80</a:t>
            </a:fld>
            <a:endParaRPr lang="en-US"/>
          </a:p>
        </p:txBody>
      </p:sp>
      <p:pic>
        <p:nvPicPr>
          <p:cNvPr id="5" name="Picture 4"/>
          <p:cNvPicPr>
            <a:picLocks noChangeAspect="1"/>
          </p:cNvPicPr>
          <p:nvPr/>
        </p:nvPicPr>
        <p:blipFill>
          <a:blip r:embed="rId3"/>
          <a:stretch>
            <a:fillRect/>
          </a:stretch>
        </p:blipFill>
        <p:spPr>
          <a:xfrm>
            <a:off x="5562600" y="152400"/>
            <a:ext cx="3371850" cy="2247900"/>
          </a:xfrm>
          <a:prstGeom prst="rect">
            <a:avLst/>
          </a:prstGeom>
          <a:ln>
            <a:noFill/>
          </a:ln>
          <a:effectLst>
            <a:softEdge rad="112500"/>
          </a:effectLst>
        </p:spPr>
      </p:pic>
    </p:spTree>
    <p:extLst>
      <p:ext uri="{BB962C8B-B14F-4D97-AF65-F5344CB8AC3E}">
        <p14:creationId xmlns:p14="http://schemas.microsoft.com/office/powerpoint/2010/main" val="91560033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4552314" y="148430"/>
            <a:ext cx="4607953" cy="2594770"/>
          </a:xfrm>
          <a:prstGeom prst="rect">
            <a:avLst/>
          </a:prstGeom>
          <a:ln>
            <a:noFill/>
          </a:ln>
          <a:effectLst>
            <a:softEdge rad="112500"/>
          </a:effectLst>
        </p:spPr>
      </p:pic>
      <p:sp>
        <p:nvSpPr>
          <p:cNvPr id="2" name="Title 1"/>
          <p:cNvSpPr>
            <a:spLocks noGrp="1"/>
          </p:cNvSpPr>
          <p:nvPr>
            <p:ph type="title"/>
          </p:nvPr>
        </p:nvSpPr>
        <p:spPr>
          <a:xfrm>
            <a:off x="76200" y="256727"/>
            <a:ext cx="5486400" cy="1162049"/>
          </a:xfrm>
        </p:spPr>
        <p:txBody>
          <a:bodyPr/>
          <a:lstStyle/>
          <a:p>
            <a:r>
              <a:rPr lang="en-US" sz="2800" b="1" dirty="0" smtClean="0">
                <a:solidFill>
                  <a:srgbClr val="FFFF99"/>
                </a:solidFill>
              </a:rPr>
              <a:t>Energy Storage in Renewable Methane via Power-to-Gas</a:t>
            </a:r>
            <a:endParaRPr lang="en-US" sz="2800" b="1" dirty="0">
              <a:solidFill>
                <a:srgbClr val="FFFF99"/>
              </a:solidFill>
            </a:endParaRPr>
          </a:p>
        </p:txBody>
      </p:sp>
      <p:sp>
        <p:nvSpPr>
          <p:cNvPr id="3" name="Text Placeholder 2"/>
          <p:cNvSpPr>
            <a:spLocks noGrp="1"/>
          </p:cNvSpPr>
          <p:nvPr>
            <p:ph type="body" idx="1"/>
          </p:nvPr>
        </p:nvSpPr>
        <p:spPr>
          <a:xfrm>
            <a:off x="-76200" y="2209800"/>
            <a:ext cx="8610600" cy="4511674"/>
          </a:xfrm>
        </p:spPr>
        <p:txBody>
          <a:bodyPr/>
          <a:lstStyle/>
          <a:p>
            <a:r>
              <a:rPr lang="en-US" sz="1800" dirty="0">
                <a:solidFill>
                  <a:srgbClr val="FFFF00"/>
                </a:solidFill>
              </a:rPr>
              <a:t>By running an electric current through water, the water molecule decomposes into hydrogen and oxygen. The hydrogen is then captured and is either used directly or mixed with carbon dioxide to create methane</a:t>
            </a:r>
            <a:r>
              <a:rPr lang="en-US" sz="1800" dirty="0" smtClean="0">
                <a:solidFill>
                  <a:srgbClr val="FFFF00"/>
                </a:solidFill>
              </a:rPr>
              <a:t>.</a:t>
            </a:r>
          </a:p>
          <a:p>
            <a:endParaRPr lang="en-US" sz="1800" dirty="0" smtClean="0">
              <a:solidFill>
                <a:srgbClr val="FFFF00"/>
              </a:solidFill>
            </a:endParaRPr>
          </a:p>
          <a:p>
            <a:r>
              <a:rPr lang="en-US" sz="1800" dirty="0">
                <a:solidFill>
                  <a:srgbClr val="FFFF00"/>
                </a:solidFill>
              </a:rPr>
              <a:t>The methane can be injected into existing natural gas infrastructure where it can be stored indefinitely, or used for </a:t>
            </a:r>
            <a:r>
              <a:rPr lang="en-US" sz="1800" dirty="0" smtClean="0">
                <a:solidFill>
                  <a:srgbClr val="FFFF00"/>
                </a:solidFill>
              </a:rPr>
              <a:t>power </a:t>
            </a:r>
            <a:r>
              <a:rPr lang="en-US" sz="1800" dirty="0">
                <a:solidFill>
                  <a:srgbClr val="FFFF00"/>
                </a:solidFill>
              </a:rPr>
              <a:t>production, vehicle fuel, residential heating and cooking, manufacturing or as an industrial feedstock. </a:t>
            </a:r>
            <a:endParaRPr lang="en-US" sz="1800" dirty="0" smtClean="0">
              <a:solidFill>
                <a:srgbClr val="FFFF00"/>
              </a:solidFill>
            </a:endParaRPr>
          </a:p>
          <a:p>
            <a:endParaRPr lang="en-US" sz="1800" dirty="0">
              <a:solidFill>
                <a:srgbClr val="FFFF00"/>
              </a:solidFill>
            </a:endParaRPr>
          </a:p>
          <a:p>
            <a:r>
              <a:rPr lang="en-US" sz="1800" dirty="0" smtClean="0">
                <a:solidFill>
                  <a:srgbClr val="FFFF00"/>
                </a:solidFill>
              </a:rPr>
              <a:t>Power-to-Gas</a:t>
            </a:r>
            <a:r>
              <a:rPr lang="en-US" sz="1800" dirty="0">
                <a:solidFill>
                  <a:srgbClr val="FFFF00"/>
                </a:solidFill>
              </a:rPr>
              <a:t>, provides a solution to renewable energy storage, helps communities decarbonize their gas supply and can supply potentially endless volumes of clean hydrogen and renewable methane to power transportation</a:t>
            </a:r>
            <a:r>
              <a:rPr lang="en-US" sz="1800" dirty="0" smtClean="0">
                <a:solidFill>
                  <a:srgbClr val="FFFF00"/>
                </a:solidFill>
              </a:rPr>
              <a:t>.</a:t>
            </a:r>
          </a:p>
          <a:p>
            <a:endParaRPr lang="en-US" sz="1800" dirty="0" smtClean="0">
              <a:solidFill>
                <a:srgbClr val="FFFF00"/>
              </a:solidFill>
            </a:endParaRPr>
          </a:p>
          <a:p>
            <a:r>
              <a:rPr lang="en-US" sz="1800" dirty="0">
                <a:solidFill>
                  <a:srgbClr val="FFFF00"/>
                </a:solidFill>
              </a:rPr>
              <a:t>N</a:t>
            </a:r>
            <a:r>
              <a:rPr lang="en-US" sz="1800" dirty="0" smtClean="0">
                <a:solidFill>
                  <a:srgbClr val="FFFF00"/>
                </a:solidFill>
              </a:rPr>
              <a:t>atural </a:t>
            </a:r>
            <a:r>
              <a:rPr lang="en-US" sz="1800" dirty="0">
                <a:solidFill>
                  <a:srgbClr val="FFFF00"/>
                </a:solidFill>
              </a:rPr>
              <a:t>gas engines </a:t>
            </a:r>
            <a:r>
              <a:rPr lang="en-US" sz="1800" dirty="0" smtClean="0">
                <a:solidFill>
                  <a:srgbClr val="FFFF00"/>
                </a:solidFill>
              </a:rPr>
              <a:t>can replace diesel </a:t>
            </a:r>
            <a:r>
              <a:rPr lang="en-US" sz="1800" dirty="0">
                <a:solidFill>
                  <a:srgbClr val="FFFF00"/>
                </a:solidFill>
              </a:rPr>
              <a:t>engines. To ensure that we can both enjoy the air quality and climate protection benefits of </a:t>
            </a:r>
            <a:r>
              <a:rPr lang="en-US" sz="1800" dirty="0" smtClean="0">
                <a:solidFill>
                  <a:srgbClr val="FFFF00"/>
                </a:solidFill>
              </a:rPr>
              <a:t>near </a:t>
            </a:r>
            <a:r>
              <a:rPr lang="en-US" sz="1800" dirty="0">
                <a:solidFill>
                  <a:srgbClr val="FFFF00"/>
                </a:solidFill>
              </a:rPr>
              <a:t>zero emission natural gas engines, they should be fueled by renewable methane.</a:t>
            </a:r>
          </a:p>
        </p:txBody>
      </p:sp>
      <p:sp>
        <p:nvSpPr>
          <p:cNvPr id="5" name="Slide Number Placeholder 4"/>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81</a:t>
            </a:fld>
            <a:endParaRPr lang="en-US"/>
          </a:p>
        </p:txBody>
      </p:sp>
    </p:spTree>
    <p:extLst>
      <p:ext uri="{BB962C8B-B14F-4D97-AF65-F5344CB8AC3E}">
        <p14:creationId xmlns:p14="http://schemas.microsoft.com/office/powerpoint/2010/main" val="515452133"/>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hoto of Historical Huntington Beach Oil Decke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730" y="117987"/>
            <a:ext cx="5626270" cy="3733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3962400"/>
            <a:ext cx="7467600" cy="2554545"/>
          </a:xfrm>
          <a:prstGeom prst="rect">
            <a:avLst/>
          </a:prstGeom>
          <a:noFill/>
        </p:spPr>
        <p:txBody>
          <a:bodyPr wrap="square" rtlCol="0">
            <a:spAutoFit/>
          </a:bodyPr>
          <a:lstStyle/>
          <a:p>
            <a:r>
              <a:rPr lang="en-US" sz="2000" dirty="0">
                <a:solidFill>
                  <a:srgbClr val="FFFF99"/>
                </a:solidFill>
              </a:rPr>
              <a:t>Southern California Gas Co. (</a:t>
            </a:r>
            <a:r>
              <a:rPr lang="en-US" sz="2000" dirty="0" err="1">
                <a:solidFill>
                  <a:srgbClr val="FFFF99"/>
                </a:solidFill>
              </a:rPr>
              <a:t>SoCalGas</a:t>
            </a:r>
            <a:r>
              <a:rPr lang="en-US" sz="2000" dirty="0">
                <a:solidFill>
                  <a:srgbClr val="FFFF99"/>
                </a:solidFill>
              </a:rPr>
              <a:t>) is </a:t>
            </a:r>
            <a:r>
              <a:rPr lang="en-US" sz="2000" u="sng" dirty="0">
                <a:solidFill>
                  <a:srgbClr val="FFFF99"/>
                </a:solidFill>
                <a:hlinkClick r:id="rId3"/>
              </a:rPr>
              <a:t>partnering</a:t>
            </a:r>
            <a:r>
              <a:rPr lang="en-US" sz="2000" dirty="0">
                <a:solidFill>
                  <a:srgbClr val="FFFF99"/>
                </a:solidFill>
              </a:rPr>
              <a:t> with the University of California-Irvine’s Advanced Power &amp; Energy Program to design an “Advanced Energy Community” in an underserved neighborhood in Huntington Beach</a:t>
            </a:r>
            <a:r>
              <a:rPr lang="en-US" sz="2000" dirty="0" smtClean="0">
                <a:solidFill>
                  <a:srgbClr val="FFFF99"/>
                </a:solidFill>
              </a:rPr>
              <a:t>.</a:t>
            </a:r>
          </a:p>
          <a:p>
            <a:endParaRPr lang="en-US" sz="2000" dirty="0">
              <a:solidFill>
                <a:srgbClr val="FFFF99"/>
              </a:solidFill>
            </a:endParaRPr>
          </a:p>
          <a:p>
            <a:r>
              <a:rPr lang="en-US" sz="2000" dirty="0">
                <a:solidFill>
                  <a:srgbClr val="FFFF99"/>
                </a:solidFill>
              </a:rPr>
              <a:t>Energy options: solar, wind and renewable natural gas (RNG) and storing wind- and solar-generated energy with power-to-gas technology.</a:t>
            </a:r>
          </a:p>
        </p:txBody>
      </p:sp>
      <p:sp>
        <p:nvSpPr>
          <p:cNvPr id="3" name="TextBox 2"/>
          <p:cNvSpPr txBox="1"/>
          <p:nvPr/>
        </p:nvSpPr>
        <p:spPr>
          <a:xfrm>
            <a:off x="146135" y="838200"/>
            <a:ext cx="2444665" cy="1938992"/>
          </a:xfrm>
          <a:prstGeom prst="rect">
            <a:avLst/>
          </a:prstGeom>
          <a:noFill/>
        </p:spPr>
        <p:txBody>
          <a:bodyPr wrap="square" rtlCol="0">
            <a:spAutoFit/>
          </a:bodyPr>
          <a:lstStyle/>
          <a:p>
            <a:r>
              <a:rPr lang="en-US" sz="2400" b="1" dirty="0" smtClean="0">
                <a:solidFill>
                  <a:schemeClr val="accent1">
                    <a:lumMod val="20000"/>
                    <a:lumOff val="80000"/>
                  </a:schemeClr>
                </a:solidFill>
              </a:rPr>
              <a:t>1930’s Huntington Beach, CA</a:t>
            </a:r>
          </a:p>
          <a:p>
            <a:r>
              <a:rPr lang="en-US" sz="2400" b="1" dirty="0" smtClean="0">
                <a:solidFill>
                  <a:schemeClr val="accent1">
                    <a:lumMod val="20000"/>
                    <a:lumOff val="80000"/>
                  </a:schemeClr>
                </a:solidFill>
              </a:rPr>
              <a:t>post 1920’s oil boom</a:t>
            </a:r>
            <a:endParaRPr lang="en-US" sz="2400" b="1" dirty="0">
              <a:solidFill>
                <a:schemeClr val="accent1">
                  <a:lumMod val="20000"/>
                  <a:lumOff val="80000"/>
                </a:schemeClr>
              </a:solidFill>
            </a:endParaRPr>
          </a:p>
        </p:txBody>
      </p:sp>
    </p:spTree>
    <p:extLst>
      <p:ext uri="{BB962C8B-B14F-4D97-AF65-F5344CB8AC3E}">
        <p14:creationId xmlns:p14="http://schemas.microsoft.com/office/powerpoint/2010/main" val="349596916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Image result for huntington beach ca im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7835" y="4724399"/>
            <a:ext cx="2973765" cy="18957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4" name="Picture 2" descr="https://cdn-images-1.medium.com/max/1600/1*pNFyCAM6qB_Yu9xndfHB_g.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0"/>
            <a:ext cx="3429000" cy="36459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228600" y="152401"/>
            <a:ext cx="6172200" cy="5791200"/>
          </a:xfrm>
        </p:spPr>
        <p:txBody>
          <a:bodyPr/>
          <a:lstStyle/>
          <a:p>
            <a:endParaRPr lang="en-US" sz="1800" dirty="0">
              <a:solidFill>
                <a:srgbClr val="FFFF99"/>
              </a:solidFill>
            </a:endParaRPr>
          </a:p>
          <a:p>
            <a:r>
              <a:rPr lang="en-US" sz="2000" dirty="0">
                <a:solidFill>
                  <a:srgbClr val="FFFF99"/>
                </a:solidFill>
              </a:rPr>
              <a:t>In 2016, the University of California-Irvine </a:t>
            </a:r>
            <a:r>
              <a:rPr lang="en-US" sz="2000" dirty="0" smtClean="0">
                <a:solidFill>
                  <a:srgbClr val="FFFF99"/>
                </a:solidFill>
              </a:rPr>
              <a:t>demonstrated </a:t>
            </a:r>
            <a:r>
              <a:rPr lang="en-US" sz="2000" dirty="0">
                <a:solidFill>
                  <a:srgbClr val="FFFF99"/>
                </a:solidFill>
              </a:rPr>
              <a:t>the use of power-to-gas technology to use excess solar-generated electricity on the university’s campus</a:t>
            </a:r>
            <a:r>
              <a:rPr lang="en-US" sz="2000" dirty="0" smtClean="0">
                <a:solidFill>
                  <a:srgbClr val="FFFF99"/>
                </a:solidFill>
              </a:rPr>
              <a:t>.</a:t>
            </a:r>
          </a:p>
          <a:p>
            <a:endParaRPr lang="en-US" sz="2000" dirty="0">
              <a:solidFill>
                <a:srgbClr val="FFFF99"/>
              </a:solidFill>
            </a:endParaRPr>
          </a:p>
          <a:p>
            <a:r>
              <a:rPr lang="en-US" sz="2000" dirty="0" smtClean="0">
                <a:solidFill>
                  <a:srgbClr val="FFFF99"/>
                </a:solidFill>
              </a:rPr>
              <a:t>Installation of </a:t>
            </a:r>
            <a:r>
              <a:rPr lang="en-US" sz="2000" dirty="0">
                <a:solidFill>
                  <a:srgbClr val="FFFF99"/>
                </a:solidFill>
              </a:rPr>
              <a:t>a novel bioreactor system that will be used to test power-to-gas technology at the U.S. Department of Energy’s National Renewable Energy Laboratory in Golden, Colo</a:t>
            </a:r>
            <a:r>
              <a:rPr lang="en-US" sz="2000" dirty="0" smtClean="0">
                <a:solidFill>
                  <a:srgbClr val="FFFF99"/>
                </a:solidFill>
              </a:rPr>
              <a:t>.</a:t>
            </a:r>
          </a:p>
          <a:p>
            <a:r>
              <a:rPr lang="en-US" sz="2000" dirty="0" smtClean="0">
                <a:solidFill>
                  <a:srgbClr val="FFFF99"/>
                </a:solidFill>
              </a:rPr>
              <a:t> </a:t>
            </a:r>
          </a:p>
          <a:p>
            <a:r>
              <a:rPr lang="en-US" sz="2000" dirty="0" smtClean="0">
                <a:solidFill>
                  <a:srgbClr val="FFFF99"/>
                </a:solidFill>
              </a:rPr>
              <a:t>By 2025</a:t>
            </a:r>
            <a:r>
              <a:rPr lang="en-US" sz="2000" dirty="0">
                <a:solidFill>
                  <a:srgbClr val="FFFF99"/>
                </a:solidFill>
              </a:rPr>
              <a:t>, between 3,300 and 7,800 </a:t>
            </a:r>
            <a:r>
              <a:rPr lang="en-US" sz="2000" dirty="0" err="1">
                <a:solidFill>
                  <a:srgbClr val="FFFF99"/>
                </a:solidFill>
              </a:rPr>
              <a:t>GWh</a:t>
            </a:r>
            <a:r>
              <a:rPr lang="en-US" sz="2000" dirty="0">
                <a:solidFill>
                  <a:srgbClr val="FFFF99"/>
                </a:solidFill>
              </a:rPr>
              <a:t> of excess solar and wind energy will be curtailed in California. </a:t>
            </a:r>
            <a:endParaRPr lang="en-US" sz="2000" dirty="0" smtClean="0">
              <a:solidFill>
                <a:srgbClr val="FFFF99"/>
              </a:solidFill>
            </a:endParaRPr>
          </a:p>
          <a:p>
            <a:endParaRPr lang="en-US" sz="2000" dirty="0">
              <a:solidFill>
                <a:srgbClr val="FFFF99"/>
              </a:solidFill>
            </a:endParaRPr>
          </a:p>
          <a:p>
            <a:r>
              <a:rPr lang="en-US" sz="2000" dirty="0" smtClean="0">
                <a:solidFill>
                  <a:srgbClr val="FFFF99"/>
                </a:solidFill>
              </a:rPr>
              <a:t>If </a:t>
            </a:r>
            <a:r>
              <a:rPr lang="en-US" sz="2000" dirty="0">
                <a:solidFill>
                  <a:srgbClr val="FFFF99"/>
                </a:solidFill>
              </a:rPr>
              <a:t>all that excess solar and wind energy were converted to methane through the </a:t>
            </a:r>
            <a:r>
              <a:rPr lang="en-US" sz="2000" dirty="0" err="1">
                <a:solidFill>
                  <a:srgbClr val="FFFF99"/>
                </a:solidFill>
              </a:rPr>
              <a:t>biomethanation</a:t>
            </a:r>
            <a:r>
              <a:rPr lang="en-US" sz="2000" dirty="0">
                <a:solidFill>
                  <a:srgbClr val="FFFF99"/>
                </a:solidFill>
              </a:rPr>
              <a:t> process and stored as RNG, it would provide enough renewable energy to heat 158,000 to 370,000 homes or provide renewable electricity to 80,000 to 187,000 homes, according to the utility.</a:t>
            </a:r>
          </a:p>
          <a:p>
            <a:endParaRPr lang="en-US" dirty="0"/>
          </a:p>
        </p:txBody>
      </p:sp>
      <p:sp>
        <p:nvSpPr>
          <p:cNvPr id="5" name="Slide Number Placeholder 4"/>
          <p:cNvSpPr>
            <a:spLocks noGrp="1"/>
          </p:cNvSpPr>
          <p:nvPr>
            <p:ph type="sldNum" idx="12"/>
          </p:nvPr>
        </p:nvSpPr>
        <p:spPr/>
        <p:txBody>
          <a:bodyPr/>
          <a:lstStyle/>
          <a:p>
            <a:pPr marL="0" lvl="0" indent="0">
              <a:spcBef>
                <a:spcPts val="0"/>
              </a:spcBef>
              <a:buSzPct val="25000"/>
              <a:buNone/>
            </a:pPr>
            <a:fld id="{00000000-1234-1234-1234-123412341234}" type="slidenum">
              <a:rPr lang="en-US" smtClean="0"/>
              <a:pPr marL="0" lvl="0" indent="0">
                <a:spcBef>
                  <a:spcPts val="0"/>
                </a:spcBef>
                <a:buSzPct val="25000"/>
                <a:buNone/>
              </a:pPr>
              <a:t>83</a:t>
            </a:fld>
            <a:endParaRPr lang="en-US"/>
          </a:p>
        </p:txBody>
      </p:sp>
      <p:sp>
        <p:nvSpPr>
          <p:cNvPr id="9" name="TextBox 8"/>
          <p:cNvSpPr txBox="1"/>
          <p:nvPr/>
        </p:nvSpPr>
        <p:spPr>
          <a:xfrm>
            <a:off x="7277100" y="3105391"/>
            <a:ext cx="2057400" cy="1569660"/>
          </a:xfrm>
          <a:prstGeom prst="rect">
            <a:avLst/>
          </a:prstGeom>
          <a:noFill/>
        </p:spPr>
        <p:txBody>
          <a:bodyPr wrap="square" rtlCol="0">
            <a:spAutoFit/>
          </a:bodyPr>
          <a:lstStyle/>
          <a:p>
            <a:r>
              <a:rPr lang="en-US" sz="2400" b="1" dirty="0" smtClean="0">
                <a:solidFill>
                  <a:schemeClr val="accent1">
                    <a:lumMod val="20000"/>
                    <a:lumOff val="80000"/>
                  </a:schemeClr>
                </a:solidFill>
              </a:rPr>
              <a:t>1950’s Oil gusher in Huntington Beach, CA</a:t>
            </a:r>
            <a:endParaRPr lang="en-US" sz="2400" b="1" dirty="0">
              <a:solidFill>
                <a:schemeClr val="accent1">
                  <a:lumMod val="20000"/>
                  <a:lumOff val="80000"/>
                </a:schemeClr>
              </a:solidFill>
            </a:endParaRPr>
          </a:p>
        </p:txBody>
      </p:sp>
    </p:spTree>
    <p:extLst>
      <p:ext uri="{BB962C8B-B14F-4D97-AF65-F5344CB8AC3E}">
        <p14:creationId xmlns:p14="http://schemas.microsoft.com/office/powerpoint/2010/main" val="2534854568"/>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ower to gas concept with fresh sunny sky. â stock phot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733800"/>
            <a:ext cx="4742954" cy="303549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untington Beach, California, USA. 20th Jan, 2018. Offshore oil rig platforms off the coast of Huntington Beach - Stock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5070474" cy="372874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14600" y="1676400"/>
            <a:ext cx="6629400" cy="2585323"/>
          </a:xfrm>
          <a:prstGeom prst="rect">
            <a:avLst/>
          </a:prstGeom>
          <a:noFill/>
        </p:spPr>
        <p:txBody>
          <a:bodyPr wrap="square" rtlCol="0">
            <a:spAutoFit/>
          </a:bodyPr>
          <a:lstStyle/>
          <a:p>
            <a:r>
              <a:rPr lang="en-US" sz="1800" dirty="0">
                <a:solidFill>
                  <a:schemeClr val="accent1">
                    <a:lumMod val="20000"/>
                    <a:lumOff val="80000"/>
                  </a:schemeClr>
                </a:solidFill>
              </a:rPr>
              <a:t>Huntington Beach, California, USA. 20th Jan, 2018. Offshore oil rig platforms off the coast of Huntington Beach in Orange county. The Trump administration recently proposed the largest expansion of offshore oil and gas drilling in U.S. history, releasing a plan to allow new drilling off the coasts of Northern, Central and Southern </a:t>
            </a:r>
            <a:r>
              <a:rPr lang="en-US" sz="1800" dirty="0" err="1">
                <a:solidFill>
                  <a:schemeClr val="accent1">
                    <a:lumMod val="20000"/>
                    <a:lumOff val="80000"/>
                  </a:schemeClr>
                </a:solidFill>
              </a:rPr>
              <a:t>California.'Today</a:t>
            </a:r>
            <a:r>
              <a:rPr lang="en-US" sz="1800" dirty="0">
                <a:solidFill>
                  <a:schemeClr val="accent1">
                    <a:lumMod val="20000"/>
                    <a:lumOff val="80000"/>
                  </a:schemeClr>
                </a:solidFill>
              </a:rPr>
              <a:t> we're embarking on a new path for energy dominance in America, ' U.S. Interior Secretary </a:t>
            </a:r>
            <a:r>
              <a:rPr lang="en-US" sz="1800" dirty="0" err="1">
                <a:solidFill>
                  <a:schemeClr val="accent1">
                    <a:lumMod val="20000"/>
                    <a:lumOff val="80000"/>
                  </a:schemeClr>
                </a:solidFill>
              </a:rPr>
              <a:t>Zinke</a:t>
            </a:r>
            <a:r>
              <a:rPr lang="en-US" sz="1800" dirty="0">
                <a:solidFill>
                  <a:schemeClr val="accent1">
                    <a:lumMod val="20000"/>
                    <a:lumOff val="80000"/>
                  </a:schemeClr>
                </a:solidFill>
              </a:rPr>
              <a:t> said. Credit: ZUMA Press, Inc./</a:t>
            </a:r>
            <a:r>
              <a:rPr lang="en-US" sz="1800" dirty="0" err="1">
                <a:solidFill>
                  <a:schemeClr val="accent1">
                    <a:lumMod val="20000"/>
                    <a:lumOff val="80000"/>
                  </a:schemeClr>
                </a:solidFill>
              </a:rPr>
              <a:t>Alamy</a:t>
            </a:r>
            <a:r>
              <a:rPr lang="en-US" sz="1800" dirty="0">
                <a:solidFill>
                  <a:schemeClr val="accent1">
                    <a:lumMod val="20000"/>
                    <a:lumOff val="80000"/>
                  </a:schemeClr>
                </a:solidFill>
              </a:rPr>
              <a:t> Live News</a:t>
            </a:r>
          </a:p>
        </p:txBody>
      </p:sp>
      <p:sp>
        <p:nvSpPr>
          <p:cNvPr id="4" name="Rectangle 3"/>
          <p:cNvSpPr/>
          <p:nvPr/>
        </p:nvSpPr>
        <p:spPr>
          <a:xfrm>
            <a:off x="685800" y="4350102"/>
            <a:ext cx="3164979" cy="1938992"/>
          </a:xfrm>
          <a:prstGeom prst="rect">
            <a:avLst/>
          </a:prstGeom>
        </p:spPr>
        <p:txBody>
          <a:bodyPr wrap="square">
            <a:spAutoFit/>
          </a:bodyPr>
          <a:lstStyle/>
          <a:p>
            <a:endParaRPr lang="en-US" sz="2400" dirty="0" smtClean="0">
              <a:solidFill>
                <a:schemeClr val="accent1">
                  <a:lumMod val="20000"/>
                  <a:lumOff val="80000"/>
                </a:schemeClr>
              </a:solidFill>
            </a:endParaRPr>
          </a:p>
          <a:p>
            <a:r>
              <a:rPr lang="en-US" sz="2400" dirty="0" smtClean="0">
                <a:solidFill>
                  <a:schemeClr val="accent1">
                    <a:lumMod val="20000"/>
                    <a:lumOff val="80000"/>
                  </a:schemeClr>
                </a:solidFill>
              </a:rPr>
              <a:t>What </a:t>
            </a:r>
            <a:r>
              <a:rPr lang="en-US" sz="2400" dirty="0">
                <a:solidFill>
                  <a:schemeClr val="accent1">
                    <a:lumMod val="20000"/>
                    <a:lumOff val="80000"/>
                  </a:schemeClr>
                </a:solidFill>
              </a:rPr>
              <a:t>we have now</a:t>
            </a:r>
          </a:p>
          <a:p>
            <a:endParaRPr lang="en-US" sz="2400" dirty="0">
              <a:solidFill>
                <a:schemeClr val="accent1">
                  <a:lumMod val="20000"/>
                  <a:lumOff val="80000"/>
                </a:schemeClr>
              </a:solidFill>
            </a:endParaRPr>
          </a:p>
          <a:p>
            <a:endParaRPr lang="en-US" sz="2400" dirty="0">
              <a:solidFill>
                <a:schemeClr val="accent1">
                  <a:lumMod val="20000"/>
                  <a:lumOff val="80000"/>
                </a:schemeClr>
              </a:solidFill>
            </a:endParaRPr>
          </a:p>
          <a:p>
            <a:r>
              <a:rPr lang="en-US" sz="2400" dirty="0">
                <a:solidFill>
                  <a:schemeClr val="accent1">
                    <a:lumMod val="20000"/>
                    <a:lumOff val="80000"/>
                  </a:schemeClr>
                </a:solidFill>
              </a:rPr>
              <a:t>What we could have</a:t>
            </a:r>
          </a:p>
        </p:txBody>
      </p:sp>
      <p:sp>
        <p:nvSpPr>
          <p:cNvPr id="5" name="Up Arrow 4"/>
          <p:cNvSpPr/>
          <p:nvPr/>
        </p:nvSpPr>
        <p:spPr>
          <a:xfrm>
            <a:off x="1191768" y="4032307"/>
            <a:ext cx="484632" cy="635589"/>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a:off x="2687637" y="547813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73688579"/>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brewery wastewater imag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3400" y="3657600"/>
            <a:ext cx="4662707" cy="26227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Image result for brewery wastewater imag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600200"/>
            <a:ext cx="2857500" cy="1600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85800" y="228600"/>
            <a:ext cx="7848600" cy="1323439"/>
          </a:xfrm>
          <a:prstGeom prst="rect">
            <a:avLst/>
          </a:prstGeom>
          <a:noFill/>
        </p:spPr>
        <p:txBody>
          <a:bodyPr wrap="square" rtlCol="0">
            <a:spAutoFit/>
          </a:bodyPr>
          <a:lstStyle/>
          <a:p>
            <a:r>
              <a:rPr lang="en-US" sz="2000" b="1" dirty="0" smtClean="0">
                <a:solidFill>
                  <a:schemeClr val="accent1">
                    <a:lumMod val="20000"/>
                    <a:lumOff val="80000"/>
                  </a:schemeClr>
                </a:solidFill>
              </a:rPr>
              <a:t>University of Colorado </a:t>
            </a:r>
            <a:r>
              <a:rPr lang="en-US" sz="2000" b="1" dirty="0">
                <a:solidFill>
                  <a:schemeClr val="accent1">
                    <a:lumMod val="20000"/>
                    <a:lumOff val="80000"/>
                  </a:schemeClr>
                </a:solidFill>
              </a:rPr>
              <a:t>Boulder engineers have developed an innovative bio-manufacturing process that uses a biological organism cultivated in brewery wastewater to create the carbon-based materials needed to make energy storage cells.</a:t>
            </a:r>
          </a:p>
        </p:txBody>
      </p:sp>
      <p:sp>
        <p:nvSpPr>
          <p:cNvPr id="3" name="TextBox 2"/>
          <p:cNvSpPr txBox="1"/>
          <p:nvPr/>
        </p:nvSpPr>
        <p:spPr>
          <a:xfrm>
            <a:off x="152400" y="1552039"/>
            <a:ext cx="6068347" cy="5355312"/>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FFFF00"/>
                </a:solidFill>
              </a:rPr>
              <a:t>T</a:t>
            </a:r>
            <a:r>
              <a:rPr lang="en-US" sz="1800" dirty="0" smtClean="0">
                <a:solidFill>
                  <a:srgbClr val="FFFF00"/>
                </a:solidFill>
              </a:rPr>
              <a:t>hey </a:t>
            </a:r>
            <a:r>
              <a:rPr lang="en-US" sz="1800" dirty="0">
                <a:solidFill>
                  <a:srgbClr val="FFFF00"/>
                </a:solidFill>
              </a:rPr>
              <a:t>can’t just dump it into the sewer because it requires extra </a:t>
            </a:r>
            <a:r>
              <a:rPr lang="en-US" sz="1800" dirty="0" smtClean="0">
                <a:solidFill>
                  <a:srgbClr val="FFFF00"/>
                </a:solidFill>
              </a:rPr>
              <a:t>filtration.</a:t>
            </a:r>
          </a:p>
          <a:p>
            <a:pPr marL="285750" indent="-285750">
              <a:buFont typeface="Arial" panose="020B0604020202020204" pitchFamily="34" charset="0"/>
              <a:buChar char="•"/>
            </a:pPr>
            <a:endParaRPr lang="en-US" sz="1800" dirty="0" smtClean="0">
              <a:solidFill>
                <a:srgbClr val="FFFF00"/>
              </a:solidFill>
            </a:endParaRPr>
          </a:p>
          <a:p>
            <a:pPr marL="285750" indent="-285750">
              <a:buFont typeface="Arial" panose="020B0604020202020204" pitchFamily="34" charset="0"/>
              <a:buChar char="•"/>
            </a:pPr>
            <a:r>
              <a:rPr lang="en-US" sz="1800" dirty="0" smtClean="0">
                <a:solidFill>
                  <a:srgbClr val="FFFF00"/>
                </a:solidFill>
              </a:rPr>
              <a:t>A </a:t>
            </a:r>
            <a:r>
              <a:rPr lang="en-US" sz="1800" dirty="0">
                <a:solidFill>
                  <a:srgbClr val="FFFF00"/>
                </a:solidFill>
              </a:rPr>
              <a:t>fast-growing fungus, </a:t>
            </a:r>
            <a:r>
              <a:rPr lang="en-US" sz="1800" i="1" dirty="0" err="1">
                <a:solidFill>
                  <a:srgbClr val="FFFF00"/>
                </a:solidFill>
              </a:rPr>
              <a:t>Neurospora</a:t>
            </a:r>
            <a:r>
              <a:rPr lang="en-US" sz="1800" i="1" dirty="0">
                <a:solidFill>
                  <a:srgbClr val="FFFF00"/>
                </a:solidFill>
              </a:rPr>
              <a:t> </a:t>
            </a:r>
            <a:r>
              <a:rPr lang="en-US" sz="1800" i="1" dirty="0" err="1">
                <a:solidFill>
                  <a:srgbClr val="FFFF00"/>
                </a:solidFill>
              </a:rPr>
              <a:t>crassa</a:t>
            </a:r>
            <a:r>
              <a:rPr lang="en-US" sz="1800" dirty="0" smtClean="0">
                <a:solidFill>
                  <a:srgbClr val="FFFF00"/>
                </a:solidFill>
              </a:rPr>
              <a:t>, cultivated </a:t>
            </a:r>
            <a:r>
              <a:rPr lang="en-US" sz="1800" dirty="0">
                <a:solidFill>
                  <a:srgbClr val="FFFF00"/>
                </a:solidFill>
              </a:rPr>
              <a:t>in the </a:t>
            </a:r>
            <a:r>
              <a:rPr lang="en-US" sz="1800" dirty="0" smtClean="0">
                <a:solidFill>
                  <a:srgbClr val="FFFF00"/>
                </a:solidFill>
              </a:rPr>
              <a:t>sugar-rich brewery </a:t>
            </a:r>
            <a:r>
              <a:rPr lang="en-US" sz="1800" dirty="0">
                <a:solidFill>
                  <a:srgbClr val="FFFF00"/>
                </a:solidFill>
              </a:rPr>
              <a:t>wastewater </a:t>
            </a:r>
            <a:endParaRPr lang="en-US" sz="1800" dirty="0" smtClean="0">
              <a:solidFill>
                <a:srgbClr val="FFFF00"/>
              </a:solidFill>
            </a:endParaRPr>
          </a:p>
          <a:p>
            <a:pPr marL="285750" indent="-285750">
              <a:buFont typeface="Arial" panose="020B0604020202020204" pitchFamily="34" charset="0"/>
              <a:buChar char="•"/>
            </a:pPr>
            <a:endParaRPr lang="en-US" sz="1800" dirty="0" smtClean="0">
              <a:solidFill>
                <a:srgbClr val="FFFF00"/>
              </a:solidFill>
            </a:endParaRPr>
          </a:p>
          <a:p>
            <a:pPr marL="285750" indent="-285750" fontAlgn="base">
              <a:buFont typeface="Arial" panose="020B0604020202020204" pitchFamily="34" charset="0"/>
              <a:buChar char="•"/>
            </a:pPr>
            <a:r>
              <a:rPr lang="en-US" sz="1800" dirty="0" smtClean="0">
                <a:solidFill>
                  <a:srgbClr val="FFFF00"/>
                </a:solidFill>
              </a:rPr>
              <a:t>One </a:t>
            </a:r>
            <a:r>
              <a:rPr lang="en-US" sz="1800" dirty="0">
                <a:solidFill>
                  <a:srgbClr val="FFFF00"/>
                </a:solidFill>
              </a:rPr>
              <a:t>of the most efficient naturally-derived lithium-ion battery electrodes known to date while cleaning the wastewater in the process</a:t>
            </a:r>
            <a:r>
              <a:rPr lang="en-US" sz="1800" dirty="0" smtClean="0">
                <a:solidFill>
                  <a:srgbClr val="FFFF00"/>
                </a:solidFill>
              </a:rPr>
              <a:t>.</a:t>
            </a:r>
          </a:p>
          <a:p>
            <a:pPr marL="285750" indent="-285750" fontAlgn="base">
              <a:buFont typeface="Arial" panose="020B0604020202020204" pitchFamily="34" charset="0"/>
              <a:buChar char="•"/>
            </a:pPr>
            <a:endParaRPr lang="en-US" sz="1800" dirty="0">
              <a:solidFill>
                <a:srgbClr val="FFFF00"/>
              </a:solidFill>
            </a:endParaRPr>
          </a:p>
          <a:p>
            <a:pPr marL="285750" indent="-285750" fontAlgn="base">
              <a:buFont typeface="Arial" panose="020B0604020202020204" pitchFamily="34" charset="0"/>
              <a:buChar char="•"/>
            </a:pPr>
            <a:r>
              <a:rPr lang="en-US" sz="1800" dirty="0">
                <a:solidFill>
                  <a:srgbClr val="FFFF00"/>
                </a:solidFill>
              </a:rPr>
              <a:t>The findings </a:t>
            </a:r>
            <a:r>
              <a:rPr lang="en-US" sz="1800" dirty="0">
                <a:solidFill>
                  <a:srgbClr val="FFFF00"/>
                </a:solidFill>
                <a:hlinkClick r:id="rId5"/>
              </a:rPr>
              <a:t>were published recently</a:t>
            </a:r>
            <a:r>
              <a:rPr lang="en-US" sz="1800" dirty="0">
                <a:solidFill>
                  <a:srgbClr val="FFFF00"/>
                </a:solidFill>
              </a:rPr>
              <a:t> in the American Chemical Society journal </a:t>
            </a:r>
            <a:r>
              <a:rPr lang="en-US" sz="1800" i="1" dirty="0">
                <a:solidFill>
                  <a:srgbClr val="FFFF00"/>
                </a:solidFill>
              </a:rPr>
              <a:t>Applied Materials &amp; Interfaces</a:t>
            </a:r>
            <a:r>
              <a:rPr lang="en-US" sz="1800" dirty="0" smtClean="0">
                <a:solidFill>
                  <a:srgbClr val="FFFF00"/>
                </a:solidFill>
              </a:rPr>
              <a:t>.</a:t>
            </a:r>
          </a:p>
          <a:p>
            <a:pPr marL="285750" indent="-285750" fontAlgn="base">
              <a:buFont typeface="Arial" panose="020B0604020202020204" pitchFamily="34" charset="0"/>
              <a:buChar char="•"/>
            </a:pPr>
            <a:endParaRPr lang="en-US" sz="1800" dirty="0">
              <a:solidFill>
                <a:srgbClr val="FFFF00"/>
              </a:solidFill>
            </a:endParaRPr>
          </a:p>
          <a:p>
            <a:pPr marL="285750" indent="-285750" fontAlgn="base">
              <a:buFont typeface="Arial" panose="020B0604020202020204" pitchFamily="34" charset="0"/>
              <a:buChar char="•"/>
            </a:pPr>
            <a:r>
              <a:rPr lang="en-US" sz="1800" dirty="0">
                <a:solidFill>
                  <a:srgbClr val="FFFF00"/>
                </a:solidFill>
              </a:rPr>
              <a:t>If the process were applied on a large scale, breweries could potentially reduce their municipal wastewater costs significantly while manufacturers would gain access to a cost-effective incubating medium for advanced battery technology components</a:t>
            </a:r>
            <a:r>
              <a:rPr lang="en-US" sz="1800" dirty="0" smtClean="0">
                <a:solidFill>
                  <a:srgbClr val="FFFF00"/>
                </a:solidFill>
              </a:rPr>
              <a:t>.</a:t>
            </a:r>
            <a:endParaRPr lang="en-US" dirty="0"/>
          </a:p>
        </p:txBody>
      </p:sp>
    </p:spTree>
    <p:extLst>
      <p:ext uri="{BB962C8B-B14F-4D97-AF65-F5344CB8AC3E}">
        <p14:creationId xmlns:p14="http://schemas.microsoft.com/office/powerpoint/2010/main" val="2421012196"/>
      </p:ext>
    </p:extLst>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725"/>
        <p:cNvGrpSpPr/>
        <p:nvPr/>
      </p:nvGrpSpPr>
      <p:grpSpPr>
        <a:xfrm>
          <a:off x="0" y="0"/>
          <a:ext cx="0" cy="0"/>
          <a:chOff x="0" y="0"/>
          <a:chExt cx="0" cy="0"/>
        </a:xfrm>
      </p:grpSpPr>
      <p:pic>
        <p:nvPicPr>
          <p:cNvPr id="1726" name="Shape 1726"/>
          <p:cNvPicPr preferRelativeResize="0">
            <a:picLocks noGrp="1"/>
          </p:cNvPicPr>
          <p:nvPr>
            <p:ph type="body" idx="4294967295"/>
          </p:nvPr>
        </p:nvPicPr>
        <p:blipFill rotWithShape="1">
          <a:blip r:embed="rId3">
            <a:alphaModFix/>
          </a:blip>
          <a:srcRect/>
          <a:stretch/>
        </p:blipFill>
        <p:spPr>
          <a:xfrm>
            <a:off x="304800" y="381000"/>
            <a:ext cx="8201025" cy="6096000"/>
          </a:xfrm>
          <a:prstGeom prst="rect">
            <a:avLst/>
          </a:prstGeom>
          <a:noFill/>
          <a:ln>
            <a:noFill/>
          </a:ln>
        </p:spPr>
      </p:pic>
      <p:sp>
        <p:nvSpPr>
          <p:cNvPr id="1728" name="Shape 1728"/>
          <p:cNvSpPr txBox="1">
            <a:spLocks noGrp="1"/>
          </p:cNvSpPr>
          <p:nvPr>
            <p:ph type="ftr" idx="11"/>
          </p:nvPr>
        </p:nvSpPr>
        <p:spPr>
          <a:xfrm>
            <a:off x="3124200" y="6492875"/>
            <a:ext cx="2895600" cy="365125"/>
          </a:xfrm>
          <a:prstGeom prst="rect">
            <a:avLst/>
          </a:prstGeom>
          <a:noFill/>
          <a:ln>
            <a:noFill/>
          </a:ln>
        </p:spPr>
        <p:txBody>
          <a:bodyPr lIns="91425" tIns="45700" rIns="91425" bIns="45700" anchor="ctr" anchorCtr="0">
            <a:noAutofit/>
          </a:bodyPr>
          <a:lstStyle/>
          <a:p>
            <a:pPr marL="0" marR="0" lvl="0" indent="0" algn="ctr" rtl="0">
              <a:spcBef>
                <a:spcPts val="0"/>
              </a:spcBef>
              <a:buSzPct val="25000"/>
              <a:buNone/>
            </a:pPr>
            <a:r>
              <a:rPr lang="en-US" sz="1200" b="0" i="0" u="none" strike="noStrike" cap="none" baseline="0">
                <a:solidFill>
                  <a:schemeClr val="dk1"/>
                </a:solidFill>
                <a:latin typeface="Times New Roman"/>
                <a:ea typeface="Times New Roman"/>
                <a:cs typeface="Times New Roman"/>
                <a:sym typeface="Times New Roman"/>
              </a:rPr>
              <a:t>Copyright 2014 Advanced Biofuels USA</a:t>
            </a:r>
          </a:p>
        </p:txBody>
      </p:sp>
      <p:sp>
        <p:nvSpPr>
          <p:cNvPr id="1729" name="Shape 1729"/>
          <p:cNvSpPr txBox="1"/>
          <p:nvPr/>
        </p:nvSpPr>
        <p:spPr>
          <a:xfrm>
            <a:off x="990600" y="1295400"/>
            <a:ext cx="7162799" cy="2578100"/>
          </a:xfrm>
          <a:prstGeom prst="rect">
            <a:avLst/>
          </a:prstGeom>
          <a:noFill/>
          <a:ln>
            <a:noFill/>
          </a:ln>
        </p:spPr>
        <p:txBody>
          <a:bodyPr lIns="91425" tIns="45700" rIns="91425" bIns="45700" anchor="t" anchorCtr="0">
            <a:noAutofit/>
          </a:bodyPr>
          <a:lstStyle/>
          <a:p>
            <a:pPr marL="0" marR="0" lvl="0" indent="0" algn="ctr" rtl="0">
              <a:spcBef>
                <a:spcPts val="0"/>
              </a:spcBef>
              <a:spcAft>
                <a:spcPts val="0"/>
              </a:spcAft>
              <a:buSzPct val="25000"/>
              <a:buNone/>
            </a:pPr>
            <a:r>
              <a:rPr lang="en-US" sz="1800" b="1" i="0" u="none" strike="noStrike" cap="none" baseline="0" dirty="0">
                <a:solidFill>
                  <a:schemeClr val="dk1"/>
                </a:solidFill>
                <a:latin typeface="Times New Roman"/>
                <a:ea typeface="Times New Roman"/>
                <a:cs typeface="Times New Roman"/>
                <a:sym typeface="Times New Roman"/>
              </a:rPr>
              <a:t>Find out more:</a:t>
            </a:r>
            <a:r>
              <a:rPr lang="en-US" sz="1800" b="1" i="0" u="none" strike="noStrike" cap="none" baseline="0" dirty="0">
                <a:solidFill>
                  <a:schemeClr val="lt1"/>
                </a:solidFill>
                <a:latin typeface="Times New Roman"/>
                <a:ea typeface="Times New Roman"/>
                <a:cs typeface="Times New Roman"/>
                <a:sym typeface="Times New Roman"/>
              </a:rPr>
              <a:t>  </a:t>
            </a:r>
            <a:r>
              <a:rPr lang="en-US" sz="2800" b="1" i="0" u="none" strike="noStrike" cap="none" baseline="0" dirty="0">
                <a:solidFill>
                  <a:srgbClr val="4A5618"/>
                </a:solidFill>
                <a:latin typeface="Times New Roman"/>
                <a:ea typeface="Times New Roman"/>
                <a:cs typeface="Times New Roman"/>
                <a:sym typeface="Times New Roman"/>
              </a:rPr>
              <a:t>www.AdvancedBiofuelsUSA.org</a:t>
            </a:r>
          </a:p>
          <a:p>
            <a:pPr marL="0" marR="0" lvl="0" indent="0" algn="l" rtl="0">
              <a:spcBef>
                <a:spcPts val="0"/>
              </a:spcBef>
              <a:spcAft>
                <a:spcPts val="0"/>
              </a:spcAft>
              <a:buNone/>
            </a:pPr>
            <a:endParaRPr sz="1800" b="0" i="0" u="none" strike="noStrike" cap="none" baseline="0" dirty="0">
              <a:solidFill>
                <a:schemeClr val="lt1"/>
              </a:solidFill>
              <a:latin typeface="Times New Roman"/>
              <a:ea typeface="Times New Roman"/>
              <a:cs typeface="Times New Roman"/>
              <a:sym typeface="Times New Roman"/>
            </a:endParaRPr>
          </a:p>
          <a:p>
            <a:pPr marL="0" marR="0" lvl="0" indent="0" algn="ctr" rtl="0">
              <a:spcBef>
                <a:spcPts val="0"/>
              </a:spcBef>
              <a:spcAft>
                <a:spcPts val="0"/>
              </a:spcAft>
              <a:buSzPct val="25000"/>
              <a:buNone/>
            </a:pPr>
            <a:r>
              <a:rPr lang="en-US" sz="3600" b="1" i="0" u="none" strike="noStrike" cap="none" baseline="0" dirty="0">
                <a:solidFill>
                  <a:srgbClr val="3A5436"/>
                </a:solidFill>
                <a:latin typeface="Times New Roman"/>
                <a:ea typeface="Times New Roman"/>
                <a:cs typeface="Times New Roman"/>
                <a:sym typeface="Times New Roman"/>
              </a:rPr>
              <a:t>For a Truly Sustainable, Renewable Future</a:t>
            </a:r>
          </a:p>
        </p:txBody>
      </p:sp>
      <p:sp>
        <p:nvSpPr>
          <p:cNvPr id="1730" name="Shape 1730"/>
          <p:cNvSpPr txBox="1"/>
          <p:nvPr/>
        </p:nvSpPr>
        <p:spPr>
          <a:xfrm>
            <a:off x="2743200" y="5105400"/>
            <a:ext cx="5562600" cy="1006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r>
              <a:rPr lang="en-US" sz="2000" b="0" i="0" u="none" strike="noStrike" cap="none" baseline="0" dirty="0">
                <a:solidFill>
                  <a:srgbClr val="FFFF00"/>
                </a:solidFill>
                <a:latin typeface="Times New Roman"/>
                <a:ea typeface="Times New Roman"/>
                <a:cs typeface="Times New Roman"/>
                <a:sym typeface="Times New Roman"/>
              </a:rPr>
              <a:t>Joanne M. Ivancic, Executive Director</a:t>
            </a:r>
          </a:p>
          <a:p>
            <a:pPr marL="0" marR="0" lvl="0" indent="0" algn="r" rtl="0">
              <a:spcBef>
                <a:spcPts val="0"/>
              </a:spcBef>
              <a:spcAft>
                <a:spcPts val="0"/>
              </a:spcAft>
              <a:buSzPct val="25000"/>
              <a:buNone/>
            </a:pPr>
            <a:r>
              <a:rPr lang="en-US" sz="2000" b="0" i="0" u="none" strike="noStrike" cap="none" baseline="0" dirty="0">
                <a:solidFill>
                  <a:srgbClr val="FFFF00"/>
                </a:solidFill>
                <a:latin typeface="Times New Roman"/>
                <a:ea typeface="Times New Roman"/>
                <a:cs typeface="Times New Roman"/>
                <a:sym typeface="Times New Roman"/>
              </a:rPr>
              <a:t>301-644-1395</a:t>
            </a:r>
          </a:p>
          <a:p>
            <a:pPr marL="0" marR="0" lvl="0" indent="0" algn="r" rtl="0">
              <a:spcBef>
                <a:spcPts val="0"/>
              </a:spcBef>
              <a:spcAft>
                <a:spcPts val="0"/>
              </a:spcAft>
              <a:buSzPct val="25000"/>
              <a:buNone/>
            </a:pPr>
            <a:r>
              <a:rPr lang="en-US" sz="2000" b="0" i="0" u="none" strike="noStrike" cap="none" baseline="0" dirty="0">
                <a:solidFill>
                  <a:srgbClr val="FFFF00"/>
                </a:solidFill>
                <a:latin typeface="Times New Roman"/>
                <a:ea typeface="Times New Roman"/>
                <a:cs typeface="Times New Roman"/>
                <a:sym typeface="Times New Roman"/>
              </a:rPr>
              <a:t>JIvancic@AdvancedBiofuelsUSA.org</a:t>
            </a:r>
          </a:p>
        </p:txBody>
      </p:sp>
      <p:pic>
        <p:nvPicPr>
          <p:cNvPr id="1731" name="Shape 1731"/>
          <p:cNvPicPr preferRelativeResize="0"/>
          <p:nvPr/>
        </p:nvPicPr>
        <p:blipFill rotWithShape="1">
          <a:blip r:embed="rId4">
            <a:alphaModFix/>
          </a:blip>
          <a:srcRect/>
          <a:stretch/>
        </p:blipFill>
        <p:spPr>
          <a:xfrm>
            <a:off x="228600" y="6019800"/>
            <a:ext cx="1143000" cy="612775"/>
          </a:xfrm>
          <a:prstGeom prst="rect">
            <a:avLst/>
          </a:prstGeom>
          <a:noFill/>
          <a:ln>
            <a:noFill/>
          </a:ln>
        </p:spPr>
      </p:pic>
      <p:sp>
        <p:nvSpPr>
          <p:cNvPr id="1732" name="Shape 1732"/>
          <p:cNvSpPr txBox="1"/>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dk1"/>
                </a:solidFill>
                <a:latin typeface="Times New Roman"/>
                <a:ea typeface="Times New Roman"/>
                <a:cs typeface="Times New Roman"/>
                <a:sym typeface="Times New Roman"/>
              </a:rPr>
              <a:pPr marL="0" marR="0" lvl="0" indent="0" algn="r" rtl="0">
                <a:spcBef>
                  <a:spcPts val="0"/>
                </a:spcBef>
                <a:spcAft>
                  <a:spcPts val="0"/>
                </a:spcAft>
                <a:buSzPct val="25000"/>
                <a:buNone/>
              </a:pPr>
              <a:t>86</a:t>
            </a:fld>
            <a:endParaRPr lang="en-US" sz="1200" b="0" i="0" u="none" strike="noStrike" cap="none" baseline="0">
              <a:solidFill>
                <a:schemeClr val="dk1"/>
              </a:solidFill>
              <a:latin typeface="Times New Roman"/>
              <a:ea typeface="Times New Roman"/>
              <a:cs typeface="Times New Roman"/>
              <a:sym typeface="Times New Roman"/>
            </a:endParaRPr>
          </a:p>
        </p:txBody>
      </p:sp>
      <p:sp>
        <p:nvSpPr>
          <p:cNvPr id="1733" name="Shape 173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fld id="{00000000-1234-1234-1234-123412341234}" type="slidenum">
              <a:rPr lang="en-US" sz="1400" b="0" i="0" u="none" strike="noStrike" cap="none" baseline="0">
                <a:solidFill>
                  <a:schemeClr val="lt1"/>
                </a:solidFill>
                <a:latin typeface="Arial"/>
                <a:ea typeface="Arial"/>
                <a:cs typeface="Arial"/>
                <a:sym typeface="Arial"/>
              </a:rPr>
              <a:pPr marL="0" marR="0" lvl="0" indent="0" algn="r" rtl="0">
                <a:spcBef>
                  <a:spcPts val="0"/>
                </a:spcBef>
                <a:buSzPct val="25000"/>
                <a:buNone/>
              </a:pPr>
              <a:t>86</a:t>
            </a:fld>
            <a:endParaRPr lang="en-US" sz="1400" b="0" i="0" u="none" strike="noStrike" cap="none" baseline="0">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Shape 229"/>
          <p:cNvPicPr preferRelativeResize="0"/>
          <p:nvPr/>
        </p:nvPicPr>
        <p:blipFill rotWithShape="1">
          <a:blip r:embed="rId3">
            <a:alphaModFix/>
          </a:blip>
          <a:srcRect/>
          <a:stretch/>
        </p:blipFill>
        <p:spPr>
          <a:xfrm>
            <a:off x="5892800" y="304800"/>
            <a:ext cx="3251199" cy="2438399"/>
          </a:xfrm>
          <a:prstGeom prst="rect">
            <a:avLst/>
          </a:prstGeom>
          <a:ln>
            <a:noFill/>
          </a:ln>
          <a:effectLst>
            <a:softEdge rad="112500"/>
          </a:effectLst>
        </p:spPr>
      </p:pic>
      <p:sp>
        <p:nvSpPr>
          <p:cNvPr id="230" name="Shape 230"/>
          <p:cNvSpPr txBox="1">
            <a:spLocks noGrp="1"/>
          </p:cNvSpPr>
          <p:nvPr>
            <p:ph type="title"/>
          </p:nvPr>
        </p:nvSpPr>
        <p:spPr>
          <a:xfrm>
            <a:off x="152400" y="152400"/>
            <a:ext cx="5714999" cy="2666999"/>
          </a:xfrm>
          <a:prstGeom prst="rect">
            <a:avLst/>
          </a:prstGeom>
          <a:noFill/>
          <a:ln>
            <a:noFill/>
          </a:ln>
        </p:spPr>
        <p:txBody>
          <a:bodyPr lIns="91425" tIns="45700" rIns="91425" bIns="45700" anchor="b" anchorCtr="0">
            <a:noAutofit/>
          </a:bodyPr>
          <a:lstStyle/>
          <a:p>
            <a:pPr marL="0" marR="0" lvl="0" indent="0" algn="l" rtl="0">
              <a:spcBef>
                <a:spcPts val="0"/>
              </a:spcBef>
              <a:spcAft>
                <a:spcPts val="0"/>
              </a:spcAft>
              <a:buSzPct val="25000"/>
              <a:buNone/>
            </a:pPr>
            <a:r>
              <a:rPr lang="en-US" sz="2800" b="1" i="0" u="none" strike="noStrike" cap="none" baseline="0" dirty="0">
                <a:solidFill>
                  <a:srgbClr val="FFFF00"/>
                </a:solidFill>
                <a:latin typeface="Arial"/>
                <a:ea typeface="Arial"/>
                <a:cs typeface="Arial"/>
                <a:sym typeface="Arial"/>
              </a:rPr>
              <a:t>Corn-based</a:t>
            </a:r>
            <a:r>
              <a:rPr lang="en-US" sz="2800" b="0" i="0" u="none" strike="noStrike" cap="none" baseline="0" dirty="0">
                <a:solidFill>
                  <a:srgbClr val="FFFF00"/>
                </a:solidFill>
                <a:latin typeface="Arial"/>
                <a:ea typeface="Arial"/>
                <a:cs typeface="Arial"/>
                <a:sym typeface="Arial"/>
              </a:rPr>
              <a:t> ethanol (nearly 200 proof moonshine or 100% ethanol) is </a:t>
            </a:r>
            <a:r>
              <a:rPr lang="en-US" sz="2800" b="1" i="0" u="none" strike="noStrike" cap="none" baseline="0" dirty="0">
                <a:solidFill>
                  <a:srgbClr val="FFFF00"/>
                </a:solidFill>
                <a:latin typeface="Arial"/>
                <a:ea typeface="Arial"/>
                <a:cs typeface="Arial"/>
                <a:sym typeface="Arial"/>
              </a:rPr>
              <a:t>one of </a:t>
            </a:r>
            <a:r>
              <a:rPr lang="en-US" sz="2800" b="0" i="0" u="none" strike="noStrike" cap="none" baseline="0" dirty="0">
                <a:solidFill>
                  <a:srgbClr val="FFFF00"/>
                </a:solidFill>
                <a:latin typeface="Arial"/>
                <a:ea typeface="Arial"/>
                <a:cs typeface="Arial"/>
                <a:sym typeface="Arial"/>
              </a:rPr>
              <a:t>the few currently commercially available biofuels you can buy for vehicles in the US today.</a:t>
            </a:r>
          </a:p>
        </p:txBody>
      </p:sp>
      <p:sp>
        <p:nvSpPr>
          <p:cNvPr id="231" name="Shape 231"/>
          <p:cNvSpPr txBox="1">
            <a:spLocks noGrp="1"/>
          </p:cNvSpPr>
          <p:nvPr>
            <p:ph type="body" idx="1"/>
          </p:nvPr>
        </p:nvSpPr>
        <p:spPr>
          <a:xfrm>
            <a:off x="457200" y="2895600"/>
            <a:ext cx="7924799" cy="3276600"/>
          </a:xfrm>
          <a:prstGeom prst="rect">
            <a:avLst/>
          </a:prstGeom>
          <a:noFill/>
          <a:ln>
            <a:noFill/>
          </a:ln>
        </p:spPr>
        <p:txBody>
          <a:bodyPr lIns="91425" tIns="45700" rIns="91425" bIns="45700" anchor="t" anchorCtr="0">
            <a:noAutofit/>
          </a:bodyPr>
          <a:lstStyle/>
          <a:p>
            <a:pPr marL="342900" marR="0" lvl="0" indent="-342900" algn="l" rtl="0">
              <a:spcBef>
                <a:spcPts val="0"/>
              </a:spcBef>
              <a:spcAft>
                <a:spcPts val="0"/>
              </a:spcAft>
              <a:buClr>
                <a:schemeClr val="lt1"/>
              </a:buClr>
              <a:buSzPct val="100000"/>
              <a:buFont typeface="Arial"/>
              <a:buChar char="•"/>
            </a:pPr>
            <a:r>
              <a:rPr lang="en-US" sz="3200" b="0" i="0" u="none" strike="noStrike" cap="none" baseline="0" dirty="0">
                <a:solidFill>
                  <a:schemeClr val="lt1"/>
                </a:solidFill>
                <a:latin typeface="Arial"/>
                <a:ea typeface="Arial"/>
                <a:cs typeface="Arial"/>
                <a:sym typeface="Arial"/>
              </a:rPr>
              <a:t>And the ethanol molecule is part of many other things too.   </a:t>
            </a:r>
          </a:p>
          <a:p>
            <a:pPr marL="342900" marR="0" lvl="0" indent="-190500" algn="l" rtl="0">
              <a:spcBef>
                <a:spcPts val="480"/>
              </a:spcBef>
              <a:spcAft>
                <a:spcPts val="0"/>
              </a:spcAft>
              <a:buClr>
                <a:schemeClr val="lt1"/>
              </a:buClr>
              <a:buFont typeface="Arial"/>
              <a:buNone/>
            </a:pPr>
            <a:endParaRPr sz="2400" b="0" i="0" u="none" strike="noStrike" cap="none" baseline="0" dirty="0">
              <a:solidFill>
                <a:schemeClr val="lt1"/>
              </a:solidFill>
              <a:latin typeface="Arial"/>
              <a:ea typeface="Arial"/>
              <a:cs typeface="Arial"/>
              <a:sym typeface="Arial"/>
            </a:endParaRPr>
          </a:p>
          <a:p>
            <a:pPr marL="342900" marR="0" lvl="0" indent="-342900" algn="l" rtl="0">
              <a:spcBef>
                <a:spcPts val="48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Wine</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Beer</a:t>
            </a:r>
          </a:p>
          <a:p>
            <a:pPr marL="342900" marR="0" lvl="0" indent="-342900" algn="l" rtl="0">
              <a:spcBef>
                <a:spcPts val="480"/>
              </a:spcBef>
              <a:spcAft>
                <a:spcPts val="0"/>
              </a:spcAft>
              <a:buClr>
                <a:schemeClr val="lt1"/>
              </a:buClr>
              <a:buSzPct val="100000"/>
              <a:buFont typeface="Arial"/>
              <a:buChar char="•"/>
            </a:pPr>
            <a:r>
              <a:rPr lang="en-US" sz="2400" b="0" i="0" u="none" strike="noStrike" cap="none" baseline="0" dirty="0">
                <a:solidFill>
                  <a:schemeClr val="lt1"/>
                </a:solidFill>
                <a:latin typeface="Arial"/>
                <a:ea typeface="Arial"/>
                <a:cs typeface="Arial"/>
                <a:sym typeface="Arial"/>
              </a:rPr>
              <a:t>Whiskey</a:t>
            </a:r>
          </a:p>
          <a:p>
            <a:pPr marL="342900" marR="0" lvl="0" indent="-342900" algn="l" rtl="0">
              <a:spcBef>
                <a:spcPts val="480"/>
              </a:spcBef>
              <a:spcAft>
                <a:spcPts val="0"/>
              </a:spcAft>
              <a:buClr>
                <a:schemeClr val="lt1"/>
              </a:buClr>
              <a:buFont typeface="Arial"/>
              <a:buNone/>
            </a:pPr>
            <a:endParaRPr sz="2400" b="0" i="0" u="none" strike="noStrike" cap="none" baseline="0" dirty="0">
              <a:solidFill>
                <a:schemeClr val="lt1"/>
              </a:solidFill>
              <a:latin typeface="Arial"/>
              <a:ea typeface="Arial"/>
              <a:cs typeface="Arial"/>
              <a:sym typeface="Arial"/>
            </a:endParaRPr>
          </a:p>
        </p:txBody>
      </p:sp>
      <p:pic>
        <p:nvPicPr>
          <p:cNvPr id="232" name="Shape 232"/>
          <p:cNvPicPr preferRelativeResize="0"/>
          <p:nvPr/>
        </p:nvPicPr>
        <p:blipFill rotWithShape="1">
          <a:blip r:embed="rId4">
            <a:alphaModFix/>
          </a:blip>
          <a:srcRect/>
          <a:stretch/>
        </p:blipFill>
        <p:spPr>
          <a:xfrm>
            <a:off x="3810000" y="3505200"/>
            <a:ext cx="3048000" cy="2286000"/>
          </a:xfrm>
          <a:prstGeom prst="rect">
            <a:avLst/>
          </a:prstGeom>
          <a:ln>
            <a:noFill/>
          </a:ln>
          <a:effectLst>
            <a:softEdge rad="112500"/>
          </a:effectLst>
        </p:spPr>
      </p:pic>
      <p:pic>
        <p:nvPicPr>
          <p:cNvPr id="233" name="Shape 233"/>
          <p:cNvPicPr preferRelativeResize="0"/>
          <p:nvPr/>
        </p:nvPicPr>
        <p:blipFill rotWithShape="1">
          <a:blip r:embed="rId5">
            <a:alphaModFix/>
          </a:blip>
          <a:srcRect/>
          <a:stretch/>
        </p:blipFill>
        <p:spPr>
          <a:xfrm>
            <a:off x="5867400" y="4114800"/>
            <a:ext cx="2936278" cy="1952624"/>
          </a:xfrm>
          <a:prstGeom prst="rect">
            <a:avLst/>
          </a:prstGeom>
          <a:ln>
            <a:noFill/>
          </a:ln>
          <a:effectLst>
            <a:softEdge rad="112500"/>
          </a:effectLst>
        </p:spPr>
      </p:pic>
      <p:sp>
        <p:nvSpPr>
          <p:cNvPr id="8" name="TextBox 7"/>
          <p:cNvSpPr txBox="1"/>
          <p:nvPr/>
        </p:nvSpPr>
        <p:spPr>
          <a:xfrm>
            <a:off x="228600" y="5943600"/>
            <a:ext cx="8686800" cy="830997"/>
          </a:xfrm>
          <a:prstGeom prst="rect">
            <a:avLst/>
          </a:prstGeom>
          <a:noFill/>
        </p:spPr>
        <p:txBody>
          <a:bodyPr wrap="square" rtlCol="0">
            <a:spAutoFit/>
          </a:bodyPr>
          <a:lstStyle/>
          <a:p>
            <a:r>
              <a:rPr lang="en-US" sz="2400" dirty="0" smtClean="0">
                <a:solidFill>
                  <a:schemeClr val="bg1">
                    <a:lumMod val="95000"/>
                  </a:schemeClr>
                </a:solidFill>
              </a:rPr>
              <a:t>AND, </a:t>
            </a:r>
            <a:r>
              <a:rPr lang="en-US" sz="2400" b="1" dirty="0" smtClean="0">
                <a:solidFill>
                  <a:schemeClr val="bg1">
                    <a:lumMod val="95000"/>
                  </a:schemeClr>
                </a:solidFill>
              </a:rPr>
              <a:t>ethanol can be made from many things</a:t>
            </a:r>
            <a:r>
              <a:rPr lang="en-US" sz="2400" dirty="0" smtClean="0">
                <a:solidFill>
                  <a:schemeClr val="bg1">
                    <a:lumMod val="95000"/>
                  </a:schemeClr>
                </a:solidFill>
              </a:rPr>
              <a:t>, not just corn.  More on that later….</a:t>
            </a:r>
            <a:endParaRPr lang="en-US" sz="2400" dirty="0">
              <a:solidFill>
                <a:schemeClr val="bg1">
                  <a:lumMod val="9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par>
    </p:tnLst>
  </p:timing>
</p:sld>
</file>

<file path=ppt/theme/theme1.xml><?xml version="1.0" encoding="utf-8"?>
<a:theme xmlns:a="http://schemas.openxmlformats.org/drawingml/2006/main" name="1836_slide">
  <a:themeElements>
    <a:clrScheme name="1836_slide 2">
      <a:dk1>
        <a:srgbClr val="000000"/>
      </a:dk1>
      <a:lt1>
        <a:srgbClr val="FFFFFF"/>
      </a:lt1>
      <a:dk2>
        <a:srgbClr val="638E5A"/>
      </a:dk2>
      <a:lt2>
        <a:srgbClr val="FFFFFF"/>
      </a:lt2>
      <a:accent1>
        <a:srgbClr val="D6E693"/>
      </a:accent1>
      <a:accent2>
        <a:srgbClr val="A1E6E0"/>
      </a:accent2>
      <a:accent3>
        <a:srgbClr val="B7C6B5"/>
      </a:accent3>
      <a:accent4>
        <a:srgbClr val="DADADA"/>
      </a:accent4>
      <a:accent5>
        <a:srgbClr val="E8F0C8"/>
      </a:accent5>
      <a:accent6>
        <a:srgbClr val="91D0CB"/>
      </a:accent6>
      <a:hlink>
        <a:srgbClr val="CAF2C2"/>
      </a:hlink>
      <a:folHlink>
        <a:srgbClr val="BFD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1836_slide">
  <a:themeElements>
    <a:clrScheme name="1836_slide 2">
      <a:dk1>
        <a:srgbClr val="000000"/>
      </a:dk1>
      <a:lt1>
        <a:srgbClr val="FFFFFF"/>
      </a:lt1>
      <a:dk2>
        <a:srgbClr val="638E5A"/>
      </a:dk2>
      <a:lt2>
        <a:srgbClr val="FFFFFF"/>
      </a:lt2>
      <a:accent1>
        <a:srgbClr val="D6E693"/>
      </a:accent1>
      <a:accent2>
        <a:srgbClr val="A1E6E0"/>
      </a:accent2>
      <a:accent3>
        <a:srgbClr val="B7C6B5"/>
      </a:accent3>
      <a:accent4>
        <a:srgbClr val="DADADA"/>
      </a:accent4>
      <a:accent5>
        <a:srgbClr val="E8F0C8"/>
      </a:accent5>
      <a:accent6>
        <a:srgbClr val="91D0CB"/>
      </a:accent6>
      <a:hlink>
        <a:srgbClr val="CAF2C2"/>
      </a:hlink>
      <a:folHlink>
        <a:srgbClr val="BFDF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1636</TotalTime>
  <Words>7469</Words>
  <Application>Microsoft Office PowerPoint</Application>
  <PresentationFormat>On-screen Show (4:3)</PresentationFormat>
  <Paragraphs>1015</Paragraphs>
  <Slides>86</Slides>
  <Notes>73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86</vt:i4>
      </vt:variant>
    </vt:vector>
  </HeadingPairs>
  <TitlesOfParts>
    <vt:vector size="95" baseType="lpstr">
      <vt:lpstr>Arial</vt:lpstr>
      <vt:lpstr>Calibri</vt:lpstr>
      <vt:lpstr>inherit</vt:lpstr>
      <vt:lpstr>Noto Symbol</vt:lpstr>
      <vt:lpstr>Oxygen</vt:lpstr>
      <vt:lpstr>Source Sans Pro</vt:lpstr>
      <vt:lpstr>Times New Roman</vt:lpstr>
      <vt:lpstr>1836_slide</vt:lpstr>
      <vt:lpstr>1_1836_slide</vt:lpstr>
      <vt:lpstr>Advanced Biofuels A Truly Sustainable Renewable Future</vt:lpstr>
      <vt:lpstr>  </vt:lpstr>
      <vt:lpstr>PowerPoint Presentation</vt:lpstr>
      <vt:lpstr>Before we start:  What do you think of when you hear “biofuel”?</vt:lpstr>
      <vt:lpstr>PowerPoint Presentation</vt:lpstr>
      <vt:lpstr>Advanced Biofuels Basics  </vt:lpstr>
      <vt:lpstr>Advanced Biofuels Basics  </vt:lpstr>
      <vt:lpstr>Ethanol is a biofuel, not the only biofuel.    Biodiesel Renewable Diesel Biojet Biobutanol Drop-in Hydrocarbons Rocket Fuel BioHeat ®</vt:lpstr>
      <vt:lpstr>Corn-based ethanol (nearly 200 proof moonshine or 100% ethanol) is one of the few currently commercially available biofuels you can buy for vehicles in the US today.</vt:lpstr>
      <vt:lpstr>Advanced Biofuels Basics  </vt:lpstr>
      <vt:lpstr>PowerPoint Presentation</vt:lpstr>
      <vt:lpstr>PowerPoint Presentation</vt:lpstr>
      <vt:lpstr>PowerPoint Presentation</vt:lpstr>
      <vt:lpstr>Why Replacing Fossil-Fuel Oil With Advanced Transportation Biofuels is Important— </vt:lpstr>
      <vt:lpstr>Why Replacing Fossil-Fuel Oil With Advanced Transportation Biofuels is Important— </vt:lpstr>
      <vt:lpstr>Why Replacing Fossil-Fuel Oil With Advanced Transportation Biofuels is Important—</vt:lpstr>
      <vt:lpstr>Peak Oil</vt:lpstr>
      <vt:lpstr>PowerPoint Presentation</vt:lpstr>
      <vt:lpstr>PowerPoint Presentation</vt:lpstr>
      <vt:lpstr>PowerPoint Presentation</vt:lpstr>
      <vt:lpstr>PowerPoint Presentation</vt:lpstr>
      <vt:lpstr>PowerPoint Presentation</vt:lpstr>
      <vt:lpstr>Solutions</vt:lpstr>
      <vt:lpstr>What Are Advanced Biofuels?  </vt:lpstr>
      <vt:lpstr>PowerPoint Presentation</vt:lpstr>
      <vt:lpstr>What Are Advanced Biofuels Used For? Today</vt:lpstr>
      <vt:lpstr>PowerPoint Presentation</vt:lpstr>
      <vt:lpstr>What Will Advanced Biofuels Be Used For Tomorrow?</vt:lpstr>
      <vt:lpstr>What Will Advanced Biofuels Be Used For Tomorrow?</vt:lpstr>
      <vt:lpstr>What Will Advanced Biofuels Be Used For Tomorrow?</vt:lpstr>
      <vt:lpstr>What Will Advanced Biofuels Be Used For Tomorrow?</vt:lpstr>
      <vt:lpstr>What Are Advanced Biofuels?  </vt:lpstr>
      <vt:lpstr>What Are Advanced Biofuels?  </vt:lpstr>
      <vt:lpstr>Agriculture and Forestry:   The Foundations of the Bioeconomy  </vt:lpstr>
      <vt:lpstr>Feedstocks:   </vt:lpstr>
      <vt:lpstr>PowerPoint Presentation</vt:lpstr>
      <vt:lpstr>Process: 4th Generation</vt:lpstr>
      <vt:lpstr>Examples of Potential Feedstocks or Energy Crops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crops/plants which can be used for production of  biofuels</vt:lpstr>
      <vt:lpstr>Examples of potential other things which can be used for production of  biofuels</vt:lpstr>
      <vt:lpstr>Examples of potential other things which can be used for production of  biofuels</vt:lpstr>
      <vt:lpstr>Examples of potential other things which can be used for production of  biofuels</vt:lpstr>
      <vt:lpstr>PowerPoint Presentation</vt:lpstr>
      <vt:lpstr>PowerPoint Presentation</vt:lpstr>
      <vt:lpstr>PowerPoint Presentation</vt:lpstr>
      <vt:lpstr>Agriculture:   The Foundation of the Bioeconomy  </vt:lpstr>
      <vt:lpstr>A Few Types of Jobs Available in Advanced Biofuels Feedstock Development and Production</vt:lpstr>
      <vt:lpstr>What Are Advanced Biofuels?  </vt:lpstr>
      <vt:lpstr>PowerPoint Presentation</vt:lpstr>
      <vt:lpstr>PowerPoint Presentation</vt:lpstr>
      <vt:lpstr>PowerPoint Presentation</vt:lpstr>
      <vt:lpstr>What Are Advanced Biofuels?  </vt:lpstr>
      <vt:lpstr>Processes</vt:lpstr>
      <vt:lpstr>PowerPoint Presentation</vt:lpstr>
      <vt:lpstr>PowerPoint Presentation</vt:lpstr>
      <vt:lpstr>PowerPoint Presentation</vt:lpstr>
      <vt:lpstr>A Few Types of Jobs Available in Advanced Biofuels Production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Ethanol and Methanol derived compounds as energy storage for Redox Flow Battery</vt:lpstr>
      <vt:lpstr>Nano-spike catalysts convert carbon dioxide directly into ethanol </vt:lpstr>
      <vt:lpstr>Energy Storage in Renewable Methane via Power-to-Gas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Biofuels A Truly Sustainable Renewable Future</dc:title>
  <dc:creator>Joanne Ivancic</dc:creator>
  <cp:lastModifiedBy>Joanne Ivancic</cp:lastModifiedBy>
  <cp:revision>155</cp:revision>
  <dcterms:modified xsi:type="dcterms:W3CDTF">2018-07-19T23:43:56Z</dcterms:modified>
</cp:coreProperties>
</file>